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slides/slide473.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549.xml" ContentType="application/vnd.openxmlformats-officedocument.presentationml.slide+xml"/>
  <Override PartName="/ppt/slides/slide596.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451.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slides/slide574.xml" ContentType="application/vnd.openxmlformats-officedocument.presentationml.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505.xml" ContentType="application/vnd.openxmlformats-officedocument.presentationml.slide+xml"/>
  <Override PartName="/ppt/slides/slide552.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48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467.xml" ContentType="application/vnd.openxmlformats-officedocument.presentationml.slide+xml"/>
  <Override PartName="/ppt/slides/slide530.xml" ContentType="application/vnd.openxmlformats-officedocument.presentationml.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492.xml" ContentType="application/vnd.openxmlformats-officedocument.presentationml.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slides/slide470.xml" ContentType="application/vnd.openxmlformats-officedocument.presentationml.slide+xml"/>
  <Override PartName="/ppt/slides/slide568.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546.xml" ContentType="application/vnd.openxmlformats-officedocument.presentationml.slide+xml"/>
  <Override PartName="/ppt/slides/slide593.xml" ContentType="application/vnd.openxmlformats-officedocument.presentationml.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s/slide524.xml" ContentType="application/vnd.openxmlformats-officedocument.presentationml.slide+xml"/>
  <Override PartName="/ppt/slides/slide571.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464.xml" ContentType="application/vnd.openxmlformats-officedocument.presentationml.slide+xml"/>
  <Override PartName="/ppt/slides/slide603.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587.xml" ContentType="application/vnd.openxmlformats-officedocument.presentationml.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slides/slide518.xml" ContentType="application/vnd.openxmlformats-officedocument.presentationml.slide+xml"/>
  <Override PartName="/ppt/slides/slide565.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543.xml" ContentType="application/vnd.openxmlformats-officedocument.presentationml.slide+xml"/>
  <Override PartName="/ppt/slides/slide590.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slides/slide521.xml" ContentType="application/vnd.openxmlformats-officedocument.presentationml.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s/slide483.xml" ContentType="application/vnd.openxmlformats-officedocument.presentationml.slide+xml"/>
  <Override PartName="/ppt/notesSlides/notesSlide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slides/slide559.xml" ContentType="application/vnd.openxmlformats-officedocument.presentationml.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537.xml" ContentType="application/vnd.openxmlformats-officedocument.presentationml.slide+xml"/>
  <Override PartName="/ppt/slides/slide584.xml" ContentType="application/vnd.openxmlformats-officedocument.presentationml.slide+xml"/>
  <Override PartName="/ppt/slides/slide600.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168.xml" ContentType="application/vnd.openxmlformats-officedocument.presentationml.slide+xml"/>
  <Override PartName="/ppt/slides/slide231.xml" ContentType="application/vnd.openxmlformats-officedocument.presentationml.slide+xml"/>
  <Override PartName="/ppt/slides/slide515.xml" ContentType="application/vnd.openxmlformats-officedocument.presentationml.slide+xml"/>
  <Override PartName="/ppt/slides/slide562.xml" ContentType="application/vnd.openxmlformats-officedocument.presentationml.slide+xml"/>
  <Override PartName="/ppt/slideLayouts/slideLayout12.xml" ContentType="application/vnd.openxmlformats-officedocument.presentationml.slideLayout+xml"/>
  <Override PartName="/ppt/slides/slide307.xml" ContentType="application/vnd.openxmlformats-officedocument.presentationml.slide+xml"/>
  <Override PartName="/ppt/slides/slide354.xml" ContentType="application/vnd.openxmlformats-officedocument.presentationml.slide+xml"/>
  <Override PartName="/ppt/slides/slide499.xml" ContentType="application/vnd.openxmlformats-officedocument.presentationml.slide+xml"/>
  <Override PartName="/ppt/slides/slide540.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s/slide480.xml" ContentType="application/vnd.openxmlformats-officedocument.presentationml.slide+xml"/>
  <Override PartName="/ppt/slides/slide578.xml" ContentType="application/vnd.openxmlformats-officedocument.presentationml.slide+xml"/>
  <Override PartName="/ppt/slideLayouts/slideLayout6.xml" ContentType="application/vnd.openxmlformats-officedocument.presentationml.slideLayout+xml"/>
  <Override PartName="/ppt/slides/slide225.xml" ContentType="application/vnd.openxmlformats-officedocument.presentationml.slide+xml"/>
  <Override PartName="/ppt/slides/slide272.xml" ContentType="application/vnd.openxmlformats-officedocument.presentationml.slide+xml"/>
  <Override PartName="/ppt/slides/slide509.xml" ContentType="application/vnd.openxmlformats-officedocument.presentationml.slide+xml"/>
  <Override PartName="/ppt/slides/slide556.xml" ContentType="application/vnd.openxmlformats-officedocument.presentationml.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534.xml" ContentType="application/vnd.openxmlformats-officedocument.presentationml.slide+xml"/>
  <Override PartName="/ppt/slides/slide581.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512.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Default Extension="doc" ContentType="application/msword"/>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Override PartName="/ppt/slides/slide474.xml" ContentType="application/vnd.openxmlformats-officedocument.presentationml.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slides/slide597.xml" ContentType="application/vnd.openxmlformats-officedocument.presentationml.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s/slide528.xml" ContentType="application/vnd.openxmlformats-officedocument.presentationml.slide+xml"/>
  <Override PartName="/ppt/slides/slide575.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517.xml" ContentType="application/vnd.openxmlformats-officedocument.presentationml.slide+xml"/>
  <Override PartName="/ppt/slides/slide564.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506.xml" ContentType="application/vnd.openxmlformats-officedocument.presentationml.slide+xml"/>
  <Override PartName="/ppt/slides/slide553.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479.xml" ContentType="application/vnd.openxmlformats-officedocument.presentationml.slide+xml"/>
  <Override PartName="/ppt/slides/slide531.xml" ContentType="application/vnd.openxmlformats-officedocument.presentationml.slide+xml"/>
  <Override PartName="/ppt/slides/slide542.xml" ContentType="application/vnd.openxmlformats-officedocument.presentationml.slide+xml"/>
  <Default Extension="vml" ContentType="application/vnd.openxmlformats-officedocument.vmlDrawing"/>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468.xml" ContentType="application/vnd.openxmlformats-officedocument.presentationml.slide+xml"/>
  <Override PartName="/ppt/slides/slide520.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slides/slide446.xml" ContentType="application/vnd.openxmlformats-officedocument.presentationml.slide+xml"/>
  <Override PartName="/ppt/slides/slide457.xml" ContentType="application/vnd.openxmlformats-officedocument.presentationml.slide+xml"/>
  <Override PartName="/ppt/slides/slide49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slides/slide558.xml" ContentType="application/vnd.openxmlformats-officedocument.presentationml.slide+xml"/>
  <Override PartName="/ppt/slides/slide569.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slides/slide547.xml" ContentType="application/vnd.openxmlformats-officedocument.presentationml.slide+xml"/>
  <Override PartName="/ppt/slides/slide59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536.xml" ContentType="application/vnd.openxmlformats-officedocument.presentationml.slide+xml"/>
  <Override PartName="/ppt/slides/slide583.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s/slide525.xml" ContentType="application/vnd.openxmlformats-officedocument.presentationml.slide+xml"/>
  <Override PartName="/ppt/slides/slide561.xml" ContentType="application/vnd.openxmlformats-officedocument.presentationml.slide+xml"/>
  <Override PartName="/ppt/slides/slide572.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498.xml" ContentType="application/vnd.openxmlformats-officedocument.presentationml.slide+xml"/>
  <Override PartName="/ppt/slides/slide503.xml" ContentType="application/vnd.openxmlformats-officedocument.presentationml.slide+xml"/>
  <Override PartName="/ppt/slides/slide550.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slides/slide465.xml" ContentType="application/vnd.openxmlformats-officedocument.presentationml.slide+xml"/>
  <Override PartName="/ppt/slides/slide476.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slides/slide599.xml" ContentType="application/vnd.openxmlformats-officedocument.presentationml.slide+xml"/>
  <Override PartName="/ppt/slides/slide60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slides/slide577.xml" ContentType="application/vnd.openxmlformats-officedocument.presentationml.slide+xml"/>
  <Override PartName="/ppt/slides/slide588.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s/slide432.xml" ContentType="application/vnd.openxmlformats-officedocument.presentationml.slide+xml"/>
  <Override PartName="/ppt/slides/slide519.xml" ContentType="application/vnd.openxmlformats-officedocument.presentationml.slide+xml"/>
  <Override PartName="/ppt/slides/slide566.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slides/slide555.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533.xml" ContentType="application/vnd.openxmlformats-officedocument.presentationml.slide+xml"/>
  <Override PartName="/ppt/slides/slide544.xml" ContentType="application/vnd.openxmlformats-officedocument.presentationml.slide+xml"/>
  <Override PartName="/ppt/slides/slide580.xml" ContentType="application/vnd.openxmlformats-officedocument.presentationml.slide+xml"/>
  <Override PartName="/ppt/slides/slide591.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48.xml" ContentType="application/vnd.openxmlformats-officedocument.presentationml.slide+xml"/>
  <Override PartName="/ppt/slides/slide459.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s/slide60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538.xml" ContentType="application/vnd.openxmlformats-officedocument.presentationml.slide+xml"/>
  <Override PartName="/ppt/slides/slide585.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slides/slide56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541.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s/slide579.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slides/slide557.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s/slide535.xml" ContentType="application/vnd.openxmlformats-officedocument.presentationml.slide+xml"/>
  <Override PartName="/ppt/slides/slide58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s/slide560.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slides/slide598.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529.xml" ContentType="application/vnd.openxmlformats-officedocument.presentationml.slide+xml"/>
  <Override PartName="/ppt/slides/slide576.xml" ContentType="application/vnd.openxmlformats-officedocument.presentationml.slide+xml"/>
  <Default Extension="wmf" ContentType="image/x-wmf"/>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slides/slide554.xml" ContentType="application/vnd.openxmlformats-officedocument.presentationml.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532.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slides/slide548.xml" ContentType="application/vnd.openxmlformats-officedocument.presentationml.slide+xml"/>
  <Override PartName="/ppt/slides/slide595.xml" ContentType="application/vnd.openxmlformats-officedocument.presentationml.slide+xml"/>
  <Override PartName="/ppt/slides/slide242.xml" ContentType="application/vnd.openxmlformats-officedocument.presentationml.slide+xml"/>
  <Override PartName="/ppt/slides/slide387.xml" ContentType="application/vnd.openxmlformats-officedocument.presentationml.slide+xml"/>
  <Override PartName="/ppt/slides/slide526.xml" ContentType="application/vnd.openxmlformats-officedocument.presentationml.slide+xml"/>
  <Override PartName="/ppt/slides/slide573.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551.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slides/slide589.xml" ContentType="application/vnd.openxmlformats-officedocument.presentationml.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slides/slide567.xml" ContentType="application/vnd.openxmlformats-officedocument.presentationml.slide+xml"/>
  <Override PartName="/ppt/theme/theme1.xml" ContentType="application/vnd.openxmlformats-officedocument.them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slides/slide545.xml" ContentType="application/vnd.openxmlformats-officedocument.presentationml.slide+xml"/>
  <Override PartName="/ppt/slides/slide592.xml" ContentType="application/vnd.openxmlformats-officedocument.presentationml.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523.xml" ContentType="application/vnd.openxmlformats-officedocument.presentationml.slide+xml"/>
  <Override PartName="/ppt/slides/slide570.xml" ContentType="application/vnd.openxmlformats-officedocument.presentationml.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501.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viewProps.xml" ContentType="application/vnd.openxmlformats-officedocument.presentationml.viewProps+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notesSlides/notesSlide3.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slides/slide539.xml" ContentType="application/vnd.openxmlformats-officedocument.presentationml.slide+xml"/>
  <Override PartName="/ppt/slides/slide586.xml" ContentType="application/vnd.openxmlformats-officedocument.presentationml.slide+xml"/>
  <Override PartName="/ppt/slides/slide602.xml" ContentType="application/vnd.openxmlformats-officedocument.presentationml.slide+xml"/>
  <Override PartName="/ppt/presProps.xml" ContentType="application/vnd.openxmlformats-officedocument.presentationml.presProps+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06"/>
  </p:notesMasterIdLst>
  <p:sldIdLst>
    <p:sldId id="256" r:id="rId2"/>
    <p:sldId id="272" r:id="rId3"/>
    <p:sldId id="273" r:id="rId4"/>
    <p:sldId id="274" r:id="rId5"/>
    <p:sldId id="275" r:id="rId6"/>
    <p:sldId id="276" r:id="rId7"/>
    <p:sldId id="277" r:id="rId8"/>
    <p:sldId id="278" r:id="rId9"/>
    <p:sldId id="788" r:id="rId10"/>
    <p:sldId id="279" r:id="rId11"/>
    <p:sldId id="280" r:id="rId12"/>
    <p:sldId id="281" r:id="rId13"/>
    <p:sldId id="257" r:id="rId14"/>
    <p:sldId id="282" r:id="rId15"/>
    <p:sldId id="258" r:id="rId16"/>
    <p:sldId id="259" r:id="rId17"/>
    <p:sldId id="260" r:id="rId18"/>
    <p:sldId id="261" r:id="rId19"/>
    <p:sldId id="750" r:id="rId20"/>
    <p:sldId id="751" r:id="rId21"/>
    <p:sldId id="753" r:id="rId22"/>
    <p:sldId id="752" r:id="rId23"/>
    <p:sldId id="262" r:id="rId24"/>
    <p:sldId id="285" r:id="rId25"/>
    <p:sldId id="263" r:id="rId26"/>
    <p:sldId id="264" r:id="rId27"/>
    <p:sldId id="283" r:id="rId28"/>
    <p:sldId id="286" r:id="rId29"/>
    <p:sldId id="287" r:id="rId30"/>
    <p:sldId id="291" r:id="rId31"/>
    <p:sldId id="288" r:id="rId32"/>
    <p:sldId id="289" r:id="rId33"/>
    <p:sldId id="786" r:id="rId34"/>
    <p:sldId id="787" r:id="rId35"/>
    <p:sldId id="290" r:id="rId36"/>
    <p:sldId id="292" r:id="rId37"/>
    <p:sldId id="293" r:id="rId38"/>
    <p:sldId id="294" r:id="rId39"/>
    <p:sldId id="295" r:id="rId40"/>
    <p:sldId id="296" r:id="rId41"/>
    <p:sldId id="297" r:id="rId42"/>
    <p:sldId id="298" r:id="rId43"/>
    <p:sldId id="762" r:id="rId44"/>
    <p:sldId id="300" r:id="rId45"/>
    <p:sldId id="301" r:id="rId46"/>
    <p:sldId id="757" r:id="rId47"/>
    <p:sldId id="758" r:id="rId48"/>
    <p:sldId id="759" r:id="rId49"/>
    <p:sldId id="760" r:id="rId50"/>
    <p:sldId id="761" r:id="rId51"/>
    <p:sldId id="299" r:id="rId52"/>
    <p:sldId id="756" r:id="rId53"/>
    <p:sldId id="755" r:id="rId54"/>
    <p:sldId id="284"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265" r:id="rId68"/>
    <p:sldId id="314" r:id="rId69"/>
    <p:sldId id="266" r:id="rId70"/>
    <p:sldId id="267" r:id="rId71"/>
    <p:sldId id="315" r:id="rId72"/>
    <p:sldId id="268" r:id="rId73"/>
    <p:sldId id="269" r:id="rId74"/>
    <p:sldId id="270" r:id="rId75"/>
    <p:sldId id="271" r:id="rId76"/>
    <p:sldId id="316"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17" r:id="rId92"/>
    <p:sldId id="333" r:id="rId93"/>
    <p:sldId id="338" r:id="rId94"/>
    <p:sldId id="337" r:id="rId95"/>
    <p:sldId id="339" r:id="rId96"/>
    <p:sldId id="340" r:id="rId97"/>
    <p:sldId id="341" r:id="rId98"/>
    <p:sldId id="342" r:id="rId99"/>
    <p:sldId id="343" r:id="rId100"/>
    <p:sldId id="344" r:id="rId101"/>
    <p:sldId id="334" r:id="rId102"/>
    <p:sldId id="345" r:id="rId103"/>
    <p:sldId id="346" r:id="rId104"/>
    <p:sldId id="347" r:id="rId105"/>
    <p:sldId id="348" r:id="rId106"/>
    <p:sldId id="763" r:id="rId107"/>
    <p:sldId id="764" r:id="rId108"/>
    <p:sldId id="332" r:id="rId109"/>
    <p:sldId id="352" r:id="rId110"/>
    <p:sldId id="354" r:id="rId111"/>
    <p:sldId id="353" r:id="rId112"/>
    <p:sldId id="355" r:id="rId113"/>
    <p:sldId id="782" r:id="rId114"/>
    <p:sldId id="356" r:id="rId115"/>
    <p:sldId id="357" r:id="rId116"/>
    <p:sldId id="358" r:id="rId117"/>
    <p:sldId id="360" r:id="rId118"/>
    <p:sldId id="359" r:id="rId119"/>
    <p:sldId id="362" r:id="rId120"/>
    <p:sldId id="363" r:id="rId121"/>
    <p:sldId id="364" r:id="rId122"/>
    <p:sldId id="365" r:id="rId123"/>
    <p:sldId id="366" r:id="rId124"/>
    <p:sldId id="367" r:id="rId125"/>
    <p:sldId id="368" r:id="rId126"/>
    <p:sldId id="369" r:id="rId127"/>
    <p:sldId id="370" r:id="rId128"/>
    <p:sldId id="371" r:id="rId129"/>
    <p:sldId id="372" r:id="rId130"/>
    <p:sldId id="373" r:id="rId131"/>
    <p:sldId id="374" r:id="rId132"/>
    <p:sldId id="375" r:id="rId133"/>
    <p:sldId id="789" r:id="rId134"/>
    <p:sldId id="376" r:id="rId135"/>
    <p:sldId id="377" r:id="rId136"/>
    <p:sldId id="378" r:id="rId137"/>
    <p:sldId id="379" r:id="rId138"/>
    <p:sldId id="790" r:id="rId139"/>
    <p:sldId id="350" r:id="rId140"/>
    <p:sldId id="380" r:id="rId141"/>
    <p:sldId id="381" r:id="rId142"/>
    <p:sldId id="382" r:id="rId143"/>
    <p:sldId id="383" r:id="rId144"/>
    <p:sldId id="384" r:id="rId145"/>
    <p:sldId id="385" r:id="rId146"/>
    <p:sldId id="386" r:id="rId147"/>
    <p:sldId id="387" r:id="rId148"/>
    <p:sldId id="388" r:id="rId149"/>
    <p:sldId id="393" r:id="rId150"/>
    <p:sldId id="394" r:id="rId151"/>
    <p:sldId id="396" r:id="rId152"/>
    <p:sldId id="397" r:id="rId153"/>
    <p:sldId id="395" r:id="rId154"/>
    <p:sldId id="737" r:id="rId155"/>
    <p:sldId id="398" r:id="rId156"/>
    <p:sldId id="399" r:id="rId157"/>
    <p:sldId id="400" r:id="rId158"/>
    <p:sldId id="402" r:id="rId159"/>
    <p:sldId id="401" r:id="rId160"/>
    <p:sldId id="389" r:id="rId161"/>
    <p:sldId id="403" r:id="rId162"/>
    <p:sldId id="404" r:id="rId163"/>
    <p:sldId id="773" r:id="rId164"/>
    <p:sldId id="774" r:id="rId165"/>
    <p:sldId id="775" r:id="rId166"/>
    <p:sldId id="776" r:id="rId167"/>
    <p:sldId id="777" r:id="rId168"/>
    <p:sldId id="351" r:id="rId169"/>
    <p:sldId id="405" r:id="rId170"/>
    <p:sldId id="406" r:id="rId171"/>
    <p:sldId id="407" r:id="rId172"/>
    <p:sldId id="408" r:id="rId173"/>
    <p:sldId id="410" r:id="rId174"/>
    <p:sldId id="411" r:id="rId175"/>
    <p:sldId id="412" r:id="rId176"/>
    <p:sldId id="413" r:id="rId177"/>
    <p:sldId id="414" r:id="rId178"/>
    <p:sldId id="415" r:id="rId179"/>
    <p:sldId id="416" r:id="rId180"/>
    <p:sldId id="417" r:id="rId181"/>
    <p:sldId id="418" r:id="rId182"/>
    <p:sldId id="419" r:id="rId183"/>
    <p:sldId id="420" r:id="rId184"/>
    <p:sldId id="421" r:id="rId185"/>
    <p:sldId id="422" r:id="rId186"/>
    <p:sldId id="423" r:id="rId187"/>
    <p:sldId id="424" r:id="rId188"/>
    <p:sldId id="425" r:id="rId189"/>
    <p:sldId id="426" r:id="rId190"/>
    <p:sldId id="427" r:id="rId191"/>
    <p:sldId id="428" r:id="rId192"/>
    <p:sldId id="429" r:id="rId193"/>
    <p:sldId id="349" r:id="rId194"/>
    <p:sldId id="435" r:id="rId195"/>
    <p:sldId id="434" r:id="rId196"/>
    <p:sldId id="436" r:id="rId197"/>
    <p:sldId id="437" r:id="rId198"/>
    <p:sldId id="765" r:id="rId199"/>
    <p:sldId id="438" r:id="rId200"/>
    <p:sldId id="766" r:id="rId201"/>
    <p:sldId id="439" r:id="rId202"/>
    <p:sldId id="440" r:id="rId203"/>
    <p:sldId id="441" r:id="rId204"/>
    <p:sldId id="442" r:id="rId205"/>
    <p:sldId id="443" r:id="rId206"/>
    <p:sldId id="793" r:id="rId207"/>
    <p:sldId id="767" r:id="rId208"/>
    <p:sldId id="768" r:id="rId209"/>
    <p:sldId id="863" r:id="rId210"/>
    <p:sldId id="769" r:id="rId211"/>
    <p:sldId id="794" r:id="rId212"/>
    <p:sldId id="444" r:id="rId213"/>
    <p:sldId id="445" r:id="rId214"/>
    <p:sldId id="864" r:id="rId215"/>
    <p:sldId id="795" r:id="rId216"/>
    <p:sldId id="796" r:id="rId217"/>
    <p:sldId id="446" r:id="rId218"/>
    <p:sldId id="447" r:id="rId219"/>
    <p:sldId id="431" r:id="rId220"/>
    <p:sldId id="448" r:id="rId221"/>
    <p:sldId id="449" r:id="rId222"/>
    <p:sldId id="811" r:id="rId223"/>
    <p:sldId id="810" r:id="rId224"/>
    <p:sldId id="809" r:id="rId225"/>
    <p:sldId id="797" r:id="rId226"/>
    <p:sldId id="798" r:id="rId227"/>
    <p:sldId id="861" r:id="rId228"/>
    <p:sldId id="799" r:id="rId229"/>
    <p:sldId id="451" r:id="rId230"/>
    <p:sldId id="452" r:id="rId231"/>
    <p:sldId id="453" r:id="rId232"/>
    <p:sldId id="862" r:id="rId233"/>
    <p:sldId id="454" r:id="rId234"/>
    <p:sldId id="800" r:id="rId235"/>
    <p:sldId id="802" r:id="rId236"/>
    <p:sldId id="801" r:id="rId237"/>
    <p:sldId id="455" r:id="rId238"/>
    <p:sldId id="456" r:id="rId239"/>
    <p:sldId id="803" r:id="rId240"/>
    <p:sldId id="812" r:id="rId241"/>
    <p:sldId id="814" r:id="rId242"/>
    <p:sldId id="821" r:id="rId243"/>
    <p:sldId id="813" r:id="rId244"/>
    <p:sldId id="815" r:id="rId245"/>
    <p:sldId id="817" r:id="rId246"/>
    <p:sldId id="818" r:id="rId247"/>
    <p:sldId id="816" r:id="rId248"/>
    <p:sldId id="820" r:id="rId249"/>
    <p:sldId id="822" r:id="rId250"/>
    <p:sldId id="823" r:id="rId251"/>
    <p:sldId id="465" r:id="rId252"/>
    <p:sldId id="466" r:id="rId253"/>
    <p:sldId id="467" r:id="rId254"/>
    <p:sldId id="824" r:id="rId255"/>
    <p:sldId id="468" r:id="rId256"/>
    <p:sldId id="475" r:id="rId257"/>
    <p:sldId id="469" r:id="rId258"/>
    <p:sldId id="470" r:id="rId259"/>
    <p:sldId id="471" r:id="rId260"/>
    <p:sldId id="476" r:id="rId261"/>
    <p:sldId id="473" r:id="rId262"/>
    <p:sldId id="474" r:id="rId263"/>
    <p:sldId id="804" r:id="rId264"/>
    <p:sldId id="477" r:id="rId265"/>
    <p:sldId id="478" r:id="rId266"/>
    <p:sldId id="480" r:id="rId267"/>
    <p:sldId id="479" r:id="rId268"/>
    <p:sldId id="450" r:id="rId269"/>
    <p:sldId id="825" r:id="rId270"/>
    <p:sldId id="826" r:id="rId271"/>
    <p:sldId id="481" r:id="rId272"/>
    <p:sldId id="482" r:id="rId273"/>
    <p:sldId id="483" r:id="rId274"/>
    <p:sldId id="484" r:id="rId275"/>
    <p:sldId id="485" r:id="rId276"/>
    <p:sldId id="486" r:id="rId277"/>
    <p:sldId id="827" r:id="rId278"/>
    <p:sldId id="488" r:id="rId279"/>
    <p:sldId id="489" r:id="rId280"/>
    <p:sldId id="490" r:id="rId281"/>
    <p:sldId id="491" r:id="rId282"/>
    <p:sldId id="492" r:id="rId283"/>
    <p:sldId id="494" r:id="rId284"/>
    <p:sldId id="495" r:id="rId285"/>
    <p:sldId id="496" r:id="rId286"/>
    <p:sldId id="497" r:id="rId287"/>
    <p:sldId id="828" r:id="rId288"/>
    <p:sldId id="498" r:id="rId289"/>
    <p:sldId id="499" r:id="rId290"/>
    <p:sldId id="500" r:id="rId291"/>
    <p:sldId id="501" r:id="rId292"/>
    <p:sldId id="502" r:id="rId293"/>
    <p:sldId id="505" r:id="rId294"/>
    <p:sldId id="506" r:id="rId295"/>
    <p:sldId id="507" r:id="rId296"/>
    <p:sldId id="508" r:id="rId297"/>
    <p:sldId id="509" r:id="rId298"/>
    <p:sldId id="510" r:id="rId299"/>
    <p:sldId id="511" r:id="rId300"/>
    <p:sldId id="512" r:id="rId301"/>
    <p:sldId id="513" r:id="rId302"/>
    <p:sldId id="514" r:id="rId303"/>
    <p:sldId id="865" r:id="rId304"/>
    <p:sldId id="520" r:id="rId305"/>
    <p:sldId id="519" r:id="rId306"/>
    <p:sldId id="830" r:id="rId307"/>
    <p:sldId id="521" r:id="rId308"/>
    <p:sldId id="523" r:id="rId309"/>
    <p:sldId id="829" r:id="rId310"/>
    <p:sldId id="526" r:id="rId311"/>
    <p:sldId id="543" r:id="rId312"/>
    <p:sldId id="544" r:id="rId313"/>
    <p:sldId id="873" r:id="rId314"/>
    <p:sldId id="527" r:id="rId315"/>
    <p:sldId id="545" r:id="rId316"/>
    <p:sldId id="524" r:id="rId317"/>
    <p:sldId id="791" r:id="rId318"/>
    <p:sldId id="525" r:id="rId319"/>
    <p:sldId id="529" r:id="rId320"/>
    <p:sldId id="530" r:id="rId321"/>
    <p:sldId id="528" r:id="rId322"/>
    <p:sldId id="531" r:id="rId323"/>
    <p:sldId id="742" r:id="rId324"/>
    <p:sldId id="743" r:id="rId325"/>
    <p:sldId id="532" r:id="rId326"/>
    <p:sldId id="533" r:id="rId327"/>
    <p:sldId id="535" r:id="rId328"/>
    <p:sldId id="534" r:id="rId329"/>
    <p:sldId id="536" r:id="rId330"/>
    <p:sldId id="537" r:id="rId331"/>
    <p:sldId id="538" r:id="rId332"/>
    <p:sldId id="539" r:id="rId333"/>
    <p:sldId id="874" r:id="rId334"/>
    <p:sldId id="540" r:id="rId335"/>
    <p:sldId id="541" r:id="rId336"/>
    <p:sldId id="552" r:id="rId337"/>
    <p:sldId id="831" r:id="rId338"/>
    <p:sldId id="542" r:id="rId339"/>
    <p:sldId id="554" r:id="rId340"/>
    <p:sldId id="546" r:id="rId341"/>
    <p:sldId id="548" r:id="rId342"/>
    <p:sldId id="835" r:id="rId343"/>
    <p:sldId id="551" r:id="rId344"/>
    <p:sldId id="875" r:id="rId345"/>
    <p:sldId id="876" r:id="rId346"/>
    <p:sldId id="878" r:id="rId347"/>
    <p:sldId id="879" r:id="rId348"/>
    <p:sldId id="880" r:id="rId349"/>
    <p:sldId id="881" r:id="rId350"/>
    <p:sldId id="882" r:id="rId351"/>
    <p:sldId id="883" r:id="rId352"/>
    <p:sldId id="556" r:id="rId353"/>
    <p:sldId id="555" r:id="rId354"/>
    <p:sldId id="837" r:id="rId355"/>
    <p:sldId id="838" r:id="rId356"/>
    <p:sldId id="887" r:id="rId357"/>
    <p:sldId id="778" r:id="rId358"/>
    <p:sldId id="779" r:id="rId359"/>
    <p:sldId id="780" r:id="rId360"/>
    <p:sldId id="836" r:id="rId361"/>
    <p:sldId id="549" r:id="rId362"/>
    <p:sldId id="550" r:id="rId363"/>
    <p:sldId id="557" r:id="rId364"/>
    <p:sldId id="558" r:id="rId365"/>
    <p:sldId id="783" r:id="rId366"/>
    <p:sldId id="784" r:id="rId367"/>
    <p:sldId id="560" r:id="rId368"/>
    <p:sldId id="559" r:id="rId369"/>
    <p:sldId id="561" r:id="rId370"/>
    <p:sldId id="562" r:id="rId371"/>
    <p:sldId id="563" r:id="rId372"/>
    <p:sldId id="432" r:id="rId373"/>
    <p:sldId id="564" r:id="rId374"/>
    <p:sldId id="565" r:id="rId375"/>
    <p:sldId id="566" r:id="rId376"/>
    <p:sldId id="567" r:id="rId377"/>
    <p:sldId id="568" r:id="rId378"/>
    <p:sldId id="569" r:id="rId379"/>
    <p:sldId id="570" r:id="rId380"/>
    <p:sldId id="571" r:id="rId381"/>
    <p:sldId id="884" r:id="rId382"/>
    <p:sldId id="771" r:id="rId383"/>
    <p:sldId id="572" r:id="rId384"/>
    <p:sldId id="573" r:id="rId385"/>
    <p:sldId id="574" r:id="rId386"/>
    <p:sldId id="843" r:id="rId387"/>
    <p:sldId id="844" r:id="rId388"/>
    <p:sldId id="854" r:id="rId389"/>
    <p:sldId id="845" r:id="rId390"/>
    <p:sldId id="846" r:id="rId391"/>
    <p:sldId id="847" r:id="rId392"/>
    <p:sldId id="848" r:id="rId393"/>
    <p:sldId id="575" r:id="rId394"/>
    <p:sldId id="849" r:id="rId395"/>
    <p:sldId id="853" r:id="rId396"/>
    <p:sldId id="850" r:id="rId397"/>
    <p:sldId id="851" r:id="rId398"/>
    <p:sldId id="852" r:id="rId399"/>
    <p:sldId id="578" r:id="rId400"/>
    <p:sldId id="699" r:id="rId401"/>
    <p:sldId id="700" r:id="rId402"/>
    <p:sldId id="701" r:id="rId403"/>
    <p:sldId id="855" r:id="rId404"/>
    <p:sldId id="856" r:id="rId405"/>
    <p:sldId id="579" r:id="rId406"/>
    <p:sldId id="581" r:id="rId407"/>
    <p:sldId id="586" r:id="rId408"/>
    <p:sldId id="587" r:id="rId409"/>
    <p:sldId id="580" r:id="rId410"/>
    <p:sldId id="582" r:id="rId411"/>
    <p:sldId id="583" r:id="rId412"/>
    <p:sldId id="585" r:id="rId413"/>
    <p:sldId id="584" r:id="rId414"/>
    <p:sldId id="433" r:id="rId415"/>
    <p:sldId id="593" r:id="rId416"/>
    <p:sldId id="594" r:id="rId417"/>
    <p:sldId id="595" r:id="rId418"/>
    <p:sldId id="596" r:id="rId419"/>
    <p:sldId id="597" r:id="rId420"/>
    <p:sldId id="598" r:id="rId421"/>
    <p:sldId id="599" r:id="rId422"/>
    <p:sldId id="601" r:id="rId423"/>
    <p:sldId id="857" r:id="rId424"/>
    <p:sldId id="859" r:id="rId425"/>
    <p:sldId id="860" r:id="rId426"/>
    <p:sldId id="602" r:id="rId427"/>
    <p:sldId id="603" r:id="rId428"/>
    <p:sldId id="604" r:id="rId429"/>
    <p:sldId id="588" r:id="rId430"/>
    <p:sldId id="605" r:id="rId431"/>
    <p:sldId id="606" r:id="rId432"/>
    <p:sldId id="907" r:id="rId433"/>
    <p:sldId id="906" r:id="rId434"/>
    <p:sldId id="607" r:id="rId435"/>
    <p:sldId id="885" r:id="rId436"/>
    <p:sldId id="886" r:id="rId437"/>
    <p:sldId id="608" r:id="rId438"/>
    <p:sldId id="908" r:id="rId439"/>
    <p:sldId id="609" r:id="rId440"/>
    <p:sldId id="792" r:id="rId441"/>
    <p:sldId id="610" r:id="rId442"/>
    <p:sldId id="589" r:id="rId443"/>
    <p:sldId id="611" r:id="rId444"/>
    <p:sldId id="612" r:id="rId445"/>
    <p:sldId id="613" r:id="rId446"/>
    <p:sldId id="744" r:id="rId447"/>
    <p:sldId id="614" r:id="rId448"/>
    <p:sldId id="615" r:id="rId449"/>
    <p:sldId id="840" r:id="rId450"/>
    <p:sldId id="616" r:id="rId451"/>
    <p:sldId id="839" r:id="rId452"/>
    <p:sldId id="617" r:id="rId453"/>
    <p:sldId id="618" r:id="rId454"/>
    <p:sldId id="619" r:id="rId455"/>
    <p:sldId id="620" r:id="rId456"/>
    <p:sldId id="621" r:id="rId457"/>
    <p:sldId id="622" r:id="rId458"/>
    <p:sldId id="623" r:id="rId459"/>
    <p:sldId id="625" r:id="rId460"/>
    <p:sldId id="740" r:id="rId461"/>
    <p:sldId id="590" r:id="rId462"/>
    <p:sldId id="626" r:id="rId463"/>
    <p:sldId id="627" r:id="rId464"/>
    <p:sldId id="628" r:id="rId465"/>
    <p:sldId id="841" r:id="rId466"/>
    <p:sldId id="842" r:id="rId467"/>
    <p:sldId id="629" r:id="rId468"/>
    <p:sldId id="741" r:id="rId469"/>
    <p:sldId id="630" r:id="rId470"/>
    <p:sldId id="785" r:id="rId471"/>
    <p:sldId id="631" r:id="rId472"/>
    <p:sldId id="591" r:id="rId473"/>
    <p:sldId id="632" r:id="rId474"/>
    <p:sldId id="633" r:id="rId475"/>
    <p:sldId id="634" r:id="rId476"/>
    <p:sldId id="635" r:id="rId477"/>
    <p:sldId id="636" r:id="rId478"/>
    <p:sldId id="639" r:id="rId479"/>
    <p:sldId id="637" r:id="rId480"/>
    <p:sldId id="638" r:id="rId481"/>
    <p:sldId id="592" r:id="rId482"/>
    <p:sldId id="640" r:id="rId483"/>
    <p:sldId id="641" r:id="rId484"/>
    <p:sldId id="642" r:id="rId485"/>
    <p:sldId id="643" r:id="rId486"/>
    <p:sldId id="644" r:id="rId487"/>
    <p:sldId id="645" r:id="rId488"/>
    <p:sldId id="646" r:id="rId489"/>
    <p:sldId id="647" r:id="rId490"/>
    <p:sldId id="648" r:id="rId491"/>
    <p:sldId id="649" r:id="rId492"/>
    <p:sldId id="650" r:id="rId493"/>
    <p:sldId id="651" r:id="rId494"/>
    <p:sldId id="747" r:id="rId495"/>
    <p:sldId id="745" r:id="rId496"/>
    <p:sldId id="746" r:id="rId497"/>
    <p:sldId id="738" r:id="rId498"/>
    <p:sldId id="739" r:id="rId499"/>
    <p:sldId id="770" r:id="rId500"/>
    <p:sldId id="430" r:id="rId501"/>
    <p:sldId id="655" r:id="rId502"/>
    <p:sldId id="656" r:id="rId503"/>
    <p:sldId id="657" r:id="rId504"/>
    <p:sldId id="658" r:id="rId505"/>
    <p:sldId id="659" r:id="rId506"/>
    <p:sldId id="660" r:id="rId507"/>
    <p:sldId id="661" r:id="rId508"/>
    <p:sldId id="662" r:id="rId509"/>
    <p:sldId id="663" r:id="rId510"/>
    <p:sldId id="664" r:id="rId511"/>
    <p:sldId id="665" r:id="rId512"/>
    <p:sldId id="666" r:id="rId513"/>
    <p:sldId id="667" r:id="rId514"/>
    <p:sldId id="909" r:id="rId515"/>
    <p:sldId id="910" r:id="rId516"/>
    <p:sldId id="911" r:id="rId517"/>
    <p:sldId id="668" r:id="rId518"/>
    <p:sldId id="669" r:id="rId519"/>
    <p:sldId id="670" r:id="rId520"/>
    <p:sldId id="671" r:id="rId521"/>
    <p:sldId id="672" r:id="rId522"/>
    <p:sldId id="673" r:id="rId523"/>
    <p:sldId id="674" r:id="rId524"/>
    <p:sldId id="675" r:id="rId525"/>
    <p:sldId id="652" r:id="rId526"/>
    <p:sldId id="676" r:id="rId527"/>
    <p:sldId id="677" r:id="rId528"/>
    <p:sldId id="678" r:id="rId529"/>
    <p:sldId id="679" r:id="rId530"/>
    <p:sldId id="680" r:id="rId531"/>
    <p:sldId id="653" r:id="rId532"/>
    <p:sldId id="681" r:id="rId533"/>
    <p:sldId id="682" r:id="rId534"/>
    <p:sldId id="683" r:id="rId535"/>
    <p:sldId id="654" r:id="rId536"/>
    <p:sldId id="684" r:id="rId537"/>
    <p:sldId id="685" r:id="rId538"/>
    <p:sldId id="694" r:id="rId539"/>
    <p:sldId id="695" r:id="rId540"/>
    <p:sldId id="687" r:id="rId541"/>
    <p:sldId id="688" r:id="rId542"/>
    <p:sldId id="689" r:id="rId543"/>
    <p:sldId id="692" r:id="rId544"/>
    <p:sldId id="893" r:id="rId545"/>
    <p:sldId id="698" r:id="rId546"/>
    <p:sldId id="912" r:id="rId547"/>
    <p:sldId id="696" r:id="rId548"/>
    <p:sldId id="894" r:id="rId549"/>
    <p:sldId id="895" r:id="rId550"/>
    <p:sldId id="896" r:id="rId551"/>
    <p:sldId id="897" r:id="rId552"/>
    <p:sldId id="693" r:id="rId553"/>
    <p:sldId id="898" r:id="rId554"/>
    <p:sldId id="899" r:id="rId555"/>
    <p:sldId id="900" r:id="rId556"/>
    <p:sldId id="901" r:id="rId557"/>
    <p:sldId id="902" r:id="rId558"/>
    <p:sldId id="903" r:id="rId559"/>
    <p:sldId id="904" r:id="rId560"/>
    <p:sldId id="905" r:id="rId561"/>
    <p:sldId id="335" r:id="rId562"/>
    <p:sldId id="703" r:id="rId563"/>
    <p:sldId id="704" r:id="rId564"/>
    <p:sldId id="705" r:id="rId565"/>
    <p:sldId id="706" r:id="rId566"/>
    <p:sldId id="707" r:id="rId567"/>
    <p:sldId id="708" r:id="rId568"/>
    <p:sldId id="709" r:id="rId569"/>
    <p:sldId id="710" r:id="rId570"/>
    <p:sldId id="711" r:id="rId571"/>
    <p:sldId id="712" r:id="rId572"/>
    <p:sldId id="713" r:id="rId573"/>
    <p:sldId id="714" r:id="rId574"/>
    <p:sldId id="715" r:id="rId575"/>
    <p:sldId id="716" r:id="rId576"/>
    <p:sldId id="717" r:id="rId577"/>
    <p:sldId id="718" r:id="rId578"/>
    <p:sldId id="719" r:id="rId579"/>
    <p:sldId id="720" r:id="rId580"/>
    <p:sldId id="702" r:id="rId581"/>
    <p:sldId id="721" r:id="rId582"/>
    <p:sldId id="722" r:id="rId583"/>
    <p:sldId id="723" r:id="rId584"/>
    <p:sldId id="724" r:id="rId585"/>
    <p:sldId id="725" r:id="rId586"/>
    <p:sldId id="726" r:id="rId587"/>
    <p:sldId id="727" r:id="rId588"/>
    <p:sldId id="728" r:id="rId589"/>
    <p:sldId id="729" r:id="rId590"/>
    <p:sldId id="336" r:id="rId591"/>
    <p:sldId id="731" r:id="rId592"/>
    <p:sldId id="732" r:id="rId593"/>
    <p:sldId id="733" r:id="rId594"/>
    <p:sldId id="734" r:id="rId595"/>
    <p:sldId id="888" r:id="rId596"/>
    <p:sldId id="889" r:id="rId597"/>
    <p:sldId id="890" r:id="rId598"/>
    <p:sldId id="891" r:id="rId599"/>
    <p:sldId id="748" r:id="rId600"/>
    <p:sldId id="749" r:id="rId601"/>
    <p:sldId id="892" r:id="rId602"/>
    <p:sldId id="730" r:id="rId603"/>
    <p:sldId id="735" r:id="rId604"/>
    <p:sldId id="736" r:id="rId60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44" autoAdjust="0"/>
    <p:restoredTop sz="94737" autoAdjust="0"/>
  </p:normalViewPr>
  <p:slideViewPr>
    <p:cSldViewPr>
      <p:cViewPr>
        <p:scale>
          <a:sx n="66" d="100"/>
          <a:sy n="66" d="100"/>
        </p:scale>
        <p:origin x="-618" y="-1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573" Type="http://schemas.openxmlformats.org/officeDocument/2006/relationships/slide" Target="slides/slide572.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84" Type="http://schemas.openxmlformats.org/officeDocument/2006/relationships/slide" Target="slides/slide583.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609"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600" Type="http://schemas.openxmlformats.org/officeDocument/2006/relationships/slide" Target="slides/slide599.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586" Type="http://schemas.openxmlformats.org/officeDocument/2006/relationships/slide" Target="slides/slide585.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597" Type="http://schemas.openxmlformats.org/officeDocument/2006/relationships/slide" Target="slides/slide596.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558" Type="http://schemas.openxmlformats.org/officeDocument/2006/relationships/slide" Target="slides/slide557.xml"/><Relationship Id="rId579" Type="http://schemas.openxmlformats.org/officeDocument/2006/relationships/slide" Target="slides/slide578.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slide" Target="slides/slide547.xml"/><Relationship Id="rId569" Type="http://schemas.openxmlformats.org/officeDocument/2006/relationships/slide" Target="slides/slide568.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580" Type="http://schemas.openxmlformats.org/officeDocument/2006/relationships/slide" Target="slides/slide579.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559" Type="http://schemas.openxmlformats.org/officeDocument/2006/relationships/slide" Target="slides/slide558.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570" Type="http://schemas.openxmlformats.org/officeDocument/2006/relationships/slide" Target="slides/slide569.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581" Type="http://schemas.openxmlformats.org/officeDocument/2006/relationships/slide" Target="slides/slide58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slide" Target="slides/slide549.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571" Type="http://schemas.openxmlformats.org/officeDocument/2006/relationships/slide" Target="slides/slide570.xml"/><Relationship Id="rId592" Type="http://schemas.openxmlformats.org/officeDocument/2006/relationships/slide" Target="slides/slide591.xml"/><Relationship Id="rId606" Type="http://schemas.openxmlformats.org/officeDocument/2006/relationships/notesMaster" Target="notesMasters/notesMaster1.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561" Type="http://schemas.openxmlformats.org/officeDocument/2006/relationships/slide" Target="slides/slide560.xml"/><Relationship Id="rId582" Type="http://schemas.openxmlformats.org/officeDocument/2006/relationships/slide" Target="slides/slide58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slide" Target="slides/slide550.xml"/><Relationship Id="rId572" Type="http://schemas.openxmlformats.org/officeDocument/2006/relationships/slide" Target="slides/slide571.xml"/><Relationship Id="rId593" Type="http://schemas.openxmlformats.org/officeDocument/2006/relationships/slide" Target="slides/slide592.xml"/><Relationship Id="rId607"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562" Type="http://schemas.openxmlformats.org/officeDocument/2006/relationships/slide" Target="slides/slide561.xml"/><Relationship Id="rId583" Type="http://schemas.openxmlformats.org/officeDocument/2006/relationships/slide" Target="slides/slide582.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viewProps" Target="viewProp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tableStyles" Target="tableStyles.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F03B25-1F8F-4DCF-A4A9-124255C67051}" type="datetimeFigureOut">
              <a:rPr lang="zh-TW" altLang="en-US" smtClean="0"/>
              <a:pPr/>
              <a:t>2014/3/23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E439E5-2328-49FC-95F9-7D8C811C8055}" type="slidenum">
              <a:rPr lang="zh-TW" altLang="en-US" smtClean="0"/>
              <a:pPr/>
              <a:t>‹#›</a:t>
            </a:fld>
            <a:endParaRPr lang="zh-TW" altLang="en-US"/>
          </a:p>
        </p:txBody>
      </p:sp>
    </p:spTree>
    <p:extLst>
      <p:ext uri="{BB962C8B-B14F-4D97-AF65-F5344CB8AC3E}">
        <p14:creationId xmlns:p14="http://schemas.microsoft.com/office/powerpoint/2010/main" xmlns="" val="178437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244F36A-3B36-4306-B442-52A5A24C1F2A}" type="slidenum">
              <a:rPr lang="en-US" altLang="zh-TW" smtClean="0"/>
              <a:pPr eaLnBrk="1" hangingPunct="1">
                <a:spcBef>
                  <a:spcPct val="0"/>
                </a:spcBef>
              </a:pPr>
              <a:t>232</a:t>
            </a:fld>
            <a:endParaRPr lang="en-US" altLang="zh-TW"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928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09284"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FBF3970-3C9F-465D-80BB-A8371602F11B}" type="slidenum">
              <a:rPr lang="zh-TW" altLang="en-US" smtClean="0">
                <a:latin typeface="Arial" pitchFamily="34" charset="0"/>
              </a:rPr>
              <a:pPr eaLnBrk="1" hangingPunct="1">
                <a:spcBef>
                  <a:spcPct val="0"/>
                </a:spcBef>
              </a:pPr>
              <a:t>266</a:t>
            </a:fld>
            <a:endParaRPr lang="en-US" altLang="zh-TW"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0307"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10308"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0CBF039-4E61-4706-8BC2-822B7EB53BAF}" type="slidenum">
              <a:rPr lang="zh-TW" altLang="en-US" smtClean="0">
                <a:latin typeface="Arial" pitchFamily="34" charset="0"/>
              </a:rPr>
              <a:pPr eaLnBrk="1" hangingPunct="1">
                <a:spcBef>
                  <a:spcPct val="0"/>
                </a:spcBef>
              </a:pPr>
              <a:t>282</a:t>
            </a:fld>
            <a:endParaRPr lang="en-US" altLang="zh-TW"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AE683C-9558-48CA-86C3-DCE759145A1E}" type="slidenum">
              <a:rPr lang="en-US" altLang="zh-TW" smtClean="0"/>
              <a:pPr/>
              <a:t>377</a:t>
            </a:fld>
            <a:endParaRPr lang="en-US" altLang="zh-TW" smtClean="0"/>
          </a:p>
        </p:txBody>
      </p:sp>
      <p:sp>
        <p:nvSpPr>
          <p:cNvPr id="175107"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p:spPr>
      </p:sp>
      <p:sp>
        <p:nvSpPr>
          <p:cNvPr id="175108" name="Rectangle 3"/>
          <p:cNvSpPr>
            <a:spLocks noGrp="1" noChangeArrowheads="1"/>
          </p:cNvSpPr>
          <p:nvPr>
            <p:ph type="body" idx="1"/>
          </p:nvPr>
        </p:nvSpPr>
        <p:spPr bwMode="auto">
          <a:xfrm>
            <a:off x="685800" y="4343400"/>
            <a:ext cx="5486400" cy="4113213"/>
          </a:xfrm>
          <a:noFill/>
        </p:spPr>
        <p:txBody>
          <a:bodyPr wrap="square" numCol="1" anchor="t" anchorCtr="0" compatLnSpc="1">
            <a:prstTxWarp prst="textNoShape">
              <a:avLst/>
            </a:prstTxWarp>
          </a:bodyPr>
          <a:lstStyle/>
          <a:p>
            <a:pPr eaLnBrk="1" hangingPunct="1"/>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400800" y="6355080"/>
            <a:ext cx="2286000" cy="365760"/>
          </a:xfrm>
        </p:spPr>
        <p:txBody>
          <a:bodyPr/>
          <a:lstStyle>
            <a:lvl1pPr>
              <a:defRPr sz="1400"/>
            </a:lvl1pPr>
          </a:lstStyle>
          <a:p>
            <a:fld id="{AB3BB153-59A2-41AD-BA14-0C9490DE9686}" type="datetime1">
              <a:rPr lang="zh-TW" altLang="en-US" smtClean="0"/>
              <a:pPr/>
              <a:t>2014/3/23</a:t>
            </a:fld>
            <a:endParaRPr lang="zh-TW" altLang="en-US"/>
          </a:p>
        </p:txBody>
      </p:sp>
      <p:sp>
        <p:nvSpPr>
          <p:cNvPr id="17" name="頁尾版面配置區 16"/>
          <p:cNvSpPr>
            <a:spLocks noGrp="1"/>
          </p:cNvSpPr>
          <p:nvPr>
            <p:ph type="ftr" sz="quarter" idx="11"/>
          </p:nvPr>
        </p:nvSpPr>
        <p:spPr>
          <a:xfrm>
            <a:off x="2898648" y="6355080"/>
            <a:ext cx="3474720" cy="365760"/>
          </a:xfrm>
        </p:spPr>
        <p:txBody>
          <a:bodyPr/>
          <a:lstStyle/>
          <a:p>
            <a:endParaRPr lang="zh-TW" altLang="en-US"/>
          </a:p>
        </p:txBody>
      </p:sp>
      <p:sp>
        <p:nvSpPr>
          <p:cNvPr id="29" name="投影片編號版面配置區 28"/>
          <p:cNvSpPr>
            <a:spLocks noGrp="1"/>
          </p:cNvSpPr>
          <p:nvPr>
            <p:ph type="sldNum" sz="quarter" idx="12"/>
          </p:nvPr>
        </p:nvSpPr>
        <p:spPr>
          <a:xfrm>
            <a:off x="1216152" y="6355080"/>
            <a:ext cx="1219200" cy="365760"/>
          </a:xfrm>
        </p:spPr>
        <p:txBody>
          <a:bodyPr/>
          <a:lstStyle/>
          <a:p>
            <a:fld id="{2C8DB5C9-17DB-4465-8E9B-43C49A51B603}" type="slidenum">
              <a:rPr lang="zh-TW" altLang="en-US" smtClean="0"/>
              <a:pPr/>
              <a:t>‹#›</a:t>
            </a:fld>
            <a:endParaRPr lang="zh-TW"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3EE335B9-C79C-4ACD-A959-947D33CB066C}" type="datetime1">
              <a:rPr lang="zh-TW" altLang="en-US" smtClean="0"/>
              <a:pPr/>
              <a:t>2014/3/23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8DB5C9-17DB-4465-8E9B-43C49A51B603}"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F7CCF7B-C870-46BF-8AC8-496B9ED86051}" type="datetime1">
              <a:rPr lang="zh-TW" altLang="en-US" smtClean="0"/>
              <a:pPr/>
              <a:t>2014/3/23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8DB5C9-17DB-4465-8E9B-43C49A51B603}" type="slidenum">
              <a:rPr lang="zh-TW" altLang="en-US" smtClean="0"/>
              <a:pPr/>
              <a:t>‹#›</a:t>
            </a:fld>
            <a:endParaRPr lang="zh-TW" altLang="en-US"/>
          </a:p>
        </p:txBody>
      </p:sp>
      <p:sp>
        <p:nvSpPr>
          <p:cNvPr id="7" name="直線接點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719263"/>
            <a:ext cx="8229600" cy="4411662"/>
          </a:xfrm>
        </p:spPr>
        <p:txBody>
          <a:bodyPr/>
          <a:lstStyle/>
          <a:p>
            <a:pPr lvl="0"/>
            <a:endParaRPr lang="zh-TW"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A931125F-C17D-4CF7-90B7-C5DCAB00CE40}" type="datetime1">
              <a:rPr lang="zh-TW" altLang="en-US" smtClean="0"/>
              <a:pPr>
                <a:defRPr/>
              </a:pPr>
              <a:t>2014/3/23</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5D2DAECB-1E66-411C-8A9A-4F0981B769E1}" type="slidenum">
              <a:rPr lang="en-US" altLang="zh-TW"/>
              <a:pPr>
                <a:defRPr/>
              </a:pPr>
              <a:t>‹#›</a:t>
            </a:fld>
            <a:endParaRPr lang="en-US" altLang="zh-TW"/>
          </a:p>
        </p:txBody>
      </p:sp>
    </p:spTree>
    <p:extLst>
      <p:ext uri="{BB962C8B-B14F-4D97-AF65-F5344CB8AC3E}">
        <p14:creationId xmlns:p14="http://schemas.microsoft.com/office/powerpoint/2010/main" xmlns="" val="2361500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22238"/>
            <a:ext cx="8229600" cy="60086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fld id="{6875620C-EAEA-4B7C-BA79-B3ADCAAE9E8F}" type="datetime1">
              <a:rPr lang="zh-TW" altLang="en-US" smtClean="0"/>
              <a:pPr>
                <a:defRPr/>
              </a:pPr>
              <a:t>2014/3/23</a:t>
            </a:fld>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9EC95CDB-5AD4-4461-966C-2F0383E20C3D}" type="slidenum">
              <a:rPr lang="en-US" altLang="zh-TW"/>
              <a:pPr>
                <a:defRPr/>
              </a:pPr>
              <a:t>‹#›</a:t>
            </a:fld>
            <a:endParaRPr lang="en-US" altLang="zh-TW"/>
          </a:p>
        </p:txBody>
      </p:sp>
    </p:spTree>
    <p:extLst>
      <p:ext uri="{BB962C8B-B14F-4D97-AF65-F5344CB8AC3E}">
        <p14:creationId xmlns:p14="http://schemas.microsoft.com/office/powerpoint/2010/main" xmlns="" val="826262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fld id="{F4EE5FBB-39F0-4D7D-80F1-B612E41EEF55}" type="datetime1">
              <a:rPr lang="zh-TW" altLang="en-US" smtClean="0"/>
              <a:pPr>
                <a:defRPr/>
              </a:pPr>
              <a:t>2014/3/23</a:t>
            </a:fld>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fld id="{0693D869-B1C3-4AB0-AE87-36B4F9D8C94B}" type="slidenum">
              <a:rPr lang="zh-TW" altLang="en-US"/>
              <a:pPr>
                <a:defRPr/>
              </a:pPr>
              <a:t>‹#›</a:t>
            </a:fld>
            <a:endParaRPr lang="en-US" altLang="zh-TW"/>
          </a:p>
        </p:txBody>
      </p:sp>
    </p:spTree>
    <p:extLst>
      <p:ext uri="{BB962C8B-B14F-4D97-AF65-F5344CB8AC3E}">
        <p14:creationId xmlns:p14="http://schemas.microsoft.com/office/powerpoint/2010/main" xmlns="" val="127207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CEFBFA15-59FE-413B-B040-DE1BF81C49F4}" type="datetime1">
              <a:rPr lang="zh-TW" altLang="en-US" smtClean="0"/>
              <a:pPr/>
              <a:t>2014/3/23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8DB5C9-17DB-4465-8E9B-43C49A51B603}" type="slidenum">
              <a:rPr lang="zh-TW" altLang="en-US" smtClean="0"/>
              <a:pPr/>
              <a:t>‹#›</a:t>
            </a:fld>
            <a:endParaRPr lang="zh-TW" altLang="en-US"/>
          </a:p>
        </p:txBody>
      </p:sp>
      <p:sp>
        <p:nvSpPr>
          <p:cNvPr id="8" name="內容版面配置區 7"/>
          <p:cNvSpPr>
            <a:spLocks noGrp="1"/>
          </p:cNvSpPr>
          <p:nvPr>
            <p:ph sz="quarter" idx="1"/>
          </p:nvPr>
        </p:nvSpPr>
        <p:spPr>
          <a:xfrm>
            <a:off x="457200" y="1219200"/>
            <a:ext cx="82296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400800" y="6355080"/>
            <a:ext cx="2286000" cy="365760"/>
          </a:xfrm>
        </p:spPr>
        <p:txBody>
          <a:bodyPr/>
          <a:lstStyle/>
          <a:p>
            <a:fld id="{5739106B-BE58-4031-9C99-5D08AE79CB09}" type="datetime1">
              <a:rPr lang="zh-TW" altLang="en-US" smtClean="0"/>
              <a:pPr/>
              <a:t>2014/3/23</a:t>
            </a:fld>
            <a:endParaRPr lang="zh-TW" altLang="en-US"/>
          </a:p>
        </p:txBody>
      </p:sp>
      <p:sp>
        <p:nvSpPr>
          <p:cNvPr id="5" name="頁尾版面配置區 4"/>
          <p:cNvSpPr>
            <a:spLocks noGrp="1"/>
          </p:cNvSpPr>
          <p:nvPr>
            <p:ph type="ftr" sz="quarter" idx="11"/>
          </p:nvPr>
        </p:nvSpPr>
        <p:spPr>
          <a:xfrm>
            <a:off x="2898648" y="6355080"/>
            <a:ext cx="3474720" cy="365760"/>
          </a:xfrm>
        </p:spPr>
        <p:txBody>
          <a:bodyPr/>
          <a:lstStyle/>
          <a:p>
            <a:endParaRPr lang="zh-TW" altLang="en-US"/>
          </a:p>
        </p:txBody>
      </p:sp>
      <p:sp>
        <p:nvSpPr>
          <p:cNvPr id="6" name="投影片編號版面配置區 5"/>
          <p:cNvSpPr>
            <a:spLocks noGrp="1"/>
          </p:cNvSpPr>
          <p:nvPr>
            <p:ph type="sldNum" sz="quarter" idx="12"/>
          </p:nvPr>
        </p:nvSpPr>
        <p:spPr>
          <a:xfrm>
            <a:off x="1069848" y="6355080"/>
            <a:ext cx="1520952" cy="365760"/>
          </a:xfrm>
        </p:spPr>
        <p:txBody>
          <a:bodyPr/>
          <a:lstStyle/>
          <a:p>
            <a:fld id="{2C8DB5C9-17DB-4465-8E9B-43C49A51B603}" type="slidenum">
              <a:rPr lang="zh-TW" altLang="en-US" smtClean="0"/>
              <a:pPr/>
              <a:t>‹#›</a:t>
            </a:fld>
            <a:endParaRPr lang="zh-TW"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E34DC57E-0EB8-46A4-951B-0A108DD36B0F}" type="datetime1">
              <a:rPr lang="zh-TW" altLang="en-US" smtClean="0"/>
              <a:pPr/>
              <a:t>2014/3/23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8DB5C9-17DB-4465-8E9B-43C49A51B603}" type="slidenum">
              <a:rPr lang="zh-TW" altLang="en-US" smtClean="0"/>
              <a:pPr/>
              <a:t>‹#›</a:t>
            </a:fld>
            <a:endParaRPr lang="zh-TW" altLang="en-US"/>
          </a:p>
        </p:txBody>
      </p:sp>
      <p:sp>
        <p:nvSpPr>
          <p:cNvPr id="9" name="內容版面配置區 8"/>
          <p:cNvSpPr>
            <a:spLocks noGrp="1"/>
          </p:cNvSpPr>
          <p:nvPr>
            <p:ph sz="quarter" idx="1"/>
          </p:nvPr>
        </p:nvSpPr>
        <p:spPr>
          <a:xfrm>
            <a:off x="457200" y="1219200"/>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632198" y="1216152"/>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74491C75-82C0-442B-AAC3-532A656D2D48}" type="datetime1">
              <a:rPr lang="zh-TW" altLang="en-US" smtClean="0"/>
              <a:pPr/>
              <a:t>2014/3/23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C8DB5C9-17DB-4465-8E9B-43C49A51B603}" type="slidenum">
              <a:rPr lang="zh-TW" altLang="en-US" smtClean="0"/>
              <a:pPr/>
              <a:t>‹#›</a:t>
            </a:fld>
            <a:endParaRPr lang="zh-TW" altLang="en-US"/>
          </a:p>
        </p:txBody>
      </p:sp>
      <p:sp>
        <p:nvSpPr>
          <p:cNvPr id="11" name="內容版面配置區 10"/>
          <p:cNvSpPr>
            <a:spLocks noGrp="1"/>
          </p:cNvSpPr>
          <p:nvPr>
            <p:ph sz="quarter" idx="2"/>
          </p:nvPr>
        </p:nvSpPr>
        <p:spPr>
          <a:xfrm>
            <a:off x="457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648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0348E18F-CB6F-4C9A-8134-D000C8628A7C}" type="datetime1">
              <a:rPr lang="zh-TW" altLang="en-US" smtClean="0"/>
              <a:pPr/>
              <a:t>2014/3/23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C8DB5C9-17DB-4465-8E9B-43C49A51B603}" type="slidenum">
              <a:rPr lang="zh-TW" altLang="en-US" smtClean="0"/>
              <a:pPr/>
              <a:t>‹#›</a:t>
            </a:fld>
            <a:endParaRPr lang="zh-TW"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B9A5C0B-4E89-4A18-842F-A6EF688D35D1}" type="datetime1">
              <a:rPr lang="zh-TW" altLang="en-US" smtClean="0"/>
              <a:pPr/>
              <a:t>2014/3/23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C8DB5C9-17DB-4465-8E9B-43C49A51B603}" type="slidenum">
              <a:rPr lang="zh-TW" altLang="en-US" smtClean="0"/>
              <a:pPr/>
              <a:t>‹#›</a:t>
            </a:fld>
            <a:endParaRPr lang="zh-TW" altLang="en-US"/>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FA138EE0-08B0-45EC-9364-A8ABD9E15934}" type="datetime1">
              <a:rPr lang="zh-TW" altLang="en-US" smtClean="0"/>
              <a:pPr/>
              <a:t>2014/3/23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8DB5C9-17DB-4465-8E9B-43C49A51B603}"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04800" y="304800"/>
            <a:ext cx="5715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848103B4-B1F1-4427-B622-64FC1AA8421A}" type="datetime1">
              <a:rPr lang="zh-TW" altLang="en-US" smtClean="0"/>
              <a:pPr/>
              <a:t>2014/3/23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8DB5C9-17DB-4465-8E9B-43C49A51B603}"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24712F9-70A4-4F14-8233-619500F8474B}" type="datetime1">
              <a:rPr lang="zh-TW" altLang="en-US" smtClean="0"/>
              <a:pPr/>
              <a:t>2014/3/23</a:t>
            </a:fld>
            <a:endParaRPr lang="zh-TW" altLang="en-US"/>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C8DB5C9-17DB-4465-8E9B-43C49A51B603}" type="slidenum">
              <a:rPr lang="zh-TW" altLang="en-US" smtClean="0"/>
              <a:pPr/>
              <a:t>‹#›</a:t>
            </a:fld>
            <a:endParaRPr lang="zh-TW" alt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tw/url?sa=i&amp;rct=j&amp;q=&amp;esrc=s&amp;frm=1&amp;source=images&amp;cd=&amp;cad=rja&amp;docid=uq1PrzY_ABXCKM&amp;tbnid=qICRsEJIoIba_M:&amp;ved=0CAUQjRw&amp;url=http://www.sbl.mn/en/?page_id=25&amp;ei=mM4mUaq1I9GfmQWxroAY&amp;psig=AFQjCNEWkgae5q2pt3-p55oNRaA7-7PfcA&amp;ust=1361584125711482" TargetMode="Externa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w/url?sa=i&amp;rct=j&amp;q=&amp;esrc=s&amp;frm=1&amp;source=images&amp;cd=&amp;cad=rja&amp;docid=JA-IjgyZBV2kRM&amp;tbnid=bo3TEjekF9Sc7M:&amp;ved=0CAUQjRw&amp;url=http://www.freightcare.com.au/&amp;ei=IiEoUeu7MYqWkwWPsoGQAg&amp;psig=AFQjCNFDI_MkBc_7RsR6_PlWry4DB6ZjgA&amp;ust=1361670793271455"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tw/url?sa=i&amp;rct=j&amp;q=&amp;esrc=s&amp;frm=1&amp;source=images&amp;cd=&amp;cad=rja&amp;docid=XDc1lYnQ0m0zHM&amp;tbnid=aQuMfJoHsD3OTM:&amp;ved=0CAUQjRw&amp;url=http://freecoloringpagesite.com/22-fire-truck-coloring-pages.html/fire-truck-coloring-pages-2&amp;ei=AUs9UZiDN9DxmAXa7oCwCg&amp;psig=AFQjCNEXwIsm1OVRfHiLW3tGjjM9xPLwNg&amp;ust=1363057758175086"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google.com.tw/url?sa=i&amp;rct=j&amp;q=&amp;esrc=s&amp;frm=1&amp;source=images&amp;cd=&amp;cad=rja&amp;docid=C8X8Zu1F9uTtAM&amp;tbnid=T83mtEGOs8VaMM:&amp;ved=0CAUQjRw&amp;url=http://www.123rf.com/photo_5197367_vector-illustration-of-an-old-train-isolated-on-white-background.html&amp;ei=oko9UcLuLMagmQW4gYHYDA&amp;psig=AFQjCNEttcFXGLjlZeCSJHKgWXqANKElvQ&amp;ust=1363057689254465"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w/url?sa=i&amp;rct=j&amp;q=&amp;esrc=s&amp;frm=1&amp;source=images&amp;cd=&amp;cad=rja&amp;docid=LCh3ekFbFF8PVM&amp;tbnid=cUOJ_83wclRGGM:&amp;ved=0CAUQjRw&amp;url=http://dir.coolclips.com/Industry/Distribution/Shipping_Cranes/unloading_a_cargo_ship_vc033636.html&amp;ei=DMYqUZjNDoPPmgXY0ICoBQ&amp;psig=AFQjCNGfLs74iCukHXtPEn1XD6sF2t-L-A&amp;ust=1361844103228802"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www.google.com.tw/url?sa=i&amp;rct=j&amp;q=&amp;esrc=s&amp;frm=1&amp;source=images&amp;cd=&amp;cad=rja&amp;docid=8dzwQHvNXhslSM&amp;tbnid=jdJWMfU7L7oAYM:&amp;ved=0CAUQjRw&amp;url=http://en.wikipedia.org/wiki/Economy_of_Turkey&amp;ei=6QhBUcHcOe-KmQXF0YDIDA&amp;psig=AFQjCNGkw996JSLbr95mYzAYAZVDWbLRTQ&amp;ust=1363302917050578" TargetMode="External"/></Relationships>
</file>

<file path=ppt/slides/_rels/slide2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www.google.com.tw/url?sa=i&amp;rct=j&amp;q=&amp;esrc=s&amp;frm=1&amp;source=images&amp;cd=&amp;cad=rja&amp;docid=8dzwQHvNXhslSM&amp;tbnid=jdJWMfU7L7oAYM:&amp;ved=0CAUQjRw&amp;url=http://en.wikipedia.org/wiki/Economy_of_Turkey&amp;ei=6QhBUcHcOe-KmQXF0YDIDA&amp;psig=AFQjCNGkw996JSLbr95mYzAYAZVDWbLRTQ&amp;ust=1363302917050578" TargetMode="External"/></Relationships>
</file>

<file path=ppt/slides/_rels/slide2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www.google.com.tw/url?sa=i&amp;rct=j&amp;q=&amp;esrc=s&amp;frm=1&amp;source=images&amp;cd=&amp;cad=rja&amp;docid=8dzwQHvNXhslSM&amp;tbnid=jdJWMfU7L7oAYM:&amp;ved=0CAUQjRw&amp;url=http://en.wikipedia.org/wiki/Economy_of_Turkey&amp;ei=6QhBUcHcOe-KmQXF0YDIDA&amp;psig=AFQjCNGkw996JSLbr95mYzAYAZVDWbLRTQ&amp;ust=136330291705057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docid=8dzwQHvNXhslSM&amp;tbnid=jdJWMfU7L7oAYM:&amp;ved=0CAUQjRw&amp;url=http://en.wikipedia.org/wiki/Economy_of_Turkey&amp;ei=6QhBUcHcOe-KmQXF0YDIDA&amp;psig=AFQjCNGkw996JSLbr95mYzAYAZVDWbLRTQ&amp;ust=1363302917050578" TargetMode="External"/><Relationship Id="rId7"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hyperlink" Target="http://www.google.com.tw/url?sa=i&amp;rct=j&amp;q=&amp;esrc=s&amp;frm=1&amp;source=images&amp;cd=&amp;cad=rja&amp;docid=VaUIoUCHpP-4fM&amp;tbnid=frQ4zoVG8SEzHM:&amp;ved=0CAUQjRw&amp;url=http://www.wmschwartz.com/wholesale-insurance.html&amp;ei=gDRBUZKbJ6v2mAW_mYCoCw&amp;psig=AFQjCNFIrSR0KwI5Q-nY9K3IqFDhS0NDNg&amp;ust=1363314152940571" TargetMode="External"/><Relationship Id="rId4" Type="http://schemas.openxmlformats.org/officeDocument/2006/relationships/image" Target="../media/image25.jpe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8.wmf"/><Relationship Id="rId7" Type="http://schemas.openxmlformats.org/officeDocument/2006/relationships/image" Target="../media/image30.jpeg"/><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hyperlink" Target="http://images.google.com.my/imgres?imgurl=http://singaporetour.gogocn.com/i/intro.jpg&amp;imgrefurl=http://singaporetour.gogocn.com/&amp;h=229&amp;w=233&amp;sz=7&amp;hl=zh-TW&amp;start=3&amp;tbnid=BCe1t5zq7LzCxM:&amp;tbnh=107&amp;tbnw=109&amp;prev=/images?q=%E6%96%B0%E5%8A%A0%E5%9D%A1&amp;gbv=2&amp;svnum=10&amp;hl=zh-TW&amp;sa=G" TargetMode="External"/><Relationship Id="rId5" Type="http://schemas.openxmlformats.org/officeDocument/2006/relationships/image" Target="../media/image9.wmf"/><Relationship Id="rId4" Type="http://schemas.openxmlformats.org/officeDocument/2006/relationships/image" Target="../media/image29.wmf"/></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4.jpe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2.xml.rels><?xml version="1.0" encoding="UTF-8" standalone="yes"?>
<Relationships xmlns="http://schemas.openxmlformats.org/package/2006/relationships"><Relationship Id="rId3" Type="http://schemas.openxmlformats.org/officeDocument/2006/relationships/oleObject" Target="../embeddings/Microsoft_Office_Word_97_-_2003___3.doc"/><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docid=8dzwQHvNXhslSM&amp;tbnid=jdJWMfU7L7oAYM:&amp;ved=0CAUQjRw&amp;url=http://en.wikipedia.org/wiki/Economy_of_Turkey&amp;ei=6QhBUcHcOe-KmQXF0YDIDA&amp;psig=AFQjCNGkw996JSLbr95mYzAYAZVDWbLRTQ&amp;ust=1363302917050578" TargetMode="External"/><Relationship Id="rId7"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hyperlink" Target="http://www.google.com.tw/url?sa=i&amp;rct=j&amp;q=&amp;esrc=s&amp;frm=1&amp;source=images&amp;cd=&amp;cad=rja&amp;docid=VaUIoUCHpP-4fM&amp;tbnid=frQ4zoVG8SEzHM:&amp;ved=0CAUQjRw&amp;url=http://www.wmschwartz.com/wholesale-insurance.html&amp;ei=gDRBUZKbJ6v2mAW_mYCoCw&amp;psig=AFQjCNFIrSR0KwI5Q-nY9K3IqFDhS0NDNg&amp;ust=1363314152940571" TargetMode="External"/><Relationship Id="rId4" Type="http://schemas.openxmlformats.org/officeDocument/2006/relationships/image" Target="../media/image25.jpeg"/></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3.png"/><Relationship Id="rId7" Type="http://schemas.openxmlformats.org/officeDocument/2006/relationships/hyperlink" Target="http://www.google.com.tw/url?sa=i&amp;rct=j&amp;q=&amp;esrc=s&amp;frm=1&amp;source=images&amp;cd=&amp;cad=rja&amp;docid=QIQBoo4dvfBzyM&amp;tbnid=E5z0epQABPt2HM:&amp;ved=0CAUQjRw&amp;url=http://www.rockmall.com.tw/mod/product/index.php?REQUEST_ID=cGFnZT1kZXRhaWwmUElEPTEzMjg5&amp;ei=X2SdUcuKJI_ZkQWRlYC4Aw&amp;psig=AFQjCNEtI2X-L3I25sUDhRVhyF1ecL0Ayw&amp;ust=1369355680666534"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hyperlink" Target="http://www.taiwanus.net/roger/bank_3.jpg" TargetMode="External"/><Relationship Id="rId10" Type="http://schemas.openxmlformats.org/officeDocument/2006/relationships/image" Target="../media/image37.jpeg"/><Relationship Id="rId4" Type="http://schemas.openxmlformats.org/officeDocument/2006/relationships/image" Target="../media/image34.png"/><Relationship Id="rId9" Type="http://schemas.openxmlformats.org/officeDocument/2006/relationships/hyperlink" Target="http://www.google.com.tw/url?sa=i&amp;rct=j&amp;q=&amp;esrc=s&amp;frm=1&amp;source=images&amp;cd=&amp;cad=rja&amp;docid=0aFRXNylDAlRUM&amp;tbnid=lUanAFCF5R6G3M:&amp;ved=0CAUQjRw&amp;url=http://www.shmxglv.com/line/hangzhou.aspx&amp;ei=82SdUYDTAYeYkgXv54CABw&amp;psig=AFQjCNH4TiiVc9S5b4t389fqlvBBlh1Cnw&amp;ust=1369355859554458" TargetMode="Externa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3" Type="http://schemas.openxmlformats.org/officeDocument/2006/relationships/oleObject" Target="../embeddings/Microsoft_Office_Word_97_-_2003___4.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8" Type="http://schemas.openxmlformats.org/officeDocument/2006/relationships/hyperlink" Target="http://images.google.com.my/imgres?imgurl=http://www.marinefirefighting.com/Images/Familiarazation/Container%20ship%20heavy%20load.jpg&amp;imgrefurl=http://www.marinefirefighting.com/Pages/Familiarization.htm&amp;h=768&amp;w=1024&amp;sz=41&amp;hl=zh-TW&amp;start=14&amp;tbnid=X_BxsNj8pQ5SsM:&amp;tbnh=113&amp;tbnw=150&amp;prev=/images?q=container&amp;gbv=2&amp;ndsp=20&amp;svnum=10&amp;hl=zh-TW&amp;sa=N" TargetMode="External"/><Relationship Id="rId3" Type="http://schemas.openxmlformats.org/officeDocument/2006/relationships/image" Target="../media/image3.jpeg"/><Relationship Id="rId7" Type="http://schemas.openxmlformats.org/officeDocument/2006/relationships/image" Target="../media/image44.jpeg"/><Relationship Id="rId12" Type="http://schemas.openxmlformats.org/officeDocument/2006/relationships/image" Target="../media/image46.jpeg"/><Relationship Id="rId2" Type="http://schemas.openxmlformats.org/officeDocument/2006/relationships/hyperlink" Target="http://www.pvl.com.tw/images/warehouse&amp;container.jpg" TargetMode="External"/><Relationship Id="rId1" Type="http://schemas.openxmlformats.org/officeDocument/2006/relationships/slideLayout" Target="../slideLayouts/slideLayout7.xml"/><Relationship Id="rId6" Type="http://schemas.openxmlformats.org/officeDocument/2006/relationships/hyperlink" Target="http://www.globalsecurity.org/military/systems/ground/images/container-msc.jpg" TargetMode="External"/><Relationship Id="rId11" Type="http://schemas.openxmlformats.org/officeDocument/2006/relationships/image" Target="../media/image45.jpeg"/><Relationship Id="rId5" Type="http://schemas.openxmlformats.org/officeDocument/2006/relationships/image" Target="../media/image43.jpeg"/><Relationship Id="rId10" Type="http://schemas.openxmlformats.org/officeDocument/2006/relationships/hyperlink" Target="http://ivc.ene.isu.edu.tw/downloads/image/container.jpg" TargetMode="External"/><Relationship Id="rId4" Type="http://schemas.openxmlformats.org/officeDocument/2006/relationships/hyperlink" Target="http://images.google.com.my/imgres?imgurl=http://www.keppellog.com.cn/kepsite/images/pic/container1.jpg&amp;imgrefurl=http://www.keppellog.com.cn/kepsite/portarticleserve.aspx&amp;h=455&amp;w=800&amp;sz=220&amp;hl=zh-TW&amp;start=10&amp;tbnid=pB_ez96a7VlIEM:&amp;tbnh=81&amp;tbnw=143&amp;prev=/images?q=container&amp;gbv=2&amp;ndsp=20&amp;svnum=10&amp;hl=zh-TW&amp;sa=N" TargetMode="External"/><Relationship Id="rId9"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3" Type="http://schemas.openxmlformats.org/officeDocument/2006/relationships/oleObject" Target="../embeddings/Microsoft_Office_Word_97_-_2003___5.doc"/><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3" Type="http://schemas.openxmlformats.org/officeDocument/2006/relationships/oleObject" Target="../embeddings/Microsoft_Office_Word_97_-_2003___6.doc"/><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3" Type="http://schemas.openxmlformats.org/officeDocument/2006/relationships/oleObject" Target="../embeddings/Microsoft_Office_Word_97_-_2003___7.doc"/><Relationship Id="rId2" Type="http://schemas.openxmlformats.org/officeDocument/2006/relationships/slideLayout" Target="../slideLayouts/slideLayout13.xml"/><Relationship Id="rId1" Type="http://schemas.openxmlformats.org/officeDocument/2006/relationships/vmlDrawing" Target="../drawings/vmlDrawing7.vml"/></Relationships>
</file>

<file path=ppt/slides/_rels/slide466.xml.rels><?xml version="1.0" encoding="UTF-8" standalone="yes"?>
<Relationships xmlns="http://schemas.openxmlformats.org/package/2006/relationships"><Relationship Id="rId3" Type="http://schemas.openxmlformats.org/officeDocument/2006/relationships/oleObject" Target="../embeddings/Microsoft_Office_Word_97_-_2003___8.doc"/><Relationship Id="rId2" Type="http://schemas.openxmlformats.org/officeDocument/2006/relationships/slideLayout" Target="../slideLayouts/slideLayout13.xml"/><Relationship Id="rId1" Type="http://schemas.openxmlformats.org/officeDocument/2006/relationships/vmlDrawing" Target="../drawings/vmlDrawing8.v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3" Type="http://schemas.openxmlformats.org/officeDocument/2006/relationships/oleObject" Target="../embeddings/Microsoft_Office_Word_97_-_2003___9.doc"/><Relationship Id="rId2" Type="http://schemas.openxmlformats.org/officeDocument/2006/relationships/slideLayout" Target="../slideLayouts/slideLayout13.xml"/><Relationship Id="rId1" Type="http://schemas.openxmlformats.org/officeDocument/2006/relationships/vmlDrawing" Target="../drawings/vmlDrawing9.vml"/></Relationships>
</file>

<file path=ppt/slides/_rels/slide4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4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3" Type="http://schemas.openxmlformats.org/officeDocument/2006/relationships/oleObject" Target="../embeddings/Microsoft_Office_Word_97_-_2003___10.doc"/><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my/imgres?imgurl=http://www.marinefirefighting.com/Images/Familiarazation/Container%20ship%20heavy%20load.jpg&amp;imgrefurl=http://www.marinefirefighting.com/Pages/Familiarization.htm&amp;h=768&amp;w=1024&amp;sz=41&amp;hl=zh-TW&amp;start=14&amp;tbnid=X_BxsNj8pQ5SsM:&amp;tbnh=113&amp;tbnw=150&amp;prev=/images?q=container&amp;gbv=2&amp;ndsp=20&amp;svnum=10&amp;hl=zh-TW&amp;sa=N"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pvl.com.tw/images/warehouse&amp;container.jpg"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pPr algn="ctr"/>
            <a:r>
              <a:rPr lang="zh-TW" altLang="en-US" sz="4000" b="1" dirty="0"/>
              <a:t>國際貿易實務</a:t>
            </a:r>
          </a:p>
        </p:txBody>
      </p:sp>
      <p:sp>
        <p:nvSpPr>
          <p:cNvPr id="3" name="副標題 2"/>
          <p:cNvSpPr>
            <a:spLocks noGrp="1"/>
          </p:cNvSpPr>
          <p:nvPr>
            <p:ph type="subTitle" idx="1"/>
          </p:nvPr>
        </p:nvSpPr>
        <p:spPr/>
        <p:txBody>
          <a:bodyPr>
            <a:normAutofit/>
          </a:bodyPr>
          <a:lstStyle/>
          <a:p>
            <a:r>
              <a:rPr lang="zh-TW" altLang="en-US" sz="2800" b="1" dirty="0" smtClean="0">
                <a:latin typeface="Times New Roman" panose="02020603050405020304" pitchFamily="18" charset="0"/>
                <a:cs typeface="Times New Roman" panose="02020603050405020304" pitchFamily="18" charset="0"/>
              </a:rPr>
              <a:t>陳賢芬</a:t>
            </a:r>
            <a:r>
              <a:rPr lang="en-US" altLang="zh-TW" sz="2800" b="1" dirty="0" smtClean="0">
                <a:latin typeface="Times New Roman" panose="02020603050405020304" pitchFamily="18" charset="0"/>
                <a:cs typeface="Times New Roman" panose="02020603050405020304" pitchFamily="18" charset="0"/>
              </a:rPr>
              <a:t>(CDCS)</a:t>
            </a:r>
            <a:r>
              <a:rPr lang="zh-TW" altLang="en-US" sz="2800" b="1" dirty="0" smtClean="0">
                <a:latin typeface="Times New Roman" panose="02020603050405020304" pitchFamily="18" charset="0"/>
                <a:cs typeface="Times New Roman" panose="02020603050405020304" pitchFamily="18" charset="0"/>
              </a:rPr>
              <a:t>  講授</a:t>
            </a:r>
            <a:endParaRPr lang="zh-TW" altLang="en-US" sz="2800" b="1"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2C8DB5C9-17DB-4465-8E9B-43C49A51B603}" type="slidenum">
              <a:rPr lang="zh-TW" altLang="en-US" smtClean="0"/>
              <a:pPr/>
              <a:t>1</a:t>
            </a:fld>
            <a:endParaRPr lang="zh-TW" altLang="en-US"/>
          </a:p>
        </p:txBody>
      </p:sp>
    </p:spTree>
    <p:extLst>
      <p:ext uri="{BB962C8B-B14F-4D97-AF65-F5344CB8AC3E}">
        <p14:creationId xmlns:p14="http://schemas.microsoft.com/office/powerpoint/2010/main" xmlns="" val="115627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4000" b="1" dirty="0">
                <a:latin typeface="Times New Roman" panose="02020603050405020304" pitchFamily="18" charset="0"/>
                <a:cs typeface="Times New Roman" panose="02020603050405020304" pitchFamily="18" charset="0"/>
              </a:rPr>
              <a:t>徵信調查之目的</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10</a:t>
            </a:fld>
            <a:endParaRPr lang="zh-TW" altLang="en-US"/>
          </a:p>
        </p:txBody>
      </p:sp>
      <p:sp>
        <p:nvSpPr>
          <p:cNvPr id="7" name="內容版面配置區 6"/>
          <p:cNvSpPr>
            <a:spLocks noGrp="1"/>
          </p:cNvSpPr>
          <p:nvPr>
            <p:ph sz="quarter" idx="1"/>
          </p:nvPr>
        </p:nvSpPr>
        <p:spPr/>
        <p:txBody>
          <a:bodyPr>
            <a:normAutofit/>
          </a:bodyPr>
          <a:lstStyle/>
          <a:p>
            <a:r>
              <a:rPr lang="zh-TW" altLang="zh-TW" sz="3200" b="1" dirty="0"/>
              <a:t>了解交易對手之信用狀況與經營</a:t>
            </a:r>
            <a:r>
              <a:rPr lang="zh-TW" altLang="zh-TW" sz="3200" b="1" dirty="0" smtClean="0"/>
              <a:t>能力</a:t>
            </a:r>
            <a:endParaRPr lang="en-US" altLang="zh-TW" sz="3200" b="1" dirty="0" smtClean="0"/>
          </a:p>
          <a:p>
            <a:r>
              <a:rPr lang="zh-TW" altLang="zh-TW" sz="3200" b="1" dirty="0"/>
              <a:t>建立風險管理機制或辦理出口</a:t>
            </a:r>
            <a:r>
              <a:rPr lang="zh-TW" altLang="zh-TW" sz="3200" b="1" dirty="0" smtClean="0"/>
              <a:t>保險</a:t>
            </a:r>
            <a:endParaRPr lang="en-US" altLang="zh-TW" sz="3200" b="1" dirty="0" smtClean="0"/>
          </a:p>
          <a:p>
            <a:r>
              <a:rPr lang="zh-TW" altLang="zh-TW" sz="3200" b="1" dirty="0"/>
              <a:t>減少交易風險與貿易</a:t>
            </a:r>
            <a:r>
              <a:rPr lang="zh-TW" altLang="zh-TW" sz="3200" b="1" dirty="0" smtClean="0"/>
              <a:t>糾紛</a:t>
            </a:r>
            <a:endParaRPr lang="en-US" altLang="zh-TW" sz="3200" b="1" dirty="0" smtClean="0"/>
          </a:p>
          <a:p>
            <a:r>
              <a:rPr lang="zh-TW" altLang="zh-TW" sz="3200" b="1" dirty="0"/>
              <a:t>防範貿易詐騙之發生</a:t>
            </a:r>
            <a:endParaRPr lang="zh-TW" altLang="en-US" sz="3200" b="1" dirty="0"/>
          </a:p>
        </p:txBody>
      </p:sp>
    </p:spTree>
    <p:extLst>
      <p:ext uri="{BB962C8B-B14F-4D97-AF65-F5344CB8AC3E}">
        <p14:creationId xmlns:p14="http://schemas.microsoft.com/office/powerpoint/2010/main" xmlns="" val="42926753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戰略性高科技貨品輸出許可證之申請</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100</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t>出口人申請輸出為戰略性高科技</a:t>
            </a:r>
            <a:r>
              <a:rPr lang="zh-TW" altLang="zh-TW" sz="2800" b="1" dirty="0" smtClean="0"/>
              <a:t>貨品</a:t>
            </a:r>
            <a:r>
              <a:rPr lang="en-US" altLang="zh-TW" sz="2800" b="1" dirty="0" smtClean="0"/>
              <a:t>,</a:t>
            </a:r>
            <a:r>
              <a:rPr lang="zh-TW" altLang="zh-TW" sz="2800" b="1" dirty="0" smtClean="0"/>
              <a:t>應</a:t>
            </a:r>
            <a:r>
              <a:rPr lang="zh-TW" altLang="zh-TW" sz="2800" b="1" dirty="0"/>
              <a:t>檢附下列</a:t>
            </a:r>
            <a:r>
              <a:rPr lang="zh-TW" altLang="zh-TW" sz="2800" b="1" dirty="0" smtClean="0"/>
              <a:t>文件</a:t>
            </a:r>
            <a:r>
              <a:rPr lang="en-US" altLang="zh-TW" sz="2800" b="1" dirty="0" smtClean="0"/>
              <a:t>:</a:t>
            </a:r>
          </a:p>
          <a:p>
            <a:pPr lvl="1">
              <a:buFont typeface="Arial" panose="020B0604020202020204" pitchFamily="34" charset="0"/>
              <a:buChar char="•"/>
            </a:pPr>
            <a:r>
              <a:rPr lang="zh-TW" altLang="zh-TW" sz="2800" b="1" dirty="0"/>
              <a:t>戰略性高科技貨品輸出許可證申請書全</a:t>
            </a:r>
            <a:r>
              <a:rPr lang="zh-TW" altLang="zh-TW" sz="2800" b="1" dirty="0" smtClean="0"/>
              <a:t>份</a:t>
            </a:r>
            <a:endParaRPr lang="en-US" altLang="zh-TW" sz="2800" b="1" dirty="0" smtClean="0"/>
          </a:p>
          <a:p>
            <a:pPr lvl="1">
              <a:buFont typeface="Arial" panose="020B0604020202020204" pitchFamily="34" charset="0"/>
              <a:buChar char="•"/>
            </a:pPr>
            <a:r>
              <a:rPr lang="zh-TW" altLang="zh-TW" sz="2800" b="1" dirty="0"/>
              <a:t>進口國政府核發之國際進口證明書或最終用途說明書或保證</a:t>
            </a:r>
            <a:r>
              <a:rPr lang="zh-TW" altLang="zh-TW" sz="2800" b="1" dirty="0" smtClean="0"/>
              <a:t>文件</a:t>
            </a:r>
            <a:endParaRPr lang="en-US" altLang="zh-TW" sz="2800" b="1" dirty="0" smtClean="0"/>
          </a:p>
          <a:p>
            <a:pPr lvl="1">
              <a:buFont typeface="Arial" panose="020B0604020202020204" pitchFamily="34" charset="0"/>
              <a:buChar char="•"/>
            </a:pPr>
            <a:r>
              <a:rPr lang="zh-TW" altLang="zh-TW" sz="2800" b="1" dirty="0"/>
              <a:t>其他依規定應檢附之文件</a:t>
            </a:r>
            <a:endParaRPr lang="en-US" altLang="zh-TW" sz="2800" b="1" dirty="0" smtClean="0"/>
          </a:p>
          <a:p>
            <a:r>
              <a:rPr lang="zh-TW" altLang="zh-TW" sz="2800" b="1" dirty="0"/>
              <a:t>進口國不予核發前述文件</a:t>
            </a:r>
            <a:r>
              <a:rPr lang="zh-TW" altLang="zh-TW" sz="2800" b="1" dirty="0" smtClean="0"/>
              <a:t>者</a:t>
            </a:r>
            <a:r>
              <a:rPr lang="en-US" altLang="zh-TW" sz="2800" b="1" dirty="0" smtClean="0"/>
              <a:t>,</a:t>
            </a:r>
            <a:r>
              <a:rPr lang="zh-TW" altLang="zh-TW" sz="2800" b="1" dirty="0" smtClean="0"/>
              <a:t>應</a:t>
            </a:r>
            <a:r>
              <a:rPr lang="zh-TW" altLang="zh-TW" sz="2800" b="1" dirty="0"/>
              <a:t>檢附外國進口人或最終使用者出具之最終用途保證書替代</a:t>
            </a:r>
            <a:r>
              <a:rPr lang="zh-TW" altLang="zh-TW" sz="2800" b="1" dirty="0" smtClean="0"/>
              <a:t>之</a:t>
            </a:r>
            <a:r>
              <a:rPr lang="en-US" altLang="zh-TW" sz="2800" b="1" dirty="0" smtClean="0"/>
              <a:t>,</a:t>
            </a:r>
            <a:r>
              <a:rPr lang="zh-TW" altLang="zh-TW" sz="2800" b="1" dirty="0" smtClean="0"/>
              <a:t>並</a:t>
            </a:r>
            <a:r>
              <a:rPr lang="zh-TW" altLang="zh-TW" sz="2800" b="1" dirty="0"/>
              <a:t>據實</a:t>
            </a:r>
            <a:r>
              <a:rPr lang="zh-TW" altLang="zh-TW" sz="2800" b="1" dirty="0" smtClean="0"/>
              <a:t>申報</a:t>
            </a:r>
            <a:r>
              <a:rPr lang="en-US" altLang="zh-TW" sz="2800" b="1" dirty="0" smtClean="0"/>
              <a:t>.</a:t>
            </a:r>
            <a:endParaRPr lang="zh-TW" altLang="en-US" sz="2800" b="1" dirty="0"/>
          </a:p>
        </p:txBody>
      </p:sp>
    </p:spTree>
    <p:extLst>
      <p:ext uri="{BB962C8B-B14F-4D97-AF65-F5344CB8AC3E}">
        <p14:creationId xmlns:p14="http://schemas.microsoft.com/office/powerpoint/2010/main" xmlns="" val="14816319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123728" y="2276872"/>
            <a:ext cx="4752528" cy="1655763"/>
          </a:xfrm>
          <a:prstGeom prst="rect">
            <a:avLst/>
          </a:prstGeom>
          <a:solidFill>
            <a:schemeClr val="accent3">
              <a:lumMod val="60000"/>
              <a:lumOff val="40000"/>
            </a:schemeClr>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zh-TW" sz="3600" b="1" dirty="0">
                <a:ea typeface="+mj-ea"/>
                <a:cs typeface="Times New Roman" panose="02020603050405020304" pitchFamily="18" charset="0"/>
              </a:rPr>
              <a:t>企業內部出口管控制</a:t>
            </a:r>
            <a:r>
              <a:rPr lang="zh-TW" altLang="zh-TW" sz="3600" b="1" dirty="0" smtClean="0">
                <a:ea typeface="+mj-ea"/>
                <a:cs typeface="Times New Roman" panose="02020603050405020304" pitchFamily="18" charset="0"/>
              </a:rPr>
              <a:t>度</a:t>
            </a:r>
            <a:endParaRPr lang="en-US" altLang="zh-TW" sz="3600" b="1" dirty="0" smtClean="0">
              <a:ea typeface="+mj-ea"/>
              <a:cs typeface="Times New Roman" panose="02020603050405020304" pitchFamily="18" charset="0"/>
            </a:endParaRPr>
          </a:p>
          <a:p>
            <a:pPr algn="ctr" eaLnBrk="1" hangingPunct="1"/>
            <a:r>
              <a:rPr lang="en-US" altLang="zh-TW" sz="3600" b="1" dirty="0" smtClean="0">
                <a:ea typeface="+mj-ea"/>
                <a:cs typeface="Times New Roman" panose="02020603050405020304" pitchFamily="18" charset="0"/>
              </a:rPr>
              <a:t>(</a:t>
            </a:r>
            <a:r>
              <a:rPr lang="en-US" altLang="zh-TW" sz="3600" b="1" dirty="0">
                <a:ea typeface="+mj-ea"/>
                <a:cs typeface="Times New Roman" panose="02020603050405020304" pitchFamily="18" charset="0"/>
              </a:rPr>
              <a:t>ICP</a:t>
            </a:r>
            <a:r>
              <a:rPr lang="en-US" altLang="zh-TW" sz="3600" b="1" dirty="0" smtClean="0">
                <a:ea typeface="+mj-ea"/>
                <a:cs typeface="Times New Roman" panose="02020603050405020304" pitchFamily="18" charset="0"/>
              </a:rPr>
              <a:t>)</a:t>
            </a:r>
            <a:endParaRPr kumimoji="0" lang="zh-TW" altLang="en-US" sz="3600" b="1" dirty="0">
              <a:solidFill>
                <a:schemeClr val="bg1"/>
              </a:solidFill>
              <a:ea typeface="+mj-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101</a:t>
            </a:fld>
            <a:endParaRPr lang="zh-TW" altLang="en-US"/>
          </a:p>
        </p:txBody>
      </p:sp>
    </p:spTree>
    <p:extLst>
      <p:ext uri="{BB962C8B-B14F-4D97-AF65-F5344CB8AC3E}">
        <p14:creationId xmlns:p14="http://schemas.microsoft.com/office/powerpoint/2010/main" xmlns="" val="6159667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t>企業內部出口管控制度之意義</a:t>
            </a:r>
            <a:endParaRPr lang="zh-TW" altLang="en-US" sz="4000" b="1" dirty="0"/>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102</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所根據的企業哲學</a:t>
            </a:r>
            <a:r>
              <a:rPr lang="zh-TW" altLang="zh-TW" sz="3200" b="1" dirty="0" smtClean="0"/>
              <a:t>是</a:t>
            </a:r>
            <a:r>
              <a:rPr lang="en-US" altLang="zh-TW" sz="3200" b="1" dirty="0" smtClean="0"/>
              <a:t>:”</a:t>
            </a:r>
            <a:r>
              <a:rPr lang="zh-TW" altLang="zh-TW" sz="3200" b="1" dirty="0" smtClean="0"/>
              <a:t>使</a:t>
            </a:r>
            <a:r>
              <a:rPr lang="zh-TW" altLang="zh-TW" sz="3200" b="1" dirty="0"/>
              <a:t>出口銷售達到</a:t>
            </a:r>
            <a:r>
              <a:rPr lang="zh-TW" altLang="zh-TW" sz="3200" b="1" dirty="0" smtClean="0"/>
              <a:t>最高</a:t>
            </a:r>
            <a:r>
              <a:rPr lang="en-US" altLang="zh-TW" sz="3200" b="1" dirty="0" smtClean="0"/>
              <a:t>,</a:t>
            </a:r>
            <a:r>
              <a:rPr lang="zh-TW" altLang="zh-TW" sz="3200" b="1" dirty="0" smtClean="0"/>
              <a:t>同時</a:t>
            </a:r>
            <a:r>
              <a:rPr lang="zh-TW" altLang="zh-TW" sz="3200" b="1" dirty="0"/>
              <a:t>遵守所有政府法規以及國際出口管制</a:t>
            </a:r>
            <a:r>
              <a:rPr lang="zh-TW" altLang="zh-TW" sz="3200" b="1" dirty="0" smtClean="0"/>
              <a:t>標準</a:t>
            </a:r>
            <a:r>
              <a:rPr lang="en-US" altLang="zh-TW" sz="3200" b="1" dirty="0" smtClean="0"/>
              <a:t>.”</a:t>
            </a:r>
            <a:r>
              <a:rPr lang="zh-TW" altLang="zh-TW" sz="3200" b="1" dirty="0" smtClean="0"/>
              <a:t>只要</a:t>
            </a:r>
            <a:r>
              <a:rPr lang="zh-TW" altLang="zh-TW" sz="3200" b="1" dirty="0"/>
              <a:t>是出口貨物和服務的</a:t>
            </a:r>
            <a:r>
              <a:rPr lang="zh-TW" altLang="zh-TW" sz="3200" b="1" dirty="0" smtClean="0"/>
              <a:t>企業</a:t>
            </a:r>
            <a:r>
              <a:rPr lang="en-US" altLang="zh-TW" sz="3200" b="1" dirty="0" smtClean="0"/>
              <a:t>,</a:t>
            </a:r>
            <a:r>
              <a:rPr lang="zh-TW" altLang="zh-TW" sz="3200" b="1" dirty="0" smtClean="0"/>
              <a:t>都</a:t>
            </a:r>
            <a:r>
              <a:rPr lang="zh-TW" altLang="zh-TW" sz="3200" b="1" dirty="0"/>
              <a:t>可以建立</a:t>
            </a:r>
            <a:r>
              <a:rPr lang="en-US" altLang="zh-TW" sz="3200" b="1" dirty="0" smtClean="0"/>
              <a:t>ICP</a:t>
            </a:r>
            <a:r>
              <a:rPr lang="en-US" altLang="zh-TW" sz="3200" b="1" dirty="0"/>
              <a:t>,</a:t>
            </a:r>
            <a:r>
              <a:rPr lang="zh-TW" altLang="zh-TW" sz="3200" b="1" dirty="0" smtClean="0"/>
              <a:t>以</a:t>
            </a:r>
            <a:r>
              <a:rPr lang="zh-TW" altLang="zh-TW" sz="3200" b="1" dirty="0"/>
              <a:t>確保對出口所做的各項決定都符合政府的出口管制</a:t>
            </a:r>
            <a:r>
              <a:rPr lang="zh-TW" altLang="zh-TW" sz="3200" b="1" dirty="0" smtClean="0"/>
              <a:t>規定</a:t>
            </a:r>
            <a:r>
              <a:rPr lang="en-US" altLang="zh-TW" sz="3200" b="1" dirty="0" smtClean="0"/>
              <a:t>.</a:t>
            </a:r>
            <a:endParaRPr lang="zh-TW" altLang="en-US" sz="3200" b="1" dirty="0"/>
          </a:p>
        </p:txBody>
      </p:sp>
    </p:spTree>
    <p:extLst>
      <p:ext uri="{BB962C8B-B14F-4D97-AF65-F5344CB8AC3E}">
        <p14:creationId xmlns:p14="http://schemas.microsoft.com/office/powerpoint/2010/main" xmlns="" val="30254991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756320"/>
          </a:xfrm>
        </p:spPr>
        <p:txBody>
          <a:bodyPr>
            <a:normAutofit/>
          </a:bodyPr>
          <a:lstStyle/>
          <a:p>
            <a:pPr algn="ctr"/>
            <a:r>
              <a:rPr lang="zh-TW" altLang="zh-TW" sz="3600" b="1" dirty="0"/>
              <a:t>企業內部出口管控制度之相關事項</a:t>
            </a:r>
            <a:endParaRPr lang="zh-TW" altLang="en-US" sz="36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103</a:t>
            </a:fld>
            <a:endParaRPr lang="zh-TW" altLang="en-US"/>
          </a:p>
        </p:txBody>
      </p:sp>
      <p:sp>
        <p:nvSpPr>
          <p:cNvPr id="4" name="內容版面配置區 3"/>
          <p:cNvSpPr>
            <a:spLocks noGrp="1"/>
          </p:cNvSpPr>
          <p:nvPr>
            <p:ph sz="quarter" idx="1"/>
          </p:nvPr>
        </p:nvSpPr>
        <p:spPr>
          <a:xfrm>
            <a:off x="0" y="980728"/>
            <a:ext cx="9144000" cy="5877272"/>
          </a:xfrm>
        </p:spPr>
        <p:txBody>
          <a:bodyPr>
            <a:normAutofit/>
          </a:bodyPr>
          <a:lstStyle/>
          <a:p>
            <a:r>
              <a:rPr lang="en-US" altLang="zh-TW" b="1" dirty="0">
                <a:latin typeface="Times New Roman" panose="02020603050405020304" pitchFamily="18" charset="0"/>
                <a:ea typeface="+mj-ea"/>
                <a:cs typeface="Times New Roman" panose="02020603050405020304" pitchFamily="18" charset="0"/>
              </a:rPr>
              <a:t>ICP</a:t>
            </a:r>
            <a:r>
              <a:rPr lang="zh-TW" altLang="zh-TW" b="1" dirty="0" smtClean="0">
                <a:latin typeface="Times New Roman" panose="02020603050405020304" pitchFamily="18" charset="0"/>
                <a:ea typeface="+mj-ea"/>
                <a:cs typeface="Times New Roman" panose="02020603050405020304" pitchFamily="18" charset="0"/>
              </a:rPr>
              <a:t>為何</a:t>
            </a:r>
            <a:r>
              <a:rPr lang="en-US" altLang="zh-TW" b="1" dirty="0" smtClean="0">
                <a:latin typeface="Times New Roman" panose="02020603050405020304" pitchFamily="18" charset="0"/>
                <a:ea typeface="+mj-ea"/>
                <a:cs typeface="Times New Roman" panose="02020603050405020304" pitchFamily="18" charset="0"/>
              </a:rPr>
              <a:t>:ICP</a:t>
            </a:r>
            <a:r>
              <a:rPr lang="zh-TW" altLang="zh-TW" b="1" dirty="0">
                <a:latin typeface="Times New Roman" panose="02020603050405020304" pitchFamily="18" charset="0"/>
                <a:ea typeface="+mj-ea"/>
                <a:cs typeface="Times New Roman" panose="02020603050405020304" pitchFamily="18" charset="0"/>
              </a:rPr>
              <a:t>是在企業內部建立相關</a:t>
            </a:r>
            <a:r>
              <a:rPr lang="zh-TW" altLang="zh-TW" b="1" dirty="0" smtClean="0">
                <a:latin typeface="Times New Roman" panose="02020603050405020304" pitchFamily="18" charset="0"/>
                <a:ea typeface="+mj-ea"/>
                <a:cs typeface="Times New Roman" panose="02020603050405020304" pitchFamily="18" charset="0"/>
              </a:rPr>
              <a:t>機制</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在</a:t>
            </a:r>
            <a:r>
              <a:rPr lang="zh-TW" altLang="zh-TW" b="1" dirty="0">
                <a:latin typeface="Times New Roman" panose="02020603050405020304" pitchFamily="18" charset="0"/>
                <a:ea typeface="+mj-ea"/>
                <a:cs typeface="Times New Roman" panose="02020603050405020304" pitchFamily="18" charset="0"/>
              </a:rPr>
              <a:t>訂單處理系統的關鍵點做檢查及</a:t>
            </a:r>
            <a:r>
              <a:rPr lang="zh-TW" altLang="zh-TW" b="1" dirty="0" smtClean="0">
                <a:latin typeface="Times New Roman" panose="02020603050405020304" pitchFamily="18" charset="0"/>
                <a:ea typeface="+mj-ea"/>
                <a:cs typeface="Times New Roman" panose="02020603050405020304" pitchFamily="18" charset="0"/>
              </a:rPr>
              <a:t>保護</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進而</a:t>
            </a:r>
            <a:r>
              <a:rPr lang="zh-TW" altLang="zh-TW" b="1" dirty="0">
                <a:latin typeface="Times New Roman" panose="02020603050405020304" pitchFamily="18" charset="0"/>
                <a:ea typeface="+mj-ea"/>
                <a:cs typeface="Times New Roman" panose="02020603050405020304" pitchFamily="18" charset="0"/>
              </a:rPr>
              <a:t>管理整體出口</a:t>
            </a:r>
            <a:r>
              <a:rPr lang="zh-TW" altLang="zh-TW" b="1" dirty="0" smtClean="0">
                <a:latin typeface="Times New Roman" panose="02020603050405020304" pitchFamily="18" charset="0"/>
                <a:ea typeface="+mj-ea"/>
                <a:cs typeface="Times New Roman" panose="02020603050405020304" pitchFamily="18" charset="0"/>
              </a:rPr>
              <a:t>流程</a:t>
            </a:r>
            <a:r>
              <a:rPr lang="en-US" altLang="zh-TW" b="1" dirty="0">
                <a:latin typeface="Times New Roman" panose="02020603050405020304" pitchFamily="18" charset="0"/>
                <a:ea typeface="+mj-ea"/>
                <a:cs typeface="Times New Roman" panose="02020603050405020304" pitchFamily="18" charset="0"/>
              </a:rPr>
              <a:t>.</a:t>
            </a:r>
            <a:endParaRPr lang="en-US" altLang="zh-TW" b="1" dirty="0" smtClean="0">
              <a:latin typeface="Times New Roman" panose="02020603050405020304" pitchFamily="18" charset="0"/>
              <a:ea typeface="+mj-ea"/>
              <a:cs typeface="Times New Roman" panose="02020603050405020304" pitchFamily="18" charset="0"/>
            </a:endParaRPr>
          </a:p>
          <a:p>
            <a:r>
              <a:rPr lang="zh-TW" altLang="zh-TW" b="1" dirty="0">
                <a:latin typeface="Times New Roman" panose="02020603050405020304" pitchFamily="18" charset="0"/>
                <a:ea typeface="+mj-ea"/>
                <a:cs typeface="Times New Roman" panose="02020603050405020304" pitchFamily="18" charset="0"/>
              </a:rPr>
              <a:t>為何需要出口</a:t>
            </a:r>
            <a:r>
              <a:rPr lang="zh-TW" altLang="zh-TW" b="1" dirty="0" smtClean="0">
                <a:latin typeface="Times New Roman" panose="02020603050405020304" pitchFamily="18" charset="0"/>
                <a:ea typeface="+mj-ea"/>
                <a:cs typeface="Times New Roman" panose="02020603050405020304" pitchFamily="18" charset="0"/>
              </a:rPr>
              <a:t>管制</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各國</a:t>
            </a:r>
            <a:r>
              <a:rPr lang="zh-TW" altLang="zh-TW" b="1" dirty="0">
                <a:latin typeface="Times New Roman" panose="02020603050405020304" pitchFamily="18" charset="0"/>
                <a:ea typeface="+mj-ea"/>
                <a:cs typeface="Times New Roman" panose="02020603050405020304" pitchFamily="18" charset="0"/>
              </a:rPr>
              <a:t>依其法規實行出口</a:t>
            </a:r>
            <a:r>
              <a:rPr lang="zh-TW" altLang="zh-TW" b="1" dirty="0" smtClean="0">
                <a:latin typeface="Times New Roman" panose="02020603050405020304" pitchFamily="18" charset="0"/>
                <a:ea typeface="+mj-ea"/>
                <a:cs typeface="Times New Roman" panose="02020603050405020304" pitchFamily="18" charset="0"/>
              </a:rPr>
              <a:t>管制</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可以</a:t>
            </a:r>
            <a:r>
              <a:rPr lang="zh-TW" altLang="zh-TW" b="1" dirty="0">
                <a:latin typeface="Times New Roman" panose="02020603050405020304" pitchFamily="18" charset="0"/>
                <a:ea typeface="+mj-ea"/>
                <a:cs typeface="Times New Roman" panose="02020603050405020304" pitchFamily="18" charset="0"/>
              </a:rPr>
              <a:t>反映出該國的國家安全、</a:t>
            </a:r>
            <a:r>
              <a:rPr lang="zh-TW" altLang="zh-TW" b="1" dirty="0" smtClean="0">
                <a:latin typeface="Times New Roman" panose="02020603050405020304" pitchFamily="18" charset="0"/>
                <a:ea typeface="+mj-ea"/>
                <a:cs typeface="Times New Roman" panose="02020603050405020304" pitchFamily="18" charset="0"/>
              </a:rPr>
              <a:t>外交政策</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以及</a:t>
            </a:r>
            <a:r>
              <a:rPr lang="zh-TW" altLang="zh-TW" b="1" dirty="0">
                <a:latin typeface="Times New Roman" panose="02020603050405020304" pitchFamily="18" charset="0"/>
                <a:ea typeface="+mj-ea"/>
                <a:cs typeface="Times New Roman" panose="02020603050405020304" pitchFamily="18" charset="0"/>
              </a:rPr>
              <a:t>經濟</a:t>
            </a:r>
            <a:r>
              <a:rPr lang="zh-TW" altLang="zh-TW" b="1" dirty="0" smtClean="0">
                <a:latin typeface="Times New Roman" panose="02020603050405020304" pitchFamily="18" charset="0"/>
                <a:ea typeface="+mj-ea"/>
                <a:cs typeface="Times New Roman" panose="02020603050405020304" pitchFamily="18" charset="0"/>
              </a:rPr>
              <a:t>利益</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大體而言</a:t>
            </a:r>
            <a:r>
              <a:rPr lang="en-US" altLang="zh-TW" b="1" dirty="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國家</a:t>
            </a:r>
            <a:r>
              <a:rPr lang="zh-TW" altLang="zh-TW" b="1" dirty="0">
                <a:latin typeface="Times New Roman" panose="02020603050405020304" pitchFamily="18" charset="0"/>
                <a:ea typeface="+mj-ea"/>
                <a:cs typeface="Times New Roman" panose="02020603050405020304" pitchFamily="18" charset="0"/>
              </a:rPr>
              <a:t>會在各種利益關係間取得平衡</a:t>
            </a:r>
            <a:r>
              <a:rPr lang="zh-TW" altLang="zh-TW" b="1" dirty="0" smtClean="0">
                <a:latin typeface="Times New Roman" panose="02020603050405020304" pitchFamily="18" charset="0"/>
                <a:ea typeface="+mj-ea"/>
                <a:cs typeface="Times New Roman" panose="02020603050405020304" pitchFamily="18" charset="0"/>
              </a:rPr>
              <a:t>點</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反映</a:t>
            </a:r>
            <a:r>
              <a:rPr lang="zh-TW" altLang="zh-TW" b="1" dirty="0">
                <a:latin typeface="Times New Roman" panose="02020603050405020304" pitchFamily="18" charset="0"/>
                <a:ea typeface="+mj-ea"/>
                <a:cs typeface="Times New Roman" panose="02020603050405020304" pitchFamily="18" charset="0"/>
              </a:rPr>
              <a:t>在該國的出口管制體系</a:t>
            </a:r>
            <a:r>
              <a:rPr lang="zh-TW" altLang="zh-TW" b="1" dirty="0" smtClean="0">
                <a:latin typeface="Times New Roman" panose="02020603050405020304" pitchFamily="18" charset="0"/>
                <a:ea typeface="+mj-ea"/>
                <a:cs typeface="Times New Roman" panose="02020603050405020304" pitchFamily="18" charset="0"/>
              </a:rPr>
              <a:t>上</a:t>
            </a:r>
            <a:endParaRPr lang="en-US" altLang="zh-TW" b="1" dirty="0" smtClean="0">
              <a:latin typeface="Times New Roman" panose="02020603050405020304" pitchFamily="18" charset="0"/>
              <a:ea typeface="+mj-ea"/>
              <a:cs typeface="Times New Roman" panose="02020603050405020304" pitchFamily="18" charset="0"/>
            </a:endParaRPr>
          </a:p>
          <a:p>
            <a:r>
              <a:rPr lang="en-US" altLang="zh-TW" b="1" dirty="0">
                <a:latin typeface="Times New Roman" panose="02020603050405020304" pitchFamily="18" charset="0"/>
                <a:ea typeface="+mj-ea"/>
                <a:cs typeface="Times New Roman" panose="02020603050405020304" pitchFamily="18" charset="0"/>
              </a:rPr>
              <a:t>21</a:t>
            </a:r>
            <a:r>
              <a:rPr lang="zh-TW" altLang="zh-TW" b="1" dirty="0">
                <a:latin typeface="Times New Roman" panose="02020603050405020304" pitchFamily="18" charset="0"/>
                <a:ea typeface="+mj-ea"/>
                <a:cs typeface="Times New Roman" panose="02020603050405020304" pitchFamily="18" charset="0"/>
              </a:rPr>
              <a:t>世紀為何需要出口</a:t>
            </a:r>
            <a:r>
              <a:rPr lang="zh-TW" altLang="zh-TW" b="1" dirty="0" smtClean="0">
                <a:latin typeface="Times New Roman" panose="02020603050405020304" pitchFamily="18" charset="0"/>
                <a:ea typeface="+mj-ea"/>
                <a:cs typeface="Times New Roman" panose="02020603050405020304" pitchFamily="18" charset="0"/>
              </a:rPr>
              <a:t>管制</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對於</a:t>
            </a:r>
            <a:r>
              <a:rPr lang="zh-TW" altLang="zh-TW" b="1" dirty="0">
                <a:latin typeface="Times New Roman" panose="02020603050405020304" pitchFamily="18" charset="0"/>
                <a:ea typeface="+mj-ea"/>
                <a:cs typeface="Times New Roman" panose="02020603050405020304" pitchFamily="18" charset="0"/>
              </a:rPr>
              <a:t>一國的國家安全、</a:t>
            </a:r>
            <a:r>
              <a:rPr lang="zh-TW" altLang="zh-TW" b="1" dirty="0" smtClean="0">
                <a:latin typeface="Times New Roman" panose="02020603050405020304" pitchFamily="18" charset="0"/>
                <a:ea typeface="+mj-ea"/>
                <a:cs typeface="Times New Roman" panose="02020603050405020304" pitchFamily="18" charset="0"/>
              </a:rPr>
              <a:t>外交政策</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以及</a:t>
            </a:r>
            <a:r>
              <a:rPr lang="zh-TW" altLang="zh-TW" b="1" dirty="0">
                <a:latin typeface="Times New Roman" panose="02020603050405020304" pitchFamily="18" charset="0"/>
                <a:ea typeface="+mj-ea"/>
                <a:cs typeface="Times New Roman" panose="02020603050405020304" pitchFamily="18" charset="0"/>
              </a:rPr>
              <a:t>經濟利益</a:t>
            </a:r>
            <a:r>
              <a:rPr lang="zh-TW" altLang="zh-TW" b="1" dirty="0" smtClean="0">
                <a:latin typeface="Times New Roman" panose="02020603050405020304" pitchFamily="18" charset="0"/>
                <a:ea typeface="+mj-ea"/>
                <a:cs typeface="Times New Roman" panose="02020603050405020304" pitchFamily="18" charset="0"/>
              </a:rPr>
              <a:t>而言</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出口</a:t>
            </a:r>
            <a:r>
              <a:rPr lang="zh-TW" altLang="zh-TW" b="1" dirty="0">
                <a:latin typeface="Times New Roman" panose="02020603050405020304" pitchFamily="18" charset="0"/>
                <a:ea typeface="+mj-ea"/>
                <a:cs typeface="Times New Roman" panose="02020603050405020304" pitchFamily="18" charset="0"/>
              </a:rPr>
              <a:t>管制不可或</a:t>
            </a:r>
            <a:r>
              <a:rPr lang="zh-TW" altLang="zh-TW" b="1" dirty="0" smtClean="0">
                <a:latin typeface="Times New Roman" panose="02020603050405020304" pitchFamily="18" charset="0"/>
                <a:ea typeface="+mj-ea"/>
                <a:cs typeface="Times New Roman" panose="02020603050405020304" pitchFamily="18" charset="0"/>
              </a:rPr>
              <a:t>缺</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此外</a:t>
            </a:r>
            <a:r>
              <a:rPr lang="en-US" altLang="zh-TW" b="1" dirty="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出口</a:t>
            </a:r>
            <a:r>
              <a:rPr lang="zh-TW" altLang="zh-TW" b="1" dirty="0">
                <a:latin typeface="Times New Roman" panose="02020603050405020304" pitchFamily="18" charset="0"/>
                <a:ea typeface="+mj-ea"/>
                <a:cs typeface="Times New Roman" panose="02020603050405020304" pitchFamily="18" charset="0"/>
              </a:rPr>
              <a:t>管制也可以避免大規模毀滅性武器及其載具的</a:t>
            </a:r>
            <a:r>
              <a:rPr lang="zh-TW" altLang="zh-TW" b="1" dirty="0" smtClean="0">
                <a:latin typeface="Times New Roman" panose="02020603050405020304" pitchFamily="18" charset="0"/>
                <a:ea typeface="+mj-ea"/>
                <a:cs typeface="Times New Roman" panose="02020603050405020304" pitchFamily="18" charset="0"/>
              </a:rPr>
              <a:t>擴散</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以</a:t>
            </a:r>
            <a:r>
              <a:rPr lang="zh-TW" altLang="zh-TW" b="1" dirty="0">
                <a:latin typeface="Times New Roman" panose="02020603050405020304" pitchFamily="18" charset="0"/>
                <a:ea typeface="+mj-ea"/>
                <a:cs typeface="Times New Roman" panose="02020603050405020304" pitchFamily="18" charset="0"/>
              </a:rPr>
              <a:t>阻止國際</a:t>
            </a:r>
            <a:r>
              <a:rPr lang="zh-TW" altLang="zh-TW" b="1" dirty="0" smtClean="0">
                <a:latin typeface="Times New Roman" panose="02020603050405020304" pitchFamily="18" charset="0"/>
                <a:ea typeface="+mj-ea"/>
                <a:cs typeface="Times New Roman" panose="02020603050405020304" pitchFamily="18" charset="0"/>
              </a:rPr>
              <a:t>恐怖主義</a:t>
            </a:r>
            <a:r>
              <a:rPr lang="en-US" altLang="zh-TW" b="1" dirty="0" smtClean="0">
                <a:latin typeface="Times New Roman" panose="02020603050405020304" pitchFamily="18" charset="0"/>
                <a:ea typeface="+mj-ea"/>
                <a:cs typeface="Times New Roman" panose="02020603050405020304" pitchFamily="18" charset="0"/>
              </a:rPr>
              <a:t>.20</a:t>
            </a:r>
            <a:r>
              <a:rPr lang="zh-TW" altLang="zh-TW" b="1" dirty="0" smtClean="0">
                <a:latin typeface="Times New Roman" panose="02020603050405020304" pitchFamily="18" charset="0"/>
                <a:ea typeface="+mj-ea"/>
                <a:cs typeface="Times New Roman" panose="02020603050405020304" pitchFamily="18" charset="0"/>
              </a:rPr>
              <a:t>世紀</a:t>
            </a:r>
            <a:r>
              <a:rPr lang="zh-TW" altLang="zh-TW" b="1" dirty="0">
                <a:latin typeface="Times New Roman" panose="02020603050405020304" pitchFamily="18" charset="0"/>
                <a:ea typeface="+mj-ea"/>
                <a:cs typeface="Times New Roman" panose="02020603050405020304" pitchFamily="18" charset="0"/>
              </a:rPr>
              <a:t>前半</a:t>
            </a:r>
            <a:r>
              <a:rPr lang="zh-TW" altLang="zh-TW" b="1" dirty="0" smtClean="0">
                <a:latin typeface="Times New Roman" panose="02020603050405020304" pitchFamily="18" charset="0"/>
                <a:ea typeface="+mj-ea"/>
                <a:cs typeface="Times New Roman" panose="02020603050405020304" pitchFamily="18" charset="0"/>
              </a:rPr>
              <a:t>葉</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出口</a:t>
            </a:r>
            <a:r>
              <a:rPr lang="zh-TW" altLang="zh-TW" b="1" dirty="0">
                <a:latin typeface="Times New Roman" panose="02020603050405020304" pitchFamily="18" charset="0"/>
                <a:ea typeface="+mj-ea"/>
                <a:cs typeface="Times New Roman" panose="02020603050405020304" pitchFamily="18" charset="0"/>
              </a:rPr>
              <a:t>管制反映出東西方衝突的地理政治</a:t>
            </a:r>
            <a:r>
              <a:rPr lang="zh-TW" altLang="zh-TW" b="1" dirty="0" smtClean="0">
                <a:latin typeface="Times New Roman" panose="02020603050405020304" pitchFamily="18" charset="0"/>
                <a:ea typeface="+mj-ea"/>
                <a:cs typeface="Times New Roman" panose="02020603050405020304" pitchFamily="18" charset="0"/>
              </a:rPr>
              <a:t>局勢</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雙方</a:t>
            </a:r>
            <a:r>
              <a:rPr lang="zh-TW" altLang="zh-TW" b="1" dirty="0">
                <a:latin typeface="Times New Roman" panose="02020603050405020304" pitchFamily="18" charset="0"/>
                <a:ea typeface="+mj-ea"/>
                <a:cs typeface="Times New Roman" panose="02020603050405020304" pitchFamily="18" charset="0"/>
              </a:rPr>
              <a:t>均成立各種國際</a:t>
            </a:r>
            <a:r>
              <a:rPr lang="zh-TW" altLang="zh-TW" b="1" dirty="0" smtClean="0">
                <a:latin typeface="Times New Roman" panose="02020603050405020304" pitchFamily="18" charset="0"/>
                <a:ea typeface="+mj-ea"/>
                <a:cs typeface="Times New Roman" panose="02020603050405020304" pitchFamily="18" charset="0"/>
              </a:rPr>
              <a:t>組織</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強調國家安全</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而</a:t>
            </a:r>
            <a:r>
              <a:rPr lang="zh-TW" altLang="zh-TW" b="1" dirty="0">
                <a:latin typeface="Times New Roman" panose="02020603050405020304" pitchFamily="18" charset="0"/>
                <a:ea typeface="+mj-ea"/>
                <a:cs typeface="Times New Roman" panose="02020603050405020304" pitchFamily="18" charset="0"/>
              </a:rPr>
              <a:t>促成了出口</a:t>
            </a:r>
            <a:r>
              <a:rPr lang="zh-TW" altLang="zh-TW" b="1" dirty="0" smtClean="0">
                <a:latin typeface="Times New Roman" panose="02020603050405020304" pitchFamily="18" charset="0"/>
                <a:ea typeface="+mj-ea"/>
                <a:cs typeface="Times New Roman" panose="02020603050405020304" pitchFamily="18" charset="0"/>
              </a:rPr>
              <a:t>管制</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國際</a:t>
            </a:r>
            <a:r>
              <a:rPr lang="zh-TW" altLang="zh-TW" b="1" dirty="0">
                <a:latin typeface="Times New Roman" panose="02020603050405020304" pitchFamily="18" charset="0"/>
                <a:ea typeface="+mj-ea"/>
                <a:cs typeface="Times New Roman" panose="02020603050405020304" pitchFamily="18" charset="0"/>
              </a:rPr>
              <a:t>建制列出了長串的限制</a:t>
            </a:r>
            <a:r>
              <a:rPr lang="zh-TW" altLang="zh-TW" b="1" dirty="0" smtClean="0">
                <a:latin typeface="Times New Roman" panose="02020603050405020304" pitchFamily="18" charset="0"/>
                <a:ea typeface="+mj-ea"/>
                <a:cs typeface="Times New Roman" panose="02020603050405020304" pitchFamily="18" charset="0"/>
              </a:rPr>
              <a:t>清單</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而</a:t>
            </a:r>
            <a:r>
              <a:rPr lang="zh-TW" altLang="zh-TW" b="1" dirty="0">
                <a:latin typeface="Times New Roman" panose="02020603050405020304" pitchFamily="18" charset="0"/>
                <a:ea typeface="+mj-ea"/>
                <a:cs typeface="Times New Roman" panose="02020603050405020304" pitchFamily="18" charset="0"/>
              </a:rPr>
              <a:t>由各國調整訂定該國</a:t>
            </a:r>
            <a:r>
              <a:rPr lang="zh-TW" altLang="zh-TW" b="1" dirty="0" smtClean="0">
                <a:latin typeface="Times New Roman" panose="02020603050405020304" pitchFamily="18" charset="0"/>
                <a:ea typeface="+mj-ea"/>
                <a:cs typeface="Times New Roman" panose="02020603050405020304" pitchFamily="18" charset="0"/>
              </a:rPr>
              <a:t>法規</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究竟</a:t>
            </a:r>
            <a:r>
              <a:rPr lang="zh-TW" altLang="zh-TW" b="1" dirty="0">
                <a:latin typeface="Times New Roman" panose="02020603050405020304" pitchFamily="18" charset="0"/>
                <a:ea typeface="+mj-ea"/>
                <a:cs typeface="Times New Roman" panose="02020603050405020304" pitchFamily="18" charset="0"/>
              </a:rPr>
              <a:t>要不要發給出口</a:t>
            </a:r>
            <a:r>
              <a:rPr lang="zh-TW" altLang="zh-TW" b="1" dirty="0" smtClean="0">
                <a:latin typeface="Times New Roman" panose="02020603050405020304" pitchFamily="18" charset="0"/>
                <a:ea typeface="+mj-ea"/>
                <a:cs typeface="Times New Roman" panose="02020603050405020304" pitchFamily="18" charset="0"/>
              </a:rPr>
              <a:t>許可證</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最後</a:t>
            </a:r>
            <a:r>
              <a:rPr lang="zh-TW" altLang="zh-TW" b="1" dirty="0">
                <a:latin typeface="Times New Roman" panose="02020603050405020304" pitchFamily="18" charset="0"/>
                <a:ea typeface="+mj-ea"/>
                <a:cs typeface="Times New Roman" panose="02020603050405020304" pitchFamily="18" charset="0"/>
              </a:rPr>
              <a:t>的考量十分</a:t>
            </a:r>
            <a:r>
              <a:rPr lang="zh-TW" altLang="zh-TW" b="1" dirty="0" smtClean="0">
                <a:latin typeface="Times New Roman" panose="02020603050405020304" pitchFamily="18" charset="0"/>
                <a:ea typeface="+mj-ea"/>
                <a:cs typeface="Times New Roman" panose="02020603050405020304" pitchFamily="18" charset="0"/>
              </a:rPr>
              <a:t>簡單</a:t>
            </a:r>
            <a:r>
              <a:rPr lang="en-US" altLang="zh-TW" b="1" dirty="0" smtClean="0">
                <a:latin typeface="Times New Roman" panose="02020603050405020304" pitchFamily="18" charset="0"/>
                <a:ea typeface="+mj-ea"/>
                <a:cs typeface="Times New Roman" panose="02020603050405020304" pitchFamily="18" charset="0"/>
              </a:rPr>
              <a:t>:”</a:t>
            </a:r>
            <a:r>
              <a:rPr lang="zh-TW" altLang="zh-TW" b="1" dirty="0" smtClean="0">
                <a:latin typeface="Times New Roman" panose="02020603050405020304" pitchFamily="18" charset="0"/>
                <a:ea typeface="+mj-ea"/>
                <a:cs typeface="Times New Roman" panose="02020603050405020304" pitchFamily="18" charset="0"/>
              </a:rPr>
              <a:t>這</a:t>
            </a:r>
            <a:r>
              <a:rPr lang="zh-TW" altLang="zh-TW" b="1" dirty="0">
                <a:latin typeface="Times New Roman" panose="02020603050405020304" pitchFamily="18" charset="0"/>
                <a:ea typeface="+mj-ea"/>
                <a:cs typeface="Times New Roman" panose="02020603050405020304" pitchFamily="18" charset="0"/>
              </a:rPr>
              <a:t>項出口會不會危及本國的國家安全</a:t>
            </a:r>
            <a:r>
              <a:rPr lang="zh-TW" altLang="zh-TW" b="1" dirty="0" smtClean="0">
                <a:latin typeface="Times New Roman" panose="02020603050405020304" pitchFamily="18" charset="0"/>
                <a:ea typeface="+mj-ea"/>
                <a:cs typeface="Times New Roman" panose="02020603050405020304" pitchFamily="18" charset="0"/>
              </a:rPr>
              <a:t>？</a:t>
            </a:r>
            <a:r>
              <a:rPr lang="en-US" altLang="zh-TW" b="1" dirty="0" smtClean="0">
                <a:latin typeface="Times New Roman" panose="02020603050405020304" pitchFamily="18" charset="0"/>
                <a:ea typeface="+mj-ea"/>
                <a:cs typeface="Times New Roman" panose="02020603050405020304" pitchFamily="18" charset="0"/>
              </a:rPr>
              <a:t>”</a:t>
            </a:r>
            <a:endParaRPr lang="zh-TW" altLang="en-US"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42063148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000" b="1" dirty="0"/>
              <a:t>ICP</a:t>
            </a:r>
            <a:r>
              <a:rPr lang="zh-TW" altLang="zh-TW" sz="4000" b="1" dirty="0"/>
              <a:t>之作業規則</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104</a:t>
            </a:fld>
            <a:endParaRPr lang="zh-TW" altLang="en-US"/>
          </a:p>
        </p:txBody>
      </p:sp>
      <p:sp>
        <p:nvSpPr>
          <p:cNvPr id="4" name="內容版面配置區 3"/>
          <p:cNvSpPr>
            <a:spLocks noGrp="1"/>
          </p:cNvSpPr>
          <p:nvPr>
            <p:ph sz="quarter" idx="1"/>
          </p:nvPr>
        </p:nvSpPr>
        <p:spPr>
          <a:xfrm>
            <a:off x="0" y="1219200"/>
            <a:ext cx="9144000" cy="5018112"/>
          </a:xfrm>
        </p:spPr>
        <p:txBody>
          <a:bodyPr>
            <a:noAutofit/>
          </a:bodyPr>
          <a:lstStyle/>
          <a:p>
            <a:r>
              <a:rPr lang="en-US" altLang="zh-TW" sz="3200" b="1" dirty="0"/>
              <a:t>ICP</a:t>
            </a:r>
            <a:r>
              <a:rPr lang="zh-TW" altLang="zh-TW" sz="3200" b="1" dirty="0"/>
              <a:t>係企業內部出口管控</a:t>
            </a:r>
            <a:r>
              <a:rPr lang="zh-TW" altLang="zh-TW" sz="3200" b="1" dirty="0" smtClean="0"/>
              <a:t>系統</a:t>
            </a:r>
            <a:r>
              <a:rPr lang="en-US" altLang="zh-TW" sz="3200" b="1" dirty="0" smtClean="0"/>
              <a:t>(Internal </a:t>
            </a:r>
            <a:r>
              <a:rPr lang="en-US" altLang="zh-TW" sz="3200" b="1" dirty="0"/>
              <a:t>Control </a:t>
            </a:r>
            <a:r>
              <a:rPr lang="en-US" altLang="zh-TW" sz="3200" b="1" dirty="0" smtClean="0"/>
              <a:t>Program</a:t>
            </a:r>
            <a:r>
              <a:rPr lang="en-US" altLang="zh-TW" sz="3200" b="1" dirty="0"/>
              <a:t>)</a:t>
            </a:r>
            <a:r>
              <a:rPr lang="zh-TW" altLang="zh-TW" sz="3200" b="1" dirty="0" smtClean="0"/>
              <a:t>的簡稱</a:t>
            </a:r>
            <a:r>
              <a:rPr lang="en-US" altLang="zh-TW" sz="3200" b="1" dirty="0" smtClean="0"/>
              <a:t>,</a:t>
            </a:r>
            <a:r>
              <a:rPr lang="zh-TW" altLang="zh-TW" sz="3200" b="1" dirty="0" smtClean="0"/>
              <a:t>就是</a:t>
            </a:r>
            <a:r>
              <a:rPr lang="zh-TW" altLang="zh-TW" sz="3200" b="1" dirty="0"/>
              <a:t>由企業在內部實施一套機制以自行管控其產品之</a:t>
            </a:r>
            <a:r>
              <a:rPr lang="zh-TW" altLang="zh-TW" sz="3200" b="1" dirty="0" smtClean="0"/>
              <a:t>出口</a:t>
            </a:r>
            <a:r>
              <a:rPr lang="en-US" altLang="zh-TW" sz="3200" b="1" dirty="0" smtClean="0"/>
              <a:t>,</a:t>
            </a:r>
            <a:r>
              <a:rPr lang="zh-TW" altLang="zh-TW" sz="3200" b="1" dirty="0" smtClean="0"/>
              <a:t>從</a:t>
            </a:r>
            <a:r>
              <a:rPr lang="en-US" altLang="zh-TW" sz="3200" b="1" dirty="0" smtClean="0"/>
              <a:t>”</a:t>
            </a:r>
            <a:r>
              <a:rPr lang="zh-TW" altLang="zh-TW" sz="3200" b="1" dirty="0" smtClean="0"/>
              <a:t>客戶</a:t>
            </a:r>
            <a:r>
              <a:rPr lang="zh-TW" altLang="zh-TW" sz="3200" b="1" dirty="0"/>
              <a:t>詢</a:t>
            </a:r>
            <a:r>
              <a:rPr lang="zh-TW" altLang="zh-TW" sz="3200" b="1" dirty="0" smtClean="0"/>
              <a:t>價</a:t>
            </a:r>
            <a:r>
              <a:rPr lang="en-US" altLang="zh-TW" sz="3200" b="1" dirty="0" smtClean="0"/>
              <a:t>”</a:t>
            </a:r>
            <a:r>
              <a:rPr lang="zh-TW" altLang="zh-TW" sz="3200" b="1" dirty="0" smtClean="0"/>
              <a:t>開始到</a:t>
            </a:r>
            <a:r>
              <a:rPr lang="en-US" altLang="zh-TW" sz="3200" b="1" dirty="0" smtClean="0"/>
              <a:t>”</a:t>
            </a:r>
            <a:r>
              <a:rPr lang="zh-TW" altLang="zh-TW" sz="3200" b="1" dirty="0" smtClean="0"/>
              <a:t>訂單處理</a:t>
            </a:r>
            <a:r>
              <a:rPr lang="en-US" altLang="zh-TW" sz="3200" b="1" dirty="0" smtClean="0"/>
              <a:t>”</a:t>
            </a:r>
            <a:r>
              <a:rPr lang="zh-TW" altLang="zh-TW" sz="3200" b="1" dirty="0" smtClean="0"/>
              <a:t>到</a:t>
            </a:r>
            <a:r>
              <a:rPr lang="en-US" altLang="zh-TW" sz="3200" b="1" dirty="0" smtClean="0"/>
              <a:t>”</a:t>
            </a:r>
            <a:r>
              <a:rPr lang="zh-TW" altLang="zh-TW" sz="3200" b="1" dirty="0" smtClean="0"/>
              <a:t>會計作業</a:t>
            </a:r>
            <a:r>
              <a:rPr lang="en-US" altLang="zh-TW" sz="3200" b="1" dirty="0" smtClean="0"/>
              <a:t>”</a:t>
            </a:r>
            <a:r>
              <a:rPr lang="zh-TW" altLang="zh-TW" sz="3200" b="1" dirty="0" smtClean="0"/>
              <a:t>到</a:t>
            </a:r>
            <a:r>
              <a:rPr lang="en-US" altLang="zh-TW" sz="3200" b="1" dirty="0" smtClean="0"/>
              <a:t>”</a:t>
            </a:r>
            <a:r>
              <a:rPr lang="zh-TW" altLang="zh-TW" sz="3200" b="1" dirty="0" smtClean="0"/>
              <a:t>出貨</a:t>
            </a:r>
            <a:r>
              <a:rPr lang="en-US" altLang="zh-TW" sz="3200" b="1" dirty="0" smtClean="0"/>
              <a:t>”,</a:t>
            </a:r>
            <a:r>
              <a:rPr lang="zh-TW" altLang="zh-TW" sz="3200" b="1" dirty="0" smtClean="0"/>
              <a:t>自行</a:t>
            </a:r>
            <a:r>
              <a:rPr lang="zh-TW" altLang="zh-TW" sz="3200" b="1" dirty="0"/>
              <a:t>做一系列的檢查及</a:t>
            </a:r>
            <a:r>
              <a:rPr lang="zh-TW" altLang="zh-TW" sz="3200" b="1" dirty="0" smtClean="0"/>
              <a:t>篩選</a:t>
            </a:r>
            <a:r>
              <a:rPr lang="en-US" altLang="zh-TW" sz="3200" b="1" dirty="0" smtClean="0"/>
              <a:t>,</a:t>
            </a:r>
            <a:r>
              <a:rPr lang="zh-TW" altLang="zh-TW" sz="3200" b="1" dirty="0" smtClean="0"/>
              <a:t>進而</a:t>
            </a:r>
            <a:r>
              <a:rPr lang="zh-TW" altLang="zh-TW" sz="3200" b="1" dirty="0"/>
              <a:t>對企業的整體出口流程進行管</a:t>
            </a:r>
            <a:r>
              <a:rPr lang="zh-TW" altLang="zh-TW" sz="3200" b="1" dirty="0" smtClean="0"/>
              <a:t>控</a:t>
            </a:r>
            <a:r>
              <a:rPr lang="en-US" altLang="zh-TW" sz="3200" b="1" dirty="0" smtClean="0"/>
              <a:t>,</a:t>
            </a:r>
            <a:r>
              <a:rPr lang="zh-TW" altLang="zh-TW" sz="3200" b="1" dirty="0" smtClean="0"/>
              <a:t>並</a:t>
            </a:r>
            <a:r>
              <a:rPr lang="zh-TW" altLang="zh-TW" sz="3200" b="1" dirty="0"/>
              <a:t>讓企業內部各部門有明確的控管步驟得以依</a:t>
            </a:r>
            <a:r>
              <a:rPr lang="zh-TW" altLang="zh-TW" sz="3200" b="1" dirty="0" smtClean="0"/>
              <a:t>循</a:t>
            </a:r>
            <a:r>
              <a:rPr lang="en-US" altLang="zh-TW" sz="3200" b="1" dirty="0" smtClean="0"/>
              <a:t>,</a:t>
            </a:r>
            <a:r>
              <a:rPr lang="zh-TW" altLang="zh-TW" sz="3200" b="1" dirty="0" smtClean="0"/>
              <a:t>從而</a:t>
            </a:r>
            <a:r>
              <a:rPr lang="zh-TW" altLang="zh-TW" sz="3200" b="1" dirty="0"/>
              <a:t>能避免誤將其產品出口至具有武器擴散風險對象之情事</a:t>
            </a:r>
            <a:r>
              <a:rPr lang="zh-TW" altLang="zh-TW" sz="3200" b="1" dirty="0" smtClean="0"/>
              <a:t>發生</a:t>
            </a:r>
            <a:r>
              <a:rPr lang="en-US" altLang="zh-TW" sz="3200" b="1" dirty="0" smtClean="0"/>
              <a:t>,</a:t>
            </a:r>
            <a:r>
              <a:rPr lang="zh-TW" altLang="zh-TW" sz="3200" b="1" dirty="0" smtClean="0"/>
              <a:t>並</a:t>
            </a:r>
            <a:r>
              <a:rPr lang="zh-TW" altLang="zh-TW" sz="3200" b="1" dirty="0"/>
              <a:t>確保對出口所做的各項決定都符合政府的出口管制</a:t>
            </a:r>
            <a:r>
              <a:rPr lang="zh-TW" altLang="zh-TW" sz="3200" b="1" dirty="0" smtClean="0"/>
              <a:t>規定</a:t>
            </a:r>
            <a:r>
              <a:rPr lang="en-US" altLang="zh-TW" sz="3200" b="1" dirty="0" smtClean="0"/>
              <a:t>.</a:t>
            </a:r>
            <a:endParaRPr lang="zh-TW" altLang="en-US" sz="3200" b="1" dirty="0"/>
          </a:p>
        </p:txBody>
      </p:sp>
    </p:spTree>
    <p:extLst>
      <p:ext uri="{BB962C8B-B14F-4D97-AF65-F5344CB8AC3E}">
        <p14:creationId xmlns:p14="http://schemas.microsoft.com/office/powerpoint/2010/main" xmlns="" val="21766914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000" b="1" dirty="0"/>
              <a:t>ICP</a:t>
            </a:r>
            <a:r>
              <a:rPr lang="zh-TW" altLang="zh-TW" sz="4000" b="1" dirty="0"/>
              <a:t>之作業規則</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105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solidFill>
                  <a:srgbClr val="FF0000"/>
                </a:solidFill>
                <a:latin typeface="Times New Roman" panose="02020603050405020304" pitchFamily="18" charset="0"/>
                <a:cs typeface="Times New Roman" panose="02020603050405020304" pitchFamily="18" charset="0"/>
              </a:rPr>
              <a:t>如要建構完整的</a:t>
            </a:r>
            <a:r>
              <a:rPr lang="en-US" altLang="zh-TW" sz="3200" b="1" dirty="0" smtClean="0">
                <a:solidFill>
                  <a:srgbClr val="FF0000"/>
                </a:solidFill>
                <a:latin typeface="Times New Roman" panose="02020603050405020304" pitchFamily="18" charset="0"/>
                <a:cs typeface="Times New Roman" panose="02020603050405020304" pitchFamily="18" charset="0"/>
              </a:rPr>
              <a:t>ICP</a:t>
            </a:r>
            <a:r>
              <a:rPr lang="en-US" altLang="zh-TW" sz="3200" b="1" dirty="0">
                <a:solidFill>
                  <a:srgbClr val="FF0000"/>
                </a:solidFill>
                <a:latin typeface="Times New Roman" panose="02020603050405020304" pitchFamily="18" charset="0"/>
                <a:cs typeface="Times New Roman" panose="02020603050405020304" pitchFamily="18" charset="0"/>
              </a:rPr>
              <a:t>,</a:t>
            </a:r>
            <a:r>
              <a:rPr lang="zh-TW" altLang="zh-TW" sz="3200" b="1" dirty="0" smtClean="0">
                <a:solidFill>
                  <a:srgbClr val="FF0000"/>
                </a:solidFill>
                <a:latin typeface="Times New Roman" panose="02020603050405020304" pitchFamily="18" charset="0"/>
                <a:cs typeface="Times New Roman" panose="02020603050405020304" pitchFamily="18" charset="0"/>
              </a:rPr>
              <a:t>廠商</a:t>
            </a:r>
            <a:r>
              <a:rPr lang="zh-TW" altLang="zh-TW" sz="3200" b="1" dirty="0">
                <a:solidFill>
                  <a:srgbClr val="FF0000"/>
                </a:solidFill>
                <a:latin typeface="Times New Roman" panose="02020603050405020304" pitchFamily="18" charset="0"/>
                <a:cs typeface="Times New Roman" panose="02020603050405020304" pitchFamily="18" charset="0"/>
              </a:rPr>
              <a:t>執行</a:t>
            </a:r>
            <a:r>
              <a:rPr lang="en-US" altLang="zh-TW" sz="3200" b="1" dirty="0">
                <a:solidFill>
                  <a:srgbClr val="FF0000"/>
                </a:solidFill>
                <a:latin typeface="Times New Roman" panose="02020603050405020304" pitchFamily="18" charset="0"/>
                <a:cs typeface="Times New Roman" panose="02020603050405020304" pitchFamily="18" charset="0"/>
              </a:rPr>
              <a:t>7</a:t>
            </a:r>
            <a:r>
              <a:rPr lang="zh-TW" altLang="zh-TW" sz="3200" b="1" dirty="0">
                <a:solidFill>
                  <a:srgbClr val="FF0000"/>
                </a:solidFill>
                <a:latin typeface="Times New Roman" panose="02020603050405020304" pitchFamily="18" charset="0"/>
                <a:cs typeface="Times New Roman" panose="02020603050405020304" pitchFamily="18" charset="0"/>
              </a:rPr>
              <a:t>項管理</a:t>
            </a:r>
            <a:r>
              <a:rPr lang="zh-TW" altLang="zh-TW" sz="3200" b="1" dirty="0" smtClean="0">
                <a:solidFill>
                  <a:srgbClr val="FF0000"/>
                </a:solidFill>
                <a:latin typeface="Times New Roman" panose="02020603050405020304" pitchFamily="18" charset="0"/>
                <a:cs typeface="Times New Roman" panose="02020603050405020304" pitchFamily="18" charset="0"/>
              </a:rPr>
              <a:t>要件</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即</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企業</a:t>
            </a:r>
            <a:r>
              <a:rPr lang="zh-TW" altLang="zh-TW" sz="3200" b="1" dirty="0">
                <a:latin typeface="Times New Roman" panose="02020603050405020304" pitchFamily="18" charset="0"/>
                <a:cs typeface="Times New Roman" panose="02020603050405020304" pitchFamily="18" charset="0"/>
              </a:rPr>
              <a:t>政策說明書、權責</a:t>
            </a:r>
            <a:r>
              <a:rPr lang="zh-TW" altLang="zh-TW" sz="3200" b="1" dirty="0" smtClean="0">
                <a:latin typeface="Times New Roman" panose="02020603050405020304" pitchFamily="18" charset="0"/>
                <a:cs typeface="Times New Roman" panose="02020603050405020304" pitchFamily="18" charset="0"/>
              </a:rPr>
              <a:t>劃分、</a:t>
            </a:r>
            <a:r>
              <a:rPr lang="zh-TW" altLang="zh-TW" sz="3200" b="1" dirty="0">
                <a:latin typeface="Times New Roman" panose="02020603050405020304" pitchFamily="18" charset="0"/>
                <a:cs typeface="Times New Roman" panose="02020603050405020304" pitchFamily="18" charset="0"/>
              </a:rPr>
              <a:t>檔案紀錄、訓練計畫、內部查核、訂單處理及通報</a:t>
            </a:r>
            <a:r>
              <a:rPr lang="zh-TW" altLang="zh-TW" sz="3200" b="1" dirty="0" smtClean="0">
                <a:latin typeface="Times New Roman" panose="02020603050405020304" pitchFamily="18" charset="0"/>
                <a:cs typeface="Times New Roman" panose="02020603050405020304" pitchFamily="18" charset="0"/>
              </a:rPr>
              <a:t>流程</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solidFill>
                  <a:srgbClr val="FF0000"/>
                </a:solidFill>
                <a:latin typeface="Times New Roman" panose="02020603050405020304" pitchFamily="18" charset="0"/>
                <a:cs typeface="Times New Roman" panose="02020603050405020304" pitchFamily="18" charset="0"/>
              </a:rPr>
              <a:t>另需進行</a:t>
            </a:r>
            <a:r>
              <a:rPr lang="en-US" altLang="zh-TW" sz="3200" b="1" dirty="0">
                <a:solidFill>
                  <a:srgbClr val="FF0000"/>
                </a:solidFill>
                <a:latin typeface="Times New Roman" panose="02020603050405020304" pitchFamily="18" charset="0"/>
                <a:cs typeface="Times New Roman" panose="02020603050405020304" pitchFamily="18" charset="0"/>
              </a:rPr>
              <a:t>3</a:t>
            </a:r>
            <a:r>
              <a:rPr lang="zh-TW" altLang="zh-TW" sz="3200" b="1" dirty="0">
                <a:solidFill>
                  <a:srgbClr val="FF0000"/>
                </a:solidFill>
                <a:latin typeface="Times New Roman" panose="02020603050405020304" pitchFamily="18" charset="0"/>
                <a:cs typeface="Times New Roman" panose="02020603050405020304" pitchFamily="18" charset="0"/>
              </a:rPr>
              <a:t>項篩選</a:t>
            </a:r>
            <a:r>
              <a:rPr lang="zh-TW" altLang="zh-TW" sz="3200" b="1" dirty="0" smtClean="0">
                <a:solidFill>
                  <a:srgbClr val="FF0000"/>
                </a:solidFill>
                <a:latin typeface="Times New Roman" panose="02020603050405020304" pitchFamily="18" charset="0"/>
                <a:cs typeface="Times New Roman" panose="02020603050405020304" pitchFamily="18" charset="0"/>
              </a:rPr>
              <a:t>要件</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即</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出口</a:t>
            </a:r>
            <a:r>
              <a:rPr lang="zh-TW" altLang="zh-TW" sz="3200" b="1" dirty="0">
                <a:latin typeface="Times New Roman" panose="02020603050405020304" pitchFamily="18" charset="0"/>
                <a:cs typeface="Times New Roman" panose="02020603050405020304" pitchFamily="18" charset="0"/>
              </a:rPr>
              <a:t>管制實體名單、貨品及技術分類及貨品誤用</a:t>
            </a:r>
            <a:r>
              <a:rPr lang="zh-TW" altLang="zh-TW" sz="3200" b="1" dirty="0" smtClean="0">
                <a:latin typeface="Times New Roman" panose="02020603050405020304" pitchFamily="18" charset="0"/>
                <a:cs typeface="Times New Roman" panose="02020603050405020304" pitchFamily="18" charset="0"/>
              </a:rPr>
              <a:t>風險</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404427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188" y="333375"/>
            <a:ext cx="7772400" cy="719361"/>
          </a:xfrm>
        </p:spPr>
        <p:txBody>
          <a:bodyPr>
            <a:normAutofit/>
          </a:bodyPr>
          <a:lstStyle/>
          <a:p>
            <a:pPr algn="ctr">
              <a:defRPr/>
            </a:pPr>
            <a:r>
              <a:rPr lang="zh-TW" altLang="zh-TW" sz="4000" b="1" dirty="0" smtClean="0">
                <a:solidFill>
                  <a:srgbClr val="003300"/>
                </a:solidFill>
                <a:latin typeface="Times New Roman" pitchFamily="18" charset="0"/>
                <a:ea typeface="標楷體" pitchFamily="65" charset="-120"/>
                <a:cs typeface="Times New Roman" pitchFamily="18" charset="0"/>
              </a:rPr>
              <a:t>企業內部出口管控系統</a:t>
            </a:r>
            <a:r>
              <a:rPr lang="en-US" altLang="zh-TW" sz="4000" b="1" dirty="0" smtClean="0">
                <a:solidFill>
                  <a:srgbClr val="003300"/>
                </a:solidFill>
                <a:latin typeface="Times New Roman" pitchFamily="18" charset="0"/>
                <a:ea typeface="標楷體" pitchFamily="65" charset="-120"/>
                <a:cs typeface="Times New Roman" pitchFamily="18" charset="0"/>
              </a:rPr>
              <a:t>(ICP)</a:t>
            </a:r>
            <a:endParaRPr lang="zh-TW" altLang="en-US" sz="4000" dirty="0">
              <a:solidFill>
                <a:srgbClr val="003300"/>
              </a:solidFill>
            </a:endParaRPr>
          </a:p>
        </p:txBody>
      </p:sp>
      <p:sp>
        <p:nvSpPr>
          <p:cNvPr id="303107" name="內容版面配置區 2"/>
          <p:cNvSpPr>
            <a:spLocks noGrp="1"/>
          </p:cNvSpPr>
          <p:nvPr>
            <p:ph idx="1"/>
          </p:nvPr>
        </p:nvSpPr>
        <p:spPr>
          <a:xfrm>
            <a:off x="467544" y="1196752"/>
            <a:ext cx="8208912" cy="4609529"/>
          </a:xfrm>
        </p:spPr>
        <p:txBody>
          <a:bodyPr>
            <a:normAutofit/>
          </a:bodyPr>
          <a:lstStyle/>
          <a:p>
            <a:r>
              <a:rPr lang="zh-TW" altLang="zh-TW" sz="3200" b="1" dirty="0" smtClean="0">
                <a:ea typeface="標楷體" pitchFamily="65" charset="-120"/>
                <a:cs typeface="Times New Roman" pitchFamily="18" charset="0"/>
              </a:rPr>
              <a:t>依據經濟部為企業建立</a:t>
            </a:r>
            <a:r>
              <a:rPr lang="en-US" altLang="zh-TW" sz="3200" b="1" dirty="0" smtClean="0">
                <a:ea typeface="標楷體" pitchFamily="65" charset="-120"/>
                <a:cs typeface="Times New Roman" pitchFamily="18" charset="0"/>
              </a:rPr>
              <a:t>ICP</a:t>
            </a:r>
            <a:r>
              <a:rPr lang="zh-TW" altLang="zh-TW" sz="3200" b="1" dirty="0" smtClean="0">
                <a:ea typeface="標楷體" pitchFamily="65" charset="-120"/>
                <a:cs typeface="Times New Roman" pitchFamily="18" charset="0"/>
              </a:rPr>
              <a:t>所提供編制</a:t>
            </a:r>
            <a:r>
              <a:rPr lang="en-US" altLang="zh-TW" sz="3200" b="1" dirty="0" smtClean="0">
                <a:ea typeface="標楷體" pitchFamily="65" charset="-120"/>
                <a:cs typeface="Times New Roman" pitchFamily="18" charset="0"/>
              </a:rPr>
              <a:t>ICP</a:t>
            </a:r>
            <a:r>
              <a:rPr lang="zh-TW" altLang="zh-TW" sz="3200" b="1" dirty="0" smtClean="0">
                <a:ea typeface="標楷體" pitchFamily="65" charset="-120"/>
                <a:cs typeface="Times New Roman" pitchFamily="18" charset="0"/>
              </a:rPr>
              <a:t>手冊所需範本之第一章企業政策說明書</a:t>
            </a:r>
            <a:r>
              <a:rPr lang="en-US" altLang="zh-TW" sz="3200" b="1" dirty="0" smtClean="0">
                <a:ea typeface="標楷體" pitchFamily="65" charset="-120"/>
                <a:cs typeface="Times New Roman" pitchFamily="18" charset="0"/>
              </a:rPr>
              <a:t>’’</a:t>
            </a:r>
            <a:r>
              <a:rPr lang="ru-RU" altLang="zh-TW" sz="3200" b="1" dirty="0" smtClean="0">
                <a:ea typeface="標楷體" pitchFamily="65" charset="-120"/>
                <a:cs typeface="Times New Roman" pitchFamily="18" charset="0"/>
              </a:rPr>
              <a:t>1.3</a:t>
            </a:r>
            <a:r>
              <a:rPr lang="zh-TW" altLang="zh-TW" sz="3200" b="1" dirty="0" smtClean="0">
                <a:ea typeface="標楷體" pitchFamily="65" charset="-120"/>
                <a:cs typeface="Times New Roman" pitchFamily="18" charset="0"/>
              </a:rPr>
              <a:t>編制政策說明書</a:t>
            </a:r>
            <a:r>
              <a:rPr lang="ru-RU" altLang="zh-TW" sz="3200" b="1" dirty="0" smtClean="0">
                <a:ea typeface="標楷體" pitchFamily="65" charset="-120"/>
                <a:cs typeface="Times New Roman" pitchFamily="18" charset="0"/>
              </a:rPr>
              <a:t>''</a:t>
            </a:r>
            <a:r>
              <a:rPr lang="zh-TW" altLang="zh-TW" sz="3200" b="1" dirty="0" smtClean="0">
                <a:ea typeface="標楷體" pitchFamily="65" charset="-120"/>
                <a:cs typeface="Times New Roman" pitchFamily="18" charset="0"/>
              </a:rPr>
              <a:t>之範例：</a:t>
            </a:r>
            <a:endParaRPr lang="en-US" altLang="zh-TW" sz="3200" b="1" dirty="0" smtClean="0">
              <a:ea typeface="標楷體" pitchFamily="65" charset="-120"/>
              <a:cs typeface="Times New Roman" pitchFamily="18" charset="0"/>
            </a:endParaRPr>
          </a:p>
          <a:p>
            <a:r>
              <a:rPr lang="zh-TW" altLang="zh-TW" sz="3200" b="1" dirty="0" smtClean="0">
                <a:ea typeface="標楷體" pitchFamily="65" charset="-120"/>
                <a:cs typeface="Times New Roman" pitchFamily="18" charset="0"/>
              </a:rPr>
              <a:t>企業內部輸出控管軟體所附之政策落實工具</a:t>
            </a:r>
            <a:r>
              <a:rPr lang="en-US" altLang="zh-TW" sz="3200" b="1" dirty="0" smtClean="0">
                <a:ea typeface="標楷體" pitchFamily="65" charset="-120"/>
                <a:cs typeface="Times New Roman" pitchFamily="18" charset="0"/>
              </a:rPr>
              <a:t>,</a:t>
            </a:r>
            <a:r>
              <a:rPr lang="zh-TW" altLang="zh-TW" sz="3200" b="1" dirty="0" smtClean="0">
                <a:ea typeface="標楷體" pitchFamily="65" charset="-120"/>
                <a:cs typeface="Times New Roman" pitchFamily="18" charset="0"/>
              </a:rPr>
              <a:t>提供政策制訂參考格式</a:t>
            </a:r>
            <a:r>
              <a:rPr lang="en-US" altLang="zh-TW" sz="3200" b="1" dirty="0" smtClean="0">
                <a:ea typeface="標楷體" pitchFamily="65" charset="-120"/>
                <a:cs typeface="Times New Roman" pitchFamily="18" charset="0"/>
              </a:rPr>
              <a:t>,</a:t>
            </a:r>
            <a:r>
              <a:rPr lang="zh-TW" altLang="zh-TW" sz="3200" b="1" dirty="0" smtClean="0">
                <a:ea typeface="標楷體" pitchFamily="65" charset="-120"/>
                <a:cs typeface="Times New Roman" pitchFamily="18" charset="0"/>
              </a:rPr>
              <a:t>將協助本公司頒訂企業政策</a:t>
            </a:r>
            <a:r>
              <a:rPr lang="en-US" altLang="zh-TW" sz="3200" b="1" dirty="0" smtClean="0">
                <a:ea typeface="標楷體" pitchFamily="65" charset="-120"/>
                <a:cs typeface="Times New Roman" pitchFamily="18" charset="0"/>
              </a:rPr>
              <a:t>.</a:t>
            </a:r>
          </a:p>
          <a:p>
            <a:r>
              <a:rPr lang="zh-TW" altLang="zh-TW" sz="3200" b="1" dirty="0" smtClean="0">
                <a:solidFill>
                  <a:srgbClr val="FF0000"/>
                </a:solidFill>
                <a:ea typeface="標楷體" pitchFamily="65" charset="-120"/>
                <a:cs typeface="Times New Roman" pitchFamily="18" charset="0"/>
              </a:rPr>
              <a:t>下列各項準則均應納入企業政策</a:t>
            </a:r>
            <a:r>
              <a:rPr lang="en-US" altLang="zh-TW" sz="3200" b="1" dirty="0">
                <a:ea typeface="標楷體" pitchFamily="65" charset="-120"/>
                <a:cs typeface="Times New Roman" pitchFamily="18" charset="0"/>
              </a:rPr>
              <a:t>:</a:t>
            </a:r>
            <a:r>
              <a:rPr lang="en-US" altLang="zh-TW" sz="3200" b="1" dirty="0" smtClean="0">
                <a:ea typeface="標楷體" pitchFamily="65" charset="-120"/>
                <a:cs typeface="Times New Roman" pitchFamily="18" charset="0"/>
              </a:rPr>
              <a:t>…</a:t>
            </a:r>
            <a:endParaRPr lang="zh-TW" altLang="en-US" sz="3200" b="1" dirty="0" smtClean="0">
              <a:ea typeface="標楷體" pitchFamily="65" charset="-120"/>
              <a:cs typeface="Times New Roman" pitchFamily="18" charset="0"/>
            </a:endParaRPr>
          </a:p>
        </p:txBody>
      </p:sp>
      <p:sp>
        <p:nvSpPr>
          <p:cNvPr id="3" name="燕尾形向右箭號 2"/>
          <p:cNvSpPr/>
          <p:nvPr/>
        </p:nvSpPr>
        <p:spPr>
          <a:xfrm>
            <a:off x="7236296" y="5085184"/>
            <a:ext cx="864096" cy="432048"/>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2C8DB5C9-17DB-4465-8E9B-43C49A51B603}" type="slidenum">
              <a:rPr lang="zh-TW" altLang="en-US" smtClean="0"/>
              <a:pPr/>
              <a:t>106</a:t>
            </a:fld>
            <a:endParaRPr lang="zh-TW" altLang="en-US"/>
          </a:p>
        </p:txBody>
      </p:sp>
    </p:spTree>
    <p:extLst>
      <p:ext uri="{BB962C8B-B14F-4D97-AF65-F5344CB8AC3E}">
        <p14:creationId xmlns:p14="http://schemas.microsoft.com/office/powerpoint/2010/main" xmlns="" val="30859784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7988498" cy="1143000"/>
          </a:xfrm>
        </p:spPr>
        <p:txBody>
          <a:bodyPr>
            <a:normAutofit/>
          </a:bodyPr>
          <a:lstStyle/>
          <a:p>
            <a:pPr algn="ctr">
              <a:defRPr/>
            </a:pPr>
            <a:r>
              <a:rPr lang="zh-TW" altLang="zh-TW" sz="4000" b="1" dirty="0" smtClean="0">
                <a:solidFill>
                  <a:srgbClr val="003300"/>
                </a:solidFill>
                <a:latin typeface="Times New Roman" pitchFamily="18" charset="0"/>
                <a:ea typeface="標楷體" pitchFamily="65" charset="-120"/>
                <a:cs typeface="Times New Roman" pitchFamily="18" charset="0"/>
              </a:rPr>
              <a:t>企業內部出口管控系統</a:t>
            </a:r>
            <a:r>
              <a:rPr lang="en-US" altLang="zh-TW" sz="4000" b="1" dirty="0" smtClean="0">
                <a:solidFill>
                  <a:srgbClr val="003300"/>
                </a:solidFill>
                <a:latin typeface="Times New Roman" pitchFamily="18" charset="0"/>
                <a:ea typeface="標楷體" pitchFamily="65" charset="-120"/>
                <a:cs typeface="Times New Roman" pitchFamily="18" charset="0"/>
              </a:rPr>
              <a:t>(ICP)-</a:t>
            </a:r>
            <a:r>
              <a:rPr lang="zh-TW" altLang="zh-TW" sz="4000" b="1" dirty="0">
                <a:ea typeface="標楷體" pitchFamily="65" charset="-120"/>
                <a:cs typeface="Times New Roman" pitchFamily="18" charset="0"/>
              </a:rPr>
              <a:t>準則</a:t>
            </a:r>
            <a:endParaRPr lang="zh-TW" altLang="en-US" sz="4000" dirty="0">
              <a:solidFill>
                <a:srgbClr val="003300"/>
              </a:solidFill>
            </a:endParaRPr>
          </a:p>
        </p:txBody>
      </p:sp>
      <p:sp>
        <p:nvSpPr>
          <p:cNvPr id="304131" name="內容版面配置區 2"/>
          <p:cNvSpPr>
            <a:spLocks noGrp="1"/>
          </p:cNvSpPr>
          <p:nvPr>
            <p:ph idx="1"/>
          </p:nvPr>
        </p:nvSpPr>
        <p:spPr>
          <a:xfrm>
            <a:off x="250825" y="1268760"/>
            <a:ext cx="8893175" cy="5112568"/>
          </a:xfrm>
        </p:spPr>
        <p:txBody>
          <a:bodyPr>
            <a:normAutofit lnSpcReduction="10000"/>
          </a:bodyPr>
          <a:lstStyle/>
          <a:p>
            <a:r>
              <a:rPr lang="zh-TW" altLang="zh-TW" sz="3200" b="1" dirty="0" smtClean="0">
                <a:ea typeface="標楷體" pitchFamily="65" charset="-120"/>
                <a:cs typeface="Times New Roman" pitchFamily="18" charset="0"/>
              </a:rPr>
              <a:t>所有出口業務均應遵循政府規範</a:t>
            </a:r>
          </a:p>
          <a:p>
            <a:r>
              <a:rPr lang="zh-TW" altLang="zh-TW" sz="3200" b="1" dirty="0" smtClean="0">
                <a:ea typeface="標楷體" pitchFamily="65" charset="-120"/>
                <a:cs typeface="Times New Roman" pitchFamily="18" charset="0"/>
              </a:rPr>
              <a:t>審慎避免與協助大規模毀滅性武器擴散之單位進行交易。</a:t>
            </a:r>
          </a:p>
          <a:p>
            <a:r>
              <a:rPr lang="zh-TW" altLang="zh-TW" sz="3200" b="1" dirty="0" smtClean="0">
                <a:ea typeface="標楷體" pitchFamily="65" charset="-120"/>
                <a:cs typeface="Times New Roman" pitchFamily="18" charset="0"/>
              </a:rPr>
              <a:t>不得因謀求商業利益，違悖企業內部輸出控管政策。</a:t>
            </a:r>
          </a:p>
          <a:p>
            <a:r>
              <a:rPr lang="zh-TW" altLang="zh-TW" sz="3200" b="1" dirty="0" smtClean="0">
                <a:ea typeface="標楷體" pitchFamily="65" charset="-120"/>
                <a:cs typeface="Times New Roman" pitchFamily="18" charset="0"/>
              </a:rPr>
              <a:t>違反企業內部輸出控管政策之員工，將面臨嚴厲之懲罰，最重將予以解聘。</a:t>
            </a:r>
          </a:p>
          <a:p>
            <a:r>
              <a:rPr lang="zh-TW" altLang="zh-TW" sz="3200" b="1" dirty="0" smtClean="0">
                <a:ea typeface="標楷體" pitchFamily="65" charset="-120"/>
                <a:cs typeface="Times New Roman" pitchFamily="18" charset="0"/>
              </a:rPr>
              <a:t>出口業務控管人員將全權負責企業內部輸出控管機制，以確切遵循企業政策與流程。</a:t>
            </a:r>
          </a:p>
          <a:p>
            <a:r>
              <a:rPr lang="zh-TW" altLang="zh-TW" sz="3200" b="1" dirty="0" smtClean="0">
                <a:ea typeface="標楷體" pitchFamily="65" charset="-120"/>
                <a:cs typeface="Times New Roman" pitchFamily="18" charset="0"/>
              </a:rPr>
              <a:t>其他額外資訊【註：第</a:t>
            </a:r>
            <a:r>
              <a:rPr lang="en-US" altLang="zh-TW" sz="3200" b="1" dirty="0" smtClean="0">
                <a:ea typeface="標楷體" pitchFamily="65" charset="-120"/>
                <a:cs typeface="Times New Roman" pitchFamily="18" charset="0"/>
              </a:rPr>
              <a:t>6</a:t>
            </a:r>
            <a:r>
              <a:rPr lang="zh-TW" altLang="zh-TW" sz="3200" b="1" dirty="0" smtClean="0">
                <a:ea typeface="標楷體" pitchFamily="65" charset="-120"/>
                <a:cs typeface="Times New Roman" pitchFamily="18" charset="0"/>
              </a:rPr>
              <a:t>項係由企業自行加註】</a:t>
            </a:r>
          </a:p>
          <a:p>
            <a:endParaRPr lang="zh-TW" altLang="en-US" dirty="0" smtClean="0">
              <a:ea typeface="標楷體" pitchFamily="65" charset="-120"/>
              <a:cs typeface="Times New Roman" pitchFamily="18" charset="0"/>
            </a:endParaRPr>
          </a:p>
        </p:txBody>
      </p:sp>
      <p:sp>
        <p:nvSpPr>
          <p:cNvPr id="4" name="向左箭號 3"/>
          <p:cNvSpPr/>
          <p:nvPr/>
        </p:nvSpPr>
        <p:spPr>
          <a:xfrm>
            <a:off x="6274464" y="6262418"/>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4 END</a:t>
            </a: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107</a:t>
            </a:fld>
            <a:endParaRPr lang="zh-TW" altLang="en-US"/>
          </a:p>
        </p:txBody>
      </p:sp>
    </p:spTree>
    <p:extLst>
      <p:ext uri="{BB962C8B-B14F-4D97-AF65-F5344CB8AC3E}">
        <p14:creationId xmlns:p14="http://schemas.microsoft.com/office/powerpoint/2010/main" xmlns="" val="31282040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195736" y="2047874"/>
            <a:ext cx="4824536" cy="2389238"/>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mn-ea"/>
                <a:cs typeface="Times New Roman" panose="02020603050405020304" pitchFamily="18" charset="0"/>
              </a:rPr>
              <a:t>CH3-</a:t>
            </a:r>
            <a:r>
              <a:rPr lang="zh-TW" altLang="zh-TW" sz="3600" b="1" dirty="0">
                <a:solidFill>
                  <a:schemeClr val="bg1"/>
                </a:solidFill>
                <a:ea typeface="+mn-ea"/>
                <a:cs typeface="Times New Roman" panose="02020603050405020304" pitchFamily="18" charset="0"/>
              </a:rPr>
              <a:t>貿易條件</a:t>
            </a:r>
            <a:r>
              <a:rPr lang="zh-TW" altLang="zh-TW" sz="3600" b="1" dirty="0" smtClean="0">
                <a:solidFill>
                  <a:schemeClr val="bg1"/>
                </a:solidFill>
                <a:ea typeface="+mn-ea"/>
                <a:cs typeface="Times New Roman" panose="02020603050405020304" pitchFamily="18" charset="0"/>
              </a:rPr>
              <a:t>與</a:t>
            </a:r>
            <a:endParaRPr lang="en-US" altLang="zh-TW" sz="3600" b="1" dirty="0" smtClean="0">
              <a:solidFill>
                <a:schemeClr val="bg1"/>
              </a:solidFill>
              <a:ea typeface="+mn-ea"/>
              <a:cs typeface="Times New Roman" panose="02020603050405020304" pitchFamily="18" charset="0"/>
            </a:endParaRPr>
          </a:p>
          <a:p>
            <a:pPr algn="ctr" eaLnBrk="1" hangingPunct="1"/>
            <a:r>
              <a:rPr lang="zh-TW" altLang="zh-TW" sz="3600" b="1" dirty="0" smtClean="0">
                <a:solidFill>
                  <a:schemeClr val="bg1"/>
                </a:solidFill>
                <a:ea typeface="+mn-ea"/>
                <a:cs typeface="Times New Roman" panose="02020603050405020304" pitchFamily="18" charset="0"/>
              </a:rPr>
              <a:t>買賣</a:t>
            </a:r>
            <a:r>
              <a:rPr lang="zh-TW" altLang="zh-TW" sz="3600" b="1" dirty="0">
                <a:solidFill>
                  <a:schemeClr val="bg1"/>
                </a:solidFill>
                <a:ea typeface="+mn-ea"/>
                <a:cs typeface="Times New Roman" panose="02020603050405020304" pitchFamily="18" charset="0"/>
              </a:rPr>
              <a:t>契約之</a:t>
            </a:r>
            <a:r>
              <a:rPr lang="zh-TW" altLang="zh-TW" sz="3600" b="1" dirty="0" smtClean="0">
                <a:solidFill>
                  <a:schemeClr val="bg1"/>
                </a:solidFill>
                <a:ea typeface="+mn-ea"/>
                <a:cs typeface="Times New Roman" panose="02020603050405020304" pitchFamily="18" charset="0"/>
              </a:rPr>
              <a:t>訂立</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-1.</a:t>
            </a:r>
            <a:r>
              <a:rPr lang="zh-TW" altLang="zh-TW" sz="3600" b="1" dirty="0">
                <a:solidFill>
                  <a:schemeClr val="bg1"/>
                </a:solidFill>
                <a:ea typeface="+mn-ea"/>
                <a:cs typeface="Times New Roman" panose="02020603050405020304" pitchFamily="18" charset="0"/>
              </a:rPr>
              <a:t>國貿</a:t>
            </a:r>
            <a:r>
              <a:rPr lang="zh-TW" altLang="zh-TW" sz="3600" b="1" dirty="0" smtClean="0">
                <a:solidFill>
                  <a:schemeClr val="bg1"/>
                </a:solidFill>
                <a:ea typeface="+mn-ea"/>
                <a:cs typeface="Times New Roman" panose="02020603050405020304" pitchFamily="18" charset="0"/>
              </a:rPr>
              <a:t>條規解析</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108</a:t>
            </a:fld>
            <a:endParaRPr lang="zh-TW" altLang="en-US"/>
          </a:p>
        </p:txBody>
      </p:sp>
    </p:spTree>
    <p:extLst>
      <p:ext uri="{BB962C8B-B14F-4D97-AF65-F5344CB8AC3E}">
        <p14:creationId xmlns:p14="http://schemas.microsoft.com/office/powerpoint/2010/main" xmlns="" val="6586840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109</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國貿條規</a:t>
            </a:r>
            <a:r>
              <a:rPr lang="en-US" altLang="zh-TW" sz="3200" b="1" dirty="0">
                <a:latin typeface="Times New Roman" panose="02020603050405020304" pitchFamily="18" charset="0"/>
                <a:cs typeface="Times New Roman" panose="02020603050405020304" pitchFamily="18" charset="0"/>
              </a:rPr>
              <a:t>(Incoterms)</a:t>
            </a:r>
            <a:r>
              <a:rPr lang="zh-TW" altLang="zh-TW" sz="3200" b="1" dirty="0">
                <a:latin typeface="Times New Roman" panose="02020603050405020304" pitchFamily="18" charset="0"/>
                <a:cs typeface="Times New Roman" panose="02020603050405020304" pitchFamily="18" charset="0"/>
              </a:rPr>
              <a:t>之意義、使用與</a:t>
            </a:r>
            <a:r>
              <a:rPr lang="zh-TW" altLang="zh-TW" sz="3200" b="1" dirty="0" smtClean="0">
                <a:latin typeface="Times New Roman" panose="02020603050405020304" pitchFamily="18" charset="0"/>
                <a:cs typeface="Times New Roman" panose="02020603050405020304" pitchFamily="18" charset="0"/>
              </a:rPr>
              <a:t>沿革</a:t>
            </a:r>
            <a:endParaRPr lang="en-US" altLang="zh-TW" sz="3200" b="1" dirty="0" smtClean="0">
              <a:latin typeface="Times New Roman" panose="02020603050405020304" pitchFamily="18" charset="0"/>
              <a:cs typeface="Times New Roman" panose="02020603050405020304" pitchFamily="18" charset="0"/>
            </a:endParaRPr>
          </a:p>
          <a:p>
            <a:r>
              <a:rPr lang="en-US" altLang="zh-TW" sz="3200" b="1" dirty="0">
                <a:latin typeface="Times New Roman" panose="02020603050405020304" pitchFamily="18" charset="0"/>
                <a:cs typeface="Times New Roman" panose="02020603050405020304" pitchFamily="18" charset="0"/>
              </a:rPr>
              <a:t>2010</a:t>
            </a:r>
            <a:r>
              <a:rPr lang="zh-TW" altLang="zh-TW" sz="3200" b="1" dirty="0">
                <a:latin typeface="Times New Roman" panose="02020603050405020304" pitchFamily="18" charset="0"/>
                <a:cs typeface="Times New Roman" panose="02020603050405020304" pitchFamily="18" charset="0"/>
              </a:rPr>
              <a:t>年版國貿條規之修訂</a:t>
            </a:r>
            <a:r>
              <a:rPr lang="zh-TW" altLang="zh-TW" sz="3200" b="1" dirty="0" smtClean="0">
                <a:latin typeface="Times New Roman" panose="02020603050405020304" pitchFamily="18" charset="0"/>
                <a:cs typeface="Times New Roman" panose="02020603050405020304" pitchFamily="18" charset="0"/>
              </a:rPr>
              <a:t>重點</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各項貿易條件之交貨地</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風險移轉地點</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、報關通關手續之辦理、運輸</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保險之安排、應承擔之義務</a:t>
            </a:r>
            <a:r>
              <a:rPr lang="zh-TW" altLang="zh-TW" sz="3200" b="1" dirty="0" smtClean="0">
                <a:latin typeface="Times New Roman" panose="02020603050405020304" pitchFamily="18" charset="0"/>
                <a:cs typeface="Times New Roman" panose="02020603050405020304" pitchFamily="18" charset="0"/>
              </a:rPr>
              <a:t>等</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國貿條規使用之相關規定</a:t>
            </a:r>
            <a:endParaRPr lang="zh-TW"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6412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1477"/>
            <a:ext cx="8229600" cy="877243"/>
          </a:xfrm>
        </p:spPr>
        <p:txBody>
          <a:bodyPr>
            <a:normAutofit/>
          </a:bodyPr>
          <a:lstStyle/>
          <a:p>
            <a:pPr algn="ctr"/>
            <a:r>
              <a:rPr lang="zh-TW" altLang="zh-TW" sz="4000" b="1" dirty="0"/>
              <a:t>徵信之方法</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11</a:t>
            </a:fld>
            <a:endParaRPr lang="zh-TW" altLang="en-US"/>
          </a:p>
        </p:txBody>
      </p:sp>
      <p:sp>
        <p:nvSpPr>
          <p:cNvPr id="4" name="內容版面配置區 3"/>
          <p:cNvSpPr>
            <a:spLocks noGrp="1"/>
          </p:cNvSpPr>
          <p:nvPr>
            <p:ph sz="quarter" idx="1"/>
          </p:nvPr>
        </p:nvSpPr>
        <p:spPr>
          <a:xfrm>
            <a:off x="0" y="1124744"/>
            <a:ext cx="9144000" cy="5733256"/>
          </a:xfrm>
        </p:spPr>
        <p:txBody>
          <a:bodyPr>
            <a:normAutofit/>
          </a:bodyPr>
          <a:lstStyle/>
          <a:p>
            <a:r>
              <a:rPr lang="zh-TW" altLang="zh-TW" sz="2800" b="1" dirty="0"/>
              <a:t>自行實地觀察研判相關</a:t>
            </a:r>
            <a:r>
              <a:rPr lang="zh-TW" altLang="zh-TW" sz="2800" b="1" dirty="0" smtClean="0"/>
              <a:t>資訊</a:t>
            </a:r>
            <a:r>
              <a:rPr lang="en-US" altLang="zh-TW" sz="2800" b="1" dirty="0" smtClean="0"/>
              <a:t>:</a:t>
            </a:r>
            <a:r>
              <a:rPr lang="zh-TW" altLang="zh-TW" sz="2800" b="1" dirty="0" smtClean="0"/>
              <a:t>至</a:t>
            </a:r>
            <a:r>
              <a:rPr lang="zh-TW" altLang="zh-TW" sz="2800" b="1" dirty="0"/>
              <a:t>交易對手所在地實地查看、蒐集資料、研判情況及分析相關資訊作成徵信調查</a:t>
            </a:r>
            <a:r>
              <a:rPr lang="zh-TW" altLang="zh-TW" sz="2800" b="1" dirty="0" smtClean="0"/>
              <a:t>報告</a:t>
            </a:r>
            <a:r>
              <a:rPr lang="en-US" altLang="zh-TW" sz="2800" b="1" dirty="0" smtClean="0"/>
              <a:t>.</a:t>
            </a:r>
          </a:p>
          <a:p>
            <a:r>
              <a:rPr lang="zh-TW" altLang="zh-TW" sz="2800" b="1" dirty="0"/>
              <a:t>查詢交易對手之信用評</a:t>
            </a:r>
            <a:r>
              <a:rPr lang="zh-TW" altLang="zh-TW" sz="2800" b="1" dirty="0" smtClean="0"/>
              <a:t>等</a:t>
            </a:r>
            <a:r>
              <a:rPr lang="en-US" altLang="zh-TW" sz="2800" b="1" dirty="0" smtClean="0"/>
              <a:t>:</a:t>
            </a:r>
            <a:r>
              <a:rPr lang="zh-TW" altLang="zh-TW" sz="2800" b="1" dirty="0" smtClean="0"/>
              <a:t>利用</a:t>
            </a:r>
            <a:r>
              <a:rPr lang="zh-TW" altLang="zh-TW" sz="2800" b="1" dirty="0"/>
              <a:t>國際知名評等</a:t>
            </a:r>
            <a:r>
              <a:rPr lang="zh-TW" altLang="zh-TW" sz="2800" b="1" dirty="0" smtClean="0"/>
              <a:t>機構</a:t>
            </a:r>
            <a:r>
              <a:rPr lang="en-US" altLang="zh-TW" sz="2800" b="1" dirty="0" smtClean="0"/>
              <a:t>,</a:t>
            </a:r>
            <a:r>
              <a:rPr lang="zh-TW" altLang="zh-TW" sz="2800" b="1" dirty="0" smtClean="0"/>
              <a:t>例如</a:t>
            </a:r>
            <a:r>
              <a:rPr lang="en-US" altLang="zh-TW" sz="2800" b="1" dirty="0"/>
              <a:t>:</a:t>
            </a:r>
            <a:r>
              <a:rPr lang="en-US" altLang="zh-TW" sz="2800" b="1" dirty="0" smtClean="0"/>
              <a:t>Standard </a:t>
            </a:r>
            <a:r>
              <a:rPr lang="en-US" altLang="zh-TW" sz="2800" b="1" dirty="0"/>
              <a:t>&amp; Poor</a:t>
            </a:r>
            <a:r>
              <a:rPr lang="zh-TW" altLang="zh-TW" sz="2800" b="1" dirty="0"/>
              <a:t>、</a:t>
            </a:r>
            <a:r>
              <a:rPr lang="en-US" altLang="zh-TW" sz="2800" b="1" dirty="0"/>
              <a:t>Moody’s</a:t>
            </a:r>
            <a:r>
              <a:rPr lang="zh-TW" altLang="zh-TW" sz="2800" b="1" dirty="0"/>
              <a:t>、</a:t>
            </a:r>
            <a:r>
              <a:rPr lang="en-US" altLang="zh-TW" sz="2800" b="1" dirty="0"/>
              <a:t>Duff and Phelps</a:t>
            </a:r>
            <a:r>
              <a:rPr lang="zh-TW" altLang="zh-TW" sz="2800" b="1" dirty="0" smtClean="0"/>
              <a:t>等</a:t>
            </a:r>
            <a:r>
              <a:rPr lang="en-US" altLang="zh-TW" sz="2800" b="1" dirty="0" smtClean="0"/>
              <a:t>,</a:t>
            </a:r>
            <a:r>
              <a:rPr lang="zh-TW" altLang="zh-TW" sz="2800" b="1" dirty="0" smtClean="0"/>
              <a:t>對</a:t>
            </a:r>
            <a:r>
              <a:rPr lang="zh-TW" altLang="zh-TW" sz="2800" b="1" dirty="0"/>
              <a:t>企業之信用評</a:t>
            </a:r>
            <a:r>
              <a:rPr lang="zh-TW" altLang="zh-TW" sz="2800" b="1" dirty="0" smtClean="0"/>
              <a:t>等</a:t>
            </a:r>
            <a:r>
              <a:rPr lang="en-US" altLang="zh-TW" sz="2800" b="1" dirty="0" smtClean="0"/>
              <a:t>;</a:t>
            </a:r>
            <a:r>
              <a:rPr lang="zh-TW" altLang="zh-TW" sz="2800" b="1" dirty="0" smtClean="0"/>
              <a:t>但</a:t>
            </a:r>
            <a:r>
              <a:rPr lang="zh-TW" altLang="zh-TW" sz="2800" b="1" dirty="0"/>
              <a:t>此僅能獲得中大型企業、上市</a:t>
            </a:r>
            <a:r>
              <a:rPr lang="en-US" altLang="zh-TW" sz="2800" b="1" dirty="0"/>
              <a:t>/</a:t>
            </a:r>
            <a:r>
              <a:rPr lang="zh-TW" altLang="zh-TW" sz="2800" b="1" dirty="0"/>
              <a:t>上櫃公司或付費請求作成信用評等之</a:t>
            </a:r>
            <a:r>
              <a:rPr lang="zh-TW" altLang="zh-TW" sz="2800" b="1" dirty="0" smtClean="0"/>
              <a:t>企業</a:t>
            </a:r>
            <a:r>
              <a:rPr lang="en-US" altLang="zh-TW" sz="2800" b="1" dirty="0" smtClean="0"/>
              <a:t>.</a:t>
            </a:r>
          </a:p>
          <a:p>
            <a:r>
              <a:rPr lang="zh-TW" altLang="zh-TW" sz="2800" b="1" dirty="0"/>
              <a:t>查詢銀行往來</a:t>
            </a:r>
            <a:r>
              <a:rPr lang="zh-TW" altLang="zh-TW" sz="2800" b="1" dirty="0" smtClean="0"/>
              <a:t>情況</a:t>
            </a:r>
            <a:r>
              <a:rPr lang="en-US" altLang="zh-TW" sz="2800" b="1" dirty="0" smtClean="0"/>
              <a:t>:</a:t>
            </a:r>
            <a:r>
              <a:rPr lang="zh-TW" altLang="zh-TW" sz="2800" b="1" dirty="0" smtClean="0"/>
              <a:t>查詢</a:t>
            </a:r>
            <a:r>
              <a:rPr lang="zh-TW" altLang="zh-TW" sz="2800" b="1" dirty="0"/>
              <a:t>交易對手往來之</a:t>
            </a:r>
            <a:r>
              <a:rPr lang="zh-TW" altLang="zh-TW" sz="2800" b="1" dirty="0" smtClean="0"/>
              <a:t>情況</a:t>
            </a:r>
            <a:r>
              <a:rPr lang="en-US" altLang="zh-TW" sz="2800" b="1" dirty="0" smtClean="0"/>
              <a:t>,</a:t>
            </a:r>
            <a:r>
              <a:rPr lang="zh-TW" altLang="zh-TW" sz="2800" b="1" dirty="0" smtClean="0"/>
              <a:t>但</a:t>
            </a:r>
            <a:r>
              <a:rPr lang="zh-TW" altLang="zh-TW" sz="2800" b="1" dirty="0"/>
              <a:t>因個人資料保護法之</a:t>
            </a:r>
            <a:r>
              <a:rPr lang="zh-TW" altLang="zh-TW" sz="2800" b="1" dirty="0" smtClean="0"/>
              <a:t>關係</a:t>
            </a:r>
            <a:r>
              <a:rPr lang="en-US" altLang="zh-TW" sz="2800" b="1" dirty="0" smtClean="0"/>
              <a:t>,</a:t>
            </a:r>
            <a:r>
              <a:rPr lang="zh-TW" altLang="zh-TW" sz="2800" b="1" dirty="0" smtClean="0"/>
              <a:t>所</a:t>
            </a:r>
            <a:r>
              <a:rPr lang="zh-TW" altLang="zh-TW" sz="2800" b="1" dirty="0"/>
              <a:t>能獲得之資訊</a:t>
            </a:r>
            <a:r>
              <a:rPr lang="zh-TW" altLang="zh-TW" sz="2800" b="1" dirty="0" smtClean="0"/>
              <a:t>有限</a:t>
            </a:r>
            <a:r>
              <a:rPr lang="en-US" altLang="zh-TW" sz="2800" b="1" dirty="0" smtClean="0"/>
              <a:t>.</a:t>
            </a:r>
          </a:p>
          <a:p>
            <a:r>
              <a:rPr lang="zh-TW" altLang="zh-TW" sz="2800" b="1" dirty="0"/>
              <a:t>徵信公司</a:t>
            </a:r>
            <a:r>
              <a:rPr lang="zh-TW" altLang="zh-TW" sz="2800" b="1" dirty="0" smtClean="0"/>
              <a:t>徵信</a:t>
            </a:r>
            <a:r>
              <a:rPr lang="en-US" altLang="zh-TW" sz="2800" b="1" dirty="0" smtClean="0"/>
              <a:t>:</a:t>
            </a:r>
            <a:r>
              <a:rPr lang="zh-TW" altLang="zh-TW" sz="2800" b="1" dirty="0" smtClean="0"/>
              <a:t>付</a:t>
            </a:r>
            <a:r>
              <a:rPr lang="zh-TW" altLang="zh-TW" sz="2800" b="1" dirty="0"/>
              <a:t>費給專業徵信</a:t>
            </a:r>
            <a:r>
              <a:rPr lang="zh-TW" altLang="zh-TW" sz="2800" b="1" dirty="0" smtClean="0"/>
              <a:t>公司</a:t>
            </a:r>
            <a:r>
              <a:rPr lang="en-US" altLang="zh-TW" sz="2800" b="1" dirty="0" smtClean="0"/>
              <a:t>,</a:t>
            </a:r>
            <a:r>
              <a:rPr lang="zh-TW" altLang="zh-TW" sz="2800" b="1" dirty="0" smtClean="0"/>
              <a:t>作成</a:t>
            </a:r>
            <a:r>
              <a:rPr lang="zh-TW" altLang="zh-TW" sz="2800" b="1" dirty="0"/>
              <a:t>專業隻徵信調查</a:t>
            </a:r>
            <a:r>
              <a:rPr lang="zh-TW" altLang="zh-TW" sz="2800" b="1" dirty="0" smtClean="0"/>
              <a:t>報告</a:t>
            </a:r>
            <a:r>
              <a:rPr lang="en-US" altLang="zh-TW" sz="2800" b="1" dirty="0" smtClean="0"/>
              <a:t>.</a:t>
            </a:r>
          </a:p>
          <a:p>
            <a:r>
              <a:rPr lang="zh-TW" altLang="zh-TW" sz="2800" b="1" dirty="0"/>
              <a:t>應收帳款承購業者</a:t>
            </a:r>
            <a:r>
              <a:rPr lang="en-US" altLang="zh-TW" sz="2800" b="1" dirty="0"/>
              <a:t>(Factor)</a:t>
            </a:r>
            <a:r>
              <a:rPr lang="zh-TW" altLang="zh-TW" sz="2800" b="1" dirty="0"/>
              <a:t>之</a:t>
            </a:r>
            <a:r>
              <a:rPr lang="zh-TW" altLang="zh-TW" sz="2800" b="1" dirty="0" smtClean="0"/>
              <a:t>徵信</a:t>
            </a:r>
            <a:r>
              <a:rPr lang="en-US" altLang="zh-TW" sz="2800" b="1" dirty="0" smtClean="0"/>
              <a:t>.</a:t>
            </a:r>
            <a:endParaRPr lang="zh-TW" altLang="en-US" sz="2800" b="1" dirty="0"/>
          </a:p>
        </p:txBody>
      </p:sp>
    </p:spTree>
    <p:extLst>
      <p:ext uri="{BB962C8B-B14F-4D97-AF65-F5344CB8AC3E}">
        <p14:creationId xmlns:p14="http://schemas.microsoft.com/office/powerpoint/2010/main" xmlns="" val="8391025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8313" y="-5110"/>
            <a:ext cx="8675687" cy="908050"/>
          </a:xfrm>
        </p:spPr>
        <p:txBody>
          <a:bodyPr anchor="b"/>
          <a:lstStyle/>
          <a:p>
            <a:pPr eaLnBrk="1" hangingPunct="1"/>
            <a:r>
              <a:rPr lang="zh-TW" altLang="en-US" sz="4000" b="1" smtClean="0">
                <a:solidFill>
                  <a:schemeClr val="tx1"/>
                </a:solidFill>
                <a:ea typeface="標楷體" pitchFamily="65" charset="-120"/>
              </a:rPr>
              <a:t>國際貿易買賣方訂定買賣契約之重點</a:t>
            </a:r>
          </a:p>
        </p:txBody>
      </p:sp>
      <p:sp>
        <p:nvSpPr>
          <p:cNvPr id="9219" name="Rectangle 3"/>
          <p:cNvSpPr>
            <a:spLocks noGrp="1" noChangeArrowheads="1"/>
          </p:cNvSpPr>
          <p:nvPr>
            <p:ph type="body" idx="4294967295"/>
          </p:nvPr>
        </p:nvSpPr>
        <p:spPr>
          <a:xfrm>
            <a:off x="0" y="1052736"/>
            <a:ext cx="9144000" cy="5400452"/>
          </a:xfrm>
        </p:spPr>
        <p:txBody>
          <a:bodyPr/>
          <a:lstStyle/>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賣方完成交貨</a:t>
            </a:r>
            <a:r>
              <a:rPr lang="en-US" altLang="zh-TW" sz="2800" b="1" dirty="0" smtClean="0">
                <a:latin typeface="Times New Roman" pitchFamily="18" charset="0"/>
                <a:ea typeface="標楷體" pitchFamily="65" charset="-120"/>
                <a:cs typeface="Times New Roman" pitchFamily="18" charset="0"/>
              </a:rPr>
              <a:t>(delivery)</a:t>
            </a:r>
            <a:r>
              <a:rPr lang="zh-TW" altLang="en-US" sz="2800" b="1" dirty="0" smtClean="0">
                <a:latin typeface="Times New Roman" pitchFamily="18" charset="0"/>
                <a:ea typeface="標楷體" pitchFamily="65" charset="-120"/>
                <a:cs typeface="Times New Roman" pitchFamily="18" charset="0"/>
              </a:rPr>
              <a:t>之地點</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即貨物滅失或毀損一切風險之分界點</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亦即貨物風險移轉</a:t>
            </a:r>
            <a:r>
              <a:rPr lang="en-US" altLang="zh-TW" sz="2800" b="1" dirty="0" smtClean="0">
                <a:latin typeface="Times New Roman" pitchFamily="18" charset="0"/>
                <a:ea typeface="標楷體" pitchFamily="65" charset="-120"/>
                <a:cs typeface="Times New Roman" pitchFamily="18" charset="0"/>
              </a:rPr>
              <a:t>(transfer of risks)</a:t>
            </a:r>
            <a:r>
              <a:rPr lang="zh-TW" altLang="en-US" sz="2800" b="1" dirty="0" smtClean="0">
                <a:latin typeface="Times New Roman" pitchFamily="18" charset="0"/>
                <a:ea typeface="標楷體" pitchFamily="65" charset="-120"/>
                <a:cs typeface="Times New Roman" pitchFamily="18" charset="0"/>
              </a:rPr>
              <a:t>買方承擔之地點</a:t>
            </a:r>
            <a:r>
              <a:rPr lang="en-US" altLang="zh-TW" sz="2800" b="1" dirty="0" smtClean="0">
                <a:latin typeface="Times New Roman" pitchFamily="18" charset="0"/>
                <a:ea typeface="標楷體" pitchFamily="65" charset="-120"/>
                <a:cs typeface="Times New Roman" pitchFamily="18" charset="0"/>
              </a:rPr>
              <a:t>-”the risk transfer point”;</a:t>
            </a:r>
            <a:r>
              <a:rPr lang="zh-TW" altLang="en-US" sz="2800" b="1" dirty="0" smtClean="0">
                <a:latin typeface="Times New Roman" pitchFamily="18" charset="0"/>
                <a:ea typeface="標楷體" pitchFamily="65" charset="-120"/>
                <a:cs typeface="Times New Roman" pitchFamily="18" charset="0"/>
              </a:rPr>
              <a:t>交貨地之概念</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亦為自此地點之後之貨物運輸與保險之安排歸買方承擔</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其可自行辦理</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或支付費用請賣方代辦</a:t>
            </a:r>
            <a:r>
              <a:rPr lang="en-US" altLang="zh-TW" sz="2800" b="1" dirty="0" smtClean="0">
                <a:latin typeface="Times New Roman" pitchFamily="18" charset="0"/>
                <a:ea typeface="標楷體" pitchFamily="65" charset="-120"/>
                <a:cs typeface="Times New Roman" pitchFamily="18" charset="0"/>
              </a:rPr>
              <a:t>.</a:t>
            </a:r>
          </a:p>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費用之負擔</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包括</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solidFill>
                  <a:srgbClr val="FF0000"/>
                </a:solidFill>
                <a:latin typeface="Times New Roman" pitchFamily="18" charset="0"/>
                <a:ea typeface="標楷體" pitchFamily="65" charset="-120"/>
                <a:cs typeface="Times New Roman" pitchFamily="18" charset="0"/>
              </a:rPr>
              <a:t>與貨物交付相關之</a:t>
            </a:r>
            <a:r>
              <a:rPr lang="zh-TW" altLang="en-US" sz="2800" b="1" dirty="0" smtClean="0">
                <a:latin typeface="Times New Roman" pitchFamily="18" charset="0"/>
                <a:ea typeface="標楷體" pitchFamily="65" charset="-120"/>
                <a:cs typeface="Times New Roman" pitchFamily="18" charset="0"/>
              </a:rPr>
              <a:t>主要運費</a:t>
            </a:r>
            <a:r>
              <a:rPr lang="en-US" altLang="zh-TW" sz="2800" b="1" dirty="0" smtClean="0">
                <a:latin typeface="Times New Roman" pitchFamily="18" charset="0"/>
                <a:ea typeface="標楷體" pitchFamily="65" charset="-120"/>
                <a:cs typeface="Times New Roman" pitchFamily="18" charset="0"/>
              </a:rPr>
              <a:t>(carriage or freight),</a:t>
            </a:r>
            <a:r>
              <a:rPr lang="zh-TW" altLang="en-US" sz="2800" b="1" dirty="0" smtClean="0">
                <a:latin typeface="Times New Roman" pitchFamily="18" charset="0"/>
                <a:ea typeface="標楷體" pitchFamily="65" charset="-120"/>
                <a:cs typeface="Times New Roman" pitchFamily="18" charset="0"/>
              </a:rPr>
              <a:t>保險費</a:t>
            </a:r>
            <a:r>
              <a:rPr lang="en-US" altLang="zh-TW" sz="2800" b="1" dirty="0" smtClean="0">
                <a:latin typeface="Times New Roman" pitchFamily="18" charset="0"/>
                <a:ea typeface="標楷體" pitchFamily="65" charset="-120"/>
                <a:cs typeface="Times New Roman" pitchFamily="18" charset="0"/>
              </a:rPr>
              <a:t>(insurance),</a:t>
            </a:r>
            <a:r>
              <a:rPr lang="zh-TW" altLang="en-US" sz="2800" b="1" dirty="0" smtClean="0">
                <a:latin typeface="Times New Roman" pitchFamily="18" charset="0"/>
                <a:ea typeface="標楷體" pitchFamily="65" charset="-120"/>
                <a:cs typeface="Times New Roman" pitchFamily="18" charset="0"/>
              </a:rPr>
              <a:t>報關費用</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檢查及包裝費用</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檢驗費用</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等及費用轉換之地點</a:t>
            </a:r>
            <a:r>
              <a:rPr lang="en-US" altLang="zh-TW" sz="2800" b="1" dirty="0" smtClean="0">
                <a:latin typeface="Times New Roman" pitchFamily="18" charset="0"/>
                <a:ea typeface="標楷體" pitchFamily="65" charset="-120"/>
                <a:cs typeface="Times New Roman" pitchFamily="18" charset="0"/>
              </a:rPr>
              <a:t>.</a:t>
            </a:r>
          </a:p>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權利與義務之劃分</a:t>
            </a:r>
            <a:r>
              <a:rPr lang="zh-TW"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通關</a:t>
            </a:r>
            <a:r>
              <a:rPr lang="en-US" altLang="zh-TW" sz="2800" b="1" dirty="0" smtClean="0">
                <a:latin typeface="Times New Roman" pitchFamily="18" charset="0"/>
                <a:ea typeface="標楷體" pitchFamily="65" charset="-120"/>
                <a:cs typeface="Times New Roman" pitchFamily="18" charset="0"/>
              </a:rPr>
              <a:t>(clearances)</a:t>
            </a:r>
            <a:r>
              <a:rPr lang="zh-TW" altLang="en-US" sz="2800" b="1" dirty="0" smtClean="0">
                <a:latin typeface="Times New Roman" pitchFamily="18" charset="0"/>
                <a:ea typeface="標楷體" pitchFamily="65" charset="-120"/>
                <a:cs typeface="Times New Roman" pitchFamily="18" charset="0"/>
              </a:rPr>
              <a:t>手續之辦理</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運送契約</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保險契約</a:t>
            </a:r>
            <a:r>
              <a:rPr lang="en-US" altLang="zh-TW" sz="2800" b="1" dirty="0" smtClean="0">
                <a:latin typeface="Times New Roman" pitchFamily="18" charset="0"/>
                <a:ea typeface="標楷體" pitchFamily="65" charset="-120"/>
                <a:cs typeface="Times New Roman" pitchFamily="18" charset="0"/>
              </a:rPr>
              <a:t>(contracts of carriage and insurance)</a:t>
            </a:r>
            <a:r>
              <a:rPr lang="zh-TW" altLang="en-US" sz="2800" b="1" dirty="0" smtClean="0">
                <a:latin typeface="Times New Roman" pitchFamily="18" charset="0"/>
                <a:ea typeface="標楷體" pitchFamily="65" charset="-120"/>
                <a:cs typeface="Times New Roman" pitchFamily="18" charset="0"/>
              </a:rPr>
              <a:t>之訂定</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交貨單據之交付</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等</a:t>
            </a:r>
            <a:r>
              <a:rPr lang="en-US" altLang="zh-TW" sz="2800" b="1" dirty="0" smtClean="0">
                <a:latin typeface="Times New Roman" pitchFamily="18" charset="0"/>
                <a:ea typeface="標楷體" pitchFamily="65" charset="-120"/>
                <a:cs typeface="Times New Roman" pitchFamily="18" charset="0"/>
              </a:rPr>
              <a:t>.`</a:t>
            </a:r>
          </a:p>
        </p:txBody>
      </p:sp>
      <p:pic>
        <p:nvPicPr>
          <p:cNvPr id="9220" name="Picture 2" descr="http://sbl.mn/en/wp-content/uploads/2012/11/incotermsfas.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3438" y="5224463"/>
            <a:ext cx="3924300" cy="161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投影片編號版面配置區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fld id="{A48A3168-9391-4697-BDFB-FBD5E359755A}" type="slidenum">
              <a:rPr kumimoji="0" lang="zh-TW" altLang="en-US" sz="1000" smtClean="0"/>
              <a:pPr eaLnBrk="1" hangingPunct="1">
                <a:spcBef>
                  <a:spcPct val="0"/>
                </a:spcBef>
                <a:buClrTx/>
                <a:buFontTx/>
                <a:buNone/>
              </a:pPr>
              <a:t>110</a:t>
            </a:fld>
            <a:endParaRPr kumimoji="0" lang="en-US" altLang="zh-TW" sz="1000" smtClean="0"/>
          </a:p>
        </p:txBody>
      </p:sp>
    </p:spTree>
    <p:extLst>
      <p:ext uri="{BB962C8B-B14F-4D97-AF65-F5344CB8AC3E}">
        <p14:creationId xmlns:p14="http://schemas.microsoft.com/office/powerpoint/2010/main" xmlns="" val="28853432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188" y="188913"/>
            <a:ext cx="8229600" cy="836612"/>
          </a:xfrm>
        </p:spPr>
        <p:txBody>
          <a:bodyPr/>
          <a:lstStyle/>
          <a:p>
            <a:pPr eaLnBrk="1" hangingPunct="1"/>
            <a:r>
              <a:rPr lang="zh-TW" altLang="en-US" sz="4000" b="1" smtClean="0">
                <a:latin typeface="Times New Roman" pitchFamily="18" charset="0"/>
                <a:ea typeface="標楷體" pitchFamily="65" charset="-120"/>
              </a:rPr>
              <a:t>國貿條規</a:t>
            </a:r>
            <a:r>
              <a:rPr lang="en-US" altLang="zh-TW" b="1" smtClean="0">
                <a:latin typeface="Times New Roman" pitchFamily="18" charset="0"/>
                <a:ea typeface="標楷體" pitchFamily="65" charset="-120"/>
              </a:rPr>
              <a:t>(Incoterms)</a:t>
            </a:r>
            <a:r>
              <a:rPr lang="zh-TW" altLang="en-US" sz="4000" b="1" smtClean="0">
                <a:latin typeface="Times New Roman" pitchFamily="18" charset="0"/>
                <a:ea typeface="標楷體" pitchFamily="65" charset="-120"/>
              </a:rPr>
              <a:t>之意義與適用</a:t>
            </a:r>
          </a:p>
        </p:txBody>
      </p:sp>
      <p:sp>
        <p:nvSpPr>
          <p:cNvPr id="7171" name="Rectangle 3"/>
          <p:cNvSpPr>
            <a:spLocks noGrp="1" noChangeArrowheads="1"/>
          </p:cNvSpPr>
          <p:nvPr>
            <p:ph type="body" idx="1"/>
          </p:nvPr>
        </p:nvSpPr>
        <p:spPr>
          <a:xfrm>
            <a:off x="0" y="1125538"/>
            <a:ext cx="9144000" cy="5732462"/>
          </a:xfrm>
        </p:spPr>
        <p:txBody>
          <a:bodyPr/>
          <a:lstStyle/>
          <a:p>
            <a:pPr eaLnBrk="1" hangingPunct="1"/>
            <a:r>
              <a:rPr lang="en-US" altLang="zh-TW" sz="2800" b="1" smtClean="0">
                <a:latin typeface="Times New Roman" pitchFamily="18" charset="0"/>
                <a:ea typeface="標楷體" pitchFamily="65" charset="-120"/>
              </a:rPr>
              <a:t>“Incoterms”</a:t>
            </a:r>
            <a:r>
              <a:rPr lang="zh-TW" altLang="en-US" sz="2800" b="1" smtClean="0">
                <a:latin typeface="Times New Roman" pitchFamily="18" charset="0"/>
                <a:ea typeface="標楷體" pitchFamily="65" charset="-120"/>
              </a:rPr>
              <a:t>為</a:t>
            </a:r>
            <a:r>
              <a:rPr lang="en-US" altLang="zh-TW" sz="2800" b="1" smtClean="0">
                <a:latin typeface="Times New Roman" pitchFamily="18" charset="0"/>
                <a:ea typeface="標楷體" pitchFamily="65" charset="-120"/>
              </a:rPr>
              <a:t>”International commercial terms”</a:t>
            </a:r>
            <a:r>
              <a:rPr lang="zh-TW" altLang="en-US" sz="2800" b="1" smtClean="0">
                <a:latin typeface="Times New Roman" pitchFamily="18" charset="0"/>
                <a:ea typeface="標楷體" pitchFamily="65" charset="-120"/>
              </a:rPr>
              <a:t>之縮寫</a:t>
            </a:r>
            <a:r>
              <a:rPr lang="en-US" altLang="zh-TW" sz="2800" b="1" smtClean="0">
                <a:latin typeface="Times New Roman" pitchFamily="18" charset="0"/>
                <a:ea typeface="標楷體" pitchFamily="65" charset="-120"/>
              </a:rPr>
              <a:t>.</a:t>
            </a:r>
          </a:p>
          <a:p>
            <a:pPr eaLnBrk="1" hangingPunct="1"/>
            <a:r>
              <a:rPr lang="zh-TW" altLang="en-US" sz="2800" b="1" smtClean="0">
                <a:latin typeface="Times New Roman" pitchFamily="18" charset="0"/>
                <a:ea typeface="標楷體" pitchFamily="65" charset="-120"/>
              </a:rPr>
              <a:t>係適用於訂立銷售契約</a:t>
            </a:r>
            <a:r>
              <a:rPr lang="en-US" altLang="zh-TW" sz="2800" b="1" smtClean="0">
                <a:latin typeface="Times New Roman" pitchFamily="18" charset="0"/>
                <a:ea typeface="標楷體" pitchFamily="65" charset="-120"/>
              </a:rPr>
              <a:t>(contract of sale)</a:t>
            </a:r>
            <a:r>
              <a:rPr lang="zh-TW" altLang="en-US" sz="2800" b="1" smtClean="0">
                <a:latin typeface="Times New Roman" pitchFamily="18" charset="0"/>
                <a:ea typeface="標楷體" pitchFamily="65" charset="-120"/>
              </a:rPr>
              <a:t>依據之條件</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而非使用於運送契約</a:t>
            </a:r>
            <a:r>
              <a:rPr lang="en-US" altLang="zh-TW" sz="2800" b="1" smtClean="0">
                <a:latin typeface="Times New Roman" pitchFamily="18" charset="0"/>
                <a:ea typeface="標楷體" pitchFamily="65" charset="-120"/>
              </a:rPr>
              <a:t>(contract of carriage);</a:t>
            </a:r>
            <a:r>
              <a:rPr lang="zh-TW" altLang="en-US" sz="2800" b="1" smtClean="0">
                <a:latin typeface="Times New Roman" pitchFamily="18" charset="0"/>
                <a:ea typeface="標楷體" pitchFamily="65" charset="-120"/>
              </a:rPr>
              <a:t>且依據</a:t>
            </a:r>
            <a:r>
              <a:rPr lang="en-US" altLang="zh-TW" sz="2800" b="1" smtClean="0">
                <a:latin typeface="Times New Roman" pitchFamily="18" charset="0"/>
                <a:ea typeface="標楷體" pitchFamily="65" charset="-120"/>
              </a:rPr>
              <a:t>Incoterms 2000</a:t>
            </a:r>
            <a:r>
              <a:rPr lang="zh-TW" altLang="en-US" sz="2800" b="1" smtClean="0">
                <a:latin typeface="Times New Roman" pitchFamily="18" charset="0"/>
                <a:ea typeface="標楷體" pitchFamily="65" charset="-120"/>
              </a:rPr>
              <a:t>引言之敘述</a:t>
            </a:r>
            <a:r>
              <a:rPr lang="en-US" altLang="zh-TW" sz="2800" b="1" smtClean="0">
                <a:latin typeface="Times New Roman" pitchFamily="18" charset="0"/>
                <a:ea typeface="標楷體" pitchFamily="65" charset="-120"/>
              </a:rPr>
              <a:t>:</a:t>
            </a:r>
            <a:r>
              <a:rPr lang="zh-TW" altLang="en-US" sz="2800" b="1" smtClean="0">
                <a:solidFill>
                  <a:srgbClr val="FF0000"/>
                </a:solidFill>
                <a:latin typeface="Times New Roman" pitchFamily="18" charset="0"/>
                <a:ea typeface="標楷體" pitchFamily="65" charset="-120"/>
              </a:rPr>
              <a:t>國貿條規適用範圍僅限於貨物契約當事人對於有關貨物</a:t>
            </a:r>
            <a:r>
              <a:rPr lang="en-US" altLang="zh-TW" sz="2800" b="1" smtClean="0">
                <a:solidFill>
                  <a:srgbClr val="FF0000"/>
                </a:solidFill>
                <a:latin typeface="Times New Roman" pitchFamily="18" charset="0"/>
                <a:ea typeface="標楷體" pitchFamily="65" charset="-120"/>
              </a:rPr>
              <a:t>(</a:t>
            </a:r>
            <a:r>
              <a:rPr lang="zh-TW" altLang="en-US" sz="2800" b="1" smtClean="0">
                <a:solidFill>
                  <a:srgbClr val="FF0000"/>
                </a:solidFill>
                <a:latin typeface="Times New Roman" pitchFamily="18" charset="0"/>
                <a:ea typeface="標楷體" pitchFamily="65" charset="-120"/>
              </a:rPr>
              <a:t>以</a:t>
            </a:r>
            <a:r>
              <a:rPr lang="en-US" altLang="zh-TW" sz="2800" b="1" smtClean="0">
                <a:solidFill>
                  <a:srgbClr val="FF0000"/>
                </a:solidFill>
                <a:latin typeface="Times New Roman" pitchFamily="18" charset="0"/>
                <a:ea typeface="標楷體" pitchFamily="65" charset="-120"/>
              </a:rPr>
              <a:t>”</a:t>
            </a:r>
            <a:r>
              <a:rPr lang="zh-TW" altLang="en-US" sz="2800" b="1" smtClean="0">
                <a:solidFill>
                  <a:srgbClr val="FF0000"/>
                </a:solidFill>
                <a:latin typeface="Times New Roman" pitchFamily="18" charset="0"/>
                <a:ea typeface="標楷體" pitchFamily="65" charset="-120"/>
              </a:rPr>
              <a:t>有體物</a:t>
            </a:r>
            <a:r>
              <a:rPr lang="en-US" altLang="zh-TW" sz="2800" b="1" smtClean="0">
                <a:solidFill>
                  <a:srgbClr val="FF0000"/>
                </a:solidFill>
                <a:latin typeface="Times New Roman" pitchFamily="18" charset="0"/>
                <a:ea typeface="標楷體" pitchFamily="65" charset="-120"/>
              </a:rPr>
              <a:t>”</a:t>
            </a:r>
            <a:r>
              <a:rPr lang="zh-TW" altLang="en-US" sz="2800" b="1" smtClean="0">
                <a:solidFill>
                  <a:srgbClr val="FF0000"/>
                </a:solidFill>
                <a:latin typeface="Times New Roman" pitchFamily="18" charset="0"/>
                <a:ea typeface="標楷體" pitchFamily="65" charset="-120"/>
              </a:rPr>
              <a:t>為限</a:t>
            </a:r>
            <a:r>
              <a:rPr lang="en-US" altLang="zh-TW" sz="2800" b="1" smtClean="0">
                <a:solidFill>
                  <a:srgbClr val="FF0000"/>
                </a:solidFill>
                <a:latin typeface="Times New Roman" pitchFamily="18" charset="0"/>
                <a:ea typeface="標楷體" pitchFamily="65" charset="-120"/>
              </a:rPr>
              <a:t>,</a:t>
            </a:r>
            <a:r>
              <a:rPr lang="zh-TW" altLang="en-US" sz="2800" b="1" smtClean="0">
                <a:solidFill>
                  <a:srgbClr val="FF0000"/>
                </a:solidFill>
                <a:latin typeface="Times New Roman" pitchFamily="18" charset="0"/>
                <a:ea typeface="標楷體" pitchFamily="65" charset="-120"/>
              </a:rPr>
              <a:t>不包括諸如電腦軟體之</a:t>
            </a:r>
            <a:r>
              <a:rPr lang="en-US" altLang="zh-TW" sz="2800" b="1" smtClean="0">
                <a:solidFill>
                  <a:srgbClr val="FF0000"/>
                </a:solidFill>
                <a:latin typeface="Times New Roman" pitchFamily="18" charset="0"/>
                <a:ea typeface="標楷體" pitchFamily="65" charset="-120"/>
              </a:rPr>
              <a:t>”</a:t>
            </a:r>
            <a:r>
              <a:rPr lang="zh-TW" altLang="en-US" sz="2800" b="1" smtClean="0">
                <a:solidFill>
                  <a:srgbClr val="FF0000"/>
                </a:solidFill>
                <a:latin typeface="Times New Roman" pitchFamily="18" charset="0"/>
                <a:ea typeface="標楷體" pitchFamily="65" charset="-120"/>
              </a:rPr>
              <a:t>無體物</a:t>
            </a:r>
            <a:r>
              <a:rPr lang="en-US" altLang="zh-TW" sz="2800" b="1" smtClean="0">
                <a:solidFill>
                  <a:srgbClr val="FF0000"/>
                </a:solidFill>
                <a:latin typeface="Times New Roman" pitchFamily="18" charset="0"/>
                <a:ea typeface="標楷體" pitchFamily="65" charset="-120"/>
              </a:rPr>
              <a:t>”)</a:t>
            </a:r>
            <a:r>
              <a:rPr lang="zh-TW" altLang="en-US" sz="2800" b="1" smtClean="0">
                <a:solidFill>
                  <a:srgbClr val="FF0000"/>
                </a:solidFill>
                <a:latin typeface="Times New Roman" pitchFamily="18" charset="0"/>
                <a:ea typeface="標楷體" pitchFamily="65" charset="-120"/>
              </a:rPr>
              <a:t>交付所涉及之義務</a:t>
            </a:r>
            <a:r>
              <a:rPr lang="en-US" altLang="zh-TW" sz="2800" b="1" smtClean="0">
                <a:solidFill>
                  <a:srgbClr val="FF0000"/>
                </a:solidFill>
                <a:latin typeface="Times New Roman" pitchFamily="18" charset="0"/>
                <a:ea typeface="標楷體" pitchFamily="65" charset="-120"/>
              </a:rPr>
              <a:t>,</a:t>
            </a:r>
            <a:r>
              <a:rPr lang="zh-TW" altLang="en-US" sz="2800" b="1" smtClean="0">
                <a:solidFill>
                  <a:srgbClr val="FF0000"/>
                </a:solidFill>
                <a:latin typeface="Times New Roman" pitchFamily="18" charset="0"/>
                <a:ea typeface="標楷體" pitchFamily="65" charset="-120"/>
              </a:rPr>
              <a:t>費用與風險</a:t>
            </a:r>
            <a:r>
              <a:rPr lang="en-US" altLang="zh-TW" sz="2800" b="1" smtClean="0">
                <a:latin typeface="Times New Roman" pitchFamily="18" charset="0"/>
                <a:ea typeface="標楷體" pitchFamily="65" charset="-120"/>
              </a:rPr>
              <a:t>.</a:t>
            </a:r>
          </a:p>
          <a:p>
            <a:pPr eaLnBrk="1" hangingPunct="1"/>
            <a:r>
              <a:rPr lang="zh-TW" altLang="en-US" sz="2800" b="1" smtClean="0">
                <a:latin typeface="Times New Roman" pitchFamily="18" charset="0"/>
                <a:ea typeface="標楷體" pitchFamily="65" charset="-120"/>
              </a:rPr>
              <a:t>條規主要規範</a:t>
            </a:r>
            <a:r>
              <a:rPr lang="en-US" altLang="zh-TW" sz="2800" b="1" smtClean="0">
                <a:latin typeface="Times New Roman" pitchFamily="18" charset="0"/>
                <a:ea typeface="標楷體" pitchFamily="65" charset="-120"/>
              </a:rPr>
              <a:t>:</a:t>
            </a:r>
          </a:p>
          <a:p>
            <a:pPr eaLnBrk="1" hangingPunct="1">
              <a:buFont typeface="Wingdings" pitchFamily="2" charset="2"/>
              <a:buNone/>
            </a:pP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將貨物從賣方運交買方之程序</a:t>
            </a:r>
            <a:r>
              <a:rPr lang="en-US" altLang="zh-TW" sz="2800" b="1" smtClean="0">
                <a:latin typeface="Times New Roman" pitchFamily="18" charset="0"/>
                <a:ea typeface="標楷體" pitchFamily="65" charset="-120"/>
              </a:rPr>
              <a:t>.</a:t>
            </a:r>
          </a:p>
          <a:p>
            <a:pPr eaLnBrk="1" hangingPunct="1">
              <a:buFont typeface="Wingdings" pitchFamily="2" charset="2"/>
              <a:buNone/>
            </a:pP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貨物之輸出</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輸入通關手續之辦理</a:t>
            </a:r>
            <a:r>
              <a:rPr lang="en-US" altLang="zh-TW" sz="2800" b="1" smtClean="0">
                <a:latin typeface="Times New Roman" pitchFamily="18" charset="0"/>
                <a:ea typeface="標楷體" pitchFamily="65" charset="-120"/>
              </a:rPr>
              <a:t>.</a:t>
            </a:r>
          </a:p>
          <a:p>
            <a:pPr eaLnBrk="1" hangingPunct="1">
              <a:buFont typeface="Wingdings" pitchFamily="2" charset="2"/>
              <a:buNone/>
            </a:pPr>
            <a:r>
              <a:rPr lang="zh-TW" altLang="en-US" sz="2800" b="1" smtClean="0">
                <a:latin typeface="Times New Roman" pitchFamily="18" charset="0"/>
                <a:ea typeface="標楷體" pitchFamily="65" charset="-120"/>
              </a:rPr>
              <a:t>˙相關費用之負擔</a:t>
            </a:r>
            <a:r>
              <a:rPr lang="en-US" altLang="zh-TW" sz="2800" b="1" smtClean="0">
                <a:latin typeface="Times New Roman" pitchFamily="18" charset="0"/>
                <a:ea typeface="標楷體" pitchFamily="65" charset="-120"/>
              </a:rPr>
              <a:t>.</a:t>
            </a:r>
          </a:p>
        </p:txBody>
      </p:sp>
      <p:pic>
        <p:nvPicPr>
          <p:cNvPr id="7172" name="Picture 4" descr="http://www.freightcare.com.au/wp-content/uploads/2012/08/freight-forwarders.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70525" y="4149725"/>
            <a:ext cx="2879725" cy="178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 descr="http://upload.wikimedia.org/wikipedia/commons/d/d5/Aiga_customs.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20025" y="5719763"/>
            <a:ext cx="1060450"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2C8DB5C9-17DB-4465-8E9B-43C49A51B603}" type="slidenum">
              <a:rPr lang="zh-TW" altLang="en-US" smtClean="0"/>
              <a:pPr/>
              <a:t>111</a:t>
            </a:fld>
            <a:endParaRPr lang="zh-TW" altLang="en-US"/>
          </a:p>
        </p:txBody>
      </p:sp>
    </p:spTree>
    <p:extLst>
      <p:ext uri="{BB962C8B-B14F-4D97-AF65-F5344CB8AC3E}">
        <p14:creationId xmlns:p14="http://schemas.microsoft.com/office/powerpoint/2010/main" xmlns="" val="4527172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r" eaLnBrk="1" hangingPunct="1">
              <a:spcBef>
                <a:spcPct val="0"/>
              </a:spcBef>
              <a:buClrTx/>
              <a:buFontTx/>
              <a:buNone/>
            </a:pPr>
            <a:fld id="{CF69A121-14AF-4E27-B615-75B19595B565}" type="slidenum">
              <a:rPr kumimoji="0" lang="en-US" altLang="zh-TW" sz="1200">
                <a:latin typeface="Verdana" pitchFamily="34" charset="0"/>
              </a:rPr>
              <a:pPr algn="r" eaLnBrk="1" hangingPunct="1">
                <a:spcBef>
                  <a:spcPct val="0"/>
                </a:spcBef>
                <a:buClrTx/>
                <a:buFontTx/>
                <a:buNone/>
              </a:pPr>
              <a:t>112</a:t>
            </a:fld>
            <a:endParaRPr kumimoji="0" lang="en-US" altLang="zh-TW" sz="1200">
              <a:latin typeface="Verdana" pitchFamily="34" charset="0"/>
            </a:endParaRPr>
          </a:p>
        </p:txBody>
      </p:sp>
      <p:sp>
        <p:nvSpPr>
          <p:cNvPr id="13315" name="Rectangle 2"/>
          <p:cNvSpPr>
            <a:spLocks noGrp="1" noChangeArrowheads="1"/>
          </p:cNvSpPr>
          <p:nvPr>
            <p:ph type="title" idx="4294967295"/>
          </p:nvPr>
        </p:nvSpPr>
        <p:spPr>
          <a:xfrm>
            <a:off x="1724025" y="33338"/>
            <a:ext cx="6964363" cy="836612"/>
          </a:xfrm>
        </p:spPr>
        <p:txBody>
          <a:bodyPr anchor="b"/>
          <a:lstStyle/>
          <a:p>
            <a:pPr algn="ctr" eaLnBrk="1" hangingPunct="1"/>
            <a:r>
              <a:rPr lang="zh-TW" altLang="en-US" sz="4000" b="1" smtClean="0">
                <a:solidFill>
                  <a:schemeClr val="tx1"/>
                </a:solidFill>
                <a:latin typeface="Times New Roman" pitchFamily="18" charset="0"/>
                <a:ea typeface="標楷體" pitchFamily="65" charset="-120"/>
              </a:rPr>
              <a:t>國貿條規</a:t>
            </a:r>
            <a:r>
              <a:rPr lang="en-US" altLang="zh-TW" sz="4000" b="1" smtClean="0">
                <a:solidFill>
                  <a:schemeClr val="tx1"/>
                </a:solidFill>
                <a:latin typeface="Times New Roman" pitchFamily="18" charset="0"/>
                <a:ea typeface="標楷體" pitchFamily="65" charset="-120"/>
              </a:rPr>
              <a:t>(Incoterms)</a:t>
            </a:r>
            <a:r>
              <a:rPr lang="zh-TW" altLang="en-US" sz="4000" b="1" smtClean="0">
                <a:solidFill>
                  <a:schemeClr val="tx1"/>
                </a:solidFill>
                <a:latin typeface="Times New Roman" pitchFamily="18" charset="0"/>
                <a:ea typeface="標楷體" pitchFamily="65" charset="-120"/>
              </a:rPr>
              <a:t>之沿革</a:t>
            </a:r>
          </a:p>
        </p:txBody>
      </p:sp>
      <p:sp>
        <p:nvSpPr>
          <p:cNvPr id="12292" name="Rectangle 3"/>
          <p:cNvSpPr>
            <a:spLocks noGrp="1" noChangeArrowheads="1"/>
          </p:cNvSpPr>
          <p:nvPr>
            <p:ph type="body" idx="4294967295"/>
          </p:nvPr>
        </p:nvSpPr>
        <p:spPr>
          <a:xfrm>
            <a:off x="0" y="908050"/>
            <a:ext cx="9144000" cy="5689600"/>
          </a:xfrm>
        </p:spPr>
        <p:txBody>
          <a:bodyPr>
            <a:normAutofit lnSpcReduction="10000"/>
          </a:bodyPr>
          <a:lstStyle/>
          <a:p>
            <a:pPr eaLnBrk="1" hangingPunct="1">
              <a:buFont typeface="Wingdings" pitchFamily="2" charset="2"/>
              <a:buChar char="Ø"/>
              <a:defRPr/>
            </a:pPr>
            <a:r>
              <a:rPr lang="en-US" altLang="zh-TW" b="1" dirty="0" smtClean="0">
                <a:ea typeface="標楷體" pitchFamily="65" charset="-120"/>
              </a:rPr>
              <a:t> </a:t>
            </a:r>
            <a:r>
              <a:rPr lang="zh-TW" altLang="en-US" sz="2800" b="1" dirty="0" smtClean="0">
                <a:latin typeface="Times New Roman" pitchFamily="18" charset="0"/>
                <a:ea typeface="標楷體" pitchFamily="65" charset="-120"/>
                <a:cs typeface="Times New Roman" pitchFamily="18" charset="0"/>
              </a:rPr>
              <a:t>國貿條規係國際商會</a:t>
            </a:r>
            <a:r>
              <a:rPr lang="en-US" altLang="zh-TW" sz="2800" b="1" dirty="0" smtClean="0">
                <a:latin typeface="Times New Roman" pitchFamily="18" charset="0"/>
                <a:ea typeface="標楷體" pitchFamily="65" charset="-120"/>
                <a:cs typeface="Times New Roman" pitchFamily="18" charset="0"/>
              </a:rPr>
              <a:t>(ICC)</a:t>
            </a:r>
            <a:r>
              <a:rPr lang="zh-TW" altLang="en-US" sz="2800" b="1" dirty="0" smtClean="0">
                <a:latin typeface="Times New Roman" pitchFamily="18" charset="0"/>
                <a:ea typeface="標楷體" pitchFamily="65" charset="-120"/>
                <a:cs typeface="Times New Roman" pitchFamily="18" charset="0"/>
              </a:rPr>
              <a:t>於</a:t>
            </a:r>
            <a:r>
              <a:rPr lang="en-US" altLang="zh-TW" sz="2800" b="1" dirty="0" smtClean="0">
                <a:latin typeface="Times New Roman" pitchFamily="18" charset="0"/>
                <a:ea typeface="標楷體" pitchFamily="65" charset="-120"/>
                <a:cs typeface="Times New Roman" pitchFamily="18" charset="0"/>
              </a:rPr>
              <a:t>1936</a:t>
            </a:r>
            <a:r>
              <a:rPr lang="zh-TW" altLang="en-US" sz="2800" b="1" dirty="0" smtClean="0">
                <a:latin typeface="Times New Roman" pitchFamily="18" charset="0"/>
                <a:ea typeface="標楷體" pitchFamily="65" charset="-120"/>
                <a:cs typeface="Times New Roman" pitchFamily="18" charset="0"/>
              </a:rPr>
              <a:t>年所制定者</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以套裝方式依交貨地</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亦為風險移轉地點</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交易價格之構成</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是否包含運費或保險費</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買賣雙方權利義務等之不同</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分條訂定標準化之貿易條件</a:t>
            </a:r>
            <a:r>
              <a:rPr lang="en-US" altLang="zh-TW" sz="2800" b="1" dirty="0" smtClean="0">
                <a:latin typeface="Times New Roman" pitchFamily="18" charset="0"/>
                <a:ea typeface="標楷體" pitchFamily="65" charset="-120"/>
                <a:cs typeface="Times New Roman" pitchFamily="18" charset="0"/>
              </a:rPr>
              <a:t>,</a:t>
            </a:r>
          </a:p>
          <a:p>
            <a:pPr eaLnBrk="1" hangingPunct="1">
              <a:buFont typeface="Wingdings" pitchFamily="2" charset="2"/>
              <a:buChar char="Ø"/>
              <a:defRPr/>
            </a:pPr>
            <a:r>
              <a:rPr lang="zh-TW" altLang="en-US" sz="2800" b="1" dirty="0">
                <a:latin typeface="Times New Roman" pitchFamily="18" charset="0"/>
                <a:ea typeface="標楷體" pitchFamily="65" charset="-120"/>
              </a:rPr>
              <a:t>現行版本之國貿條規係</a:t>
            </a:r>
            <a:r>
              <a:rPr lang="en-US" altLang="zh-TW" sz="2800" b="1" dirty="0">
                <a:latin typeface="Times New Roman" pitchFamily="18" charset="0"/>
                <a:ea typeface="標楷體" pitchFamily="65" charset="-120"/>
              </a:rPr>
              <a:t>,</a:t>
            </a:r>
            <a:r>
              <a:rPr lang="zh-TW" altLang="en-US" sz="2800" b="1" dirty="0">
                <a:latin typeface="Times New Roman" pitchFamily="18" charset="0"/>
                <a:ea typeface="標楷體" pitchFamily="65" charset="-120"/>
              </a:rPr>
              <a:t>國際商會於</a:t>
            </a:r>
            <a:r>
              <a:rPr lang="en-US" altLang="zh-TW" sz="2800" b="1" dirty="0">
                <a:latin typeface="Times New Roman" pitchFamily="18" charset="0"/>
                <a:ea typeface="標楷體" pitchFamily="65" charset="-120"/>
              </a:rPr>
              <a:t>2007</a:t>
            </a:r>
            <a:r>
              <a:rPr lang="zh-TW" altLang="en-US" sz="2800" b="1" dirty="0">
                <a:latin typeface="Times New Roman" pitchFamily="18" charset="0"/>
                <a:ea typeface="標楷體" pitchFamily="65" charset="-120"/>
              </a:rPr>
              <a:t>年組成工作小組</a:t>
            </a:r>
            <a:r>
              <a:rPr lang="en-US" altLang="zh-TW" sz="2800" b="1" dirty="0">
                <a:latin typeface="Times New Roman" pitchFamily="18" charset="0"/>
                <a:ea typeface="標楷體" pitchFamily="65" charset="-120"/>
              </a:rPr>
              <a:t>,</a:t>
            </a:r>
            <a:r>
              <a:rPr lang="zh-TW" altLang="en-US" sz="2800" b="1" dirty="0">
                <a:latin typeface="Times New Roman" pitchFamily="18" charset="0"/>
                <a:ea typeface="標楷體" pitchFamily="65" charset="-120"/>
              </a:rPr>
              <a:t>著手上版國貿條規－</a:t>
            </a:r>
            <a:r>
              <a:rPr lang="en-US" altLang="zh-TW" sz="2800" b="1" dirty="0">
                <a:latin typeface="Times New Roman" pitchFamily="18" charset="0"/>
                <a:ea typeface="標楷體" pitchFamily="65" charset="-120"/>
              </a:rPr>
              <a:t>Incoterms 2000</a:t>
            </a:r>
            <a:r>
              <a:rPr lang="zh-TW" altLang="en-US" sz="2800" b="1" dirty="0">
                <a:latin typeface="Times New Roman" pitchFamily="18" charset="0"/>
                <a:ea typeface="標楷體" pitchFamily="65" charset="-120"/>
              </a:rPr>
              <a:t>之修訂</a:t>
            </a:r>
            <a:r>
              <a:rPr lang="en-US" altLang="zh-TW" sz="2800" b="1" dirty="0">
                <a:latin typeface="Times New Roman" pitchFamily="18" charset="0"/>
                <a:ea typeface="標楷體" pitchFamily="65" charset="-120"/>
              </a:rPr>
              <a:t>; </a:t>
            </a:r>
            <a:r>
              <a:rPr lang="zh-TW" altLang="en-US" sz="2800" b="1" dirty="0">
                <a:latin typeface="Times New Roman" pitchFamily="18" charset="0"/>
                <a:ea typeface="標楷體" pitchFamily="65" charset="-120"/>
              </a:rPr>
              <a:t>於</a:t>
            </a:r>
            <a:r>
              <a:rPr lang="en-US" altLang="zh-TW" sz="2800" b="1" dirty="0">
                <a:latin typeface="Times New Roman" pitchFamily="18" charset="0"/>
                <a:ea typeface="標楷體" pitchFamily="65" charset="-120"/>
              </a:rPr>
              <a:t>2010</a:t>
            </a:r>
            <a:r>
              <a:rPr lang="zh-TW" altLang="en-US" sz="2800" b="1" dirty="0">
                <a:latin typeface="Times New Roman" pitchFamily="18" charset="0"/>
                <a:ea typeface="標楷體" pitchFamily="65" charset="-120"/>
              </a:rPr>
              <a:t>年</a:t>
            </a:r>
            <a:r>
              <a:rPr lang="en-US" altLang="zh-TW" sz="2800" b="1" dirty="0">
                <a:latin typeface="Times New Roman" pitchFamily="18" charset="0"/>
                <a:ea typeface="標楷體" pitchFamily="65" charset="-120"/>
              </a:rPr>
              <a:t>10</a:t>
            </a:r>
            <a:r>
              <a:rPr lang="zh-TW" altLang="en-US" sz="2800" b="1" dirty="0">
                <a:latin typeface="Times New Roman" pitchFamily="18" charset="0"/>
                <a:ea typeface="標楷體" pitchFamily="65" charset="-120"/>
              </a:rPr>
              <a:t>月確認通過新版國貿條規</a:t>
            </a:r>
            <a:r>
              <a:rPr lang="en-US" altLang="zh-TW" sz="2800" b="1" dirty="0">
                <a:latin typeface="Times New Roman" pitchFamily="18" charset="0"/>
                <a:ea typeface="標楷體" pitchFamily="65" charset="-120"/>
              </a:rPr>
              <a:t>-Incoterms </a:t>
            </a:r>
            <a:r>
              <a:rPr lang="en-US" altLang="zh-TW" sz="2800" b="1" dirty="0"/>
              <a:t>®</a:t>
            </a:r>
            <a:r>
              <a:rPr lang="zh-TW" altLang="en-US" sz="2800" b="1" dirty="0"/>
              <a:t> </a:t>
            </a:r>
            <a:r>
              <a:rPr lang="en-US" altLang="zh-TW" sz="2800" b="1" dirty="0">
                <a:latin typeface="Times New Roman" pitchFamily="18" charset="0"/>
                <a:ea typeface="標楷體" pitchFamily="65" charset="-120"/>
              </a:rPr>
              <a:t>2010,</a:t>
            </a:r>
            <a:r>
              <a:rPr lang="zh-TW" altLang="en-US" sz="2800" b="1" dirty="0">
                <a:latin typeface="Times New Roman" pitchFamily="18" charset="0"/>
                <a:ea typeface="標楷體" pitchFamily="65" charset="-120"/>
              </a:rPr>
              <a:t>並自</a:t>
            </a:r>
            <a:r>
              <a:rPr lang="en-US" altLang="zh-TW" sz="2800" b="1" dirty="0">
                <a:latin typeface="Times New Roman" pitchFamily="18" charset="0"/>
                <a:ea typeface="標楷體" pitchFamily="65" charset="-120"/>
              </a:rPr>
              <a:t>2011</a:t>
            </a:r>
            <a:r>
              <a:rPr lang="zh-TW" altLang="en-US" sz="2800" b="1" dirty="0">
                <a:latin typeface="Times New Roman" pitchFamily="18" charset="0"/>
                <a:ea typeface="標楷體" pitchFamily="65" charset="-120"/>
              </a:rPr>
              <a:t>年一月開始</a:t>
            </a:r>
            <a:r>
              <a:rPr lang="zh-TW" altLang="en-US" sz="2800" b="1" dirty="0" smtClean="0">
                <a:latin typeface="Times New Roman" pitchFamily="18" charset="0"/>
                <a:ea typeface="標楷體" pitchFamily="65" charset="-120"/>
              </a:rPr>
              <a:t>適用</a:t>
            </a:r>
            <a:endParaRPr lang="en-US" altLang="zh-TW" sz="2800" b="1" dirty="0" smtClean="0">
              <a:latin typeface="Times New Roman" pitchFamily="18" charset="0"/>
              <a:ea typeface="標楷體" pitchFamily="65" charset="-120"/>
            </a:endParaRPr>
          </a:p>
          <a:p>
            <a:pPr eaLnBrk="1" hangingPunct="1">
              <a:buFont typeface="Wingdings" pitchFamily="2" charset="2"/>
              <a:buChar char="Ø"/>
              <a:defRPr/>
            </a:pPr>
            <a:r>
              <a:rPr lang="en-US" altLang="zh-TW" sz="2800" b="1" dirty="0">
                <a:latin typeface="Times New Roman" pitchFamily="18" charset="0"/>
                <a:ea typeface="標楷體" pitchFamily="65" charset="-120"/>
              </a:rPr>
              <a:t>2010</a:t>
            </a:r>
            <a:r>
              <a:rPr lang="zh-TW" altLang="en-US" sz="2800" b="1" dirty="0">
                <a:latin typeface="Times New Roman" pitchFamily="18" charset="0"/>
                <a:ea typeface="標楷體" pitchFamily="65" charset="-120"/>
              </a:rPr>
              <a:t>年版國貿條規之修訂重點為</a:t>
            </a:r>
            <a:r>
              <a:rPr lang="en-US" altLang="zh-TW" sz="2800" b="1" dirty="0">
                <a:latin typeface="Times New Roman" pitchFamily="18" charset="0"/>
                <a:ea typeface="標楷體" pitchFamily="65" charset="-120"/>
              </a:rPr>
              <a:t>:</a:t>
            </a:r>
          </a:p>
          <a:p>
            <a:pPr eaLnBrk="1" hangingPunct="1">
              <a:lnSpc>
                <a:spcPct val="90000"/>
              </a:lnSpc>
              <a:buFont typeface="Wingdings" pitchFamily="2" charset="2"/>
              <a:buNone/>
              <a:defRPr/>
            </a:pPr>
            <a:r>
              <a:rPr lang="zh-TW" altLang="en-US" sz="2800" b="1" dirty="0">
                <a:latin typeface="Times New Roman" pitchFamily="18" charset="0"/>
                <a:ea typeface="標楷體" pitchFamily="65" charset="-120"/>
                <a:cs typeface="Times New Roman" pitchFamily="18" charset="0"/>
              </a:rPr>
              <a:t> </a:t>
            </a:r>
            <a:r>
              <a:rPr lang="zh-TW" altLang="en-US" sz="2800" b="1" dirty="0" smtClean="0">
                <a:latin typeface="Times New Roman" pitchFamily="18" charset="0"/>
                <a:ea typeface="標楷體" pitchFamily="65" charset="-120"/>
                <a:cs typeface="Times New Roman" pitchFamily="18" charset="0"/>
              </a:rPr>
              <a:t>  </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將原四大類</a:t>
            </a:r>
            <a:r>
              <a:rPr lang="zh-TW" altLang="en-US" sz="2800" b="1" dirty="0" smtClean="0"/>
              <a:t>、</a:t>
            </a:r>
            <a:r>
              <a:rPr lang="en-US" altLang="zh-TW" sz="2800" b="1" dirty="0" smtClean="0">
                <a:latin typeface="Times New Roman" pitchFamily="18" charset="0"/>
                <a:ea typeface="標楷體" pitchFamily="65" charset="-120"/>
              </a:rPr>
              <a:t>13</a:t>
            </a:r>
            <a:r>
              <a:rPr lang="zh-TW" altLang="en-US" sz="2800" b="1" dirty="0" smtClean="0">
                <a:latin typeface="Times New Roman" pitchFamily="18" charset="0"/>
                <a:ea typeface="標楷體" pitchFamily="65" charset="-120"/>
              </a:rPr>
              <a:t>個條件</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改為兩大類、</a:t>
            </a:r>
            <a:r>
              <a:rPr lang="en-US" altLang="zh-TW" sz="2800" b="1" dirty="0" smtClean="0">
                <a:latin typeface="Times New Roman" pitchFamily="18" charset="0"/>
                <a:ea typeface="標楷體" pitchFamily="65" charset="-120"/>
              </a:rPr>
              <a:t>11</a:t>
            </a:r>
            <a:r>
              <a:rPr lang="zh-TW" altLang="en-US" sz="2800" b="1" dirty="0" smtClean="0">
                <a:latin typeface="Times New Roman" pitchFamily="18" charset="0"/>
                <a:ea typeface="標楷體" pitchFamily="65" charset="-120"/>
              </a:rPr>
              <a:t>個條件</a:t>
            </a:r>
            <a:r>
              <a:rPr lang="en-US" altLang="zh-TW" sz="2800" b="1" dirty="0" smtClean="0">
                <a:latin typeface="Times New Roman" pitchFamily="18" charset="0"/>
                <a:ea typeface="標楷體" pitchFamily="65" charset="-120"/>
              </a:rPr>
              <a:t>.</a:t>
            </a:r>
          </a:p>
          <a:p>
            <a:pPr eaLnBrk="1" hangingPunct="1">
              <a:lnSpc>
                <a:spcPct val="90000"/>
              </a:lnSpc>
              <a:buFont typeface="Wingdings" pitchFamily="2" charset="2"/>
              <a:buNone/>
              <a:defRPr/>
            </a:pPr>
            <a:r>
              <a:rPr kumimoji="0" lang="en-US" altLang="zh-TW" sz="2800" b="1" dirty="0" smtClean="0">
                <a:latin typeface="Times New Roman" pitchFamily="18" charset="0"/>
                <a:ea typeface="標楷體" pitchFamily="65" charset="-120"/>
              </a:rPr>
              <a:t>   -</a:t>
            </a:r>
            <a:r>
              <a:rPr kumimoji="0" lang="zh-TW" altLang="en-US" sz="2800" b="1" dirty="0" smtClean="0">
                <a:latin typeface="Times New Roman" pitchFamily="18" charset="0"/>
                <a:ea typeface="標楷體" pitchFamily="65" charset="-120"/>
              </a:rPr>
              <a:t>取</a:t>
            </a:r>
            <a:r>
              <a:rPr lang="zh-TW" altLang="en-US" sz="2800" b="1" dirty="0" smtClean="0">
                <a:latin typeface="Times New Roman" pitchFamily="18" charset="0"/>
                <a:ea typeface="標楷體" pitchFamily="65" charset="-120"/>
              </a:rPr>
              <a:t>消</a:t>
            </a:r>
            <a:r>
              <a:rPr lang="en-US" altLang="zh-TW" sz="2800" b="1" dirty="0" smtClean="0">
                <a:latin typeface="Times New Roman" pitchFamily="18" charset="0"/>
                <a:ea typeface="標楷體" pitchFamily="65" charset="-120"/>
              </a:rPr>
              <a:t>Incoterms 2000</a:t>
            </a:r>
            <a:r>
              <a:rPr lang="zh-TW" altLang="en-US" sz="2800" b="1" dirty="0" smtClean="0">
                <a:latin typeface="Times New Roman" pitchFamily="18" charset="0"/>
                <a:ea typeface="標楷體" pitchFamily="65" charset="-120"/>
              </a:rPr>
              <a:t>之</a:t>
            </a:r>
            <a:r>
              <a:rPr lang="en-US" altLang="zh-TW" sz="2800" b="1" dirty="0" smtClean="0">
                <a:latin typeface="Times New Roman" pitchFamily="18" charset="0"/>
                <a:ea typeface="標楷體" pitchFamily="65" charset="-120"/>
              </a:rPr>
              <a:t>DAF</a:t>
            </a:r>
            <a:r>
              <a:rPr lang="zh-TW" altLang="en-US" sz="2800" b="1" dirty="0" smtClean="0">
                <a:latin typeface="Times New Roman" pitchFamily="18" charset="0"/>
                <a:ea typeface="標楷體" pitchFamily="65" charset="-120"/>
              </a:rPr>
              <a:t>、</a:t>
            </a:r>
            <a:r>
              <a:rPr lang="en-US" altLang="zh-TW" sz="2800" b="1" dirty="0" smtClean="0">
                <a:latin typeface="Times New Roman" pitchFamily="18" charset="0"/>
                <a:ea typeface="標楷體" pitchFamily="65" charset="-120"/>
              </a:rPr>
              <a:t>DES</a:t>
            </a:r>
            <a:r>
              <a:rPr lang="zh-TW" altLang="en-US" sz="2800" b="1" dirty="0" smtClean="0">
                <a:latin typeface="Times New Roman" pitchFamily="18" charset="0"/>
                <a:ea typeface="標楷體" pitchFamily="65" charset="-120"/>
              </a:rPr>
              <a:t>、</a:t>
            </a:r>
            <a:r>
              <a:rPr lang="en-US" altLang="zh-TW" sz="2800" b="1" dirty="0" smtClean="0">
                <a:latin typeface="Times New Roman" pitchFamily="18" charset="0"/>
                <a:ea typeface="標楷體" pitchFamily="65" charset="-120"/>
              </a:rPr>
              <a:t>DEQ</a:t>
            </a:r>
            <a:r>
              <a:rPr lang="zh-TW" altLang="en-US" sz="2800" b="1" dirty="0" smtClean="0">
                <a:latin typeface="Times New Roman" pitchFamily="18" charset="0"/>
                <a:ea typeface="標楷體" pitchFamily="65" charset="-120"/>
              </a:rPr>
              <a:t>及</a:t>
            </a:r>
            <a:r>
              <a:rPr lang="en-US" altLang="zh-TW" sz="2800" b="1" dirty="0" smtClean="0">
                <a:latin typeface="Times New Roman" pitchFamily="18" charset="0"/>
                <a:ea typeface="標楷體" pitchFamily="65" charset="-120"/>
              </a:rPr>
              <a:t>DDU</a:t>
            </a:r>
            <a:r>
              <a:rPr lang="zh-TW" altLang="en-US" sz="2800" b="1" dirty="0" smtClean="0">
                <a:latin typeface="Times New Roman" pitchFamily="18" charset="0"/>
                <a:ea typeface="標楷體" pitchFamily="65" charset="-120"/>
              </a:rPr>
              <a:t>四個條件</a:t>
            </a:r>
            <a:r>
              <a:rPr lang="en-US" altLang="zh-TW" sz="2800" b="1" dirty="0" smtClean="0">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而代之予</a:t>
            </a:r>
            <a:r>
              <a:rPr lang="en-US" altLang="zh-TW" sz="2800" b="1" dirty="0" smtClean="0">
                <a:solidFill>
                  <a:srgbClr val="FF0000"/>
                </a:solidFill>
                <a:latin typeface="Times New Roman" pitchFamily="18" charset="0"/>
                <a:ea typeface="標楷體" pitchFamily="65" charset="-120"/>
              </a:rPr>
              <a:t>DAT</a:t>
            </a:r>
            <a:r>
              <a:rPr lang="zh-TW" altLang="en-US" sz="2800" b="1" dirty="0" smtClean="0">
                <a:solidFill>
                  <a:srgbClr val="FF0000"/>
                </a:solidFill>
                <a:latin typeface="Times New Roman" pitchFamily="18" charset="0"/>
                <a:ea typeface="標楷體" pitchFamily="65" charset="-120"/>
              </a:rPr>
              <a:t>與</a:t>
            </a:r>
            <a:r>
              <a:rPr lang="en-US" altLang="zh-TW" sz="2800" b="1" dirty="0" smtClean="0">
                <a:solidFill>
                  <a:srgbClr val="FF0000"/>
                </a:solidFill>
                <a:latin typeface="Times New Roman" pitchFamily="18" charset="0"/>
                <a:ea typeface="標楷體" pitchFamily="65" charset="-120"/>
              </a:rPr>
              <a:t>DAP</a:t>
            </a:r>
            <a:r>
              <a:rPr lang="zh-TW" altLang="en-US" sz="2800" b="1" dirty="0" smtClean="0">
                <a:solidFill>
                  <a:srgbClr val="FF0000"/>
                </a:solidFill>
                <a:latin typeface="Times New Roman" pitchFamily="18" charset="0"/>
                <a:ea typeface="標楷體" pitchFamily="65" charset="-120"/>
              </a:rPr>
              <a:t>條件</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且此兩條件皆適用於一切運送方式含複合運送</a:t>
            </a:r>
            <a:r>
              <a:rPr lang="en-US" altLang="zh-TW" sz="2800" b="1" dirty="0" smtClean="0">
                <a:solidFill>
                  <a:srgbClr val="FF0000"/>
                </a:solidFill>
                <a:latin typeface="Times New Roman" pitchFamily="18" charset="0"/>
                <a:ea typeface="標楷體" pitchFamily="65" charset="-120"/>
              </a:rPr>
              <a:t>.</a:t>
            </a:r>
          </a:p>
        </p:txBody>
      </p:sp>
      <p:pic>
        <p:nvPicPr>
          <p:cNvPr id="13317" name="Picture 8" descr="http://freecoloringpagesite.com/coloring-pics/fire-truck-coloring-pages-2.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547813"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6" descr="http://us.123rf.com/400wm/400/400/stiven/stiven0907/stiven090700021/5197367-vector-illustration-of-an-old-train-isolated-on-white-background.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19975" y="5732463"/>
            <a:ext cx="1724025" cy="112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9" name="投影片編號版面配置區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fld id="{6E60A87B-26ED-4BF3-B4D8-83164D600E42}" type="slidenum">
              <a:rPr kumimoji="0" lang="zh-TW" altLang="en-US" sz="1000" smtClean="0"/>
              <a:pPr eaLnBrk="1" hangingPunct="1">
                <a:spcBef>
                  <a:spcPct val="0"/>
                </a:spcBef>
                <a:buClrTx/>
                <a:buFontTx/>
                <a:buNone/>
              </a:pPr>
              <a:t>112</a:t>
            </a:fld>
            <a:endParaRPr kumimoji="0" lang="en-US" altLang="zh-TW" sz="1000" smtClean="0"/>
          </a:p>
        </p:txBody>
      </p:sp>
    </p:spTree>
    <p:extLst>
      <p:ext uri="{BB962C8B-B14F-4D97-AF65-F5344CB8AC3E}">
        <p14:creationId xmlns:p14="http://schemas.microsoft.com/office/powerpoint/2010/main" xmlns="" val="25567017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r" eaLnBrk="1" hangingPunct="1">
              <a:spcBef>
                <a:spcPct val="0"/>
              </a:spcBef>
              <a:buClrTx/>
              <a:buFontTx/>
              <a:buNone/>
            </a:pPr>
            <a:fld id="{3019DBB6-10AA-4299-A0D1-C60594EBA969}" type="slidenum">
              <a:rPr kumimoji="0" lang="en-US" altLang="zh-TW" sz="1200">
                <a:latin typeface="Verdana" pitchFamily="34" charset="0"/>
              </a:rPr>
              <a:pPr algn="r" eaLnBrk="1" hangingPunct="1">
                <a:spcBef>
                  <a:spcPct val="0"/>
                </a:spcBef>
                <a:buClrTx/>
                <a:buFontTx/>
                <a:buNone/>
              </a:pPr>
              <a:t>113</a:t>
            </a:fld>
            <a:endParaRPr kumimoji="0" lang="en-US" altLang="zh-TW" sz="1200">
              <a:latin typeface="Verdana" pitchFamily="34" charset="0"/>
            </a:endParaRPr>
          </a:p>
        </p:txBody>
      </p:sp>
      <p:sp>
        <p:nvSpPr>
          <p:cNvPr id="19459" name="Rectangle 2"/>
          <p:cNvSpPr>
            <a:spLocks noGrp="1" noChangeArrowheads="1"/>
          </p:cNvSpPr>
          <p:nvPr>
            <p:ph type="title" idx="4294967295"/>
          </p:nvPr>
        </p:nvSpPr>
        <p:spPr>
          <a:xfrm>
            <a:off x="1403350" y="0"/>
            <a:ext cx="7313613" cy="908050"/>
          </a:xfrm>
        </p:spPr>
        <p:txBody>
          <a:bodyPr anchor="b"/>
          <a:lstStyle/>
          <a:p>
            <a:pPr eaLnBrk="1" hangingPunct="1"/>
            <a:r>
              <a:rPr kumimoji="0" lang="en-US" altLang="zh-TW" sz="3400" b="1" smtClean="0">
                <a:latin typeface="Times New Roman" pitchFamily="18" charset="0"/>
                <a:ea typeface="標楷體" pitchFamily="65" charset="-120"/>
              </a:rPr>
              <a:t>2010</a:t>
            </a:r>
            <a:r>
              <a:rPr kumimoji="0" lang="zh-TW" altLang="en-US" sz="3400" b="1" smtClean="0">
                <a:latin typeface="Times New Roman" pitchFamily="18" charset="0"/>
                <a:ea typeface="標楷體" pitchFamily="65" charset="-120"/>
              </a:rPr>
              <a:t>年版</a:t>
            </a:r>
            <a:r>
              <a:rPr lang="zh-TW" altLang="en-US" sz="3400" b="1" smtClean="0">
                <a:latin typeface="Times New Roman" pitchFamily="18" charset="0"/>
                <a:ea typeface="標楷體" pitchFamily="65" charset="-120"/>
              </a:rPr>
              <a:t>國貿條規與</a:t>
            </a:r>
            <a:r>
              <a:rPr lang="en-US" altLang="zh-TW" sz="3400" b="1" smtClean="0">
                <a:latin typeface="Times New Roman" pitchFamily="18" charset="0"/>
                <a:ea typeface="標楷體" pitchFamily="65" charset="-120"/>
              </a:rPr>
              <a:t>Incoterms 2000</a:t>
            </a:r>
          </a:p>
        </p:txBody>
      </p:sp>
      <p:graphicFrame>
        <p:nvGraphicFramePr>
          <p:cNvPr id="127026" name="Group 50"/>
          <p:cNvGraphicFramePr>
            <a:graphicFrameLocks noGrp="1"/>
          </p:cNvGraphicFramePr>
          <p:nvPr/>
        </p:nvGraphicFramePr>
        <p:xfrm>
          <a:off x="0" y="1052513"/>
          <a:ext cx="9169401" cy="5805488"/>
        </p:xfrm>
        <a:graphic>
          <a:graphicData uri="http://schemas.openxmlformats.org/drawingml/2006/table">
            <a:tbl>
              <a:tblPr/>
              <a:tblGrid>
                <a:gridCol w="3997187"/>
                <a:gridCol w="208274"/>
                <a:gridCol w="2336719"/>
                <a:gridCol w="2627221"/>
              </a:tblGrid>
              <a:tr h="8128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3200" b="1" i="0" u="none" strike="noStrike" cap="none" normalizeH="0" baseline="0" smtClean="0">
                          <a:ln>
                            <a:noFill/>
                          </a:ln>
                          <a:solidFill>
                            <a:schemeClr val="tx1"/>
                          </a:solidFill>
                          <a:effectLst/>
                          <a:latin typeface="Times New Roman" pitchFamily="18" charset="0"/>
                          <a:ea typeface="標楷體" pitchFamily="65" charset="-120"/>
                        </a:rPr>
                        <a:t>2010</a:t>
                      </a:r>
                      <a:r>
                        <a:rPr kumimoji="0" lang="zh-TW" altLang="en-US" sz="3200" b="1" i="0" u="none" strike="noStrike" cap="none" normalizeH="0" baseline="0" smtClean="0">
                          <a:ln>
                            <a:noFill/>
                          </a:ln>
                          <a:solidFill>
                            <a:schemeClr val="tx1"/>
                          </a:solidFill>
                          <a:effectLst/>
                          <a:latin typeface="Times New Roman" pitchFamily="18" charset="0"/>
                          <a:ea typeface="標楷體" pitchFamily="65" charset="-120"/>
                        </a:rPr>
                        <a:t>版</a:t>
                      </a:r>
                      <a:r>
                        <a:rPr kumimoji="1" lang="zh-TW" altLang="en-US" sz="3200" b="1" i="0" u="none" strike="noStrike" cap="none" normalizeH="0" baseline="0" smtClean="0">
                          <a:ln>
                            <a:noFill/>
                          </a:ln>
                          <a:solidFill>
                            <a:schemeClr val="tx1"/>
                          </a:solidFill>
                          <a:effectLst/>
                          <a:latin typeface="Times New Roman" pitchFamily="18" charset="0"/>
                          <a:ea typeface="標楷體" pitchFamily="65" charset="-120"/>
                        </a:rPr>
                        <a:t>國貿條規</a:t>
                      </a:r>
                    </a:p>
                  </a:txBody>
                  <a:tcPr marL="91437" marR="9143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zh-TW" altLang="zh-TW" sz="3200" b="1" i="0" u="none" strike="noStrike" cap="none" normalizeH="0" baseline="0" smtClean="0">
                        <a:ln>
                          <a:noFill/>
                        </a:ln>
                        <a:solidFill>
                          <a:schemeClr val="tx1"/>
                        </a:solidFill>
                        <a:effectLst/>
                        <a:latin typeface="Times New Roman" pitchFamily="18" charset="0"/>
                        <a:ea typeface="標楷體" pitchFamily="65" charset="-120"/>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3200" b="1" i="0" u="none" strike="noStrike" cap="none" normalizeH="0" baseline="0" smtClean="0">
                          <a:ln>
                            <a:noFill/>
                          </a:ln>
                          <a:solidFill>
                            <a:schemeClr val="tx1"/>
                          </a:solidFill>
                          <a:effectLst/>
                          <a:latin typeface="Times New Roman" pitchFamily="18" charset="0"/>
                          <a:ea typeface="標楷體" pitchFamily="65" charset="-120"/>
                        </a:rPr>
                        <a:t>Incoterms 2000</a:t>
                      </a:r>
                      <a:endParaRPr kumimoji="1" lang="en-US" altLang="zh-TW" sz="2800" b="0" i="0" u="none" strike="noStrike" cap="none" normalizeH="0" baseline="0" smtClean="0">
                        <a:ln>
                          <a:noFill/>
                        </a:ln>
                        <a:solidFill>
                          <a:schemeClr val="tx1"/>
                        </a:solidFill>
                        <a:effectLst/>
                        <a:latin typeface="Arial" charset="0"/>
                        <a:ea typeface="新細明體" charset="-120"/>
                      </a:endParaRPr>
                    </a:p>
                  </a:txBody>
                  <a:tcPr marL="91437" marR="9143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TW" altLang="en-US"/>
                    </a:p>
                  </a:txBody>
                  <a:tcPr/>
                </a:tc>
              </a:tr>
              <a:tr h="12477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適用於一切含多種運送方式</a:t>
                      </a:r>
                    </a:p>
                  </a:txBody>
                  <a:tcPr marL="91437" marR="9143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zh-TW" altLang="zh-TW" sz="2800" b="1" i="0" u="none" strike="noStrike" cap="none" normalizeH="0" baseline="0" smtClean="0">
                        <a:ln>
                          <a:noFill/>
                        </a:ln>
                        <a:solidFill>
                          <a:schemeClr val="tx1"/>
                        </a:solidFill>
                        <a:effectLst/>
                        <a:latin typeface="Times New Roman" pitchFamily="18" charset="0"/>
                        <a:ea typeface="標楷體" pitchFamily="65" charset="-120"/>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E</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類型</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起運</a:t>
                      </a:r>
                    </a:p>
                  </a:txBody>
                  <a:tcPr marL="91437" marR="9143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EXW</a:t>
                      </a:r>
                    </a:p>
                  </a:txBody>
                  <a:tcPr marL="91437" marR="9143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493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EXW,FCA,CPT,CIP</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DAT,DAP,DDP</a:t>
                      </a:r>
                    </a:p>
                  </a:txBody>
                  <a:tcPr marL="91437" marR="9143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zh-TW" altLang="zh-TW" sz="2800" b="1" i="0" u="none" strike="noStrike" cap="none" normalizeH="0" baseline="0" smtClean="0">
                        <a:ln>
                          <a:noFill/>
                        </a:ln>
                        <a:solidFill>
                          <a:schemeClr val="tx1"/>
                        </a:solidFill>
                        <a:effectLst/>
                        <a:latin typeface="Times New Roman" pitchFamily="18" charset="0"/>
                        <a:ea typeface="標楷體" pitchFamily="65" charset="-120"/>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F</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類型</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主要運費未付</a:t>
                      </a:r>
                    </a:p>
                  </a:txBody>
                  <a:tcPr marL="91437" marR="9143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FCA,FAS,FOB</a:t>
                      </a:r>
                    </a:p>
                  </a:txBody>
                  <a:tcPr marL="91437" marR="9143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477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僅適用於海運及內陸水陸運送</a:t>
                      </a:r>
                    </a:p>
                  </a:txBody>
                  <a:tcPr marL="91437" marR="9143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zh-TW" altLang="zh-TW" sz="2800" b="1" i="0" u="none" strike="noStrike" cap="none" normalizeH="0" baseline="0" smtClean="0">
                        <a:ln>
                          <a:noFill/>
                        </a:ln>
                        <a:solidFill>
                          <a:schemeClr val="tx1"/>
                        </a:solidFill>
                        <a:effectLst/>
                        <a:latin typeface="Times New Roman" pitchFamily="18" charset="0"/>
                        <a:ea typeface="標楷體" pitchFamily="65" charset="-120"/>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C</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類型</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主要運費付訖</a:t>
                      </a:r>
                    </a:p>
                  </a:txBody>
                  <a:tcPr marL="91437" marR="9143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CFR,CIF</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CPT,CIP</a:t>
                      </a:r>
                    </a:p>
                  </a:txBody>
                  <a:tcPr marL="91437" marR="9143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477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FAS,FOB.CFR,CIF</a:t>
                      </a:r>
                      <a:endParaRPr kumimoji="1" lang="en-US" altLang="zh-TW" sz="2800" b="0" i="0" u="none" strike="noStrike" cap="none" normalizeH="0" baseline="0" smtClean="0">
                        <a:ln>
                          <a:noFill/>
                        </a:ln>
                        <a:solidFill>
                          <a:schemeClr val="tx1"/>
                        </a:solidFill>
                        <a:effectLst/>
                        <a:latin typeface="Arial" charset="0"/>
                        <a:ea typeface="新細明體" charset="-120"/>
                      </a:endParaRPr>
                    </a:p>
                  </a:txBody>
                  <a:tcPr marL="91437" marR="9143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zh-TW" altLang="zh-TW" sz="2800" b="0" i="0" u="none" strike="noStrike" cap="none" normalizeH="0" baseline="0" smtClean="0">
                        <a:ln>
                          <a:noFill/>
                        </a:ln>
                        <a:solidFill>
                          <a:schemeClr val="tx1"/>
                        </a:solidFill>
                        <a:effectLst/>
                        <a:latin typeface="Arial" charset="0"/>
                        <a:ea typeface="新細明體" charset="-120"/>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D</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類型</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抵達</a:t>
                      </a:r>
                    </a:p>
                  </a:txBody>
                  <a:tcPr marL="91437" marR="9143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DAF,DES,DEQ,</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DDU,DDP</a:t>
                      </a:r>
                    </a:p>
                  </a:txBody>
                  <a:tcPr marL="91437" marR="9143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投影片編號版面配置區 1"/>
          <p:cNvSpPr>
            <a:spLocks noGrp="1"/>
          </p:cNvSpPr>
          <p:nvPr>
            <p:ph type="sldNum" sz="quarter" idx="12"/>
          </p:nvPr>
        </p:nvSpPr>
        <p:spPr/>
        <p:txBody>
          <a:bodyPr/>
          <a:lstStyle/>
          <a:p>
            <a:fld id="{2C8DB5C9-17DB-4465-8E9B-43C49A51B603}" type="slidenum">
              <a:rPr lang="zh-TW" altLang="en-US" smtClean="0"/>
              <a:pPr/>
              <a:t>113</a:t>
            </a:fld>
            <a:endParaRPr lang="zh-TW" altLang="en-US"/>
          </a:p>
        </p:txBody>
      </p:sp>
    </p:spTree>
    <p:extLst>
      <p:ext uri="{BB962C8B-B14F-4D97-AF65-F5344CB8AC3E}">
        <p14:creationId xmlns:p14="http://schemas.microsoft.com/office/powerpoint/2010/main" xmlns="" val="36043471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r" eaLnBrk="1" hangingPunct="1">
              <a:spcBef>
                <a:spcPct val="0"/>
              </a:spcBef>
              <a:buClrTx/>
              <a:buFontTx/>
              <a:buNone/>
            </a:pPr>
            <a:fld id="{2BC15A5D-1697-44B8-984D-7E4C71F0C4A0}" type="slidenum">
              <a:rPr kumimoji="0" lang="en-US" altLang="zh-TW" sz="1200">
                <a:latin typeface="Verdana" pitchFamily="34" charset="0"/>
              </a:rPr>
              <a:pPr algn="r" eaLnBrk="1" hangingPunct="1">
                <a:spcBef>
                  <a:spcPct val="0"/>
                </a:spcBef>
                <a:buClrTx/>
                <a:buFontTx/>
                <a:buNone/>
              </a:pPr>
              <a:t>114</a:t>
            </a:fld>
            <a:endParaRPr kumimoji="0" lang="en-US" altLang="zh-TW" sz="1200">
              <a:latin typeface="Verdana" pitchFamily="34" charset="0"/>
            </a:endParaRPr>
          </a:p>
        </p:txBody>
      </p:sp>
      <p:sp>
        <p:nvSpPr>
          <p:cNvPr id="14339" name="Rectangle 2"/>
          <p:cNvSpPr>
            <a:spLocks noGrp="1" noChangeArrowheads="1"/>
          </p:cNvSpPr>
          <p:nvPr>
            <p:ph type="title" idx="4294967295"/>
          </p:nvPr>
        </p:nvSpPr>
        <p:spPr>
          <a:xfrm>
            <a:off x="1403350" y="0"/>
            <a:ext cx="7313613" cy="476250"/>
          </a:xfrm>
        </p:spPr>
        <p:txBody>
          <a:bodyPr anchor="b">
            <a:normAutofit fontScale="90000"/>
          </a:bodyPr>
          <a:lstStyle/>
          <a:p>
            <a:pPr eaLnBrk="1" hangingPunct="1"/>
            <a:r>
              <a:rPr kumimoji="0" lang="en-US" altLang="zh-TW" sz="3400" b="1" smtClean="0">
                <a:latin typeface="Times New Roman" pitchFamily="18" charset="0"/>
                <a:ea typeface="標楷體" pitchFamily="65" charset="-120"/>
              </a:rPr>
              <a:t>2010</a:t>
            </a:r>
            <a:r>
              <a:rPr kumimoji="0" lang="zh-TW" altLang="en-US" sz="3400" b="1" smtClean="0">
                <a:latin typeface="Times New Roman" pitchFamily="18" charset="0"/>
                <a:ea typeface="標楷體" pitchFamily="65" charset="-120"/>
              </a:rPr>
              <a:t>年版</a:t>
            </a:r>
            <a:r>
              <a:rPr lang="zh-TW" altLang="en-US" sz="3400" b="1" smtClean="0">
                <a:latin typeface="Times New Roman" pitchFamily="18" charset="0"/>
                <a:ea typeface="標楷體" pitchFamily="65" charset="-120"/>
              </a:rPr>
              <a:t>國貿條規</a:t>
            </a:r>
          </a:p>
        </p:txBody>
      </p:sp>
      <p:graphicFrame>
        <p:nvGraphicFramePr>
          <p:cNvPr id="16431" name="Group 47"/>
          <p:cNvGraphicFramePr>
            <a:graphicFrameLocks noGrp="1"/>
          </p:cNvGraphicFramePr>
          <p:nvPr>
            <p:ph type="tbl" idx="4294967295"/>
          </p:nvPr>
        </p:nvGraphicFramePr>
        <p:xfrm>
          <a:off x="0" y="503238"/>
          <a:ext cx="9144000" cy="6354760"/>
        </p:xfrm>
        <a:graphic>
          <a:graphicData uri="http://schemas.openxmlformats.org/drawingml/2006/table">
            <a:tbl>
              <a:tblPr/>
              <a:tblGrid>
                <a:gridCol w="971550"/>
                <a:gridCol w="8172450"/>
              </a:tblGrid>
              <a:tr h="47943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900" b="1" i="0" u="none" strike="noStrike" cap="none" normalizeH="0" baseline="0" smtClean="0">
                          <a:ln>
                            <a:noFill/>
                          </a:ln>
                          <a:solidFill>
                            <a:schemeClr val="tx1"/>
                          </a:solidFill>
                          <a:effectLst/>
                          <a:latin typeface="Times New Roman" pitchFamily="18" charset="0"/>
                          <a:ea typeface="標楷體" pitchFamily="65" charset="-120"/>
                        </a:rPr>
                        <a:t>條件</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條文名稱</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14">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EXW</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Ex Works (name place of delivery)-</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工廠交貨條件</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9439">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FCA</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Free Carrier (name place of delivery)-</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貨交運送人條件</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9439">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CPT</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Carriage Paid to (name place of destination)-</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運費付訖條件</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7344">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CIP</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Carriage &amp; Insurance Paid to (name place of destination)-</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運保費付訖條件</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7344">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DAT</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Delivered at Terminal (name terminal at port or place of destination)-</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終站交貨條件</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0078">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DAP</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Delivered at Place (name place of destination)-</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目的地交貨條件</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8802">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DDP</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Delivered Duty Paid (name place of destination)-</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稅訖交貨條件</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9439">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FAS</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Free Alongside Ship (name port of shipment )-</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船邊交貨條件</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9439">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FOB</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Free On Board (name port of shipment )-</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船上交貨條件</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9439">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CFR</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Cost and Freight (name port of destination)-</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運費在內條件</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7344">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 CIF</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1"/>
                        </a:buClr>
                        <a:buSzTx/>
                        <a:buFont typeface="Wingdings" pitchFamily="2" charset="2"/>
                        <a:buNone/>
                        <a:tabLst/>
                      </a:pPr>
                      <a:r>
                        <a:rPr kumimoji="1" lang="en-US" altLang="zh-TW" sz="2300" b="1" i="0" u="none" strike="noStrike" cap="none" normalizeH="0" baseline="0" smtClean="0">
                          <a:ln>
                            <a:noFill/>
                          </a:ln>
                          <a:solidFill>
                            <a:schemeClr val="tx1"/>
                          </a:solidFill>
                          <a:effectLst/>
                          <a:latin typeface="Times New Roman" pitchFamily="18" charset="0"/>
                          <a:ea typeface="標楷體" pitchFamily="65" charset="-120"/>
                        </a:rPr>
                        <a:t>Cost, Insurance &amp; Freight (name port of destination)-</a:t>
                      </a:r>
                      <a:r>
                        <a:rPr kumimoji="1" lang="zh-TW" altLang="en-US" sz="2300" b="1" i="0" u="none" strike="noStrike" cap="none" normalizeH="0" baseline="0" smtClean="0">
                          <a:ln>
                            <a:noFill/>
                          </a:ln>
                          <a:solidFill>
                            <a:schemeClr val="tx1"/>
                          </a:solidFill>
                          <a:effectLst/>
                          <a:latin typeface="Times New Roman" pitchFamily="18" charset="0"/>
                          <a:ea typeface="標楷體" pitchFamily="65" charset="-120"/>
                        </a:rPr>
                        <a:t>運保費在內條件</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投影片編號版面配置區 1"/>
          <p:cNvSpPr>
            <a:spLocks noGrp="1"/>
          </p:cNvSpPr>
          <p:nvPr>
            <p:ph type="sldNum" sz="quarter" idx="12"/>
          </p:nvPr>
        </p:nvSpPr>
        <p:spPr/>
        <p:txBody>
          <a:bodyPr/>
          <a:lstStyle/>
          <a:p>
            <a:fld id="{2C8DB5C9-17DB-4465-8E9B-43C49A51B603}" type="slidenum">
              <a:rPr lang="zh-TW" altLang="en-US" smtClean="0"/>
              <a:pPr/>
              <a:t>114</a:t>
            </a:fld>
            <a:endParaRPr lang="zh-TW" altLang="en-US"/>
          </a:p>
        </p:txBody>
      </p:sp>
    </p:spTree>
    <p:extLst>
      <p:ext uri="{BB962C8B-B14F-4D97-AF65-F5344CB8AC3E}">
        <p14:creationId xmlns:p14="http://schemas.microsoft.com/office/powerpoint/2010/main" xmlns="" val="67900727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2"/>
          <p:cNvSpPr>
            <a:spLocks noGrp="1"/>
          </p:cNvSpPr>
          <p:nvPr>
            <p:ph type="title"/>
          </p:nvPr>
        </p:nvSpPr>
        <p:spPr>
          <a:xfrm>
            <a:off x="457200" y="0"/>
            <a:ext cx="8229600" cy="765175"/>
          </a:xfrm>
        </p:spPr>
        <p:txBody>
          <a:bodyPr/>
          <a:lstStyle/>
          <a:p>
            <a:r>
              <a:rPr lang="zh-TW" altLang="zh-TW" sz="3600" b="1" smtClean="0">
                <a:solidFill>
                  <a:schemeClr val="tx1"/>
                </a:solidFill>
                <a:latin typeface="Times New Roman" pitchFamily="18" charset="0"/>
                <a:ea typeface="標楷體" pitchFamily="65" charset="-120"/>
                <a:cs typeface="Times New Roman" pitchFamily="18" charset="0"/>
              </a:rPr>
              <a:t>交貨地</a:t>
            </a:r>
            <a:r>
              <a:rPr lang="en-US" altLang="zh-TW" sz="3600" b="1" smtClean="0">
                <a:solidFill>
                  <a:schemeClr val="tx1"/>
                </a:solidFill>
                <a:latin typeface="Times New Roman" pitchFamily="18" charset="0"/>
                <a:ea typeface="標楷體" pitchFamily="65" charset="-120"/>
                <a:cs typeface="Times New Roman" pitchFamily="18" charset="0"/>
              </a:rPr>
              <a:t>/</a:t>
            </a:r>
            <a:r>
              <a:rPr lang="zh-TW" altLang="zh-TW" sz="3600" b="1" smtClean="0">
                <a:solidFill>
                  <a:schemeClr val="tx1"/>
                </a:solidFill>
                <a:latin typeface="Times New Roman" pitchFamily="18" charset="0"/>
                <a:ea typeface="標楷體" pitchFamily="65" charset="-120"/>
                <a:cs typeface="Times New Roman" pitchFamily="18" charset="0"/>
              </a:rPr>
              <a:t>裝運港</a:t>
            </a:r>
            <a:r>
              <a:rPr lang="zh-TW" altLang="en-US" sz="3600" b="1" smtClean="0">
                <a:solidFill>
                  <a:schemeClr val="tx1"/>
                </a:solidFill>
                <a:latin typeface="Times New Roman" pitchFamily="18" charset="0"/>
                <a:ea typeface="標楷體" pitchFamily="65" charset="-120"/>
                <a:cs typeface="Times New Roman" pitchFamily="18" charset="0"/>
              </a:rPr>
              <a:t>與</a:t>
            </a:r>
            <a:r>
              <a:rPr lang="zh-TW" altLang="zh-TW" sz="3600" b="1" smtClean="0">
                <a:solidFill>
                  <a:schemeClr val="tx1"/>
                </a:solidFill>
                <a:latin typeface="Times New Roman" pitchFamily="18" charset="0"/>
                <a:ea typeface="標楷體" pitchFamily="65" charset="-120"/>
                <a:cs typeface="Times New Roman" pitchFamily="18" charset="0"/>
              </a:rPr>
              <a:t>目的地</a:t>
            </a:r>
            <a:r>
              <a:rPr lang="en-US" altLang="zh-TW" sz="3600" b="1" smtClean="0">
                <a:solidFill>
                  <a:schemeClr val="tx1"/>
                </a:solidFill>
                <a:latin typeface="Times New Roman" pitchFamily="18" charset="0"/>
                <a:ea typeface="標楷體" pitchFamily="65" charset="-120"/>
                <a:cs typeface="Times New Roman" pitchFamily="18" charset="0"/>
              </a:rPr>
              <a:t>/</a:t>
            </a:r>
            <a:r>
              <a:rPr lang="zh-TW" altLang="zh-TW" sz="3600" b="1" smtClean="0">
                <a:solidFill>
                  <a:schemeClr val="tx1"/>
                </a:solidFill>
                <a:latin typeface="Times New Roman" pitchFamily="18" charset="0"/>
                <a:ea typeface="標楷體" pitchFamily="65" charset="-120"/>
                <a:cs typeface="Times New Roman" pitchFamily="18" charset="0"/>
              </a:rPr>
              <a:t>目的港</a:t>
            </a:r>
            <a:endParaRPr lang="zh-TW" altLang="en-US" sz="3600" b="1" smtClean="0">
              <a:solidFill>
                <a:schemeClr val="tx1"/>
              </a:solidFill>
              <a:latin typeface="Times New Roman" pitchFamily="18" charset="0"/>
              <a:ea typeface="標楷體" pitchFamily="65" charset="-120"/>
              <a:cs typeface="Times New Roman" pitchFamily="18" charset="0"/>
            </a:endParaRPr>
          </a:p>
        </p:txBody>
      </p:sp>
      <p:sp>
        <p:nvSpPr>
          <p:cNvPr id="15363" name="投影片編號版面配置區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fld id="{38D06F3C-0FC9-40A3-91D1-FF4C16B028C1}" type="slidenum">
              <a:rPr kumimoji="0" lang="zh-TW" altLang="en-US" sz="1000" smtClean="0"/>
              <a:pPr eaLnBrk="1" hangingPunct="1">
                <a:spcBef>
                  <a:spcPct val="0"/>
                </a:spcBef>
                <a:buClrTx/>
                <a:buFontTx/>
                <a:buNone/>
              </a:pPr>
              <a:t>115</a:t>
            </a:fld>
            <a:endParaRPr kumimoji="0" lang="zh-TW" altLang="en-US" sz="1000" smtClean="0"/>
          </a:p>
        </p:txBody>
      </p:sp>
      <p:sp>
        <p:nvSpPr>
          <p:cNvPr id="15364" name="內容版面配置區 3"/>
          <p:cNvSpPr>
            <a:spLocks noGrp="1"/>
          </p:cNvSpPr>
          <p:nvPr>
            <p:ph sz="quarter" idx="1"/>
          </p:nvPr>
        </p:nvSpPr>
        <p:spPr>
          <a:xfrm>
            <a:off x="0" y="765175"/>
            <a:ext cx="9144000" cy="5948363"/>
          </a:xfrm>
        </p:spPr>
        <p:txBody>
          <a:bodyPr/>
          <a:lstStyle/>
          <a:p>
            <a:r>
              <a:rPr lang="zh-TW" altLang="zh-TW" sz="2800" b="1" smtClean="0">
                <a:solidFill>
                  <a:srgbClr val="FF0000"/>
                </a:solidFill>
                <a:latin typeface="Times New Roman" pitchFamily="18" charset="0"/>
                <a:ea typeface="標楷體" pitchFamily="65" charset="-120"/>
                <a:cs typeface="Times New Roman" pitchFamily="18" charset="0"/>
              </a:rPr>
              <a:t>交貨地</a:t>
            </a:r>
            <a:r>
              <a:rPr lang="en-US" altLang="zh-TW" sz="2800" b="1" smtClean="0">
                <a:solidFill>
                  <a:srgbClr val="FF0000"/>
                </a:solidFill>
                <a:latin typeface="Times New Roman" pitchFamily="18" charset="0"/>
                <a:ea typeface="標楷體" pitchFamily="65" charset="-120"/>
                <a:cs typeface="Times New Roman" pitchFamily="18" charset="0"/>
              </a:rPr>
              <a:t>(place of delivery)</a:t>
            </a:r>
            <a:r>
              <a:rPr lang="zh-TW" altLang="zh-TW" sz="2800" b="1" smtClean="0">
                <a:solidFill>
                  <a:srgbClr val="FF0000"/>
                </a:solidFill>
                <a:latin typeface="Times New Roman" pitchFamily="18" charset="0"/>
                <a:ea typeface="標楷體" pitchFamily="65" charset="-120"/>
                <a:cs typeface="Times New Roman" pitchFamily="18" charset="0"/>
              </a:rPr>
              <a:t>與裝運港</a:t>
            </a:r>
            <a:r>
              <a:rPr lang="en-US" altLang="zh-TW" sz="2800" b="1" smtClean="0">
                <a:solidFill>
                  <a:srgbClr val="FF0000"/>
                </a:solidFill>
                <a:latin typeface="Times New Roman" pitchFamily="18" charset="0"/>
                <a:ea typeface="標楷體" pitchFamily="65" charset="-120"/>
                <a:cs typeface="Times New Roman" pitchFamily="18" charset="0"/>
              </a:rPr>
              <a:t>(port of shipment) </a:t>
            </a:r>
            <a:r>
              <a:rPr lang="en-US" altLang="zh-TW" sz="2800" b="1" smtClean="0">
                <a:latin typeface="Times New Roman" pitchFamily="18" charset="0"/>
                <a:ea typeface="標楷體" pitchFamily="65" charset="-120"/>
                <a:cs typeface="Times New Roman" pitchFamily="18" charset="0"/>
              </a:rPr>
              <a:t>:</a:t>
            </a:r>
            <a:r>
              <a:rPr lang="zh-TW" altLang="zh-TW" sz="2800" b="1" smtClean="0">
                <a:latin typeface="Times New Roman" pitchFamily="18" charset="0"/>
                <a:ea typeface="標楷體" pitchFamily="65" charset="-120"/>
                <a:cs typeface="Times New Roman" pitchFamily="18" charset="0"/>
              </a:rPr>
              <a:t>係指貨物滅失或毀損的風險移轉買方承擔之時點</a:t>
            </a:r>
            <a:r>
              <a:rPr lang="en-US" altLang="zh-TW" sz="2800" b="1" smtClean="0">
                <a:latin typeface="Times New Roman" pitchFamily="18" charset="0"/>
                <a:ea typeface="標楷體" pitchFamily="65" charset="-120"/>
                <a:cs typeface="Times New Roman" pitchFamily="18" charset="0"/>
              </a:rPr>
              <a:t>,</a:t>
            </a:r>
            <a:r>
              <a:rPr lang="zh-TW" altLang="zh-TW" sz="2800" b="1" smtClean="0">
                <a:latin typeface="Times New Roman" pitchFamily="18" charset="0"/>
                <a:ea typeface="標楷體" pitchFamily="65" charset="-120"/>
                <a:cs typeface="Times New Roman" pitchFamily="18" charset="0"/>
              </a:rPr>
              <a:t>而不是賣方實際將貨物交付買方之地點</a:t>
            </a:r>
            <a:r>
              <a:rPr lang="en-US" altLang="zh-TW" sz="2800" b="1" smtClean="0">
                <a:latin typeface="Times New Roman" pitchFamily="18" charset="0"/>
                <a:ea typeface="標楷體" pitchFamily="65" charset="-120"/>
                <a:cs typeface="Times New Roman" pitchFamily="18" charset="0"/>
              </a:rPr>
              <a:t>;</a:t>
            </a:r>
            <a:r>
              <a:rPr lang="zh-TW" altLang="zh-TW" sz="2800" b="1" smtClean="0">
                <a:latin typeface="Times New Roman" pitchFamily="18" charset="0"/>
                <a:ea typeface="標楷體" pitchFamily="65" charset="-120"/>
                <a:cs typeface="Times New Roman" pitchFamily="18" charset="0"/>
              </a:rPr>
              <a:t>在</a:t>
            </a:r>
            <a:r>
              <a:rPr lang="en-US" altLang="zh-TW" sz="2800" b="1" smtClean="0">
                <a:latin typeface="Times New Roman" pitchFamily="18" charset="0"/>
                <a:ea typeface="標楷體" pitchFamily="65" charset="-120"/>
                <a:cs typeface="Times New Roman" pitchFamily="18" charset="0"/>
              </a:rPr>
              <a:t>2010</a:t>
            </a:r>
            <a:r>
              <a:rPr lang="zh-TW" altLang="zh-TW" sz="2800" b="1" smtClean="0">
                <a:latin typeface="Times New Roman" pitchFamily="18" charset="0"/>
                <a:ea typeface="標楷體" pitchFamily="65" charset="-120"/>
                <a:cs typeface="Times New Roman" pitchFamily="18" charset="0"/>
              </a:rPr>
              <a:t>年版之國貿條規中</a:t>
            </a:r>
            <a:r>
              <a:rPr lang="en-US" altLang="zh-TW" sz="2800" b="1" smtClean="0">
                <a:latin typeface="Times New Roman" pitchFamily="18" charset="0"/>
                <a:ea typeface="標楷體" pitchFamily="65" charset="-120"/>
                <a:cs typeface="Times New Roman" pitchFamily="18" charset="0"/>
              </a:rPr>
              <a:t>,EXW</a:t>
            </a:r>
            <a:r>
              <a:rPr lang="zh-TW" altLang="zh-TW" sz="2800" b="1" smtClean="0">
                <a:latin typeface="Times New Roman" pitchFamily="18" charset="0"/>
                <a:ea typeface="標楷體" pitchFamily="65" charset="-120"/>
                <a:cs typeface="Times New Roman" pitchFamily="18" charset="0"/>
              </a:rPr>
              <a:t>與</a:t>
            </a:r>
            <a:r>
              <a:rPr lang="en-US" altLang="zh-TW" sz="2800" b="1" smtClean="0">
                <a:latin typeface="Times New Roman" pitchFamily="18" charset="0"/>
                <a:ea typeface="標楷體" pitchFamily="65" charset="-120"/>
                <a:cs typeface="Times New Roman" pitchFamily="18" charset="0"/>
              </a:rPr>
              <a:t>FCA</a:t>
            </a:r>
            <a:r>
              <a:rPr lang="zh-TW" altLang="zh-TW" sz="2800" b="1" smtClean="0">
                <a:latin typeface="Times New Roman" pitchFamily="18" charset="0"/>
                <a:ea typeface="標楷體" pitchFamily="65" charset="-120"/>
                <a:cs typeface="Times New Roman" pitchFamily="18" charset="0"/>
              </a:rPr>
              <a:t>條件須加註指定之交貨地</a:t>
            </a:r>
            <a:r>
              <a:rPr lang="en-US" altLang="zh-TW" sz="2800" b="1" smtClean="0">
                <a:latin typeface="Times New Roman" pitchFamily="18" charset="0"/>
                <a:ea typeface="標楷體" pitchFamily="65" charset="-120"/>
                <a:cs typeface="Times New Roman" pitchFamily="18" charset="0"/>
              </a:rPr>
              <a:t>,</a:t>
            </a:r>
            <a:r>
              <a:rPr lang="zh-TW" altLang="zh-TW" sz="2800" b="1" smtClean="0">
                <a:latin typeface="Times New Roman" pitchFamily="18" charset="0"/>
                <a:ea typeface="標楷體" pitchFamily="65" charset="-120"/>
                <a:cs typeface="Times New Roman" pitchFamily="18" charset="0"/>
              </a:rPr>
              <a:t>FAS與FOB條件係加註指定之裝運港</a:t>
            </a:r>
            <a:r>
              <a:rPr lang="en-US" altLang="zh-TW" sz="2800" b="1" smtClean="0">
                <a:latin typeface="Times New Roman" pitchFamily="18" charset="0"/>
                <a:ea typeface="標楷體" pitchFamily="65" charset="-120"/>
                <a:cs typeface="Times New Roman" pitchFamily="18" charset="0"/>
              </a:rPr>
              <a:t>(</a:t>
            </a:r>
            <a:r>
              <a:rPr lang="zh-TW" altLang="en-US" sz="2800" b="1" smtClean="0">
                <a:latin typeface="Times New Roman" pitchFamily="18" charset="0"/>
                <a:ea typeface="標楷體" pitchFamily="65" charset="-120"/>
                <a:cs typeface="Times New Roman" pitchFamily="18" charset="0"/>
              </a:rPr>
              <a:t>亦即交貨地</a:t>
            </a:r>
            <a:r>
              <a:rPr lang="en-US" altLang="zh-TW" sz="2800" b="1" smtClean="0">
                <a:latin typeface="Times New Roman" pitchFamily="18" charset="0"/>
                <a:ea typeface="標楷體" pitchFamily="65" charset="-120"/>
                <a:cs typeface="Times New Roman" pitchFamily="18" charset="0"/>
              </a:rPr>
              <a:t>).</a:t>
            </a:r>
          </a:p>
          <a:p>
            <a:r>
              <a:rPr lang="zh-TW" altLang="zh-TW" sz="2800" b="1" smtClean="0">
                <a:solidFill>
                  <a:srgbClr val="FF0000"/>
                </a:solidFill>
                <a:latin typeface="Times New Roman" pitchFamily="18" charset="0"/>
                <a:ea typeface="標楷體" pitchFamily="65" charset="-120"/>
                <a:cs typeface="Times New Roman" pitchFamily="18" charset="0"/>
              </a:rPr>
              <a:t>目的地</a:t>
            </a:r>
            <a:r>
              <a:rPr lang="en-US" altLang="zh-TW" sz="2800" b="1" smtClean="0">
                <a:solidFill>
                  <a:srgbClr val="FF0000"/>
                </a:solidFill>
                <a:latin typeface="Times New Roman" pitchFamily="18" charset="0"/>
                <a:ea typeface="標楷體" pitchFamily="65" charset="-120"/>
                <a:cs typeface="Times New Roman" pitchFamily="18" charset="0"/>
              </a:rPr>
              <a:t>(place of destination)</a:t>
            </a:r>
            <a:r>
              <a:rPr lang="zh-TW" altLang="zh-TW" sz="2800" b="1" smtClean="0">
                <a:solidFill>
                  <a:srgbClr val="FF0000"/>
                </a:solidFill>
                <a:latin typeface="Times New Roman" pitchFamily="18" charset="0"/>
                <a:ea typeface="標楷體" pitchFamily="65" charset="-120"/>
                <a:cs typeface="Times New Roman" pitchFamily="18" charset="0"/>
              </a:rPr>
              <a:t>與目的港</a:t>
            </a:r>
            <a:r>
              <a:rPr lang="en-US" altLang="zh-TW" sz="2800" b="1" smtClean="0">
                <a:solidFill>
                  <a:srgbClr val="FF0000"/>
                </a:solidFill>
                <a:latin typeface="Times New Roman" pitchFamily="18" charset="0"/>
                <a:ea typeface="標楷體" pitchFamily="65" charset="-120"/>
                <a:cs typeface="Times New Roman" pitchFamily="18" charset="0"/>
              </a:rPr>
              <a:t>(port of destination)</a:t>
            </a:r>
            <a:r>
              <a:rPr lang="en-US" altLang="zh-TW" sz="2800" b="1" smtClean="0">
                <a:latin typeface="Times New Roman" pitchFamily="18" charset="0"/>
                <a:ea typeface="標楷體" pitchFamily="65" charset="-120"/>
                <a:cs typeface="Times New Roman" pitchFamily="18" charset="0"/>
              </a:rPr>
              <a:t>:CPT</a:t>
            </a:r>
            <a:r>
              <a:rPr lang="zh-TW" altLang="zh-TW" sz="2800" b="1" smtClean="0">
                <a:latin typeface="Times New Roman" pitchFamily="18" charset="0"/>
                <a:ea typeface="標楷體" pitchFamily="65" charset="-120"/>
                <a:cs typeface="Times New Roman" pitchFamily="18" charset="0"/>
              </a:rPr>
              <a:t>、</a:t>
            </a:r>
            <a:r>
              <a:rPr lang="en-US" altLang="zh-TW" sz="2800" b="1" smtClean="0">
                <a:latin typeface="Times New Roman" pitchFamily="18" charset="0"/>
                <a:ea typeface="標楷體" pitchFamily="65" charset="-120"/>
                <a:cs typeface="Times New Roman" pitchFamily="18" charset="0"/>
              </a:rPr>
              <a:t>CIP</a:t>
            </a:r>
            <a:r>
              <a:rPr lang="zh-TW" altLang="zh-TW" sz="2800" b="1" smtClean="0">
                <a:latin typeface="Times New Roman" pitchFamily="18" charset="0"/>
                <a:ea typeface="標楷體" pitchFamily="65" charset="-120"/>
                <a:cs typeface="Times New Roman" pitchFamily="18" charset="0"/>
              </a:rPr>
              <a:t>、</a:t>
            </a:r>
            <a:r>
              <a:rPr lang="en-US" altLang="zh-TW" sz="2800" b="1" smtClean="0">
                <a:latin typeface="Times New Roman" pitchFamily="18" charset="0"/>
                <a:ea typeface="標楷體" pitchFamily="65" charset="-120"/>
                <a:cs typeface="Times New Roman" pitchFamily="18" charset="0"/>
              </a:rPr>
              <a:t>DAP</a:t>
            </a:r>
            <a:r>
              <a:rPr lang="zh-TW" altLang="zh-TW" sz="2800" b="1" smtClean="0">
                <a:latin typeface="Times New Roman" pitchFamily="18" charset="0"/>
                <a:ea typeface="標楷體" pitchFamily="65" charset="-120"/>
                <a:cs typeface="Times New Roman" pitchFamily="18" charset="0"/>
              </a:rPr>
              <a:t>及</a:t>
            </a:r>
            <a:r>
              <a:rPr lang="en-US" altLang="zh-TW" sz="2800" b="1" smtClean="0">
                <a:latin typeface="Times New Roman" pitchFamily="18" charset="0"/>
                <a:ea typeface="標楷體" pitchFamily="65" charset="-120"/>
                <a:cs typeface="Times New Roman" pitchFamily="18" charset="0"/>
              </a:rPr>
              <a:t>DDP</a:t>
            </a:r>
            <a:r>
              <a:rPr lang="zh-TW" altLang="zh-TW" sz="2800" b="1" smtClean="0">
                <a:latin typeface="Times New Roman" pitchFamily="18" charset="0"/>
                <a:ea typeface="標楷體" pitchFamily="65" charset="-120"/>
                <a:cs typeface="Times New Roman" pitchFamily="18" charset="0"/>
              </a:rPr>
              <a:t>條件須加註指定目的地</a:t>
            </a:r>
            <a:r>
              <a:rPr lang="en-US" altLang="zh-TW" sz="2800" b="1" smtClean="0">
                <a:latin typeface="Times New Roman" pitchFamily="18" charset="0"/>
                <a:ea typeface="標楷體" pitchFamily="65" charset="-120"/>
                <a:cs typeface="Times New Roman" pitchFamily="18" charset="0"/>
              </a:rPr>
              <a:t>,DAT</a:t>
            </a:r>
            <a:r>
              <a:rPr lang="zh-TW" altLang="zh-TW" sz="2800" b="1" smtClean="0">
                <a:latin typeface="Times New Roman" pitchFamily="18" charset="0"/>
                <a:ea typeface="標楷體" pitchFamily="65" charset="-120"/>
                <a:cs typeface="Times New Roman" pitchFamily="18" charset="0"/>
              </a:rPr>
              <a:t>條件加註目的港或目的地之指定終站</a:t>
            </a:r>
            <a:r>
              <a:rPr lang="en-US" altLang="zh-TW" sz="2800" b="1" smtClean="0">
                <a:latin typeface="Times New Roman" pitchFamily="18" charset="0"/>
                <a:ea typeface="標楷體" pitchFamily="65" charset="-120"/>
                <a:cs typeface="Times New Roman" pitchFamily="18" charset="0"/>
              </a:rPr>
              <a:t>;CPT</a:t>
            </a:r>
            <a:r>
              <a:rPr lang="zh-TW" altLang="zh-TW" sz="2800" b="1" smtClean="0">
                <a:latin typeface="Times New Roman" pitchFamily="18" charset="0"/>
                <a:ea typeface="標楷體" pitchFamily="65" charset="-120"/>
                <a:cs typeface="Times New Roman" pitchFamily="18" charset="0"/>
              </a:rPr>
              <a:t>條件與</a:t>
            </a:r>
            <a:r>
              <a:rPr lang="en-US" altLang="zh-TW" sz="2800" b="1" smtClean="0">
                <a:latin typeface="Times New Roman" pitchFamily="18" charset="0"/>
                <a:ea typeface="標楷體" pitchFamily="65" charset="-120"/>
                <a:cs typeface="Times New Roman" pitchFamily="18" charset="0"/>
              </a:rPr>
              <a:t>CIP</a:t>
            </a:r>
            <a:r>
              <a:rPr lang="zh-TW" altLang="zh-TW" sz="2800" b="1" smtClean="0">
                <a:latin typeface="Times New Roman" pitchFamily="18" charset="0"/>
                <a:ea typeface="標楷體" pitchFamily="65" charset="-120"/>
                <a:cs typeface="Times New Roman" pitchFamily="18" charset="0"/>
              </a:rPr>
              <a:t>條件所加註之目的地</a:t>
            </a:r>
            <a:r>
              <a:rPr lang="en-US" altLang="zh-TW" sz="2800" b="1" smtClean="0">
                <a:latin typeface="Times New Roman" pitchFamily="18" charset="0"/>
                <a:ea typeface="標楷體" pitchFamily="65" charset="-120"/>
                <a:cs typeface="Times New Roman" pitchFamily="18" charset="0"/>
              </a:rPr>
              <a:t>,</a:t>
            </a:r>
            <a:r>
              <a:rPr lang="zh-TW" altLang="zh-TW" sz="2800" b="1" smtClean="0">
                <a:latin typeface="Times New Roman" pitchFamily="18" charset="0"/>
                <a:ea typeface="標楷體" pitchFamily="65" charset="-120"/>
                <a:cs typeface="Times New Roman" pitchFamily="18" charset="0"/>
              </a:rPr>
              <a:t>是賣方所須訂立運送契約之目的地且須承擔至此地點之運送費用</a:t>
            </a:r>
            <a:r>
              <a:rPr lang="en-US" altLang="zh-TW" sz="2800" b="1" smtClean="0">
                <a:latin typeface="Times New Roman" pitchFamily="18" charset="0"/>
                <a:ea typeface="標楷體" pitchFamily="65" charset="-120"/>
                <a:cs typeface="Times New Roman" pitchFamily="18" charset="0"/>
              </a:rPr>
              <a:t>; DAT</a:t>
            </a:r>
            <a:r>
              <a:rPr lang="zh-TW" altLang="zh-TW" sz="2800" b="1" smtClean="0">
                <a:latin typeface="Times New Roman" pitchFamily="18" charset="0"/>
                <a:ea typeface="標楷體" pitchFamily="65" charset="-120"/>
                <a:cs typeface="Times New Roman" pitchFamily="18" charset="0"/>
              </a:rPr>
              <a:t>條件</a:t>
            </a:r>
            <a:r>
              <a:rPr lang="zh-TW" altLang="en-US" sz="2800" b="1" smtClean="0">
                <a:latin typeface="Times New Roman" pitchFamily="18" charset="0"/>
                <a:ea typeface="標楷體" pitchFamily="65" charset="-120"/>
                <a:cs typeface="Times New Roman" pitchFamily="18" charset="0"/>
              </a:rPr>
              <a:t>、</a:t>
            </a:r>
            <a:r>
              <a:rPr lang="en-US" altLang="zh-TW" sz="2800" b="1" smtClean="0">
                <a:latin typeface="Times New Roman" pitchFamily="18" charset="0"/>
                <a:ea typeface="標楷體" pitchFamily="65" charset="-120"/>
                <a:cs typeface="Times New Roman" pitchFamily="18" charset="0"/>
              </a:rPr>
              <a:t>DAP</a:t>
            </a:r>
            <a:r>
              <a:rPr lang="zh-TW" altLang="en-US" sz="2800" b="1" smtClean="0">
                <a:latin typeface="Times New Roman" pitchFamily="18" charset="0"/>
                <a:ea typeface="標楷體" pitchFamily="65" charset="-120"/>
                <a:cs typeface="Times New Roman" pitchFamily="18" charset="0"/>
              </a:rPr>
              <a:t>及</a:t>
            </a:r>
            <a:r>
              <a:rPr lang="en-US" altLang="zh-TW" sz="2800" b="1" smtClean="0">
                <a:latin typeface="Times New Roman" pitchFamily="18" charset="0"/>
                <a:ea typeface="標楷體" pitchFamily="65" charset="-120"/>
                <a:cs typeface="Times New Roman" pitchFamily="18" charset="0"/>
              </a:rPr>
              <a:t>DDP</a:t>
            </a:r>
            <a:r>
              <a:rPr lang="zh-TW" altLang="zh-TW" sz="2800" b="1" smtClean="0">
                <a:latin typeface="Times New Roman" pitchFamily="18" charset="0"/>
                <a:ea typeface="標楷體" pitchFamily="65" charset="-120"/>
                <a:cs typeface="Times New Roman" pitchFamily="18" charset="0"/>
              </a:rPr>
              <a:t>條件所加註者</a:t>
            </a:r>
            <a:r>
              <a:rPr lang="zh-TW" altLang="en-US" sz="2800" b="1" smtClean="0">
                <a:latin typeface="Times New Roman" pitchFamily="18" charset="0"/>
                <a:ea typeface="標楷體" pitchFamily="65" charset="-120"/>
                <a:cs typeface="Times New Roman" pitchFamily="18" charset="0"/>
              </a:rPr>
              <a:t>則為交貨地</a:t>
            </a:r>
            <a:r>
              <a:rPr lang="en-US" altLang="zh-TW" sz="2800" b="1" smtClean="0">
                <a:latin typeface="Times New Roman" pitchFamily="18" charset="0"/>
                <a:ea typeface="標楷體" pitchFamily="65" charset="-120"/>
                <a:cs typeface="Times New Roman" pitchFamily="18" charset="0"/>
              </a:rPr>
              <a:t>.</a:t>
            </a:r>
          </a:p>
          <a:p>
            <a:r>
              <a:rPr lang="en-US" altLang="zh-TW" sz="2800" b="1" smtClean="0">
                <a:latin typeface="Times New Roman" pitchFamily="18" charset="0"/>
                <a:ea typeface="標楷體" pitchFamily="65" charset="-120"/>
                <a:cs typeface="Times New Roman" pitchFamily="18" charset="0"/>
              </a:rPr>
              <a:t>CFR</a:t>
            </a:r>
            <a:r>
              <a:rPr lang="zh-TW" altLang="zh-TW" sz="2800" b="1" smtClean="0">
                <a:latin typeface="Times New Roman" pitchFamily="18" charset="0"/>
                <a:ea typeface="標楷體" pitchFamily="65" charset="-120"/>
                <a:cs typeface="Times New Roman" pitchFamily="18" charset="0"/>
              </a:rPr>
              <a:t>與</a:t>
            </a:r>
            <a:r>
              <a:rPr lang="en-US" altLang="zh-TW" sz="2800" b="1" smtClean="0">
                <a:latin typeface="Times New Roman" pitchFamily="18" charset="0"/>
                <a:ea typeface="標楷體" pitchFamily="65" charset="-120"/>
                <a:cs typeface="Times New Roman" pitchFamily="18" charset="0"/>
              </a:rPr>
              <a:t>CIF</a:t>
            </a:r>
            <a:r>
              <a:rPr lang="zh-TW" altLang="zh-TW" sz="2800" b="1" smtClean="0">
                <a:latin typeface="Times New Roman" pitchFamily="18" charset="0"/>
                <a:ea typeface="標楷體" pitchFamily="65" charset="-120"/>
                <a:cs typeface="Times New Roman" pitchFamily="18" charset="0"/>
              </a:rPr>
              <a:t>條件所加註者為指定之目的港</a:t>
            </a:r>
            <a:r>
              <a:rPr lang="en-US" altLang="zh-TW" sz="2800" b="1" smtClean="0">
                <a:latin typeface="Times New Roman" pitchFamily="18" charset="0"/>
                <a:ea typeface="標楷體" pitchFamily="65" charset="-120"/>
                <a:cs typeface="Times New Roman" pitchFamily="18" charset="0"/>
              </a:rPr>
              <a:t>,</a:t>
            </a:r>
            <a:r>
              <a:rPr lang="zh-TW" altLang="zh-TW" sz="2800" b="1" smtClean="0">
                <a:latin typeface="Times New Roman" pitchFamily="18" charset="0"/>
                <a:ea typeface="標楷體" pitchFamily="65" charset="-120"/>
                <a:cs typeface="Times New Roman" pitchFamily="18" charset="0"/>
              </a:rPr>
              <a:t>其定義與</a:t>
            </a:r>
            <a:r>
              <a:rPr lang="en-US" altLang="zh-TW" sz="2800" b="1" smtClean="0">
                <a:latin typeface="Times New Roman" pitchFamily="18" charset="0"/>
                <a:ea typeface="標楷體" pitchFamily="65" charset="-120"/>
                <a:cs typeface="Times New Roman" pitchFamily="18" charset="0"/>
              </a:rPr>
              <a:t>CPT</a:t>
            </a:r>
            <a:r>
              <a:rPr lang="zh-TW" altLang="zh-TW" sz="2800" b="1" smtClean="0">
                <a:latin typeface="Times New Roman" pitchFamily="18" charset="0"/>
                <a:ea typeface="標楷體" pitchFamily="65" charset="-120"/>
                <a:cs typeface="Times New Roman" pitchFamily="18" charset="0"/>
              </a:rPr>
              <a:t>或</a:t>
            </a:r>
            <a:r>
              <a:rPr lang="en-US" altLang="zh-TW" sz="2800" b="1" smtClean="0">
                <a:latin typeface="Times New Roman" pitchFamily="18" charset="0"/>
                <a:ea typeface="標楷體" pitchFamily="65" charset="-120"/>
                <a:cs typeface="Times New Roman" pitchFamily="18" charset="0"/>
              </a:rPr>
              <a:t>CIP</a:t>
            </a:r>
            <a:r>
              <a:rPr lang="zh-TW" altLang="zh-TW" sz="2800" b="1" smtClean="0">
                <a:latin typeface="Times New Roman" pitchFamily="18" charset="0"/>
                <a:ea typeface="標楷體" pitchFamily="65" charset="-120"/>
                <a:cs typeface="Times New Roman" pitchFamily="18" charset="0"/>
              </a:rPr>
              <a:t>條件類似</a:t>
            </a:r>
            <a:r>
              <a:rPr lang="en-US" altLang="zh-TW" sz="2800" b="1" smtClean="0">
                <a:latin typeface="Times New Roman" pitchFamily="18" charset="0"/>
                <a:ea typeface="標楷體" pitchFamily="65" charset="-120"/>
                <a:cs typeface="Times New Roman" pitchFamily="18" charset="0"/>
              </a:rPr>
              <a:t>.</a:t>
            </a:r>
            <a:endParaRPr lang="zh-TW" altLang="en-US" sz="2800" b="1" smtClean="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xmlns="" val="304450181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r" eaLnBrk="1" hangingPunct="1">
              <a:spcBef>
                <a:spcPct val="0"/>
              </a:spcBef>
              <a:buClrTx/>
              <a:buFontTx/>
              <a:buNone/>
            </a:pPr>
            <a:fld id="{D6CB964A-BF87-4BC0-8946-45E9B61C3E36}" type="slidenum">
              <a:rPr kumimoji="0" lang="en-US" altLang="zh-TW" sz="1200">
                <a:latin typeface="Verdana" pitchFamily="34" charset="0"/>
              </a:rPr>
              <a:pPr algn="r" eaLnBrk="1" hangingPunct="1">
                <a:spcBef>
                  <a:spcPct val="0"/>
                </a:spcBef>
                <a:buClrTx/>
                <a:buFontTx/>
                <a:buNone/>
              </a:pPr>
              <a:t>116</a:t>
            </a:fld>
            <a:endParaRPr kumimoji="0" lang="en-US" altLang="zh-TW" sz="1200">
              <a:latin typeface="Verdana" pitchFamily="34" charset="0"/>
            </a:endParaRPr>
          </a:p>
        </p:txBody>
      </p:sp>
      <p:sp>
        <p:nvSpPr>
          <p:cNvPr id="16387" name="Rectangle 2"/>
          <p:cNvSpPr>
            <a:spLocks noChangeArrowheads="1"/>
          </p:cNvSpPr>
          <p:nvPr/>
        </p:nvSpPr>
        <p:spPr bwMode="auto">
          <a:xfrm>
            <a:off x="0" y="0"/>
            <a:ext cx="3635375" cy="620713"/>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2800" b="1">
                <a:solidFill>
                  <a:schemeClr val="bg1"/>
                </a:solidFill>
                <a:latin typeface="Times New Roman" pitchFamily="18" charset="0"/>
                <a:ea typeface="標楷體" pitchFamily="65" charset="-120"/>
              </a:rPr>
              <a:t>FCA,CPT</a:t>
            </a:r>
            <a:r>
              <a:rPr lang="zh-TW" altLang="en-US" sz="2800" b="1">
                <a:solidFill>
                  <a:schemeClr val="bg1"/>
                </a:solidFill>
                <a:latin typeface="Times New Roman" pitchFamily="18" charset="0"/>
                <a:ea typeface="標楷體" pitchFamily="65" charset="-120"/>
              </a:rPr>
              <a:t>與</a:t>
            </a:r>
            <a:r>
              <a:rPr lang="en-US" altLang="zh-TW" sz="2800" b="1">
                <a:solidFill>
                  <a:schemeClr val="bg1"/>
                </a:solidFill>
                <a:latin typeface="Times New Roman" pitchFamily="18" charset="0"/>
                <a:ea typeface="標楷體" pitchFamily="65" charset="-120"/>
              </a:rPr>
              <a:t>CIP</a:t>
            </a:r>
            <a:r>
              <a:rPr lang="zh-TW" altLang="en-US" sz="2800" b="1">
                <a:solidFill>
                  <a:schemeClr val="bg1"/>
                </a:solidFill>
                <a:latin typeface="Times New Roman" pitchFamily="18" charset="0"/>
                <a:ea typeface="標楷體" pitchFamily="65" charset="-120"/>
              </a:rPr>
              <a:t>之比較</a:t>
            </a:r>
          </a:p>
        </p:txBody>
      </p:sp>
      <p:sp>
        <p:nvSpPr>
          <p:cNvPr id="16388" name="AutoShape 3"/>
          <p:cNvSpPr>
            <a:spLocks noChangeArrowheads="1"/>
          </p:cNvSpPr>
          <p:nvPr/>
        </p:nvSpPr>
        <p:spPr bwMode="auto">
          <a:xfrm>
            <a:off x="1600200" y="4267200"/>
            <a:ext cx="1143000" cy="762000"/>
          </a:xfrm>
          <a:prstGeom prst="triangle">
            <a:avLst>
              <a:gd name="adj" fmla="val 50000"/>
            </a:avLst>
          </a:prstGeom>
          <a:solidFill>
            <a:srgbClr val="00FF00"/>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tx2"/>
                </a:solidFill>
                <a:latin typeface="Times New Roman" pitchFamily="18" charset="0"/>
                <a:ea typeface="標楷體" pitchFamily="65" charset="-120"/>
              </a:rPr>
              <a:t>指定</a:t>
            </a:r>
          </a:p>
          <a:p>
            <a:pPr algn="ctr" eaLnBrk="1" hangingPunct="1">
              <a:spcBef>
                <a:spcPct val="0"/>
              </a:spcBef>
              <a:buClrTx/>
              <a:buFontTx/>
              <a:buNone/>
            </a:pPr>
            <a:r>
              <a:rPr lang="zh-TW" altLang="en-US" sz="1800" b="1">
                <a:solidFill>
                  <a:schemeClr val="tx2"/>
                </a:solidFill>
                <a:latin typeface="Times New Roman" pitchFamily="18" charset="0"/>
                <a:ea typeface="標楷體" pitchFamily="65" charset="-120"/>
              </a:rPr>
              <a:t>運送人</a:t>
            </a:r>
          </a:p>
        </p:txBody>
      </p:sp>
      <p:sp>
        <p:nvSpPr>
          <p:cNvPr id="16389" name="Rectangle 4"/>
          <p:cNvSpPr>
            <a:spLocks noChangeArrowheads="1"/>
          </p:cNvSpPr>
          <p:nvPr/>
        </p:nvSpPr>
        <p:spPr bwMode="auto">
          <a:xfrm>
            <a:off x="0" y="3581400"/>
            <a:ext cx="609600" cy="381000"/>
          </a:xfrm>
          <a:prstGeom prst="rect">
            <a:avLst/>
          </a:prstGeom>
          <a:solidFill>
            <a:srgbClr val="234517"/>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1800" b="1">
                <a:solidFill>
                  <a:schemeClr val="bg1"/>
                </a:solidFill>
                <a:latin typeface="Times New Roman" pitchFamily="18" charset="0"/>
                <a:ea typeface="標楷體" pitchFamily="65" charset="-120"/>
              </a:rPr>
              <a:t>CPT</a:t>
            </a:r>
          </a:p>
        </p:txBody>
      </p:sp>
      <p:sp>
        <p:nvSpPr>
          <p:cNvPr id="16390" name="Rectangle 5"/>
          <p:cNvSpPr>
            <a:spLocks noChangeArrowheads="1"/>
          </p:cNvSpPr>
          <p:nvPr/>
        </p:nvSpPr>
        <p:spPr bwMode="auto">
          <a:xfrm>
            <a:off x="1066800" y="3429000"/>
            <a:ext cx="914400" cy="381000"/>
          </a:xfrm>
          <a:prstGeom prst="rect">
            <a:avLst/>
          </a:prstGeom>
          <a:solidFill>
            <a:srgbClr val="234517"/>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賣方風險</a:t>
            </a:r>
          </a:p>
        </p:txBody>
      </p:sp>
      <p:sp>
        <p:nvSpPr>
          <p:cNvPr id="16391" name="Rectangle 6"/>
          <p:cNvSpPr>
            <a:spLocks noChangeArrowheads="1"/>
          </p:cNvSpPr>
          <p:nvPr/>
        </p:nvSpPr>
        <p:spPr bwMode="auto">
          <a:xfrm>
            <a:off x="1066800" y="3886200"/>
            <a:ext cx="914400" cy="381000"/>
          </a:xfrm>
          <a:prstGeom prst="rect">
            <a:avLst/>
          </a:prstGeom>
          <a:solidFill>
            <a:srgbClr val="234517"/>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主要運費</a:t>
            </a:r>
          </a:p>
        </p:txBody>
      </p:sp>
      <p:sp>
        <p:nvSpPr>
          <p:cNvPr id="16392" name="Line 7"/>
          <p:cNvSpPr>
            <a:spLocks noChangeShapeType="1"/>
          </p:cNvSpPr>
          <p:nvPr/>
        </p:nvSpPr>
        <p:spPr bwMode="auto">
          <a:xfrm>
            <a:off x="2166938" y="1100138"/>
            <a:ext cx="0" cy="51054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3" name="Line 8"/>
          <p:cNvSpPr>
            <a:spLocks noChangeShapeType="1"/>
          </p:cNvSpPr>
          <p:nvPr/>
        </p:nvSpPr>
        <p:spPr bwMode="auto">
          <a:xfrm>
            <a:off x="4343400" y="1219200"/>
            <a:ext cx="0" cy="50292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4" name="Line 9"/>
          <p:cNvSpPr>
            <a:spLocks noChangeShapeType="1"/>
          </p:cNvSpPr>
          <p:nvPr/>
        </p:nvSpPr>
        <p:spPr bwMode="auto">
          <a:xfrm>
            <a:off x="827088" y="3573463"/>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5" name="Line 10"/>
          <p:cNvSpPr>
            <a:spLocks noChangeShapeType="1"/>
          </p:cNvSpPr>
          <p:nvPr/>
        </p:nvSpPr>
        <p:spPr bwMode="auto">
          <a:xfrm>
            <a:off x="838200" y="35814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6" name="Line 11"/>
          <p:cNvSpPr>
            <a:spLocks noChangeShapeType="1"/>
          </p:cNvSpPr>
          <p:nvPr/>
        </p:nvSpPr>
        <p:spPr bwMode="auto">
          <a:xfrm>
            <a:off x="838200" y="40386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7" name="AutoShape 12"/>
          <p:cNvSpPr>
            <a:spLocks noChangeArrowheads="1"/>
          </p:cNvSpPr>
          <p:nvPr/>
        </p:nvSpPr>
        <p:spPr bwMode="auto">
          <a:xfrm>
            <a:off x="8077200" y="4797425"/>
            <a:ext cx="1066800" cy="762000"/>
          </a:xfrm>
          <a:prstGeom prst="triangle">
            <a:avLst>
              <a:gd name="adj" fmla="val 50000"/>
            </a:avLst>
          </a:prstGeom>
          <a:solidFill>
            <a:schemeClr val="hlink"/>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tx2"/>
                </a:solidFill>
                <a:latin typeface="Times New Roman" pitchFamily="18" charset="0"/>
                <a:ea typeface="標楷體" pitchFamily="65" charset="-120"/>
              </a:rPr>
              <a:t>指定</a:t>
            </a:r>
          </a:p>
          <a:p>
            <a:pPr algn="ctr" eaLnBrk="1" hangingPunct="1">
              <a:spcBef>
                <a:spcPct val="0"/>
              </a:spcBef>
              <a:buClrTx/>
              <a:buFontTx/>
              <a:buNone/>
            </a:pPr>
            <a:r>
              <a:rPr lang="zh-TW" altLang="en-US" sz="1800" b="1">
                <a:solidFill>
                  <a:schemeClr val="tx2"/>
                </a:solidFill>
                <a:latin typeface="Times New Roman" pitchFamily="18" charset="0"/>
                <a:ea typeface="標楷體" pitchFamily="65" charset="-120"/>
              </a:rPr>
              <a:t>目的地</a:t>
            </a:r>
          </a:p>
        </p:txBody>
      </p:sp>
      <p:sp>
        <p:nvSpPr>
          <p:cNvPr id="16398" name="Line 13"/>
          <p:cNvSpPr>
            <a:spLocks noChangeShapeType="1"/>
          </p:cNvSpPr>
          <p:nvPr/>
        </p:nvSpPr>
        <p:spPr bwMode="auto">
          <a:xfrm>
            <a:off x="7924800" y="2209800"/>
            <a:ext cx="1219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9" name="Line 14"/>
          <p:cNvSpPr>
            <a:spLocks noChangeShapeType="1"/>
          </p:cNvSpPr>
          <p:nvPr/>
        </p:nvSpPr>
        <p:spPr bwMode="auto">
          <a:xfrm>
            <a:off x="6705600" y="1219200"/>
            <a:ext cx="0" cy="49530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400" name="Line 15"/>
          <p:cNvSpPr>
            <a:spLocks noChangeShapeType="1"/>
          </p:cNvSpPr>
          <p:nvPr/>
        </p:nvSpPr>
        <p:spPr bwMode="auto">
          <a:xfrm>
            <a:off x="8604250" y="1125538"/>
            <a:ext cx="0" cy="51816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401" name="Rectangle 16"/>
          <p:cNvSpPr>
            <a:spLocks noChangeArrowheads="1"/>
          </p:cNvSpPr>
          <p:nvPr/>
        </p:nvSpPr>
        <p:spPr bwMode="auto">
          <a:xfrm>
            <a:off x="0" y="5334000"/>
            <a:ext cx="609600" cy="381000"/>
          </a:xfrm>
          <a:prstGeom prst="rect">
            <a:avLst/>
          </a:prstGeom>
          <a:solidFill>
            <a:srgbClr val="234517"/>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1800" b="1">
                <a:solidFill>
                  <a:schemeClr val="bg1"/>
                </a:solidFill>
                <a:latin typeface="Times New Roman" pitchFamily="18" charset="0"/>
              </a:rPr>
              <a:t>CIP</a:t>
            </a:r>
          </a:p>
        </p:txBody>
      </p:sp>
      <p:sp>
        <p:nvSpPr>
          <p:cNvPr id="16402" name="Rectangle 17"/>
          <p:cNvSpPr>
            <a:spLocks noChangeArrowheads="1"/>
          </p:cNvSpPr>
          <p:nvPr/>
        </p:nvSpPr>
        <p:spPr bwMode="auto">
          <a:xfrm>
            <a:off x="1066800" y="5105400"/>
            <a:ext cx="838200" cy="304800"/>
          </a:xfrm>
          <a:prstGeom prst="rect">
            <a:avLst/>
          </a:prstGeom>
          <a:solidFill>
            <a:srgbClr val="234517"/>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賣方風險</a:t>
            </a:r>
          </a:p>
        </p:txBody>
      </p:sp>
      <p:sp>
        <p:nvSpPr>
          <p:cNvPr id="16403" name="Rectangle 18"/>
          <p:cNvSpPr>
            <a:spLocks noChangeArrowheads="1"/>
          </p:cNvSpPr>
          <p:nvPr/>
        </p:nvSpPr>
        <p:spPr bwMode="auto">
          <a:xfrm>
            <a:off x="1066800" y="5562600"/>
            <a:ext cx="838200" cy="304800"/>
          </a:xfrm>
          <a:prstGeom prst="rect">
            <a:avLst/>
          </a:prstGeom>
          <a:solidFill>
            <a:srgbClr val="234517"/>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主要運費</a:t>
            </a:r>
          </a:p>
        </p:txBody>
      </p:sp>
      <p:sp>
        <p:nvSpPr>
          <p:cNvPr id="16404" name="Line 19"/>
          <p:cNvSpPr>
            <a:spLocks noChangeShapeType="1"/>
          </p:cNvSpPr>
          <p:nvPr/>
        </p:nvSpPr>
        <p:spPr bwMode="auto">
          <a:xfrm flipH="1">
            <a:off x="827088" y="5257800"/>
            <a:ext cx="11112" cy="9080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405" name="Line 20"/>
          <p:cNvSpPr>
            <a:spLocks noChangeShapeType="1"/>
          </p:cNvSpPr>
          <p:nvPr/>
        </p:nvSpPr>
        <p:spPr bwMode="auto">
          <a:xfrm>
            <a:off x="609600" y="54864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406" name="Line 21"/>
          <p:cNvSpPr>
            <a:spLocks noChangeShapeType="1"/>
          </p:cNvSpPr>
          <p:nvPr/>
        </p:nvSpPr>
        <p:spPr bwMode="auto">
          <a:xfrm>
            <a:off x="838200" y="52578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407" name="Line 22"/>
          <p:cNvSpPr>
            <a:spLocks noChangeShapeType="1"/>
          </p:cNvSpPr>
          <p:nvPr/>
        </p:nvSpPr>
        <p:spPr bwMode="auto">
          <a:xfrm>
            <a:off x="838200" y="57150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408" name="AutoShape 23"/>
          <p:cNvSpPr>
            <a:spLocks noChangeArrowheads="1"/>
          </p:cNvSpPr>
          <p:nvPr/>
        </p:nvSpPr>
        <p:spPr bwMode="auto">
          <a:xfrm>
            <a:off x="2195513" y="4005263"/>
            <a:ext cx="6380162" cy="71437"/>
          </a:xfrm>
          <a:prstGeom prst="rightArrow">
            <a:avLst>
              <a:gd name="adj1" fmla="val 50000"/>
              <a:gd name="adj2" fmla="val 223279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6409" name="AutoShape 24"/>
          <p:cNvSpPr>
            <a:spLocks noChangeArrowheads="1"/>
          </p:cNvSpPr>
          <p:nvPr/>
        </p:nvSpPr>
        <p:spPr bwMode="auto">
          <a:xfrm>
            <a:off x="1981200" y="3581400"/>
            <a:ext cx="214313" cy="69850"/>
          </a:xfrm>
          <a:prstGeom prst="rightArrow">
            <a:avLst>
              <a:gd name="adj1" fmla="val 50000"/>
              <a:gd name="adj2" fmla="val 7670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6410" name="AutoShape 25"/>
          <p:cNvSpPr>
            <a:spLocks noChangeArrowheads="1"/>
          </p:cNvSpPr>
          <p:nvPr/>
        </p:nvSpPr>
        <p:spPr bwMode="auto">
          <a:xfrm>
            <a:off x="1905000" y="5181600"/>
            <a:ext cx="228600" cy="762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6411" name="AutoShape 26"/>
          <p:cNvSpPr>
            <a:spLocks noChangeArrowheads="1"/>
          </p:cNvSpPr>
          <p:nvPr/>
        </p:nvSpPr>
        <p:spPr bwMode="auto">
          <a:xfrm>
            <a:off x="2195513" y="5661025"/>
            <a:ext cx="6415087" cy="69850"/>
          </a:xfrm>
          <a:prstGeom prst="rightArrow">
            <a:avLst>
              <a:gd name="adj1" fmla="val 50000"/>
              <a:gd name="adj2" fmla="val 229602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pic>
        <p:nvPicPr>
          <p:cNvPr id="16412" name="Picture 27" descr="IN00561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213" y="4437063"/>
            <a:ext cx="488950" cy="609600"/>
          </a:xfrm>
          <a:prstGeom prst="rect">
            <a:avLst/>
          </a:prstGeom>
          <a:solidFill>
            <a:schemeClr val="accent2"/>
          </a:solidFill>
          <a:ln w="9525">
            <a:solidFill>
              <a:schemeClr val="accent2"/>
            </a:solidFill>
            <a:miter lim="800000"/>
            <a:headEnd/>
            <a:tailEnd/>
          </a:ln>
        </p:spPr>
      </p:pic>
      <p:pic>
        <p:nvPicPr>
          <p:cNvPr id="16413" name="Picture 28" descr="IN00561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5013325"/>
            <a:ext cx="471488" cy="58737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6414" name="AutoShape 29"/>
          <p:cNvSpPr>
            <a:spLocks noChangeArrowheads="1"/>
          </p:cNvSpPr>
          <p:nvPr/>
        </p:nvSpPr>
        <p:spPr bwMode="auto">
          <a:xfrm>
            <a:off x="1219200" y="4648200"/>
            <a:ext cx="304800" cy="76200"/>
          </a:xfrm>
          <a:prstGeom prst="rightArrow">
            <a:avLst>
              <a:gd name="adj1" fmla="val 50000"/>
              <a:gd name="adj2" fmla="val 100000"/>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6415" name="AutoShape 30"/>
          <p:cNvSpPr>
            <a:spLocks noChangeArrowheads="1"/>
          </p:cNvSpPr>
          <p:nvPr/>
        </p:nvSpPr>
        <p:spPr bwMode="auto">
          <a:xfrm>
            <a:off x="7696200" y="5029200"/>
            <a:ext cx="609600" cy="76200"/>
          </a:xfrm>
          <a:prstGeom prst="rightArrow">
            <a:avLst>
              <a:gd name="adj1" fmla="val 50000"/>
              <a:gd name="adj2" fmla="val 200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6416" name="AutoShape 31"/>
          <p:cNvSpPr>
            <a:spLocks noChangeArrowheads="1"/>
          </p:cNvSpPr>
          <p:nvPr/>
        </p:nvSpPr>
        <p:spPr bwMode="auto">
          <a:xfrm>
            <a:off x="2895600" y="4953000"/>
            <a:ext cx="228600" cy="228600"/>
          </a:xfrm>
          <a:prstGeom prst="flowChartOr">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6417" name="AutoShape 32"/>
          <p:cNvSpPr>
            <a:spLocks noChangeArrowheads="1"/>
          </p:cNvSpPr>
          <p:nvPr/>
        </p:nvSpPr>
        <p:spPr bwMode="auto">
          <a:xfrm>
            <a:off x="2667000" y="4648200"/>
            <a:ext cx="152400" cy="76200"/>
          </a:xfrm>
          <a:prstGeom prst="rightArrow">
            <a:avLst>
              <a:gd name="adj1" fmla="val 50000"/>
              <a:gd name="adj2" fmla="val 50000"/>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6418" name="AutoShape 33"/>
          <p:cNvSpPr>
            <a:spLocks noChangeArrowheads="1"/>
          </p:cNvSpPr>
          <p:nvPr/>
        </p:nvSpPr>
        <p:spPr bwMode="auto">
          <a:xfrm>
            <a:off x="3048000" y="5181600"/>
            <a:ext cx="1143000" cy="76200"/>
          </a:xfrm>
          <a:prstGeom prst="rightArrow">
            <a:avLst>
              <a:gd name="adj1" fmla="val 50000"/>
              <a:gd name="adj2" fmla="val 375000"/>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pic>
        <p:nvPicPr>
          <p:cNvPr id="16419" name="Picture 34" descr="TN00333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4800600"/>
            <a:ext cx="635000" cy="87947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6420" name="Picture 35" descr="TN00333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4724400"/>
            <a:ext cx="638175" cy="95567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6421" name="Picture 36" descr="20071012092310!Da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6238" y="4151313"/>
            <a:ext cx="1150937" cy="72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22" name="Rectangle 37"/>
          <p:cNvSpPr>
            <a:spLocks noChangeArrowheads="1"/>
          </p:cNvSpPr>
          <p:nvPr/>
        </p:nvSpPr>
        <p:spPr bwMode="auto">
          <a:xfrm>
            <a:off x="0" y="2133600"/>
            <a:ext cx="609600" cy="381000"/>
          </a:xfrm>
          <a:prstGeom prst="rect">
            <a:avLst/>
          </a:prstGeom>
          <a:solidFill>
            <a:srgbClr val="234517"/>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1800" b="1">
                <a:solidFill>
                  <a:schemeClr val="bg1"/>
                </a:solidFill>
                <a:latin typeface="Times New Roman" pitchFamily="18" charset="0"/>
                <a:ea typeface="標楷體" pitchFamily="65" charset="-120"/>
              </a:rPr>
              <a:t>FCA</a:t>
            </a:r>
          </a:p>
        </p:txBody>
      </p:sp>
      <p:sp>
        <p:nvSpPr>
          <p:cNvPr id="16423" name="Rectangle 38"/>
          <p:cNvSpPr>
            <a:spLocks noChangeArrowheads="1"/>
          </p:cNvSpPr>
          <p:nvPr/>
        </p:nvSpPr>
        <p:spPr bwMode="auto">
          <a:xfrm>
            <a:off x="1042988" y="1844675"/>
            <a:ext cx="914400" cy="381000"/>
          </a:xfrm>
          <a:prstGeom prst="rect">
            <a:avLst/>
          </a:prstGeom>
          <a:solidFill>
            <a:srgbClr val="234517"/>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賣方風險</a:t>
            </a:r>
          </a:p>
        </p:txBody>
      </p:sp>
      <p:sp>
        <p:nvSpPr>
          <p:cNvPr id="16424" name="Rectangle 39"/>
          <p:cNvSpPr>
            <a:spLocks noChangeArrowheads="1"/>
          </p:cNvSpPr>
          <p:nvPr/>
        </p:nvSpPr>
        <p:spPr bwMode="auto">
          <a:xfrm>
            <a:off x="1042988" y="2420938"/>
            <a:ext cx="914400" cy="381000"/>
          </a:xfrm>
          <a:prstGeom prst="rect">
            <a:avLst/>
          </a:prstGeom>
          <a:solidFill>
            <a:srgbClr val="234517"/>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賣方成本</a:t>
            </a:r>
          </a:p>
        </p:txBody>
      </p:sp>
      <p:sp>
        <p:nvSpPr>
          <p:cNvPr id="16425" name="Line 40"/>
          <p:cNvSpPr>
            <a:spLocks noChangeShapeType="1"/>
          </p:cNvSpPr>
          <p:nvPr/>
        </p:nvSpPr>
        <p:spPr bwMode="auto">
          <a:xfrm>
            <a:off x="611188" y="3789363"/>
            <a:ext cx="1444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6426" name="Line 41"/>
          <p:cNvSpPr>
            <a:spLocks noChangeShapeType="1"/>
          </p:cNvSpPr>
          <p:nvPr/>
        </p:nvSpPr>
        <p:spPr bwMode="auto">
          <a:xfrm>
            <a:off x="827088" y="1989138"/>
            <a:ext cx="0" cy="6477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6427" name="Line 42"/>
          <p:cNvSpPr>
            <a:spLocks noChangeShapeType="1"/>
          </p:cNvSpPr>
          <p:nvPr/>
        </p:nvSpPr>
        <p:spPr bwMode="auto">
          <a:xfrm>
            <a:off x="827088" y="1989138"/>
            <a:ext cx="215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6428" name="Line 43"/>
          <p:cNvSpPr>
            <a:spLocks noChangeShapeType="1"/>
          </p:cNvSpPr>
          <p:nvPr/>
        </p:nvSpPr>
        <p:spPr bwMode="auto">
          <a:xfrm>
            <a:off x="827088" y="2636838"/>
            <a:ext cx="1444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6429" name="Line 44"/>
          <p:cNvSpPr>
            <a:spLocks noChangeShapeType="1"/>
          </p:cNvSpPr>
          <p:nvPr/>
        </p:nvSpPr>
        <p:spPr bwMode="auto">
          <a:xfrm>
            <a:off x="611188" y="2349500"/>
            <a:ext cx="215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6430" name="AutoShape 45"/>
          <p:cNvSpPr>
            <a:spLocks noChangeArrowheads="1"/>
          </p:cNvSpPr>
          <p:nvPr/>
        </p:nvSpPr>
        <p:spPr bwMode="auto">
          <a:xfrm>
            <a:off x="1979613" y="2060575"/>
            <a:ext cx="144462" cy="73025"/>
          </a:xfrm>
          <a:prstGeom prst="rightArrow">
            <a:avLst>
              <a:gd name="adj1" fmla="val 50000"/>
              <a:gd name="adj2" fmla="val 49456"/>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6431" name="AutoShape 46"/>
          <p:cNvSpPr>
            <a:spLocks noChangeArrowheads="1"/>
          </p:cNvSpPr>
          <p:nvPr/>
        </p:nvSpPr>
        <p:spPr bwMode="auto">
          <a:xfrm>
            <a:off x="1979613" y="2636838"/>
            <a:ext cx="144462" cy="71437"/>
          </a:xfrm>
          <a:prstGeom prst="rightArrow">
            <a:avLst>
              <a:gd name="adj1" fmla="val 50000"/>
              <a:gd name="adj2" fmla="val 50556"/>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6432" name="Rectangle 47"/>
          <p:cNvSpPr>
            <a:spLocks noChangeArrowheads="1"/>
          </p:cNvSpPr>
          <p:nvPr/>
        </p:nvSpPr>
        <p:spPr bwMode="auto">
          <a:xfrm>
            <a:off x="1042988" y="6021388"/>
            <a:ext cx="936625" cy="358775"/>
          </a:xfrm>
          <a:prstGeom prst="rect">
            <a:avLst/>
          </a:prstGeom>
          <a:solidFill>
            <a:srgbClr val="234517"/>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Verdana" pitchFamily="34" charset="0"/>
                <a:ea typeface="標楷體" pitchFamily="65" charset="-120"/>
              </a:rPr>
              <a:t>保險費</a:t>
            </a:r>
          </a:p>
        </p:txBody>
      </p:sp>
      <p:sp>
        <p:nvSpPr>
          <p:cNvPr id="16433" name="Line 48"/>
          <p:cNvSpPr>
            <a:spLocks noChangeShapeType="1"/>
          </p:cNvSpPr>
          <p:nvPr/>
        </p:nvSpPr>
        <p:spPr bwMode="auto">
          <a:xfrm>
            <a:off x="827088" y="6165850"/>
            <a:ext cx="215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pic>
        <p:nvPicPr>
          <p:cNvPr id="16434" name="Picture 49" descr="Air-Car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4025" y="4149725"/>
            <a:ext cx="1152525"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35" name="AutoShape 50"/>
          <p:cNvSpPr>
            <a:spLocks noChangeArrowheads="1"/>
          </p:cNvSpPr>
          <p:nvPr/>
        </p:nvSpPr>
        <p:spPr bwMode="auto">
          <a:xfrm>
            <a:off x="2195513" y="6165850"/>
            <a:ext cx="6408737" cy="73025"/>
          </a:xfrm>
          <a:prstGeom prst="rightArrow">
            <a:avLst>
              <a:gd name="adj1" fmla="val 50000"/>
              <a:gd name="adj2" fmla="val 2194022"/>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52" name="圓角矩形圖說文字 51"/>
          <p:cNvSpPr/>
          <p:nvPr/>
        </p:nvSpPr>
        <p:spPr>
          <a:xfrm>
            <a:off x="2268538" y="1268413"/>
            <a:ext cx="1366837" cy="720725"/>
          </a:xfrm>
          <a:prstGeom prst="wedgeRoundRectCallout">
            <a:avLst>
              <a:gd name="adj1" fmla="val -56672"/>
              <a:gd name="adj2" fmla="val 64340"/>
              <a:gd name="adj3" fmla="val 16667"/>
            </a:avLst>
          </a:prstGeom>
          <a:solidFill>
            <a:srgbClr val="34B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交貨地</a:t>
            </a:r>
          </a:p>
        </p:txBody>
      </p:sp>
      <p:sp>
        <p:nvSpPr>
          <p:cNvPr id="53" name="圓角矩形圖說文字 52"/>
          <p:cNvSpPr/>
          <p:nvPr/>
        </p:nvSpPr>
        <p:spPr>
          <a:xfrm>
            <a:off x="2268538" y="2781300"/>
            <a:ext cx="1366837" cy="719138"/>
          </a:xfrm>
          <a:prstGeom prst="wedgeRoundRectCallout">
            <a:avLst>
              <a:gd name="adj1" fmla="val -56672"/>
              <a:gd name="adj2" fmla="val 64340"/>
              <a:gd name="adj3" fmla="val 16667"/>
            </a:avLst>
          </a:prstGeom>
          <a:solidFill>
            <a:srgbClr val="34B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交貨地</a:t>
            </a:r>
          </a:p>
        </p:txBody>
      </p:sp>
      <p:sp>
        <p:nvSpPr>
          <p:cNvPr id="54" name="圓角矩形圖說文字 53"/>
          <p:cNvSpPr/>
          <p:nvPr/>
        </p:nvSpPr>
        <p:spPr>
          <a:xfrm>
            <a:off x="5867400" y="2205038"/>
            <a:ext cx="2160588" cy="1008062"/>
          </a:xfrm>
          <a:prstGeom prst="wedgeRoundRectCallout">
            <a:avLst>
              <a:gd name="adj1" fmla="val 73995"/>
              <a:gd name="adj2" fmla="val 128227"/>
              <a:gd name="adj3" fmla="val 16667"/>
            </a:avLst>
          </a:prstGeom>
          <a:solidFill>
            <a:srgbClr val="34B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運送契約之目的地與運費付訖之地點</a:t>
            </a:r>
          </a:p>
        </p:txBody>
      </p:sp>
      <p:sp>
        <p:nvSpPr>
          <p:cNvPr id="16439" name="投影片編號版面配置區 5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fld id="{98195102-4FF3-48A0-8E6F-F901AFDB2041}" type="slidenum">
              <a:rPr kumimoji="0" lang="zh-TW" altLang="en-US" sz="1000" smtClean="0"/>
              <a:pPr eaLnBrk="1" hangingPunct="1">
                <a:spcBef>
                  <a:spcPct val="0"/>
                </a:spcBef>
                <a:buClrTx/>
                <a:buFontTx/>
                <a:buNone/>
              </a:pPr>
              <a:t>116</a:t>
            </a:fld>
            <a:endParaRPr kumimoji="0" lang="zh-TW" altLang="en-US" sz="1000" smtClean="0"/>
          </a:p>
        </p:txBody>
      </p:sp>
      <p:sp>
        <p:nvSpPr>
          <p:cNvPr id="56" name="橢圓 55"/>
          <p:cNvSpPr/>
          <p:nvPr/>
        </p:nvSpPr>
        <p:spPr>
          <a:xfrm>
            <a:off x="1668463" y="4367213"/>
            <a:ext cx="1150937" cy="749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xmlns="" val="350728879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3"/>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r" eaLnBrk="1" hangingPunct="1">
              <a:spcBef>
                <a:spcPct val="0"/>
              </a:spcBef>
              <a:buClrTx/>
              <a:buFontTx/>
              <a:buNone/>
            </a:pPr>
            <a:fld id="{CD3837AF-A233-4EEB-9118-10EDA213EC15}" type="slidenum">
              <a:rPr kumimoji="0" lang="en-US" altLang="zh-TW" sz="1200">
                <a:latin typeface="Verdana" pitchFamily="34" charset="0"/>
              </a:rPr>
              <a:pPr algn="r" eaLnBrk="1" hangingPunct="1">
                <a:spcBef>
                  <a:spcPct val="0"/>
                </a:spcBef>
                <a:buClrTx/>
                <a:buFontTx/>
                <a:buNone/>
              </a:pPr>
              <a:t>117</a:t>
            </a:fld>
            <a:endParaRPr kumimoji="0" lang="en-US" altLang="zh-TW" sz="1200">
              <a:latin typeface="Verdana" pitchFamily="34" charset="0"/>
            </a:endParaRPr>
          </a:p>
        </p:txBody>
      </p:sp>
      <p:sp>
        <p:nvSpPr>
          <p:cNvPr id="17411" name="Rectangle 2"/>
          <p:cNvSpPr>
            <a:spLocks noChangeArrowheads="1"/>
          </p:cNvSpPr>
          <p:nvPr/>
        </p:nvSpPr>
        <p:spPr bwMode="auto">
          <a:xfrm>
            <a:off x="0" y="0"/>
            <a:ext cx="3924300" cy="549275"/>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2800" b="1">
                <a:solidFill>
                  <a:schemeClr val="bg1"/>
                </a:solidFill>
                <a:latin typeface="Times New Roman" pitchFamily="18" charset="0"/>
                <a:ea typeface="標楷體" pitchFamily="65" charset="-120"/>
              </a:rPr>
              <a:t>DAT,DAP</a:t>
            </a:r>
            <a:r>
              <a:rPr lang="zh-TW" altLang="en-US" sz="2800" b="1">
                <a:solidFill>
                  <a:schemeClr val="bg1"/>
                </a:solidFill>
                <a:latin typeface="Times New Roman" pitchFamily="18" charset="0"/>
                <a:ea typeface="標楷體" pitchFamily="65" charset="-120"/>
              </a:rPr>
              <a:t>與</a:t>
            </a:r>
            <a:r>
              <a:rPr lang="en-US" altLang="zh-TW" sz="2800" b="1">
                <a:solidFill>
                  <a:schemeClr val="bg1"/>
                </a:solidFill>
                <a:latin typeface="Times New Roman" pitchFamily="18" charset="0"/>
                <a:ea typeface="標楷體" pitchFamily="65" charset="-120"/>
              </a:rPr>
              <a:t>DDP</a:t>
            </a:r>
            <a:r>
              <a:rPr lang="zh-TW" altLang="en-US" sz="2800" b="1">
                <a:solidFill>
                  <a:schemeClr val="bg1"/>
                </a:solidFill>
                <a:latin typeface="Times New Roman" pitchFamily="18" charset="0"/>
                <a:ea typeface="標楷體" pitchFamily="65" charset="-120"/>
              </a:rPr>
              <a:t>之比較</a:t>
            </a:r>
          </a:p>
        </p:txBody>
      </p:sp>
      <p:sp>
        <p:nvSpPr>
          <p:cNvPr id="17412" name="Line 3"/>
          <p:cNvSpPr>
            <a:spLocks noChangeShapeType="1"/>
          </p:cNvSpPr>
          <p:nvPr/>
        </p:nvSpPr>
        <p:spPr bwMode="auto">
          <a:xfrm>
            <a:off x="0" y="5805488"/>
            <a:ext cx="9144000" cy="7143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zh-TW" altLang="en-US"/>
          </a:p>
        </p:txBody>
      </p:sp>
      <p:pic>
        <p:nvPicPr>
          <p:cNvPr id="17413" name="Picture 4" descr="Warehou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8" y="5013325"/>
            <a:ext cx="971550" cy="75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5" descr="2-3-img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3800" y="4652963"/>
            <a:ext cx="1296988"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6" descr="2010062912075656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16688" y="4695825"/>
            <a:ext cx="1295400" cy="110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7" descr="Warehou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72450" y="5084763"/>
            <a:ext cx="97155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7" name="Rectangle 8"/>
          <p:cNvSpPr>
            <a:spLocks noChangeArrowheads="1"/>
          </p:cNvSpPr>
          <p:nvPr/>
        </p:nvSpPr>
        <p:spPr bwMode="auto">
          <a:xfrm>
            <a:off x="0" y="5949950"/>
            <a:ext cx="1258888" cy="908050"/>
          </a:xfrm>
          <a:prstGeom prst="rect">
            <a:avLst/>
          </a:prstGeom>
          <a:solidFill>
            <a:srgbClr val="234517"/>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lnSpc>
                <a:spcPct val="80000"/>
              </a:lnSpc>
              <a:spcBef>
                <a:spcPct val="0"/>
              </a:spcBef>
              <a:buClrTx/>
              <a:buFontTx/>
              <a:buNone/>
            </a:pPr>
            <a:r>
              <a:rPr kumimoji="0" lang="zh-TW" altLang="en-US" sz="2400" b="1">
                <a:solidFill>
                  <a:schemeClr val="bg1"/>
                </a:solidFill>
                <a:latin typeface="Times New Roman" pitchFamily="18" charset="0"/>
                <a:ea typeface="標楷體" pitchFamily="65" charset="-120"/>
              </a:rPr>
              <a:t>賣方營</a:t>
            </a:r>
          </a:p>
          <a:p>
            <a:pPr algn="ctr" eaLnBrk="1" hangingPunct="1">
              <a:lnSpc>
                <a:spcPct val="80000"/>
              </a:lnSpc>
              <a:spcBef>
                <a:spcPct val="0"/>
              </a:spcBef>
              <a:buClrTx/>
              <a:buFontTx/>
              <a:buNone/>
            </a:pPr>
            <a:r>
              <a:rPr kumimoji="0" lang="zh-TW" altLang="en-US" sz="2400" b="1">
                <a:solidFill>
                  <a:schemeClr val="bg1"/>
                </a:solidFill>
                <a:latin typeface="Times New Roman" pitchFamily="18" charset="0"/>
                <a:ea typeface="標楷體" pitchFamily="65" charset="-120"/>
              </a:rPr>
              <a:t>業處所</a:t>
            </a:r>
          </a:p>
        </p:txBody>
      </p:sp>
      <p:sp>
        <p:nvSpPr>
          <p:cNvPr id="17418" name="Rectangle 9"/>
          <p:cNvSpPr>
            <a:spLocks noChangeArrowheads="1"/>
          </p:cNvSpPr>
          <p:nvPr/>
        </p:nvSpPr>
        <p:spPr bwMode="auto">
          <a:xfrm>
            <a:off x="4932363" y="5949950"/>
            <a:ext cx="1258887" cy="908050"/>
          </a:xfrm>
          <a:prstGeom prst="rect">
            <a:avLst/>
          </a:prstGeom>
          <a:solidFill>
            <a:srgbClr val="234517"/>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kumimoji="0" lang="zh-TW" altLang="en-US" sz="2400" b="1">
                <a:solidFill>
                  <a:schemeClr val="bg1"/>
                </a:solidFill>
                <a:latin typeface="Times New Roman" pitchFamily="18" charset="0"/>
                <a:ea typeface="標楷體" pitchFamily="65" charset="-120"/>
              </a:rPr>
              <a:t>目的港</a:t>
            </a:r>
            <a:r>
              <a:rPr kumimoji="0" lang="en-US" altLang="zh-TW" sz="2400" b="1">
                <a:solidFill>
                  <a:schemeClr val="bg1"/>
                </a:solidFill>
                <a:latin typeface="Times New Roman" pitchFamily="18" charset="0"/>
                <a:ea typeface="標楷體" pitchFamily="65" charset="-120"/>
              </a:rPr>
              <a:t>/</a:t>
            </a:r>
            <a:r>
              <a:rPr kumimoji="0" lang="zh-TW" altLang="en-US" sz="2400" b="1">
                <a:solidFill>
                  <a:schemeClr val="bg1"/>
                </a:solidFill>
                <a:latin typeface="Times New Roman" pitchFamily="18" charset="0"/>
                <a:ea typeface="標楷體" pitchFamily="65" charset="-120"/>
              </a:rPr>
              <a:t>機</a:t>
            </a:r>
          </a:p>
          <a:p>
            <a:pPr algn="ctr" eaLnBrk="1" hangingPunct="1">
              <a:spcBef>
                <a:spcPct val="0"/>
              </a:spcBef>
              <a:buClrTx/>
              <a:buFontTx/>
              <a:buNone/>
            </a:pPr>
            <a:r>
              <a:rPr kumimoji="0" lang="zh-TW" altLang="en-US" sz="2400" b="1">
                <a:solidFill>
                  <a:schemeClr val="bg1"/>
                </a:solidFill>
                <a:latin typeface="Times New Roman" pitchFamily="18" charset="0"/>
                <a:ea typeface="標楷體" pitchFamily="65" charset="-120"/>
              </a:rPr>
              <a:t>場</a:t>
            </a:r>
            <a:r>
              <a:rPr kumimoji="0" lang="en-US" altLang="zh-TW" sz="2400" b="1">
                <a:solidFill>
                  <a:schemeClr val="bg1"/>
                </a:solidFill>
                <a:latin typeface="Times New Roman" pitchFamily="18" charset="0"/>
                <a:ea typeface="標楷體" pitchFamily="65" charset="-120"/>
              </a:rPr>
              <a:t>/</a:t>
            </a:r>
            <a:r>
              <a:rPr kumimoji="0" lang="zh-TW" altLang="en-US" sz="2400" b="1">
                <a:solidFill>
                  <a:schemeClr val="bg1"/>
                </a:solidFill>
                <a:latin typeface="Times New Roman" pitchFamily="18" charset="0"/>
                <a:ea typeface="標楷體" pitchFamily="65" charset="-120"/>
              </a:rPr>
              <a:t>貨棧</a:t>
            </a:r>
          </a:p>
        </p:txBody>
      </p:sp>
      <p:sp>
        <p:nvSpPr>
          <p:cNvPr id="17419" name="Rectangle 10"/>
          <p:cNvSpPr>
            <a:spLocks noChangeArrowheads="1"/>
          </p:cNvSpPr>
          <p:nvPr/>
        </p:nvSpPr>
        <p:spPr bwMode="auto">
          <a:xfrm>
            <a:off x="6516688" y="5949950"/>
            <a:ext cx="1258887" cy="908050"/>
          </a:xfrm>
          <a:prstGeom prst="rect">
            <a:avLst/>
          </a:prstGeom>
          <a:solidFill>
            <a:srgbClr val="234517"/>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kumimoji="0" lang="zh-TW" altLang="en-US" sz="2400" b="1">
                <a:solidFill>
                  <a:schemeClr val="bg1"/>
                </a:solidFill>
                <a:latin typeface="Times New Roman" pitchFamily="18" charset="0"/>
                <a:ea typeface="標楷體" pitchFamily="65" charset="-120"/>
              </a:rPr>
              <a:t>海關</a:t>
            </a:r>
          </a:p>
        </p:txBody>
      </p:sp>
      <p:sp>
        <p:nvSpPr>
          <p:cNvPr id="17420" name="Rectangle 11"/>
          <p:cNvSpPr>
            <a:spLocks noChangeArrowheads="1"/>
          </p:cNvSpPr>
          <p:nvPr/>
        </p:nvSpPr>
        <p:spPr bwMode="auto">
          <a:xfrm>
            <a:off x="7885113" y="5949950"/>
            <a:ext cx="1258887" cy="908050"/>
          </a:xfrm>
          <a:prstGeom prst="rect">
            <a:avLst/>
          </a:prstGeom>
          <a:solidFill>
            <a:srgbClr val="234517"/>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kumimoji="0" lang="zh-TW" altLang="en-US" sz="2400" b="1">
                <a:solidFill>
                  <a:schemeClr val="bg1"/>
                </a:solidFill>
                <a:latin typeface="Times New Roman" pitchFamily="18" charset="0"/>
                <a:ea typeface="標楷體" pitchFamily="65" charset="-120"/>
              </a:rPr>
              <a:t>買方營</a:t>
            </a:r>
          </a:p>
          <a:p>
            <a:pPr algn="ctr" eaLnBrk="1" hangingPunct="1">
              <a:spcBef>
                <a:spcPct val="0"/>
              </a:spcBef>
              <a:buClrTx/>
              <a:buFontTx/>
              <a:buNone/>
            </a:pPr>
            <a:r>
              <a:rPr kumimoji="0" lang="zh-TW" altLang="en-US" sz="2400" b="1">
                <a:solidFill>
                  <a:schemeClr val="bg1"/>
                </a:solidFill>
                <a:latin typeface="Times New Roman" pitchFamily="18" charset="0"/>
                <a:ea typeface="標楷體" pitchFamily="65" charset="-120"/>
              </a:rPr>
              <a:t>業處所</a:t>
            </a:r>
          </a:p>
        </p:txBody>
      </p:sp>
      <p:sp>
        <p:nvSpPr>
          <p:cNvPr id="17421" name="Line 12"/>
          <p:cNvSpPr>
            <a:spLocks noChangeShapeType="1"/>
          </p:cNvSpPr>
          <p:nvPr/>
        </p:nvSpPr>
        <p:spPr bwMode="auto">
          <a:xfrm flipH="1">
            <a:off x="6516688" y="1196975"/>
            <a:ext cx="0" cy="56610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zh-TW" altLang="en-US"/>
          </a:p>
        </p:txBody>
      </p:sp>
      <p:pic>
        <p:nvPicPr>
          <p:cNvPr id="17422" name="Picture 13" descr="Sea%20Por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9113" y="4652963"/>
            <a:ext cx="1590675" cy="115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3" name="Rectangle 14"/>
          <p:cNvSpPr>
            <a:spLocks noChangeArrowheads="1"/>
          </p:cNvSpPr>
          <p:nvPr/>
        </p:nvSpPr>
        <p:spPr bwMode="auto">
          <a:xfrm>
            <a:off x="0" y="1628775"/>
            <a:ext cx="1476375" cy="720725"/>
          </a:xfrm>
          <a:prstGeom prst="rect">
            <a:avLst/>
          </a:prstGeom>
          <a:solidFill>
            <a:srgbClr val="008000"/>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kumimoji="0" lang="en-US" altLang="zh-TW" sz="2800" b="1">
                <a:solidFill>
                  <a:schemeClr val="bg1"/>
                </a:solidFill>
                <a:latin typeface="Times New Roman" pitchFamily="18" charset="0"/>
              </a:rPr>
              <a:t>DAT</a:t>
            </a:r>
          </a:p>
        </p:txBody>
      </p:sp>
      <p:sp>
        <p:nvSpPr>
          <p:cNvPr id="17424" name="Rectangle 15"/>
          <p:cNvSpPr>
            <a:spLocks noChangeArrowheads="1"/>
          </p:cNvSpPr>
          <p:nvPr/>
        </p:nvSpPr>
        <p:spPr bwMode="auto">
          <a:xfrm>
            <a:off x="0" y="2781300"/>
            <a:ext cx="1476375" cy="720725"/>
          </a:xfrm>
          <a:prstGeom prst="rect">
            <a:avLst/>
          </a:prstGeom>
          <a:solidFill>
            <a:srgbClr val="008000"/>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kumimoji="0" lang="en-US" altLang="zh-TW" sz="2800" b="1">
                <a:solidFill>
                  <a:schemeClr val="bg1"/>
                </a:solidFill>
                <a:latin typeface="Times New Roman" pitchFamily="18" charset="0"/>
              </a:rPr>
              <a:t>DAP</a:t>
            </a:r>
          </a:p>
        </p:txBody>
      </p:sp>
      <p:sp>
        <p:nvSpPr>
          <p:cNvPr id="17425" name="Rectangle 16"/>
          <p:cNvSpPr>
            <a:spLocks noChangeArrowheads="1"/>
          </p:cNvSpPr>
          <p:nvPr/>
        </p:nvSpPr>
        <p:spPr bwMode="auto">
          <a:xfrm>
            <a:off x="0" y="3933825"/>
            <a:ext cx="1476375" cy="720725"/>
          </a:xfrm>
          <a:prstGeom prst="rect">
            <a:avLst/>
          </a:prstGeom>
          <a:solidFill>
            <a:srgbClr val="008000"/>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kumimoji="0" lang="en-US" altLang="zh-TW" sz="2800" b="1">
                <a:solidFill>
                  <a:schemeClr val="bg1"/>
                </a:solidFill>
                <a:latin typeface="Times New Roman" pitchFamily="18" charset="0"/>
              </a:rPr>
              <a:t>DDP</a:t>
            </a:r>
          </a:p>
        </p:txBody>
      </p:sp>
      <p:sp>
        <p:nvSpPr>
          <p:cNvPr id="17426" name="AutoShape 17"/>
          <p:cNvSpPr>
            <a:spLocks noChangeArrowheads="1"/>
          </p:cNvSpPr>
          <p:nvPr/>
        </p:nvSpPr>
        <p:spPr bwMode="auto">
          <a:xfrm>
            <a:off x="1476375" y="1844675"/>
            <a:ext cx="3382963" cy="288925"/>
          </a:xfrm>
          <a:prstGeom prst="rightArrow">
            <a:avLst>
              <a:gd name="adj1" fmla="val 50000"/>
              <a:gd name="adj2" fmla="val 193683"/>
            </a:avLst>
          </a:prstGeom>
          <a:solidFill>
            <a:srgbClr val="00FF00"/>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7427" name="AutoShape 18"/>
          <p:cNvSpPr>
            <a:spLocks noChangeArrowheads="1"/>
          </p:cNvSpPr>
          <p:nvPr/>
        </p:nvSpPr>
        <p:spPr bwMode="auto">
          <a:xfrm>
            <a:off x="1476375" y="2997200"/>
            <a:ext cx="4535488" cy="287338"/>
          </a:xfrm>
          <a:prstGeom prst="rightArrow">
            <a:avLst>
              <a:gd name="adj1" fmla="val 50000"/>
              <a:gd name="adj2" fmla="val 394613"/>
            </a:avLst>
          </a:prstGeom>
          <a:solidFill>
            <a:schemeClr val="bg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7428" name="AutoShape 19"/>
          <p:cNvSpPr>
            <a:spLocks noChangeArrowheads="1"/>
          </p:cNvSpPr>
          <p:nvPr/>
        </p:nvSpPr>
        <p:spPr bwMode="auto">
          <a:xfrm>
            <a:off x="1476375" y="4149725"/>
            <a:ext cx="6840538" cy="287338"/>
          </a:xfrm>
          <a:prstGeom prst="rightArrow">
            <a:avLst>
              <a:gd name="adj1" fmla="val 50000"/>
              <a:gd name="adj2" fmla="val 595165"/>
            </a:avLst>
          </a:prstGeom>
          <a:solidFill>
            <a:srgbClr val="FF3300"/>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21" name="圓角矩形圖說文字 20"/>
          <p:cNvSpPr/>
          <p:nvPr/>
        </p:nvSpPr>
        <p:spPr>
          <a:xfrm>
            <a:off x="5003800" y="1052513"/>
            <a:ext cx="1368425" cy="720725"/>
          </a:xfrm>
          <a:prstGeom prst="wedgeRoundRectCallout">
            <a:avLst>
              <a:gd name="adj1" fmla="val -60547"/>
              <a:gd name="adj2" fmla="val 80903"/>
              <a:gd name="adj3" fmla="val 16667"/>
            </a:avLst>
          </a:prstGeom>
          <a:solidFill>
            <a:srgbClr val="34B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rPr>
              <a:t>交貨地</a:t>
            </a:r>
          </a:p>
        </p:txBody>
      </p:sp>
      <p:sp>
        <p:nvSpPr>
          <p:cNvPr id="22" name="圓角矩形圖說文字 21"/>
          <p:cNvSpPr/>
          <p:nvPr/>
        </p:nvSpPr>
        <p:spPr>
          <a:xfrm>
            <a:off x="6443663" y="2205038"/>
            <a:ext cx="1368425" cy="719137"/>
          </a:xfrm>
          <a:prstGeom prst="wedgeRoundRectCallout">
            <a:avLst>
              <a:gd name="adj1" fmla="val -77982"/>
              <a:gd name="adj2" fmla="val 73542"/>
              <a:gd name="adj3" fmla="val 16667"/>
            </a:avLst>
          </a:prstGeom>
          <a:solidFill>
            <a:srgbClr val="34B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rPr>
              <a:t>交貨地</a:t>
            </a:r>
          </a:p>
        </p:txBody>
      </p:sp>
      <p:sp>
        <p:nvSpPr>
          <p:cNvPr id="23" name="圓角矩形圖說文字 22"/>
          <p:cNvSpPr/>
          <p:nvPr/>
        </p:nvSpPr>
        <p:spPr>
          <a:xfrm>
            <a:off x="7451725" y="3141663"/>
            <a:ext cx="1368425" cy="719137"/>
          </a:xfrm>
          <a:prstGeom prst="wedgeRoundRectCallout">
            <a:avLst>
              <a:gd name="adj1" fmla="val 14037"/>
              <a:gd name="adj2" fmla="val 112190"/>
              <a:gd name="adj3" fmla="val 16667"/>
            </a:avLst>
          </a:prstGeom>
          <a:solidFill>
            <a:srgbClr val="34B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rPr>
              <a:t>交貨地</a:t>
            </a:r>
          </a:p>
        </p:txBody>
      </p:sp>
      <p:sp>
        <p:nvSpPr>
          <p:cNvPr id="17432" name="投影片編號版面配置區 2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fld id="{11C77E31-4A15-427E-A60C-5F22D9538DB2}" type="slidenum">
              <a:rPr kumimoji="0" lang="en-US" altLang="zh-TW" sz="1000" smtClean="0"/>
              <a:pPr eaLnBrk="1" hangingPunct="1">
                <a:spcBef>
                  <a:spcPct val="0"/>
                </a:spcBef>
                <a:buClrTx/>
                <a:buFontTx/>
                <a:buNone/>
              </a:pPr>
              <a:t>117</a:t>
            </a:fld>
            <a:endParaRPr kumimoji="0" lang="en-US" altLang="zh-TW" sz="1000" smtClean="0"/>
          </a:p>
        </p:txBody>
      </p:sp>
      <p:sp>
        <p:nvSpPr>
          <p:cNvPr id="25" name="橢圓 24"/>
          <p:cNvSpPr/>
          <p:nvPr/>
        </p:nvSpPr>
        <p:spPr>
          <a:xfrm>
            <a:off x="4321175" y="1631950"/>
            <a:ext cx="1150938" cy="749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橢圓 25"/>
          <p:cNvSpPr/>
          <p:nvPr/>
        </p:nvSpPr>
        <p:spPr>
          <a:xfrm>
            <a:off x="5318125" y="2741613"/>
            <a:ext cx="1150938" cy="749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橢圓 26"/>
          <p:cNvSpPr/>
          <p:nvPr/>
        </p:nvSpPr>
        <p:spPr>
          <a:xfrm>
            <a:off x="7885113" y="4027488"/>
            <a:ext cx="1150937" cy="749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xmlns="" val="162239800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3"/>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r" eaLnBrk="1" hangingPunct="1">
              <a:spcBef>
                <a:spcPct val="0"/>
              </a:spcBef>
              <a:buClrTx/>
              <a:buFontTx/>
              <a:buNone/>
            </a:pPr>
            <a:fld id="{6896A791-2C7C-4266-8726-0D370EEE54B6}" type="slidenum">
              <a:rPr kumimoji="0" lang="en-US" altLang="zh-TW" sz="1200">
                <a:latin typeface="Verdana" pitchFamily="34" charset="0"/>
              </a:rPr>
              <a:pPr algn="r" eaLnBrk="1" hangingPunct="1">
                <a:spcBef>
                  <a:spcPct val="0"/>
                </a:spcBef>
                <a:buClrTx/>
                <a:buFontTx/>
                <a:buNone/>
              </a:pPr>
              <a:t>118</a:t>
            </a:fld>
            <a:endParaRPr kumimoji="0" lang="en-US" altLang="zh-TW" sz="1200">
              <a:latin typeface="Verdana" pitchFamily="34" charset="0"/>
            </a:endParaRPr>
          </a:p>
        </p:txBody>
      </p:sp>
      <p:sp>
        <p:nvSpPr>
          <p:cNvPr id="18435" name="Rectangle 2"/>
          <p:cNvSpPr>
            <a:spLocks noChangeArrowheads="1"/>
          </p:cNvSpPr>
          <p:nvPr/>
        </p:nvSpPr>
        <p:spPr bwMode="auto">
          <a:xfrm>
            <a:off x="0" y="0"/>
            <a:ext cx="5292725" cy="5334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2800" b="1">
                <a:solidFill>
                  <a:schemeClr val="bg1"/>
                </a:solidFill>
                <a:latin typeface="Times New Roman" pitchFamily="18" charset="0"/>
                <a:ea typeface="標楷體" pitchFamily="65" charset="-120"/>
              </a:rPr>
              <a:t>FAS,FOB,CFR</a:t>
            </a:r>
            <a:r>
              <a:rPr lang="zh-TW" altLang="en-US" sz="2800" b="1">
                <a:solidFill>
                  <a:schemeClr val="bg1"/>
                </a:solidFill>
                <a:latin typeface="Times New Roman" pitchFamily="18" charset="0"/>
                <a:ea typeface="標楷體" pitchFamily="65" charset="-120"/>
              </a:rPr>
              <a:t>及</a:t>
            </a:r>
            <a:r>
              <a:rPr lang="en-US" altLang="zh-TW" sz="2800" b="1">
                <a:solidFill>
                  <a:schemeClr val="bg1"/>
                </a:solidFill>
                <a:latin typeface="Times New Roman" pitchFamily="18" charset="0"/>
                <a:ea typeface="標楷體" pitchFamily="65" charset="-120"/>
              </a:rPr>
              <a:t>CIF</a:t>
            </a:r>
            <a:r>
              <a:rPr lang="zh-TW" altLang="en-US" sz="2800" b="1">
                <a:solidFill>
                  <a:schemeClr val="bg1"/>
                </a:solidFill>
                <a:latin typeface="Times New Roman" pitchFamily="18" charset="0"/>
                <a:ea typeface="標楷體" pitchFamily="65" charset="-120"/>
              </a:rPr>
              <a:t>之比較</a:t>
            </a:r>
          </a:p>
        </p:txBody>
      </p:sp>
      <p:sp>
        <p:nvSpPr>
          <p:cNvPr id="18436" name="Rectangle 3"/>
          <p:cNvSpPr>
            <a:spLocks noChangeArrowheads="1"/>
          </p:cNvSpPr>
          <p:nvPr/>
        </p:nvSpPr>
        <p:spPr bwMode="auto">
          <a:xfrm>
            <a:off x="1258888" y="765175"/>
            <a:ext cx="1600200" cy="762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400" b="1">
                <a:solidFill>
                  <a:schemeClr val="bg1"/>
                </a:solidFill>
                <a:latin typeface="Times New Roman" pitchFamily="18" charset="0"/>
                <a:ea typeface="標楷體" pitchFamily="65" charset="-120"/>
              </a:rPr>
              <a:t>出口地指定</a:t>
            </a:r>
          </a:p>
          <a:p>
            <a:pPr algn="ctr" eaLnBrk="1" hangingPunct="1">
              <a:spcBef>
                <a:spcPct val="0"/>
              </a:spcBef>
              <a:buClrTx/>
              <a:buFontTx/>
              <a:buNone/>
            </a:pPr>
            <a:r>
              <a:rPr lang="zh-TW" altLang="en-US" sz="2400" b="1">
                <a:solidFill>
                  <a:schemeClr val="bg1"/>
                </a:solidFill>
                <a:latin typeface="Times New Roman" pitchFamily="18" charset="0"/>
                <a:ea typeface="標楷體" pitchFamily="65" charset="-120"/>
              </a:rPr>
              <a:t>裝運港碼頭</a:t>
            </a:r>
          </a:p>
        </p:txBody>
      </p:sp>
      <p:sp>
        <p:nvSpPr>
          <p:cNvPr id="18437" name="Rectangle 4"/>
          <p:cNvSpPr>
            <a:spLocks noChangeArrowheads="1"/>
          </p:cNvSpPr>
          <p:nvPr/>
        </p:nvSpPr>
        <p:spPr bwMode="auto">
          <a:xfrm>
            <a:off x="7164388" y="692150"/>
            <a:ext cx="1524000" cy="762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400" b="1">
                <a:solidFill>
                  <a:schemeClr val="bg1"/>
                </a:solidFill>
                <a:latin typeface="Times New Roman" pitchFamily="18" charset="0"/>
                <a:ea typeface="標楷體" pitchFamily="65" charset="-120"/>
              </a:rPr>
              <a:t>進口地指定</a:t>
            </a:r>
          </a:p>
          <a:p>
            <a:pPr algn="ctr" eaLnBrk="1" hangingPunct="1">
              <a:spcBef>
                <a:spcPct val="0"/>
              </a:spcBef>
              <a:buClrTx/>
              <a:buFontTx/>
              <a:buNone/>
            </a:pPr>
            <a:r>
              <a:rPr lang="zh-TW" altLang="en-US" sz="2400" b="1">
                <a:solidFill>
                  <a:schemeClr val="bg1"/>
                </a:solidFill>
                <a:latin typeface="Times New Roman" pitchFamily="18" charset="0"/>
                <a:ea typeface="標楷體" pitchFamily="65" charset="-120"/>
              </a:rPr>
              <a:t>目的港</a:t>
            </a:r>
          </a:p>
        </p:txBody>
      </p:sp>
      <p:pic>
        <p:nvPicPr>
          <p:cNvPr id="18438" name="Picture 5" descr="TN00333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6238" y="1484313"/>
            <a:ext cx="798512" cy="10668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439" name="Rectangle 6"/>
          <p:cNvSpPr>
            <a:spLocks noChangeArrowheads="1"/>
          </p:cNvSpPr>
          <p:nvPr/>
        </p:nvSpPr>
        <p:spPr bwMode="auto">
          <a:xfrm>
            <a:off x="2895600" y="981075"/>
            <a:ext cx="1460500" cy="390525"/>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裝運於船舶</a:t>
            </a:r>
          </a:p>
        </p:txBody>
      </p:sp>
      <p:sp>
        <p:nvSpPr>
          <p:cNvPr id="18440" name="Rectangle 7"/>
          <p:cNvSpPr>
            <a:spLocks noChangeArrowheads="1"/>
          </p:cNvSpPr>
          <p:nvPr/>
        </p:nvSpPr>
        <p:spPr bwMode="auto">
          <a:xfrm>
            <a:off x="0" y="3276600"/>
            <a:ext cx="8382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1800" b="1">
                <a:solidFill>
                  <a:schemeClr val="bg1"/>
                </a:solidFill>
                <a:latin typeface="Times New Roman" pitchFamily="18" charset="0"/>
                <a:ea typeface="標楷體" pitchFamily="65" charset="-120"/>
              </a:rPr>
              <a:t>FOB</a:t>
            </a:r>
          </a:p>
        </p:txBody>
      </p:sp>
      <p:sp>
        <p:nvSpPr>
          <p:cNvPr id="18441" name="Rectangle 8"/>
          <p:cNvSpPr>
            <a:spLocks noChangeArrowheads="1"/>
          </p:cNvSpPr>
          <p:nvPr/>
        </p:nvSpPr>
        <p:spPr bwMode="auto">
          <a:xfrm>
            <a:off x="1219200" y="2971800"/>
            <a:ext cx="9906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賣方風險</a:t>
            </a:r>
          </a:p>
        </p:txBody>
      </p:sp>
      <p:sp>
        <p:nvSpPr>
          <p:cNvPr id="18442" name="Rectangle 9"/>
          <p:cNvSpPr>
            <a:spLocks noChangeArrowheads="1"/>
          </p:cNvSpPr>
          <p:nvPr/>
        </p:nvSpPr>
        <p:spPr bwMode="auto">
          <a:xfrm>
            <a:off x="1219200" y="3505200"/>
            <a:ext cx="9906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賣方成本</a:t>
            </a:r>
          </a:p>
        </p:txBody>
      </p:sp>
      <p:sp>
        <p:nvSpPr>
          <p:cNvPr id="18443" name="AutoShape 10"/>
          <p:cNvSpPr>
            <a:spLocks noChangeArrowheads="1"/>
          </p:cNvSpPr>
          <p:nvPr/>
        </p:nvSpPr>
        <p:spPr bwMode="auto">
          <a:xfrm>
            <a:off x="2209800" y="3124200"/>
            <a:ext cx="777875" cy="88900"/>
          </a:xfrm>
          <a:prstGeom prst="rightArrow">
            <a:avLst>
              <a:gd name="adj1" fmla="val 50000"/>
              <a:gd name="adj2" fmla="val 21875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8444" name="AutoShape 11"/>
          <p:cNvSpPr>
            <a:spLocks noChangeArrowheads="1"/>
          </p:cNvSpPr>
          <p:nvPr/>
        </p:nvSpPr>
        <p:spPr bwMode="auto">
          <a:xfrm>
            <a:off x="2209800" y="3657600"/>
            <a:ext cx="777875" cy="69850"/>
          </a:xfrm>
          <a:prstGeom prst="rightArrow">
            <a:avLst>
              <a:gd name="adj1" fmla="val 50000"/>
              <a:gd name="adj2" fmla="val 278409"/>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8445" name="Line 12"/>
          <p:cNvSpPr>
            <a:spLocks noChangeShapeType="1"/>
          </p:cNvSpPr>
          <p:nvPr/>
        </p:nvSpPr>
        <p:spPr bwMode="auto">
          <a:xfrm>
            <a:off x="838200" y="34290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8446" name="Line 13"/>
          <p:cNvSpPr>
            <a:spLocks noChangeShapeType="1"/>
          </p:cNvSpPr>
          <p:nvPr/>
        </p:nvSpPr>
        <p:spPr bwMode="auto">
          <a:xfrm>
            <a:off x="990600" y="3200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8447" name="Line 14"/>
          <p:cNvSpPr>
            <a:spLocks noChangeShapeType="1"/>
          </p:cNvSpPr>
          <p:nvPr/>
        </p:nvSpPr>
        <p:spPr bwMode="auto">
          <a:xfrm>
            <a:off x="990600" y="32004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8448" name="Line 15"/>
          <p:cNvSpPr>
            <a:spLocks noChangeShapeType="1"/>
          </p:cNvSpPr>
          <p:nvPr/>
        </p:nvSpPr>
        <p:spPr bwMode="auto">
          <a:xfrm>
            <a:off x="990600" y="37338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8449" name="Rectangle 16"/>
          <p:cNvSpPr>
            <a:spLocks noChangeArrowheads="1"/>
          </p:cNvSpPr>
          <p:nvPr/>
        </p:nvSpPr>
        <p:spPr bwMode="auto">
          <a:xfrm>
            <a:off x="0" y="4508500"/>
            <a:ext cx="8382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1800" b="1">
                <a:solidFill>
                  <a:schemeClr val="bg1"/>
                </a:solidFill>
                <a:latin typeface="Times New Roman" pitchFamily="18" charset="0"/>
                <a:ea typeface="標楷體" pitchFamily="65" charset="-120"/>
              </a:rPr>
              <a:t>CFR</a:t>
            </a:r>
          </a:p>
        </p:txBody>
      </p:sp>
      <p:sp>
        <p:nvSpPr>
          <p:cNvPr id="18450" name="Rectangle 17"/>
          <p:cNvSpPr>
            <a:spLocks noChangeArrowheads="1"/>
          </p:cNvSpPr>
          <p:nvPr/>
        </p:nvSpPr>
        <p:spPr bwMode="auto">
          <a:xfrm>
            <a:off x="1258888" y="4221163"/>
            <a:ext cx="9906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賣方風險</a:t>
            </a:r>
          </a:p>
        </p:txBody>
      </p:sp>
      <p:sp>
        <p:nvSpPr>
          <p:cNvPr id="18451" name="Rectangle 18"/>
          <p:cNvSpPr>
            <a:spLocks noChangeArrowheads="1"/>
          </p:cNvSpPr>
          <p:nvPr/>
        </p:nvSpPr>
        <p:spPr bwMode="auto">
          <a:xfrm>
            <a:off x="1258888" y="4724400"/>
            <a:ext cx="9906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主要運費</a:t>
            </a:r>
          </a:p>
        </p:txBody>
      </p:sp>
      <p:sp>
        <p:nvSpPr>
          <p:cNvPr id="18452" name="Line 19"/>
          <p:cNvSpPr>
            <a:spLocks noChangeShapeType="1"/>
          </p:cNvSpPr>
          <p:nvPr/>
        </p:nvSpPr>
        <p:spPr bwMode="auto">
          <a:xfrm>
            <a:off x="971550" y="443706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8453" name="Line 20"/>
          <p:cNvSpPr>
            <a:spLocks noChangeShapeType="1"/>
          </p:cNvSpPr>
          <p:nvPr/>
        </p:nvSpPr>
        <p:spPr bwMode="auto">
          <a:xfrm>
            <a:off x="971550" y="4437063"/>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8454" name="Line 21"/>
          <p:cNvSpPr>
            <a:spLocks noChangeShapeType="1"/>
          </p:cNvSpPr>
          <p:nvPr/>
        </p:nvSpPr>
        <p:spPr bwMode="auto">
          <a:xfrm>
            <a:off x="971550" y="5013325"/>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8455" name="Line 22"/>
          <p:cNvSpPr>
            <a:spLocks noChangeShapeType="1"/>
          </p:cNvSpPr>
          <p:nvPr/>
        </p:nvSpPr>
        <p:spPr bwMode="auto">
          <a:xfrm>
            <a:off x="827088" y="4652963"/>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8456" name="AutoShape 23"/>
          <p:cNvSpPr>
            <a:spLocks noChangeArrowheads="1"/>
          </p:cNvSpPr>
          <p:nvPr/>
        </p:nvSpPr>
        <p:spPr bwMode="auto">
          <a:xfrm>
            <a:off x="2268538" y="4365625"/>
            <a:ext cx="790575" cy="71438"/>
          </a:xfrm>
          <a:prstGeom prst="rightArrow">
            <a:avLst>
              <a:gd name="adj1" fmla="val 50000"/>
              <a:gd name="adj2" fmla="val 27666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8457" name="AutoShape 24"/>
          <p:cNvSpPr>
            <a:spLocks noChangeArrowheads="1"/>
          </p:cNvSpPr>
          <p:nvPr/>
        </p:nvSpPr>
        <p:spPr bwMode="auto">
          <a:xfrm>
            <a:off x="2268538" y="4868863"/>
            <a:ext cx="4876800" cy="76200"/>
          </a:xfrm>
          <a:prstGeom prst="rightArrow">
            <a:avLst>
              <a:gd name="adj1" fmla="val 50000"/>
              <a:gd name="adj2" fmla="val 1600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8458" name="Line 25"/>
          <p:cNvSpPr>
            <a:spLocks noChangeShapeType="1"/>
          </p:cNvSpPr>
          <p:nvPr/>
        </p:nvSpPr>
        <p:spPr bwMode="auto">
          <a:xfrm>
            <a:off x="2895600" y="914400"/>
            <a:ext cx="20638" cy="5943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8459" name="Line 26"/>
          <p:cNvSpPr>
            <a:spLocks noChangeShapeType="1"/>
          </p:cNvSpPr>
          <p:nvPr/>
        </p:nvSpPr>
        <p:spPr bwMode="auto">
          <a:xfrm>
            <a:off x="7162800" y="914400"/>
            <a:ext cx="1588" cy="5943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8460" name="Freeform 27"/>
          <p:cNvSpPr>
            <a:spLocks/>
          </p:cNvSpPr>
          <p:nvPr/>
        </p:nvSpPr>
        <p:spPr bwMode="auto">
          <a:xfrm>
            <a:off x="2819400" y="2501900"/>
            <a:ext cx="4381500" cy="254000"/>
          </a:xfrm>
          <a:custGeom>
            <a:avLst/>
            <a:gdLst>
              <a:gd name="T0" fmla="*/ 0 w 2760"/>
              <a:gd name="T1" fmla="*/ 2147483647 h 160"/>
              <a:gd name="T2" fmla="*/ 2147483647 w 2760"/>
              <a:gd name="T3" fmla="*/ 2147483647 h 160"/>
              <a:gd name="T4" fmla="*/ 2147483647 w 2760"/>
              <a:gd name="T5" fmla="*/ 2147483647 h 160"/>
              <a:gd name="T6" fmla="*/ 2147483647 w 2760"/>
              <a:gd name="T7" fmla="*/ 2147483647 h 160"/>
              <a:gd name="T8" fmla="*/ 2147483647 w 2760"/>
              <a:gd name="T9" fmla="*/ 2147483647 h 160"/>
              <a:gd name="T10" fmla="*/ 2147483647 w 2760"/>
              <a:gd name="T11" fmla="*/ 2147483647 h 160"/>
              <a:gd name="T12" fmla="*/ 2147483647 w 2760"/>
              <a:gd name="T13" fmla="*/ 2147483647 h 160"/>
              <a:gd name="T14" fmla="*/ 2147483647 w 2760"/>
              <a:gd name="T15" fmla="*/ 2147483647 h 160"/>
              <a:gd name="T16" fmla="*/ 2147483647 w 2760"/>
              <a:gd name="T17" fmla="*/ 2147483647 h 160"/>
              <a:gd name="T18" fmla="*/ 2147483647 w 276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60"/>
              <a:gd name="T31" fmla="*/ 0 h 160"/>
              <a:gd name="T32" fmla="*/ 2760 w 276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60" h="160">
                <a:moveTo>
                  <a:pt x="0" y="8"/>
                </a:moveTo>
                <a:cubicBezTo>
                  <a:pt x="100" y="56"/>
                  <a:pt x="200" y="104"/>
                  <a:pt x="288" y="104"/>
                </a:cubicBezTo>
                <a:cubicBezTo>
                  <a:pt x="376" y="104"/>
                  <a:pt x="440" y="8"/>
                  <a:pt x="528" y="8"/>
                </a:cubicBezTo>
                <a:cubicBezTo>
                  <a:pt x="616" y="8"/>
                  <a:pt x="712" y="104"/>
                  <a:pt x="816" y="104"/>
                </a:cubicBezTo>
                <a:cubicBezTo>
                  <a:pt x="920" y="104"/>
                  <a:pt x="1024" y="0"/>
                  <a:pt x="1152" y="8"/>
                </a:cubicBezTo>
                <a:cubicBezTo>
                  <a:pt x="1280" y="16"/>
                  <a:pt x="1448" y="152"/>
                  <a:pt x="1584" y="152"/>
                </a:cubicBezTo>
                <a:cubicBezTo>
                  <a:pt x="1720" y="152"/>
                  <a:pt x="1848" y="8"/>
                  <a:pt x="1968" y="8"/>
                </a:cubicBezTo>
                <a:cubicBezTo>
                  <a:pt x="2088" y="8"/>
                  <a:pt x="2184" y="144"/>
                  <a:pt x="2304" y="152"/>
                </a:cubicBezTo>
                <a:cubicBezTo>
                  <a:pt x="2424" y="160"/>
                  <a:pt x="2616" y="64"/>
                  <a:pt x="2688" y="56"/>
                </a:cubicBezTo>
                <a:cubicBezTo>
                  <a:pt x="2760" y="48"/>
                  <a:pt x="2728" y="96"/>
                  <a:pt x="2736" y="104"/>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zh-TW" altLang="en-US"/>
          </a:p>
        </p:txBody>
      </p:sp>
      <p:pic>
        <p:nvPicPr>
          <p:cNvPr id="18461" name="Picture 28" descr="TN00333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6238" y="3573463"/>
            <a:ext cx="798512" cy="117951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8462" name="Picture 29" descr="TN00333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25" y="3644900"/>
            <a:ext cx="798513" cy="110807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463" name="Rectangle 30"/>
          <p:cNvSpPr>
            <a:spLocks noChangeArrowheads="1"/>
          </p:cNvSpPr>
          <p:nvPr/>
        </p:nvSpPr>
        <p:spPr bwMode="auto">
          <a:xfrm>
            <a:off x="0" y="1844675"/>
            <a:ext cx="8382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1800" b="1">
                <a:solidFill>
                  <a:schemeClr val="bg1"/>
                </a:solidFill>
                <a:latin typeface="Times New Roman" pitchFamily="18" charset="0"/>
                <a:ea typeface="標楷體" pitchFamily="65" charset="-120"/>
              </a:rPr>
              <a:t>FAS</a:t>
            </a:r>
          </a:p>
        </p:txBody>
      </p:sp>
      <p:sp>
        <p:nvSpPr>
          <p:cNvPr id="18464" name="Rectangle 31"/>
          <p:cNvSpPr>
            <a:spLocks noChangeArrowheads="1"/>
          </p:cNvSpPr>
          <p:nvPr/>
        </p:nvSpPr>
        <p:spPr bwMode="auto">
          <a:xfrm>
            <a:off x="1187450" y="1700213"/>
            <a:ext cx="9906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賣方風險</a:t>
            </a:r>
          </a:p>
        </p:txBody>
      </p:sp>
      <p:sp>
        <p:nvSpPr>
          <p:cNvPr id="18465" name="Rectangle 32"/>
          <p:cNvSpPr>
            <a:spLocks noChangeArrowheads="1"/>
          </p:cNvSpPr>
          <p:nvPr/>
        </p:nvSpPr>
        <p:spPr bwMode="auto">
          <a:xfrm>
            <a:off x="1187450" y="2205038"/>
            <a:ext cx="9906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賣方成本</a:t>
            </a:r>
          </a:p>
        </p:txBody>
      </p:sp>
      <p:sp>
        <p:nvSpPr>
          <p:cNvPr id="18466" name="Rectangle 33"/>
          <p:cNvSpPr>
            <a:spLocks noChangeArrowheads="1"/>
          </p:cNvSpPr>
          <p:nvPr/>
        </p:nvSpPr>
        <p:spPr bwMode="auto">
          <a:xfrm>
            <a:off x="0" y="5734050"/>
            <a:ext cx="8382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1800" b="1">
                <a:solidFill>
                  <a:schemeClr val="bg1"/>
                </a:solidFill>
                <a:latin typeface="Times New Roman" pitchFamily="18" charset="0"/>
                <a:ea typeface="標楷體" pitchFamily="65" charset="-120"/>
              </a:rPr>
              <a:t>CIF</a:t>
            </a:r>
          </a:p>
        </p:txBody>
      </p:sp>
      <p:sp>
        <p:nvSpPr>
          <p:cNvPr id="18467" name="Rectangle 34"/>
          <p:cNvSpPr>
            <a:spLocks noChangeArrowheads="1"/>
          </p:cNvSpPr>
          <p:nvPr/>
        </p:nvSpPr>
        <p:spPr bwMode="auto">
          <a:xfrm>
            <a:off x="1331913" y="5300663"/>
            <a:ext cx="9906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賣方風險</a:t>
            </a:r>
          </a:p>
        </p:txBody>
      </p:sp>
      <p:sp>
        <p:nvSpPr>
          <p:cNvPr id="18468" name="Rectangle 35"/>
          <p:cNvSpPr>
            <a:spLocks noChangeArrowheads="1"/>
          </p:cNvSpPr>
          <p:nvPr/>
        </p:nvSpPr>
        <p:spPr bwMode="auto">
          <a:xfrm>
            <a:off x="1331913" y="5805488"/>
            <a:ext cx="9906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主要運費</a:t>
            </a:r>
          </a:p>
        </p:txBody>
      </p:sp>
      <p:sp>
        <p:nvSpPr>
          <p:cNvPr id="18469" name="Rectangle 36"/>
          <p:cNvSpPr>
            <a:spLocks noChangeArrowheads="1"/>
          </p:cNvSpPr>
          <p:nvPr/>
        </p:nvSpPr>
        <p:spPr bwMode="auto">
          <a:xfrm>
            <a:off x="1331913" y="6237288"/>
            <a:ext cx="990600" cy="381000"/>
          </a:xfrm>
          <a:prstGeom prst="rect">
            <a:avLst/>
          </a:prstGeom>
          <a:solidFill>
            <a:srgbClr val="12570D"/>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b="1">
                <a:solidFill>
                  <a:schemeClr val="bg1"/>
                </a:solidFill>
                <a:latin typeface="Times New Roman" pitchFamily="18" charset="0"/>
                <a:ea typeface="標楷體" pitchFamily="65" charset="-120"/>
              </a:rPr>
              <a:t>保險費</a:t>
            </a:r>
          </a:p>
        </p:txBody>
      </p:sp>
      <p:sp>
        <p:nvSpPr>
          <p:cNvPr id="18470" name="Line 37"/>
          <p:cNvSpPr>
            <a:spLocks noChangeShapeType="1"/>
          </p:cNvSpPr>
          <p:nvPr/>
        </p:nvSpPr>
        <p:spPr bwMode="auto">
          <a:xfrm>
            <a:off x="1042988" y="5516563"/>
            <a:ext cx="0" cy="10080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8471" name="Line 38"/>
          <p:cNvSpPr>
            <a:spLocks noChangeShapeType="1"/>
          </p:cNvSpPr>
          <p:nvPr/>
        </p:nvSpPr>
        <p:spPr bwMode="auto">
          <a:xfrm>
            <a:off x="827088" y="5949950"/>
            <a:ext cx="215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8472" name="Line 39"/>
          <p:cNvSpPr>
            <a:spLocks noChangeShapeType="1"/>
          </p:cNvSpPr>
          <p:nvPr/>
        </p:nvSpPr>
        <p:spPr bwMode="auto">
          <a:xfrm>
            <a:off x="1042988" y="5516563"/>
            <a:ext cx="215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8473" name="Line 40"/>
          <p:cNvSpPr>
            <a:spLocks noChangeShapeType="1"/>
          </p:cNvSpPr>
          <p:nvPr/>
        </p:nvSpPr>
        <p:spPr bwMode="auto">
          <a:xfrm>
            <a:off x="1042988" y="6524625"/>
            <a:ext cx="215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8474" name="Line 41"/>
          <p:cNvSpPr>
            <a:spLocks noChangeShapeType="1"/>
          </p:cNvSpPr>
          <p:nvPr/>
        </p:nvSpPr>
        <p:spPr bwMode="auto">
          <a:xfrm>
            <a:off x="1116013" y="5949950"/>
            <a:ext cx="1428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8475" name="Line 42"/>
          <p:cNvSpPr>
            <a:spLocks noChangeShapeType="1"/>
          </p:cNvSpPr>
          <p:nvPr/>
        </p:nvSpPr>
        <p:spPr bwMode="auto">
          <a:xfrm>
            <a:off x="971550" y="1844675"/>
            <a:ext cx="0" cy="5762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8476" name="Line 43"/>
          <p:cNvSpPr>
            <a:spLocks noChangeShapeType="1"/>
          </p:cNvSpPr>
          <p:nvPr/>
        </p:nvSpPr>
        <p:spPr bwMode="auto">
          <a:xfrm>
            <a:off x="827088" y="1989138"/>
            <a:ext cx="1444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8477" name="Line 44"/>
          <p:cNvSpPr>
            <a:spLocks noChangeShapeType="1"/>
          </p:cNvSpPr>
          <p:nvPr/>
        </p:nvSpPr>
        <p:spPr bwMode="auto">
          <a:xfrm>
            <a:off x="971550" y="1844675"/>
            <a:ext cx="215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8478" name="Line 45"/>
          <p:cNvSpPr>
            <a:spLocks noChangeShapeType="1"/>
          </p:cNvSpPr>
          <p:nvPr/>
        </p:nvSpPr>
        <p:spPr bwMode="auto">
          <a:xfrm>
            <a:off x="971550" y="2420938"/>
            <a:ext cx="1444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8479" name="AutoShape 46"/>
          <p:cNvSpPr>
            <a:spLocks noChangeArrowheads="1"/>
          </p:cNvSpPr>
          <p:nvPr/>
        </p:nvSpPr>
        <p:spPr bwMode="auto">
          <a:xfrm>
            <a:off x="2195513" y="1844675"/>
            <a:ext cx="504825" cy="71438"/>
          </a:xfrm>
          <a:prstGeom prst="rightArrow">
            <a:avLst>
              <a:gd name="adj1" fmla="val 50000"/>
              <a:gd name="adj2" fmla="val 17666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8480" name="AutoShape 47"/>
          <p:cNvSpPr>
            <a:spLocks noChangeArrowheads="1"/>
          </p:cNvSpPr>
          <p:nvPr/>
        </p:nvSpPr>
        <p:spPr bwMode="auto">
          <a:xfrm>
            <a:off x="2195513" y="2349500"/>
            <a:ext cx="431800" cy="71438"/>
          </a:xfrm>
          <a:prstGeom prst="rightArrow">
            <a:avLst>
              <a:gd name="adj1" fmla="val 50000"/>
              <a:gd name="adj2" fmla="val 15111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8481" name="AutoShape 48"/>
          <p:cNvSpPr>
            <a:spLocks noChangeArrowheads="1"/>
          </p:cNvSpPr>
          <p:nvPr/>
        </p:nvSpPr>
        <p:spPr bwMode="auto">
          <a:xfrm>
            <a:off x="2268538" y="5445125"/>
            <a:ext cx="719137" cy="71438"/>
          </a:xfrm>
          <a:prstGeom prst="rightArrow">
            <a:avLst>
              <a:gd name="adj1" fmla="val 50000"/>
              <a:gd name="adj2" fmla="val 25166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8482" name="AutoShape 49"/>
          <p:cNvSpPr>
            <a:spLocks noChangeArrowheads="1"/>
          </p:cNvSpPr>
          <p:nvPr/>
        </p:nvSpPr>
        <p:spPr bwMode="auto">
          <a:xfrm>
            <a:off x="2339975" y="5876925"/>
            <a:ext cx="4824413" cy="73025"/>
          </a:xfrm>
          <a:prstGeom prst="rightArrow">
            <a:avLst>
              <a:gd name="adj1" fmla="val 50000"/>
              <a:gd name="adj2" fmla="val 1651631"/>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8483" name="AutoShape 50"/>
          <p:cNvSpPr>
            <a:spLocks noChangeArrowheads="1"/>
          </p:cNvSpPr>
          <p:nvPr/>
        </p:nvSpPr>
        <p:spPr bwMode="auto">
          <a:xfrm>
            <a:off x="2339975" y="6381750"/>
            <a:ext cx="4824413" cy="71438"/>
          </a:xfrm>
          <a:prstGeom prst="rightArrow">
            <a:avLst>
              <a:gd name="adj1" fmla="val 50000"/>
              <a:gd name="adj2" fmla="val 1688322"/>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FontTx/>
              <a:buNone/>
            </a:pPr>
            <a:endParaRPr lang="zh-TW" altLang="zh-TW" sz="1800">
              <a:latin typeface="Verdana" pitchFamily="34" charset="0"/>
            </a:endParaRPr>
          </a:p>
        </p:txBody>
      </p:sp>
      <p:sp>
        <p:nvSpPr>
          <p:cNvPr id="18484" name="Rectangle 51"/>
          <p:cNvSpPr>
            <a:spLocks noChangeArrowheads="1"/>
          </p:cNvSpPr>
          <p:nvPr/>
        </p:nvSpPr>
        <p:spPr bwMode="auto">
          <a:xfrm>
            <a:off x="2627313" y="1844675"/>
            <a:ext cx="288925" cy="720725"/>
          </a:xfrm>
          <a:prstGeom prst="rect">
            <a:avLst/>
          </a:prstGeom>
          <a:solidFill>
            <a:srgbClr val="12570D"/>
          </a:solidFill>
          <a:ln w="9525">
            <a:solidFill>
              <a:schemeClr val="tx1"/>
            </a:solidFill>
            <a:miter lim="800000"/>
            <a:headEnd/>
            <a:tailEnd/>
          </a:ln>
        </p:spPr>
        <p:txBody>
          <a:bodyPr vert="eaVert"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1800">
                <a:solidFill>
                  <a:schemeClr val="bg1"/>
                </a:solidFill>
                <a:latin typeface="Verdana" pitchFamily="34" charset="0"/>
              </a:rPr>
              <a:t>碼頭</a:t>
            </a:r>
          </a:p>
        </p:txBody>
      </p:sp>
      <p:sp>
        <p:nvSpPr>
          <p:cNvPr id="53" name="圓角矩形圖說文字 52"/>
          <p:cNvSpPr/>
          <p:nvPr/>
        </p:nvSpPr>
        <p:spPr>
          <a:xfrm>
            <a:off x="4716463" y="1125538"/>
            <a:ext cx="1368425" cy="719137"/>
          </a:xfrm>
          <a:prstGeom prst="wedgeRoundRectCallout">
            <a:avLst>
              <a:gd name="adj1" fmla="val -188405"/>
              <a:gd name="adj2" fmla="val 34893"/>
              <a:gd name="adj3" fmla="val 16667"/>
            </a:avLst>
          </a:prstGeom>
          <a:solidFill>
            <a:srgbClr val="34B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rPr>
              <a:t>交貨地</a:t>
            </a:r>
          </a:p>
        </p:txBody>
      </p:sp>
      <p:sp>
        <p:nvSpPr>
          <p:cNvPr id="54" name="圓角矩形圖說文字 53"/>
          <p:cNvSpPr/>
          <p:nvPr/>
        </p:nvSpPr>
        <p:spPr>
          <a:xfrm>
            <a:off x="4716463" y="2708275"/>
            <a:ext cx="1368425" cy="720725"/>
          </a:xfrm>
          <a:prstGeom prst="wedgeRoundRectCallout">
            <a:avLst>
              <a:gd name="adj1" fmla="val -178719"/>
              <a:gd name="adj2" fmla="val 158199"/>
              <a:gd name="adj3" fmla="val 16667"/>
            </a:avLst>
          </a:prstGeom>
          <a:solidFill>
            <a:srgbClr val="34B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rPr>
              <a:t>交貨地</a:t>
            </a:r>
          </a:p>
        </p:txBody>
      </p:sp>
      <p:sp>
        <p:nvSpPr>
          <p:cNvPr id="55" name="圓角矩形圖說文字 54"/>
          <p:cNvSpPr/>
          <p:nvPr/>
        </p:nvSpPr>
        <p:spPr>
          <a:xfrm>
            <a:off x="7308850" y="2132013"/>
            <a:ext cx="1835150" cy="1008062"/>
          </a:xfrm>
          <a:prstGeom prst="wedgeRoundRectCallout">
            <a:avLst>
              <a:gd name="adj1" fmla="val -56491"/>
              <a:gd name="adj2" fmla="val 227309"/>
              <a:gd name="adj3" fmla="val 16667"/>
            </a:avLst>
          </a:prstGeom>
          <a:solidFill>
            <a:srgbClr val="34B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運送契約</a:t>
            </a:r>
            <a:r>
              <a:rPr lang="zh-TW" altLang="en-US" sz="2000" b="1">
                <a:solidFill>
                  <a:schemeClr val="tx1"/>
                </a:solidFill>
                <a:latin typeface="標楷體" pitchFamily="65" charset="-120"/>
                <a:ea typeface="標楷體" pitchFamily="65" charset="-120"/>
              </a:rPr>
              <a:t>之目的港與</a:t>
            </a:r>
            <a:r>
              <a:rPr lang="zh-TW" altLang="en-US" sz="2000" b="1" dirty="0">
                <a:solidFill>
                  <a:schemeClr val="tx1"/>
                </a:solidFill>
                <a:latin typeface="標楷體" pitchFamily="65" charset="-120"/>
                <a:ea typeface="標楷體" pitchFamily="65" charset="-120"/>
              </a:rPr>
              <a:t>運費付訖之地點</a:t>
            </a:r>
          </a:p>
        </p:txBody>
      </p:sp>
      <p:sp>
        <p:nvSpPr>
          <p:cNvPr id="56" name="橢圓 55"/>
          <p:cNvSpPr/>
          <p:nvPr/>
        </p:nvSpPr>
        <p:spPr>
          <a:xfrm>
            <a:off x="2411413" y="1431925"/>
            <a:ext cx="1150937" cy="749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 name="橢圓 56"/>
          <p:cNvSpPr/>
          <p:nvPr/>
        </p:nvSpPr>
        <p:spPr>
          <a:xfrm>
            <a:off x="2462213" y="4062413"/>
            <a:ext cx="1150937" cy="749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118</a:t>
            </a:fld>
            <a:endParaRPr lang="zh-TW" altLang="en-US"/>
          </a:p>
        </p:txBody>
      </p:sp>
    </p:spTree>
    <p:extLst>
      <p:ext uri="{BB962C8B-B14F-4D97-AF65-F5344CB8AC3E}">
        <p14:creationId xmlns:p14="http://schemas.microsoft.com/office/powerpoint/2010/main" xmlns="" val="13335796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r" eaLnBrk="1" hangingPunct="1">
              <a:spcBef>
                <a:spcPct val="0"/>
              </a:spcBef>
              <a:buClrTx/>
              <a:buFontTx/>
              <a:buNone/>
            </a:pPr>
            <a:fld id="{7372D55B-CE8B-4E6D-A1D6-687210B7C23D}" type="slidenum">
              <a:rPr kumimoji="0" lang="en-US" altLang="zh-TW" sz="1200">
                <a:latin typeface="Verdana" pitchFamily="34" charset="0"/>
              </a:rPr>
              <a:pPr algn="r" eaLnBrk="1" hangingPunct="1">
                <a:spcBef>
                  <a:spcPct val="0"/>
                </a:spcBef>
                <a:buClrTx/>
                <a:buFontTx/>
                <a:buNone/>
              </a:pPr>
              <a:t>119</a:t>
            </a:fld>
            <a:endParaRPr kumimoji="0" lang="en-US" altLang="zh-TW" sz="1200">
              <a:latin typeface="Verdana" pitchFamily="34" charset="0"/>
            </a:endParaRPr>
          </a:p>
        </p:txBody>
      </p:sp>
      <p:sp>
        <p:nvSpPr>
          <p:cNvPr id="20483" name="Rectangle 2"/>
          <p:cNvSpPr>
            <a:spLocks noGrp="1" noChangeArrowheads="1"/>
          </p:cNvSpPr>
          <p:nvPr>
            <p:ph type="title" idx="4294967295"/>
          </p:nvPr>
        </p:nvSpPr>
        <p:spPr>
          <a:xfrm>
            <a:off x="442913" y="42863"/>
            <a:ext cx="8243887" cy="1081881"/>
          </a:xfrm>
        </p:spPr>
        <p:txBody>
          <a:bodyPr anchor="b">
            <a:normAutofit/>
          </a:bodyPr>
          <a:lstStyle/>
          <a:p>
            <a:pPr algn="ctr" eaLnBrk="1" hangingPunct="1"/>
            <a:r>
              <a:rPr lang="en-US" altLang="zh-TW" sz="3600" b="1" dirty="0" smtClean="0">
                <a:latin typeface="Times New Roman" pitchFamily="18" charset="0"/>
                <a:ea typeface="標楷體" pitchFamily="65" charset="-120"/>
              </a:rPr>
              <a:t>2010</a:t>
            </a:r>
            <a:r>
              <a:rPr lang="zh-TW" altLang="en-US" sz="3600" b="1" dirty="0" smtClean="0">
                <a:latin typeface="Times New Roman" pitchFamily="18" charset="0"/>
                <a:ea typeface="標楷體" pitchFamily="65" charset="-120"/>
              </a:rPr>
              <a:t>年版國貿條規之</a:t>
            </a:r>
            <a:r>
              <a:rPr lang="en-US" altLang="zh-TW" sz="3600" b="1" dirty="0" smtClean="0">
                <a:latin typeface="Times New Roman" pitchFamily="18" charset="0"/>
                <a:ea typeface="標楷體" pitchFamily="65" charset="-120"/>
              </a:rPr>
              <a:t>DAT</a:t>
            </a:r>
            <a:r>
              <a:rPr lang="zh-TW" altLang="en-US" sz="3600" b="1" dirty="0" smtClean="0">
                <a:latin typeface="Times New Roman" pitchFamily="18" charset="0"/>
                <a:ea typeface="標楷體" pitchFamily="65" charset="-120"/>
              </a:rPr>
              <a:t>與</a:t>
            </a:r>
            <a:r>
              <a:rPr lang="en-US" altLang="zh-TW" sz="3600" b="1" dirty="0" smtClean="0">
                <a:latin typeface="Times New Roman" pitchFamily="18" charset="0"/>
                <a:ea typeface="標楷體" pitchFamily="65" charset="-120"/>
              </a:rPr>
              <a:t>DAP</a:t>
            </a:r>
            <a:r>
              <a:rPr lang="zh-TW" altLang="en-US" sz="3600" b="1" dirty="0" smtClean="0">
                <a:latin typeface="Times New Roman" pitchFamily="18" charset="0"/>
                <a:ea typeface="標楷體" pitchFamily="65" charset="-120"/>
              </a:rPr>
              <a:t>簡介</a:t>
            </a:r>
          </a:p>
        </p:txBody>
      </p:sp>
      <p:sp>
        <p:nvSpPr>
          <p:cNvPr id="20484" name="Rectangle 3"/>
          <p:cNvSpPr>
            <a:spLocks noGrp="1" noChangeArrowheads="1"/>
          </p:cNvSpPr>
          <p:nvPr>
            <p:ph type="body" idx="4294967295"/>
          </p:nvPr>
        </p:nvSpPr>
        <p:spPr>
          <a:xfrm>
            <a:off x="0" y="1340768"/>
            <a:ext cx="9144000" cy="5517232"/>
          </a:xfrm>
        </p:spPr>
        <p:txBody>
          <a:bodyPr>
            <a:normAutofit/>
          </a:bodyPr>
          <a:lstStyle/>
          <a:p>
            <a:pPr eaLnBrk="1" hangingPunct="1">
              <a:lnSpc>
                <a:spcPct val="90000"/>
              </a:lnSpc>
            </a:pPr>
            <a:r>
              <a:rPr lang="en-US" altLang="zh-TW" sz="2800" b="1" dirty="0" smtClean="0">
                <a:latin typeface="Times New Roman" pitchFamily="18" charset="0"/>
                <a:ea typeface="標楷體" pitchFamily="65" charset="-120"/>
              </a:rPr>
              <a:t>DAT(</a:t>
            </a:r>
            <a:r>
              <a:rPr lang="zh-TW" altLang="en-US" sz="2800" b="1" dirty="0" smtClean="0">
                <a:latin typeface="Times New Roman" pitchFamily="18" charset="0"/>
                <a:ea typeface="標楷體" pitchFamily="65" charset="-120"/>
              </a:rPr>
              <a:t>終站交貨條件</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為新版國貿條規新訂條件</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其定義為</a:t>
            </a:r>
            <a:r>
              <a:rPr lang="en-US" altLang="zh-TW" sz="2800" b="1" dirty="0" smtClean="0">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在</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進口地</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指定目的港或目的地之指定終站</a:t>
            </a:r>
            <a:r>
              <a:rPr lang="en-US" altLang="zh-TW" sz="2800" b="1" dirty="0" smtClean="0">
                <a:solidFill>
                  <a:srgbClr val="FF0000"/>
                </a:solidFill>
                <a:latin typeface="Times New Roman" pitchFamily="18" charset="0"/>
                <a:ea typeface="標楷體" pitchFamily="65" charset="-120"/>
              </a:rPr>
              <a:t>(named terminal)</a:t>
            </a:r>
            <a:r>
              <a:rPr lang="zh-TW" altLang="en-US" sz="2800" b="1" dirty="0" smtClean="0">
                <a:solidFill>
                  <a:srgbClr val="FF0000"/>
                </a:solidFill>
                <a:latin typeface="Times New Roman" pitchFamily="18" charset="0"/>
                <a:ea typeface="標楷體" pitchFamily="65" charset="-120"/>
              </a:rPr>
              <a:t>地點</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將已運送抵達此指定地點並已從承運之運送工具上卸載完成之際</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但尚未辦妥輸入通關之貨物</a:t>
            </a:r>
            <a:r>
              <a:rPr lang="en-US" altLang="zh-TW" sz="2800" b="1" dirty="0" smtClean="0">
                <a:solidFill>
                  <a:srgbClr val="FF0000"/>
                </a:solidFill>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交付買方處置時</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即視為賣方交貨</a:t>
            </a:r>
            <a:r>
              <a:rPr lang="en-US" altLang="zh-TW" sz="2800" b="1" dirty="0" smtClean="0">
                <a:latin typeface="Times New Roman" pitchFamily="18" charset="0"/>
                <a:ea typeface="標楷體" pitchFamily="65" charset="-120"/>
              </a:rPr>
              <a:t>. </a:t>
            </a:r>
          </a:p>
          <a:p>
            <a:pPr eaLnBrk="1" hangingPunct="1">
              <a:lnSpc>
                <a:spcPct val="90000"/>
              </a:lnSpc>
            </a:pPr>
            <a:r>
              <a:rPr lang="en-US" altLang="zh-TW" sz="2800" b="1" dirty="0" smtClean="0">
                <a:latin typeface="Times New Roman" pitchFamily="18" charset="0"/>
                <a:ea typeface="標楷體" pitchFamily="65" charset="-120"/>
              </a:rPr>
              <a:t>DAP(</a:t>
            </a:r>
            <a:r>
              <a:rPr lang="zh-TW" altLang="en-US" sz="2800" b="1" dirty="0" smtClean="0">
                <a:latin typeface="Times New Roman" pitchFamily="18" charset="0"/>
                <a:ea typeface="標楷體" pitchFamily="65" charset="-120"/>
              </a:rPr>
              <a:t>目的地交貨條件 </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相當於</a:t>
            </a:r>
            <a:r>
              <a:rPr lang="en-US" altLang="zh-TW" sz="2800" b="1" dirty="0" smtClean="0">
                <a:latin typeface="Times New Roman" pitchFamily="18" charset="0"/>
                <a:ea typeface="標楷體" pitchFamily="65" charset="-120"/>
              </a:rPr>
              <a:t>Incoterms 2000</a:t>
            </a:r>
            <a:r>
              <a:rPr lang="zh-TW" altLang="en-US" sz="2800" b="1" dirty="0" smtClean="0">
                <a:latin typeface="Times New Roman" pitchFamily="18" charset="0"/>
                <a:ea typeface="標楷體" pitchFamily="65" charset="-120"/>
              </a:rPr>
              <a:t>之</a:t>
            </a:r>
            <a:r>
              <a:rPr lang="en-US" altLang="zh-TW" sz="2800" b="1" dirty="0" smtClean="0">
                <a:latin typeface="Times New Roman" pitchFamily="18" charset="0"/>
                <a:ea typeface="標楷體" pitchFamily="65" charset="-120"/>
              </a:rPr>
              <a:t>DDU</a:t>
            </a:r>
            <a:r>
              <a:rPr lang="zh-TW" altLang="en-US" sz="2800" b="1" dirty="0" smtClean="0">
                <a:latin typeface="Times New Roman" pitchFamily="18" charset="0"/>
                <a:ea typeface="標楷體" pitchFamily="65" charset="-120"/>
              </a:rPr>
              <a:t>條件 </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其定義為</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指在</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進口地</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指定目的地</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將已運送抵達此目的地但尚未從承運之運送工具上卸下</a:t>
            </a:r>
            <a:r>
              <a:rPr lang="en-US" altLang="zh-TW" sz="2800" b="1" dirty="0" smtClean="0">
                <a:latin typeface="Times New Roman" pitchFamily="18" charset="0"/>
                <a:ea typeface="標楷體" pitchFamily="65" charset="-120"/>
              </a:rPr>
              <a:t>(</a:t>
            </a:r>
            <a:r>
              <a:rPr lang="en-US" altLang="zh-TW" sz="2800" b="1" dirty="0" smtClean="0">
                <a:solidFill>
                  <a:srgbClr val="FF0000"/>
                </a:solidFill>
                <a:latin typeface="Times New Roman" pitchFamily="18" charset="0"/>
                <a:ea typeface="標楷體" pitchFamily="65" charset="-120"/>
              </a:rPr>
              <a:t>not unloading </a:t>
            </a:r>
            <a:r>
              <a:rPr lang="en-US" altLang="zh-TW" sz="2800" b="1" dirty="0" smtClean="0">
                <a:latin typeface="Times New Roman" pitchFamily="18" charset="0"/>
                <a:ea typeface="標楷體" pitchFamily="65" charset="-120"/>
              </a:rPr>
              <a:t>DAP</a:t>
            </a:r>
            <a:r>
              <a:rPr lang="zh-TW" altLang="en-US" sz="2800" b="1" dirty="0" smtClean="0">
                <a:latin typeface="Times New Roman" pitchFamily="18" charset="0"/>
                <a:ea typeface="標楷體" pitchFamily="65" charset="-120"/>
              </a:rPr>
              <a:t>使用</a:t>
            </a:r>
            <a:r>
              <a:rPr lang="zh-TW" altLang="en-US" sz="2800" b="1" dirty="0" smtClean="0">
                <a:solidFill>
                  <a:srgbClr val="FF0000"/>
                </a:solidFill>
                <a:latin typeface="Times New Roman" pitchFamily="18" charset="0"/>
                <a:ea typeface="標楷體" pitchFamily="65" charset="-120"/>
              </a:rPr>
              <a:t>“</a:t>
            </a:r>
            <a:r>
              <a:rPr lang="en-US" altLang="zh-TW" sz="2800" b="1" dirty="0" smtClean="0">
                <a:solidFill>
                  <a:srgbClr val="FF0000"/>
                </a:solidFill>
                <a:latin typeface="Times New Roman" pitchFamily="18" charset="0"/>
                <a:ea typeface="標楷體" pitchFamily="65" charset="-120"/>
              </a:rPr>
              <a:t>ready for unloading”</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亦未辦理輸入通關之貨物交付買方處置時</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即視為賣方交貨</a:t>
            </a:r>
            <a:r>
              <a:rPr lang="en-US" altLang="zh-TW" sz="2800" b="1" dirty="0" smtClean="0">
                <a:latin typeface="Times New Roman" pitchFamily="18" charset="0"/>
                <a:ea typeface="標楷體" pitchFamily="65" charset="-120"/>
              </a:rPr>
              <a:t>.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119</a:t>
            </a:fld>
            <a:endParaRPr lang="zh-TW" altLang="en-US"/>
          </a:p>
        </p:txBody>
      </p:sp>
    </p:spTree>
    <p:extLst>
      <p:ext uri="{BB962C8B-B14F-4D97-AF65-F5344CB8AC3E}">
        <p14:creationId xmlns:p14="http://schemas.microsoft.com/office/powerpoint/2010/main" xmlns="" val="1250878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對買</a:t>
            </a:r>
            <a:r>
              <a:rPr lang="en-US" altLang="zh-TW" sz="4000" b="1" dirty="0"/>
              <a:t>/</a:t>
            </a:r>
            <a:r>
              <a:rPr lang="zh-TW" altLang="zh-TW" sz="4000" b="1" dirty="0"/>
              <a:t>賣方徵信調查之項目</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12</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對賣方</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出口商</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主要</a:t>
            </a:r>
            <a:r>
              <a:rPr lang="zh-TW" altLang="zh-TW" sz="3200" b="1" dirty="0">
                <a:latin typeface="Times New Roman" panose="02020603050405020304" pitchFamily="18" charset="0"/>
                <a:cs typeface="Times New Roman" panose="02020603050405020304" pitchFamily="18" charset="0"/>
              </a:rPr>
              <a:t>查核其品德</a:t>
            </a:r>
            <a:r>
              <a:rPr lang="en-US" altLang="zh-TW" sz="3200" b="1" dirty="0">
                <a:latin typeface="Times New Roman" panose="02020603050405020304" pitchFamily="18" charset="0"/>
                <a:cs typeface="Times New Roman" panose="02020603050405020304" pitchFamily="18" charset="0"/>
              </a:rPr>
              <a:t>(Character)</a:t>
            </a:r>
            <a:r>
              <a:rPr lang="zh-TW" altLang="zh-TW" sz="3200" b="1" dirty="0">
                <a:latin typeface="Times New Roman" panose="02020603050405020304" pitchFamily="18" charset="0"/>
                <a:cs typeface="Times New Roman" panose="02020603050405020304" pitchFamily="18" charset="0"/>
              </a:rPr>
              <a:t>、經營能力</a:t>
            </a:r>
            <a:r>
              <a:rPr lang="en-US" altLang="zh-TW" sz="3200" b="1" dirty="0">
                <a:latin typeface="Times New Roman" panose="02020603050405020304" pitchFamily="18" charset="0"/>
                <a:cs typeface="Times New Roman" panose="02020603050405020304" pitchFamily="18" charset="0"/>
              </a:rPr>
              <a:t>(Capacity)</a:t>
            </a:r>
            <a:r>
              <a:rPr lang="zh-TW" altLang="zh-TW" sz="3200" b="1" dirty="0">
                <a:latin typeface="Times New Roman" panose="02020603050405020304" pitchFamily="18" charset="0"/>
                <a:cs typeface="Times New Roman" panose="02020603050405020304" pitchFamily="18" charset="0"/>
              </a:rPr>
              <a:t>及營運資本</a:t>
            </a:r>
            <a:r>
              <a:rPr lang="en-US" altLang="zh-TW" sz="3200" b="1" dirty="0">
                <a:latin typeface="Times New Roman" panose="02020603050405020304" pitchFamily="18" charset="0"/>
                <a:cs typeface="Times New Roman" panose="02020603050405020304" pitchFamily="18" charset="0"/>
              </a:rPr>
              <a:t>(Capital</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對買方</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進口商</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主要</a:t>
            </a:r>
            <a:r>
              <a:rPr lang="zh-TW" altLang="zh-TW" sz="3200" b="1" dirty="0">
                <a:latin typeface="Times New Roman" panose="02020603050405020304" pitchFamily="18" charset="0"/>
                <a:cs typeface="Times New Roman" panose="02020603050405020304" pitchFamily="18" charset="0"/>
              </a:rPr>
              <a:t>查核其品德</a:t>
            </a:r>
            <a:r>
              <a:rPr lang="en-US" altLang="zh-TW" sz="3200" b="1" dirty="0">
                <a:latin typeface="Times New Roman" panose="02020603050405020304" pitchFamily="18" charset="0"/>
                <a:cs typeface="Times New Roman" panose="02020603050405020304" pitchFamily="18" charset="0"/>
              </a:rPr>
              <a:t>(Character)</a:t>
            </a:r>
            <a:r>
              <a:rPr lang="zh-TW" altLang="zh-TW" sz="3200" b="1" dirty="0">
                <a:latin typeface="Times New Roman" panose="02020603050405020304" pitchFamily="18" charset="0"/>
                <a:cs typeface="Times New Roman" panose="02020603050405020304" pitchFamily="18" charset="0"/>
              </a:rPr>
              <a:t>、經營能力</a:t>
            </a:r>
            <a:r>
              <a:rPr lang="en-US" altLang="zh-TW" sz="3200" b="1" dirty="0">
                <a:latin typeface="Times New Roman" panose="02020603050405020304" pitchFamily="18" charset="0"/>
                <a:cs typeface="Times New Roman" panose="02020603050405020304" pitchFamily="18" charset="0"/>
              </a:rPr>
              <a:t>(Capacity)</a:t>
            </a:r>
            <a:r>
              <a:rPr lang="zh-TW" altLang="zh-TW" sz="3200" b="1" dirty="0">
                <a:latin typeface="Times New Roman" panose="02020603050405020304" pitchFamily="18" charset="0"/>
                <a:cs typeface="Times New Roman" panose="02020603050405020304" pitchFamily="18" charset="0"/>
              </a:rPr>
              <a:t>、營運資本</a:t>
            </a:r>
            <a:r>
              <a:rPr lang="en-US" altLang="zh-TW" sz="3200" b="1" dirty="0">
                <a:latin typeface="Times New Roman" panose="02020603050405020304" pitchFamily="18" charset="0"/>
                <a:cs typeface="Times New Roman" panose="02020603050405020304" pitchFamily="18" charset="0"/>
              </a:rPr>
              <a:t>(Capital)</a:t>
            </a:r>
            <a:r>
              <a:rPr lang="zh-TW" altLang="zh-TW" sz="3200" b="1" dirty="0">
                <a:latin typeface="Times New Roman" panose="02020603050405020304" pitchFamily="18" charset="0"/>
                <a:cs typeface="Times New Roman" panose="02020603050405020304" pitchFamily="18" charset="0"/>
              </a:rPr>
              <a:t>、進口國之政經情況</a:t>
            </a:r>
            <a:r>
              <a:rPr lang="en-US" altLang="zh-TW" sz="3200" b="1" dirty="0">
                <a:latin typeface="Times New Roman" panose="02020603050405020304" pitchFamily="18" charset="0"/>
                <a:cs typeface="Times New Roman" panose="02020603050405020304" pitchFamily="18" charset="0"/>
              </a:rPr>
              <a:t>(Country)</a:t>
            </a:r>
            <a:r>
              <a:rPr lang="zh-TW" altLang="zh-TW" sz="3200" b="1" dirty="0">
                <a:latin typeface="Times New Roman" panose="02020603050405020304" pitchFamily="18" charset="0"/>
                <a:cs typeface="Times New Roman" panose="02020603050405020304" pitchFamily="18" charset="0"/>
              </a:rPr>
              <a:t>、市場情況</a:t>
            </a:r>
            <a:r>
              <a:rPr lang="en-US" altLang="zh-TW" sz="3200" b="1" dirty="0">
                <a:latin typeface="Times New Roman" panose="02020603050405020304" pitchFamily="18" charset="0"/>
                <a:cs typeface="Times New Roman" panose="02020603050405020304" pitchFamily="18" charset="0"/>
              </a:rPr>
              <a:t>(Condition</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
        <p:nvSpPr>
          <p:cNvPr id="5" name="向左箭號 4"/>
          <p:cNvSpPr/>
          <p:nvPr/>
        </p:nvSpPr>
        <p:spPr>
          <a:xfrm>
            <a:off x="3707904" y="4149080"/>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1 END</a:t>
            </a:r>
          </a:p>
        </p:txBody>
      </p:sp>
    </p:spTree>
    <p:extLst>
      <p:ext uri="{BB962C8B-B14F-4D97-AF65-F5344CB8AC3E}">
        <p14:creationId xmlns:p14="http://schemas.microsoft.com/office/powerpoint/2010/main" xmlns="" val="33666447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90538" y="0"/>
            <a:ext cx="8229600" cy="1430337"/>
          </a:xfrm>
        </p:spPr>
        <p:txBody>
          <a:bodyPr>
            <a:normAutofit/>
          </a:bodyPr>
          <a:lstStyle/>
          <a:p>
            <a:pPr algn="ctr" eaLnBrk="1" hangingPunct="1"/>
            <a:r>
              <a:rPr lang="en-US" altLang="zh-TW" sz="3600" b="1" dirty="0" smtClean="0">
                <a:latin typeface="Times New Roman" pitchFamily="18" charset="0"/>
                <a:ea typeface="標楷體" pitchFamily="65" charset="-120"/>
              </a:rPr>
              <a:t>2010</a:t>
            </a:r>
            <a:r>
              <a:rPr lang="zh-TW" altLang="en-US" sz="3600" b="1" dirty="0" smtClean="0">
                <a:latin typeface="Times New Roman" pitchFamily="18" charset="0"/>
                <a:ea typeface="標楷體" pitchFamily="65" charset="-120"/>
              </a:rPr>
              <a:t>年國貿條規與</a:t>
            </a:r>
            <a:r>
              <a:rPr lang="en-US" altLang="zh-TW" sz="3600" b="1" dirty="0" smtClean="0">
                <a:latin typeface="Times New Roman" pitchFamily="18" charset="0"/>
                <a:ea typeface="標楷體" pitchFamily="65" charset="-120"/>
              </a:rPr>
              <a:t>Incoterms 2000</a:t>
            </a:r>
            <a:r>
              <a:rPr lang="zh-TW" altLang="en-US" sz="3600" b="1" dirty="0" smtClean="0">
                <a:latin typeface="Times New Roman" pitchFamily="18" charset="0"/>
                <a:ea typeface="標楷體" pitchFamily="65" charset="-120"/>
              </a:rPr>
              <a:t>相對應之條款</a:t>
            </a:r>
          </a:p>
        </p:txBody>
      </p:sp>
      <p:sp>
        <p:nvSpPr>
          <p:cNvPr id="21507" name="Rectangle 3"/>
          <p:cNvSpPr>
            <a:spLocks noGrp="1" noChangeArrowheads="1"/>
          </p:cNvSpPr>
          <p:nvPr>
            <p:ph type="body" idx="1"/>
          </p:nvPr>
        </p:nvSpPr>
        <p:spPr>
          <a:xfrm>
            <a:off x="323850" y="1484784"/>
            <a:ext cx="8229600" cy="4214341"/>
          </a:xfrm>
        </p:spPr>
        <p:txBody>
          <a:bodyPr>
            <a:normAutofit/>
          </a:bodyPr>
          <a:lstStyle/>
          <a:p>
            <a:pPr eaLnBrk="1" hangingPunct="1"/>
            <a:r>
              <a:rPr lang="en-US" altLang="zh-TW" sz="2800" b="1" dirty="0" smtClean="0">
                <a:latin typeface="Times New Roman" pitchFamily="18" charset="0"/>
                <a:ea typeface="標楷體" pitchFamily="65" charset="-120"/>
              </a:rPr>
              <a:t>DAT</a:t>
            </a:r>
            <a:r>
              <a:rPr lang="zh-TW" altLang="en-US" sz="2800" b="1" dirty="0" smtClean="0">
                <a:latin typeface="Times New Roman" pitchFamily="18" charset="0"/>
                <a:ea typeface="標楷體" pitchFamily="65" charset="-120"/>
              </a:rPr>
              <a:t>條件接續</a:t>
            </a:r>
            <a:r>
              <a:rPr lang="en-US" altLang="zh-TW" sz="2800" b="1" dirty="0" smtClean="0">
                <a:latin typeface="Times New Roman" pitchFamily="18" charset="0"/>
                <a:ea typeface="標楷體" pitchFamily="65" charset="-120"/>
              </a:rPr>
              <a:t>DEQ</a:t>
            </a:r>
            <a:r>
              <a:rPr lang="zh-TW" altLang="en-US" sz="2800" b="1" dirty="0" smtClean="0">
                <a:latin typeface="Times New Roman" pitchFamily="18" charset="0"/>
                <a:ea typeface="標楷體" pitchFamily="65" charset="-120"/>
              </a:rPr>
              <a:t>條件</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因皆屬交貨時須完成貨物卸載之條件</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其實</a:t>
            </a:r>
            <a:r>
              <a:rPr lang="en-US" altLang="zh-TW" sz="2800" b="1" dirty="0" smtClean="0">
                <a:latin typeface="Times New Roman" pitchFamily="18" charset="0"/>
                <a:ea typeface="標楷體" pitchFamily="65" charset="-120"/>
              </a:rPr>
              <a:t>DAT</a:t>
            </a:r>
            <a:r>
              <a:rPr lang="zh-TW" altLang="en-US" sz="2800" b="1" dirty="0" smtClean="0">
                <a:latin typeface="Times New Roman" pitchFamily="18" charset="0"/>
                <a:ea typeface="標楷體" pitchFamily="65" charset="-120"/>
              </a:rPr>
              <a:t>條件即</a:t>
            </a:r>
            <a:r>
              <a:rPr lang="en-US" altLang="zh-TW" sz="2800" b="1" dirty="0" smtClean="0">
                <a:latin typeface="Times New Roman" pitchFamily="18" charset="0"/>
                <a:ea typeface="標楷體" pitchFamily="65" charset="-120"/>
              </a:rPr>
              <a:t>DEQ”</a:t>
            </a:r>
            <a:r>
              <a:rPr lang="zh-TW" altLang="en-US" sz="2800" b="1" dirty="0" smtClean="0">
                <a:latin typeface="Times New Roman" pitchFamily="18" charset="0"/>
                <a:ea typeface="標楷體" pitchFamily="65" charset="-120"/>
              </a:rPr>
              <a:t>目的港碼頭交貨”條件修改擴大適用範圍後之新條件</a:t>
            </a:r>
            <a:r>
              <a:rPr lang="en-US" altLang="zh-TW" sz="2800" b="1" dirty="0" smtClean="0">
                <a:latin typeface="Times New Roman" pitchFamily="18" charset="0"/>
                <a:ea typeface="標楷體" pitchFamily="65" charset="-120"/>
              </a:rPr>
              <a:t>)</a:t>
            </a:r>
          </a:p>
          <a:p>
            <a:pPr eaLnBrk="1" hangingPunct="1"/>
            <a:r>
              <a:rPr lang="en-US" altLang="zh-TW" sz="2800" b="1" dirty="0" smtClean="0">
                <a:latin typeface="Times New Roman" pitchFamily="18" charset="0"/>
                <a:ea typeface="標楷體" pitchFamily="65" charset="-120"/>
              </a:rPr>
              <a:t>DAP</a:t>
            </a:r>
            <a:r>
              <a:rPr lang="zh-TW" altLang="en-US" sz="2800" b="1" dirty="0" smtClean="0">
                <a:latin typeface="Times New Roman" pitchFamily="18" charset="0"/>
                <a:ea typeface="標楷體" pitchFamily="65" charset="-120"/>
              </a:rPr>
              <a:t>條件接續</a:t>
            </a:r>
            <a:r>
              <a:rPr lang="en-US" altLang="zh-TW" sz="2800" b="1" dirty="0" smtClean="0">
                <a:latin typeface="Times New Roman" pitchFamily="18" charset="0"/>
                <a:ea typeface="標楷體" pitchFamily="65" charset="-120"/>
              </a:rPr>
              <a:t>DAF</a:t>
            </a:r>
            <a:r>
              <a:rPr lang="zh-TW" altLang="en-US" sz="2800" b="1" dirty="0" smtClean="0">
                <a:latin typeface="Times New Roman" pitchFamily="18" charset="0"/>
                <a:ea typeface="標楷體" pitchFamily="65" charset="-120"/>
              </a:rPr>
              <a:t>、</a:t>
            </a:r>
            <a:r>
              <a:rPr lang="en-US" altLang="zh-TW" sz="2800" b="1" dirty="0" smtClean="0">
                <a:latin typeface="Times New Roman" pitchFamily="18" charset="0"/>
                <a:ea typeface="標楷體" pitchFamily="65" charset="-120"/>
              </a:rPr>
              <a:t>DES</a:t>
            </a:r>
            <a:r>
              <a:rPr lang="zh-TW" altLang="en-US" sz="2800" b="1" dirty="0" smtClean="0">
                <a:latin typeface="Times New Roman" pitchFamily="18" charset="0"/>
                <a:ea typeface="標楷體" pitchFamily="65" charset="-120"/>
              </a:rPr>
              <a:t>、</a:t>
            </a:r>
            <a:r>
              <a:rPr lang="en-US" altLang="zh-TW" sz="2800" b="1" dirty="0" smtClean="0">
                <a:latin typeface="Times New Roman" pitchFamily="18" charset="0"/>
                <a:ea typeface="標楷體" pitchFamily="65" charset="-120"/>
              </a:rPr>
              <a:t>DDU</a:t>
            </a:r>
            <a:r>
              <a:rPr lang="zh-TW" altLang="en-US" sz="2800" b="1" dirty="0" smtClean="0">
                <a:latin typeface="Times New Roman" pitchFamily="18" charset="0"/>
                <a:ea typeface="標楷體" pitchFamily="65" charset="-120"/>
              </a:rPr>
              <a:t>條件</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交貨時</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賣方不負貨物卸載之義務</a:t>
            </a:r>
            <a:r>
              <a:rPr lang="en-US" altLang="zh-TW" sz="2800" b="1" dirty="0" smtClean="0">
                <a:latin typeface="Times New Roman" pitchFamily="18" charset="0"/>
                <a:ea typeface="標楷體" pitchFamily="65" charset="-120"/>
              </a:rPr>
              <a:t>).</a:t>
            </a:r>
          </a:p>
        </p:txBody>
      </p:sp>
      <p:pic>
        <p:nvPicPr>
          <p:cNvPr id="21508" name="Picture 2" descr="http://dir.coolclips.com/Industry/Distribution/Shipping_Cranes/unloading_a_cargo_ship_CoolClips_vc033636.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488" y="4646613"/>
            <a:ext cx="1771650" cy="221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2C8DB5C9-17DB-4465-8E9B-43C49A51B603}" type="slidenum">
              <a:rPr lang="zh-TW" altLang="en-US" smtClean="0"/>
              <a:pPr/>
              <a:t>120</a:t>
            </a:fld>
            <a:endParaRPr lang="zh-TW" altLang="en-US"/>
          </a:p>
        </p:txBody>
      </p:sp>
    </p:spTree>
    <p:extLst>
      <p:ext uri="{BB962C8B-B14F-4D97-AF65-F5344CB8AC3E}">
        <p14:creationId xmlns:p14="http://schemas.microsoft.com/office/powerpoint/2010/main" xmlns="" val="426482701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981075"/>
          </a:xfrm>
        </p:spPr>
        <p:txBody>
          <a:bodyPr/>
          <a:lstStyle/>
          <a:p>
            <a:pPr algn="ctr" eaLnBrk="1" hangingPunct="1"/>
            <a:r>
              <a:rPr lang="en-US" altLang="zh-TW" sz="4000" b="1" dirty="0" smtClean="0">
                <a:latin typeface="Times New Roman" pitchFamily="18" charset="0"/>
                <a:ea typeface="標楷體" pitchFamily="65" charset="-120"/>
              </a:rPr>
              <a:t>2010</a:t>
            </a:r>
            <a:r>
              <a:rPr lang="zh-TW" altLang="en-US" sz="4000" b="1" dirty="0" smtClean="0">
                <a:latin typeface="Times New Roman" pitchFamily="18" charset="0"/>
                <a:ea typeface="標楷體" pitchFamily="65" charset="-120"/>
              </a:rPr>
              <a:t>年版國貿條規修訂之重點</a:t>
            </a:r>
          </a:p>
        </p:txBody>
      </p:sp>
      <p:sp>
        <p:nvSpPr>
          <p:cNvPr id="22531" name="Rectangle 3"/>
          <p:cNvSpPr>
            <a:spLocks noGrp="1" noChangeArrowheads="1"/>
          </p:cNvSpPr>
          <p:nvPr>
            <p:ph type="body" idx="1"/>
          </p:nvPr>
        </p:nvSpPr>
        <p:spPr>
          <a:xfrm>
            <a:off x="0" y="1196752"/>
            <a:ext cx="8964613" cy="5661248"/>
          </a:xfrm>
        </p:spPr>
        <p:txBody>
          <a:bodyPr>
            <a:normAutofit/>
          </a:bodyPr>
          <a:lstStyle/>
          <a:p>
            <a:pPr eaLnBrk="1" hangingPunct="1"/>
            <a:r>
              <a:rPr lang="zh-TW" altLang="en-US" sz="2800" b="1" dirty="0" smtClean="0">
                <a:latin typeface="Times New Roman" pitchFamily="18" charset="0"/>
                <a:ea typeface="標楷體" pitchFamily="65" charset="-120"/>
              </a:rPr>
              <a:t>新版國貿條規 之</a:t>
            </a:r>
            <a:r>
              <a:rPr lang="en-US" altLang="zh-TW" sz="2800" b="1" dirty="0" smtClean="0">
                <a:latin typeface="Times New Roman" pitchFamily="18" charset="0"/>
                <a:ea typeface="標楷體" pitchFamily="65" charset="-120"/>
              </a:rPr>
              <a:t>FOB,CFR</a:t>
            </a:r>
            <a:r>
              <a:rPr lang="zh-TW" altLang="en-US" sz="2800" b="1" dirty="0" smtClean="0">
                <a:latin typeface="Times New Roman" pitchFamily="18" charset="0"/>
                <a:ea typeface="標楷體" pitchFamily="65" charset="-120"/>
              </a:rPr>
              <a:t>及</a:t>
            </a:r>
            <a:r>
              <a:rPr lang="en-US" altLang="zh-TW" sz="2800" b="1" dirty="0" smtClean="0">
                <a:latin typeface="Times New Roman" pitchFamily="18" charset="0"/>
                <a:ea typeface="標楷體" pitchFamily="65" charset="-120"/>
              </a:rPr>
              <a:t>CIF</a:t>
            </a:r>
            <a:r>
              <a:rPr lang="zh-TW" altLang="en-US" sz="2800" b="1" dirty="0" smtClean="0">
                <a:latin typeface="Times New Roman" pitchFamily="18" charset="0"/>
                <a:ea typeface="標楷體" pitchFamily="65" charset="-120"/>
              </a:rPr>
              <a:t>之交貨地點將</a:t>
            </a:r>
            <a:r>
              <a:rPr lang="en-US" altLang="zh-TW" sz="2800" b="1" dirty="0" smtClean="0">
                <a:latin typeface="Times New Roman" pitchFamily="18" charset="0"/>
                <a:ea typeface="標楷體" pitchFamily="65" charset="-120"/>
              </a:rPr>
              <a:t>Incoterms 2000</a:t>
            </a:r>
            <a:r>
              <a:rPr lang="zh-TW" altLang="en-US" sz="2800" b="1" dirty="0" smtClean="0">
                <a:latin typeface="Times New Roman" pitchFamily="18" charset="0"/>
                <a:ea typeface="標楷體" pitchFamily="65" charset="-120"/>
              </a:rPr>
              <a:t>之”</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在指定裝載港越過船舷</a:t>
            </a:r>
            <a:r>
              <a:rPr lang="en-US" altLang="zh-TW" sz="2800" b="1" dirty="0" smtClean="0">
                <a:latin typeface="Times New Roman" pitchFamily="18" charset="0"/>
                <a:ea typeface="標楷體" pitchFamily="65" charset="-120"/>
              </a:rPr>
              <a:t>(pass the ship’s rail)</a:t>
            </a:r>
            <a:r>
              <a:rPr lang="zh-TW" altLang="en-US" sz="2800" b="1" dirty="0" smtClean="0">
                <a:latin typeface="Times New Roman" pitchFamily="18" charset="0"/>
                <a:ea typeface="標楷體" pitchFamily="65" charset="-120"/>
              </a:rPr>
              <a:t>時”改為”</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在指定裝載港將貨物已裝載於</a:t>
            </a:r>
            <a:r>
              <a:rPr lang="en-US" altLang="zh-TW" sz="2800" b="1" dirty="0" smtClean="0">
                <a:latin typeface="Times New Roman" pitchFamily="18" charset="0"/>
                <a:ea typeface="標楷體" pitchFamily="65" charset="-120"/>
              </a:rPr>
              <a:t>(placing them on board)</a:t>
            </a:r>
            <a:r>
              <a:rPr lang="zh-TW" altLang="en-US" sz="2800" b="1" dirty="0" smtClean="0">
                <a:latin typeface="Times New Roman" pitchFamily="18" charset="0"/>
                <a:ea typeface="標楷體" pitchFamily="65" charset="-120"/>
              </a:rPr>
              <a:t>買方所指定之船舶上</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視為賣方交貨”</a:t>
            </a:r>
          </a:p>
          <a:p>
            <a:pPr eaLnBrk="1" hangingPunct="1"/>
            <a:r>
              <a:rPr lang="zh-TW" altLang="en-US" sz="2800" b="1" dirty="0" smtClean="0">
                <a:latin typeface="Times New Roman" pitchFamily="18" charset="0"/>
                <a:ea typeface="標楷體" pitchFamily="65" charset="-120"/>
              </a:rPr>
              <a:t>為配合大宗貨物在運送途中之轉售</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新版國貿條規 之此等條件</a:t>
            </a:r>
            <a:r>
              <a:rPr lang="en-US" altLang="zh-TW" sz="2800" b="1" dirty="0" smtClean="0">
                <a:latin typeface="Times New Roman" pitchFamily="18" charset="0"/>
                <a:ea typeface="標楷體" pitchFamily="65" charset="-120"/>
              </a:rPr>
              <a:t>, </a:t>
            </a:r>
            <a:r>
              <a:rPr lang="zh-TW" altLang="en-US" sz="2800" b="1" dirty="0" smtClean="0">
                <a:latin typeface="Times New Roman" pitchFamily="18" charset="0"/>
                <a:ea typeface="標楷體" pitchFamily="65" charset="-120"/>
              </a:rPr>
              <a:t>有關交付之貨物皆增訂”</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或’取得’已如此交付</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運送</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之貨物</a:t>
            </a:r>
            <a:r>
              <a:rPr lang="en-US" altLang="zh-TW" sz="2800" b="1" dirty="0" smtClean="0">
                <a:latin typeface="Times New Roman" pitchFamily="18" charset="0"/>
                <a:ea typeface="標楷體" pitchFamily="65" charset="-120"/>
              </a:rPr>
              <a:t>(procuring goods so delivered)”.</a:t>
            </a:r>
          </a:p>
          <a:p>
            <a:pPr eaLnBrk="1" hangingPunct="1"/>
            <a:r>
              <a:rPr lang="en-US" altLang="zh-TW" sz="2800" b="1" dirty="0" smtClean="0">
                <a:latin typeface="Times New Roman" pitchFamily="18" charset="0"/>
                <a:ea typeface="標楷體" pitchFamily="65" charset="-120"/>
                <a:cs typeface="Times New Roman" pitchFamily="18" charset="0"/>
              </a:rPr>
              <a:t>CIP</a:t>
            </a:r>
            <a:r>
              <a:rPr lang="zh-TW" altLang="en-US" sz="2800" b="1" dirty="0" smtClean="0">
                <a:latin typeface="Times New Roman" pitchFamily="18" charset="0"/>
                <a:ea typeface="標楷體" pitchFamily="65" charset="-120"/>
                <a:cs typeface="Times New Roman" pitchFamily="18" charset="0"/>
              </a:rPr>
              <a:t>與</a:t>
            </a:r>
            <a:r>
              <a:rPr lang="en-US" altLang="zh-TW" sz="2800" b="1" dirty="0" smtClean="0">
                <a:latin typeface="Times New Roman" pitchFamily="18" charset="0"/>
                <a:ea typeface="標楷體" pitchFamily="65" charset="-120"/>
                <a:cs typeface="Times New Roman" pitchFamily="18" charset="0"/>
              </a:rPr>
              <a:t>CIF</a:t>
            </a:r>
            <a:r>
              <a:rPr lang="zh-TW" altLang="en-US" sz="2800" b="1" dirty="0" smtClean="0">
                <a:latin typeface="Times New Roman" pitchFamily="18" charset="0"/>
                <a:ea typeface="標楷體" pitchFamily="65" charset="-120"/>
                <a:cs typeface="Times New Roman" pitchFamily="18" charset="0"/>
              </a:rPr>
              <a:t>條件增訂保險相關之規定</a:t>
            </a:r>
            <a:r>
              <a:rPr lang="en-US" altLang="zh-TW" sz="2800" b="1" dirty="0" smtClean="0">
                <a:latin typeface="Times New Roman" pitchFamily="18" charset="0"/>
                <a:ea typeface="標楷體" pitchFamily="65" charset="-120"/>
                <a:cs typeface="Times New Roman" pitchFamily="18" charset="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121</a:t>
            </a:fld>
            <a:endParaRPr lang="zh-TW" altLang="en-US"/>
          </a:p>
        </p:txBody>
      </p:sp>
    </p:spTree>
    <p:extLst>
      <p:ext uri="{BB962C8B-B14F-4D97-AF65-F5344CB8AC3E}">
        <p14:creationId xmlns:p14="http://schemas.microsoft.com/office/powerpoint/2010/main" xmlns="" val="12825461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122</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3181079603"/>
              </p:ext>
            </p:extLst>
          </p:nvPr>
        </p:nvGraphicFramePr>
        <p:xfrm>
          <a:off x="18801" y="188640"/>
          <a:ext cx="9125199" cy="6669360"/>
        </p:xfrm>
        <a:graphic>
          <a:graphicData uri="http://schemas.openxmlformats.org/drawingml/2006/table">
            <a:tbl>
              <a:tblPr firstRow="1" bandRow="1">
                <a:tableStyleId>{5C22544A-7EE6-4342-B048-85BDC9FD1C3A}</a:tableStyleId>
              </a:tblPr>
              <a:tblGrid>
                <a:gridCol w="971598"/>
                <a:gridCol w="2573489"/>
                <a:gridCol w="1530967"/>
                <a:gridCol w="1440160"/>
                <a:gridCol w="1162253"/>
                <a:gridCol w="1446732"/>
              </a:tblGrid>
              <a:tr h="1685043">
                <a:tc>
                  <a:txBody>
                    <a:bodyPr/>
                    <a:lstStyle/>
                    <a:p>
                      <a:endPar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國貿條規</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賣方交貨地點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風險轉移之地點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輸出</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輸入通關手續之辦理</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訂定運送契約及支付主要運費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投保保險及保費支付</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適用之運送方式</a:t>
                      </a:r>
                      <a:endParaRPr lang="zh-TW" altLang="en-US" sz="2400" b="1" dirty="0">
                        <a:latin typeface="Times New Roman" panose="02020603050405020304" pitchFamily="18" charset="0"/>
                        <a:ea typeface="+mn-ea"/>
                        <a:cs typeface="Times New Roman" panose="02020603050405020304" pitchFamily="18" charset="0"/>
                      </a:endParaRPr>
                    </a:p>
                  </a:txBody>
                  <a:tcPr/>
                </a:tc>
              </a:tr>
              <a:tr h="4984317">
                <a:tc>
                  <a:txBody>
                    <a:bodyPr/>
                    <a:lstStyle/>
                    <a:p>
                      <a:r>
                        <a:rPr lang="en-US" altLang="zh-TW" sz="2400" b="1" dirty="0" smtClean="0">
                          <a:solidFill>
                            <a:srgbClr val="FF0000"/>
                          </a:solidFill>
                          <a:latin typeface="Times New Roman" panose="02020603050405020304" pitchFamily="18" charset="0"/>
                          <a:ea typeface="+mn-ea"/>
                          <a:cs typeface="Times New Roman" panose="02020603050405020304" pitchFamily="18" charset="0"/>
                        </a:rPr>
                        <a:t>EXW</a:t>
                      </a:r>
                      <a:endParaRPr lang="zh-TW" altLang="en-US" sz="24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於賣方營業處所或</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出口地</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其他指定地點</a:t>
                      </a:r>
                      <a:r>
                        <a:rPr kumimoji="0" lang="en-US" altLang="zh-TW" sz="2400" b="1" kern="1200" dirty="0" smtClean="0">
                          <a:solidFill>
                            <a:schemeClr val="dk1"/>
                          </a:solidFill>
                          <a:effectLst/>
                          <a:latin typeface="+mn-lt"/>
                          <a:ea typeface="+mn-ea"/>
                          <a:cs typeface="+mn-cs"/>
                        </a:rPr>
                        <a:t>(named place)</a:t>
                      </a:r>
                      <a:r>
                        <a:rPr kumimoji="0" lang="zh-TW" altLang="zh-TW" sz="2400" b="1" kern="1200" dirty="0" smtClean="0">
                          <a:solidFill>
                            <a:schemeClr val="dk1"/>
                          </a:solidFill>
                          <a:effectLst/>
                          <a:latin typeface="+mn-lt"/>
                          <a:ea typeface="+mn-ea"/>
                          <a:cs typeface="+mn-cs"/>
                        </a:rPr>
                        <a:t>將</a:t>
                      </a:r>
                      <a:r>
                        <a:rPr kumimoji="0" lang="zh-TW" altLang="zh-TW" sz="2400" b="1" kern="1200" dirty="0" smtClean="0">
                          <a:solidFill>
                            <a:srgbClr val="FF0000"/>
                          </a:solidFill>
                          <a:effectLst/>
                          <a:latin typeface="+mn-lt"/>
                          <a:ea typeface="+mn-ea"/>
                          <a:cs typeface="+mn-cs"/>
                        </a:rPr>
                        <a:t>尚未辦理輸出通關手續且未裝載上任何收貨運送工具</a:t>
                      </a:r>
                      <a:r>
                        <a:rPr kumimoji="0" lang="zh-TW" altLang="zh-TW" sz="2400" b="1" kern="1200" dirty="0" smtClean="0">
                          <a:solidFill>
                            <a:schemeClr val="dk1"/>
                          </a:solidFill>
                          <a:effectLst/>
                          <a:latin typeface="+mn-lt"/>
                          <a:ea typeface="+mn-ea"/>
                          <a:cs typeface="+mn-cs"/>
                        </a:rPr>
                        <a:t>之貨物交由買方處置</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即賣方已為交貨</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買方須負擔自此地點起所生之一切費用及風險</a:t>
                      </a:r>
                      <a:r>
                        <a:rPr kumimoji="0" lang="en-US" altLang="zh-TW" sz="2400" b="1" kern="1200" dirty="0" smtClean="0">
                          <a:solidFill>
                            <a:schemeClr val="dk1"/>
                          </a:solidFill>
                          <a:effectLst/>
                          <a:latin typeface="+mn-lt"/>
                          <a:ea typeface="+mn-ea"/>
                          <a:cs typeface="+mn-cs"/>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rgbClr val="FF0000"/>
                          </a:solidFill>
                          <a:effectLst/>
                          <a:latin typeface="+mn-lt"/>
                          <a:ea typeface="+mn-ea"/>
                          <a:cs typeface="+mn-cs"/>
                        </a:rPr>
                        <a:t>買方</a:t>
                      </a:r>
                      <a:r>
                        <a:rPr kumimoji="0" lang="en-US" altLang="zh-TW" sz="2400" b="1" kern="1200" dirty="0" smtClean="0">
                          <a:solidFill>
                            <a:srgbClr val="FF0000"/>
                          </a:solidFill>
                          <a:effectLst/>
                          <a:latin typeface="+mn-lt"/>
                          <a:ea typeface="+mn-ea"/>
                          <a:cs typeface="+mn-cs"/>
                        </a:rPr>
                        <a:t>/</a:t>
                      </a:r>
                      <a:r>
                        <a:rPr kumimoji="0" lang="zh-TW" altLang="zh-TW" sz="2400" b="1" kern="1200" dirty="0" smtClean="0">
                          <a:solidFill>
                            <a:srgbClr val="FF0000"/>
                          </a:solidFill>
                          <a:effectLst/>
                          <a:latin typeface="+mn-lt"/>
                          <a:ea typeface="+mn-ea"/>
                          <a:cs typeface="+mn-cs"/>
                        </a:rPr>
                        <a:t>買方</a:t>
                      </a:r>
                    </a:p>
                    <a:p>
                      <a:r>
                        <a:rPr kumimoji="0" lang="en-US" altLang="zh-TW" sz="2400" b="1" kern="1200" dirty="0" smtClean="0">
                          <a:solidFill>
                            <a:srgbClr val="FF0000"/>
                          </a:solidFill>
                          <a:effectLst/>
                          <a:latin typeface="+mn-lt"/>
                          <a:ea typeface="+mn-ea"/>
                          <a:cs typeface="+mn-cs"/>
                        </a:rPr>
                        <a:t>(EXW</a:t>
                      </a:r>
                      <a:r>
                        <a:rPr kumimoji="0" lang="zh-TW" altLang="zh-TW" sz="2400" b="1" kern="1200" dirty="0" smtClean="0">
                          <a:solidFill>
                            <a:srgbClr val="FF0000"/>
                          </a:solidFill>
                          <a:effectLst/>
                          <a:latin typeface="+mn-lt"/>
                          <a:ea typeface="+mn-ea"/>
                          <a:cs typeface="+mn-cs"/>
                        </a:rPr>
                        <a:t>條件為國貿條規中，唯一買方負責辦理輸出通關手續之條件</a:t>
                      </a:r>
                      <a:r>
                        <a:rPr kumimoji="0" lang="en-US" altLang="zh-TW" sz="2400" b="1" kern="1200" dirty="0" smtClean="0">
                          <a:solidFill>
                            <a:srgbClr val="FF0000"/>
                          </a:solidFill>
                          <a:effectLst/>
                          <a:latin typeface="+mn-lt"/>
                          <a:ea typeface="+mn-ea"/>
                          <a:cs typeface="+mn-cs"/>
                        </a:rPr>
                        <a:t>)</a:t>
                      </a:r>
                      <a:endParaRPr lang="zh-TW" altLang="en-US" sz="24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適用於一切運送方式及運送全程使用一種以上運送方式之複合運送</a:t>
                      </a:r>
                      <a:endParaRPr lang="zh-TW" altLang="en-US" sz="2400" b="1" dirty="0">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4382462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123</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133070571"/>
              </p:ext>
            </p:extLst>
          </p:nvPr>
        </p:nvGraphicFramePr>
        <p:xfrm>
          <a:off x="18801" y="188640"/>
          <a:ext cx="9125208" cy="6624736"/>
        </p:xfrm>
        <a:graphic>
          <a:graphicData uri="http://schemas.openxmlformats.org/drawingml/2006/table">
            <a:tbl>
              <a:tblPr firstRow="1" bandRow="1">
                <a:tableStyleId>{5C22544A-7EE6-4342-B048-85BDC9FD1C3A}</a:tableStyleId>
              </a:tblPr>
              <a:tblGrid>
                <a:gridCol w="971598"/>
                <a:gridCol w="2789513"/>
                <a:gridCol w="1512170"/>
                <a:gridCol w="1512170"/>
                <a:gridCol w="1152128"/>
                <a:gridCol w="1187629"/>
              </a:tblGrid>
              <a:tr h="1614334">
                <a:tc>
                  <a:txBody>
                    <a:bodyPr/>
                    <a:lstStyle/>
                    <a:p>
                      <a:endPar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國貿條規</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賣方交貨地點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風險轉移之地點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輸出</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輸入通關手續之辦理</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訂定運送契約及支付主要運費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投保保險及保費支付</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適用之運送方式</a:t>
                      </a:r>
                      <a:endParaRPr lang="zh-TW" altLang="en-US" sz="2400" b="1" dirty="0">
                        <a:latin typeface="Times New Roman" panose="02020603050405020304" pitchFamily="18" charset="0"/>
                        <a:ea typeface="+mn-ea"/>
                        <a:cs typeface="Times New Roman" panose="02020603050405020304" pitchFamily="18" charset="0"/>
                      </a:endParaRPr>
                    </a:p>
                  </a:txBody>
                  <a:tcPr/>
                </a:tc>
              </a:tr>
              <a:tr h="5010402">
                <a:tc>
                  <a:txBody>
                    <a:bodyPr/>
                    <a:lstStyle/>
                    <a:p>
                      <a:r>
                        <a:rPr lang="en-US" altLang="zh-TW" sz="2800" b="1" dirty="0" smtClean="0">
                          <a:solidFill>
                            <a:srgbClr val="FF0000"/>
                          </a:solidFill>
                          <a:latin typeface="Times New Roman" panose="02020603050405020304" pitchFamily="18" charset="0"/>
                          <a:ea typeface="+mn-ea"/>
                          <a:cs typeface="Times New Roman" panose="02020603050405020304" pitchFamily="18" charset="0"/>
                        </a:rPr>
                        <a:t>FCA</a:t>
                      </a:r>
                      <a:endParaRPr lang="zh-TW" altLang="en-US" sz="28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於賣方營業處所或其他指定地點將貨物交付買方指定之運送人或其他人</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即屬賣方交貨</a:t>
                      </a:r>
                      <a:r>
                        <a:rPr kumimoji="0" lang="en-US" altLang="zh-TW" sz="2400" b="1" kern="1200" dirty="0" smtClean="0">
                          <a:solidFill>
                            <a:schemeClr val="dk1"/>
                          </a:solidFill>
                          <a:effectLst/>
                          <a:latin typeface="+mn-lt"/>
                          <a:ea typeface="+mn-ea"/>
                          <a:cs typeface="+mn-cs"/>
                        </a:rPr>
                        <a:t>;FCA</a:t>
                      </a:r>
                      <a:r>
                        <a:rPr kumimoji="0" lang="zh-TW" altLang="zh-TW" sz="2400" b="1" kern="1200" dirty="0" smtClean="0">
                          <a:solidFill>
                            <a:schemeClr val="dk1"/>
                          </a:solidFill>
                          <a:effectLst/>
                          <a:latin typeface="+mn-lt"/>
                          <a:ea typeface="+mn-ea"/>
                          <a:cs typeface="+mn-cs"/>
                        </a:rPr>
                        <a:t>條件若在賣方營業處所交貨</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賣方負責裝載</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若在其他地點交貨</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賣方不負責將已運抵該交貨地點貨物之卸載</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另以本條件交易</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賣方須負責辦理輸出通關手續</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適用於一切運送方式及運送全程使用一種以上運送方式之複合運送</a:t>
                      </a:r>
                      <a:endParaRPr lang="zh-TW" altLang="en-US" sz="2400" b="1" dirty="0">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21669483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124</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3863327855"/>
              </p:ext>
            </p:extLst>
          </p:nvPr>
        </p:nvGraphicFramePr>
        <p:xfrm>
          <a:off x="18795" y="16619"/>
          <a:ext cx="9125205" cy="6766560"/>
        </p:xfrm>
        <a:graphic>
          <a:graphicData uri="http://schemas.openxmlformats.org/drawingml/2006/table">
            <a:tbl>
              <a:tblPr firstRow="1" bandRow="1">
                <a:tableStyleId>{5C22544A-7EE6-4342-B048-85BDC9FD1C3A}</a:tableStyleId>
              </a:tblPr>
              <a:tblGrid>
                <a:gridCol w="971598"/>
                <a:gridCol w="3149553"/>
                <a:gridCol w="1296144"/>
                <a:gridCol w="1512171"/>
                <a:gridCol w="1152129"/>
                <a:gridCol w="1043610"/>
              </a:tblGrid>
              <a:tr h="1296144">
                <a:tc>
                  <a:txBody>
                    <a:bodyPr/>
                    <a:lstStyle/>
                    <a:p>
                      <a:endPar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國貿條規</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賣方交貨地點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風險轉移之地點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輸出</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輸入通關手續之辦理</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訂定運送契約及支付主要運費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投保保險及保費支付</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適用之運送方式</a:t>
                      </a:r>
                      <a:endParaRPr lang="zh-TW" altLang="en-US" sz="2400" b="1" dirty="0">
                        <a:latin typeface="Times New Roman" panose="02020603050405020304" pitchFamily="18" charset="0"/>
                        <a:ea typeface="+mn-ea"/>
                        <a:cs typeface="Times New Roman" panose="02020603050405020304" pitchFamily="18" charset="0"/>
                      </a:endParaRPr>
                    </a:p>
                  </a:txBody>
                  <a:tcPr/>
                </a:tc>
              </a:tr>
              <a:tr h="5008036">
                <a:tc>
                  <a:txBody>
                    <a:bodyPr/>
                    <a:lstStyle/>
                    <a:p>
                      <a:r>
                        <a:rPr lang="en-US" altLang="zh-TW" sz="2400" b="1" dirty="0" smtClean="0">
                          <a:solidFill>
                            <a:srgbClr val="FF0000"/>
                          </a:solidFill>
                          <a:latin typeface="Times New Roman" panose="02020603050405020304" pitchFamily="18" charset="0"/>
                          <a:ea typeface="+mn-ea"/>
                          <a:cs typeface="Times New Roman" panose="02020603050405020304" pitchFamily="18" charset="0"/>
                        </a:rPr>
                        <a:t>CPT</a:t>
                      </a:r>
                      <a:endParaRPr lang="zh-TW" altLang="en-US" sz="24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同</a:t>
                      </a:r>
                      <a:r>
                        <a:rPr kumimoji="0" lang="en-US" altLang="zh-TW" sz="2400" b="1" kern="1200" dirty="0" smtClean="0">
                          <a:solidFill>
                            <a:schemeClr val="dk1"/>
                          </a:solidFill>
                          <a:effectLst/>
                          <a:latin typeface="+mn-lt"/>
                          <a:ea typeface="+mn-ea"/>
                          <a:cs typeface="+mn-cs"/>
                        </a:rPr>
                        <a:t>FCA</a:t>
                      </a:r>
                      <a:r>
                        <a:rPr kumimoji="0" lang="zh-TW" altLang="zh-TW" sz="2400" b="1" kern="1200" dirty="0" smtClean="0">
                          <a:solidFill>
                            <a:schemeClr val="dk1"/>
                          </a:solidFill>
                          <a:effectLst/>
                          <a:latin typeface="+mn-lt"/>
                          <a:ea typeface="+mn-ea"/>
                          <a:cs typeface="+mn-cs"/>
                        </a:rPr>
                        <a:t>條件但</a:t>
                      </a:r>
                      <a:r>
                        <a:rPr kumimoji="0" lang="en-US" altLang="zh-TW" sz="2400" b="1" kern="1200" dirty="0" smtClean="0">
                          <a:solidFill>
                            <a:schemeClr val="dk1"/>
                          </a:solidFill>
                          <a:effectLst/>
                          <a:latin typeface="+mn-lt"/>
                          <a:ea typeface="+mn-ea"/>
                          <a:cs typeface="+mn-cs"/>
                        </a:rPr>
                        <a:t>CPT</a:t>
                      </a:r>
                      <a:r>
                        <a:rPr kumimoji="0" lang="zh-TW" altLang="zh-TW" sz="2400" b="1" kern="1200" dirty="0" smtClean="0">
                          <a:solidFill>
                            <a:schemeClr val="dk1"/>
                          </a:solidFill>
                          <a:effectLst/>
                          <a:latin typeface="+mn-lt"/>
                          <a:ea typeface="+mn-ea"/>
                          <a:cs typeface="+mn-cs"/>
                        </a:rPr>
                        <a:t>條件係交付賣方指定之運送人</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另倘運送全程須使用一位以上之運送人</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且未議定交貨地點時</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則在貨物交付第一受益人時</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風險移轉</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另倘當事人希望風險於運送全程中一個</a:t>
                      </a:r>
                      <a:r>
                        <a:rPr kumimoji="0" lang="en-US" altLang="zh-TW" sz="2400" b="1" kern="1200" dirty="0" smtClean="0">
                          <a:solidFill>
                            <a:schemeClr val="dk1"/>
                          </a:solidFill>
                          <a:effectLst/>
                          <a:latin typeface="+mn-lt"/>
                          <a:ea typeface="+mn-ea"/>
                          <a:cs typeface="+mn-cs"/>
                        </a:rPr>
                        <a:t>”a later stage”</a:t>
                      </a:r>
                      <a:r>
                        <a:rPr kumimoji="0" lang="zh-TW" altLang="zh-TW" sz="2400" b="1" kern="1200" dirty="0" smtClean="0">
                          <a:solidFill>
                            <a:schemeClr val="dk1"/>
                          </a:solidFill>
                          <a:effectLst/>
                          <a:latin typeface="+mn-lt"/>
                          <a:ea typeface="+mn-ea"/>
                          <a:cs typeface="+mn-cs"/>
                        </a:rPr>
                        <a:t>移轉時</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則當事人須於契約中載明</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另以本條件交易</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賣方須負責辦理輸出通關手續</a:t>
                      </a:r>
                      <a:r>
                        <a:rPr kumimoji="0" lang="en-US" altLang="zh-TW" sz="2400" b="1" kern="1200" dirty="0" smtClean="0">
                          <a:solidFill>
                            <a:schemeClr val="dk1"/>
                          </a:solidFill>
                          <a:effectLst/>
                          <a:latin typeface="+mn-lt"/>
                          <a:ea typeface="+mn-ea"/>
                          <a:cs typeface="+mn-cs"/>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p>
                    <a:p>
                      <a:r>
                        <a:rPr kumimoji="0" lang="zh-TW" altLang="zh-TW" sz="2400" b="1" kern="1200" dirty="0" smtClean="0">
                          <a:solidFill>
                            <a:schemeClr val="dk1"/>
                          </a:solidFill>
                          <a:effectLst/>
                          <a:latin typeface="+mn-lt"/>
                          <a:ea typeface="+mn-ea"/>
                          <a:cs typeface="+mn-cs"/>
                        </a:rPr>
                        <a:t>賣方須訂立自議定交貨地至指定目的地之運送契約並支付運費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同</a:t>
                      </a:r>
                      <a:r>
                        <a:rPr kumimoji="0" lang="en-US" altLang="zh-TW" sz="2400" b="1" kern="1200" dirty="0" smtClean="0">
                          <a:solidFill>
                            <a:schemeClr val="dk1"/>
                          </a:solidFill>
                          <a:effectLst/>
                          <a:latin typeface="+mn-lt"/>
                          <a:ea typeface="+mn-ea"/>
                          <a:cs typeface="+mn-cs"/>
                        </a:rPr>
                        <a:t>FCA</a:t>
                      </a:r>
                      <a:endParaRPr lang="zh-TW" altLang="en-US" sz="2400" b="1" dirty="0">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9021740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125</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2846991670"/>
              </p:ext>
            </p:extLst>
          </p:nvPr>
        </p:nvGraphicFramePr>
        <p:xfrm>
          <a:off x="-6276" y="620688"/>
          <a:ext cx="9125201" cy="5400600"/>
        </p:xfrm>
        <a:graphic>
          <a:graphicData uri="http://schemas.openxmlformats.org/drawingml/2006/table">
            <a:tbl>
              <a:tblPr firstRow="1" bandRow="1">
                <a:tableStyleId>{5C22544A-7EE6-4342-B048-85BDC9FD1C3A}</a:tableStyleId>
              </a:tblPr>
              <a:tblGrid>
                <a:gridCol w="971598"/>
                <a:gridCol w="2141441"/>
                <a:gridCol w="1584176"/>
                <a:gridCol w="1368152"/>
                <a:gridCol w="1613102"/>
                <a:gridCol w="1446732"/>
              </a:tblGrid>
              <a:tr h="1661324">
                <a:tc>
                  <a:txBody>
                    <a:bodyPr/>
                    <a:lstStyle/>
                    <a:p>
                      <a:endPar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國貿條規</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賣方交貨地點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風險轉移之地點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輸出</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輸入通關手續之辦理</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訂定運送契約及支付主要運費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投保保險及保費支付</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適用之運送方式</a:t>
                      </a:r>
                      <a:endParaRPr lang="zh-TW" altLang="en-US" sz="2400" b="1" dirty="0">
                        <a:latin typeface="Times New Roman" panose="02020603050405020304" pitchFamily="18" charset="0"/>
                        <a:ea typeface="+mn-ea"/>
                        <a:cs typeface="Times New Roman" panose="02020603050405020304" pitchFamily="18" charset="0"/>
                      </a:endParaRPr>
                    </a:p>
                  </a:txBody>
                  <a:tcPr/>
                </a:tc>
              </a:tr>
              <a:tr h="3480360">
                <a:tc>
                  <a:txBody>
                    <a:bodyPr/>
                    <a:lstStyle/>
                    <a:p>
                      <a:r>
                        <a:rPr lang="en-US" altLang="zh-TW" sz="2800" b="1" dirty="0" smtClean="0">
                          <a:solidFill>
                            <a:srgbClr val="FF0000"/>
                          </a:solidFill>
                          <a:latin typeface="Times New Roman" panose="02020603050405020304" pitchFamily="18" charset="0"/>
                          <a:ea typeface="+mn-ea"/>
                          <a:cs typeface="Times New Roman" panose="02020603050405020304" pitchFamily="18" charset="0"/>
                        </a:rPr>
                        <a:t>CIP</a:t>
                      </a:r>
                      <a:endParaRPr lang="zh-TW" altLang="en-US" sz="28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800" b="1" kern="1200" dirty="0" smtClean="0">
                          <a:solidFill>
                            <a:schemeClr val="dk1"/>
                          </a:solidFill>
                          <a:effectLst/>
                          <a:latin typeface="+mn-lt"/>
                          <a:ea typeface="+mn-ea"/>
                          <a:cs typeface="+mn-cs"/>
                        </a:rPr>
                        <a:t>同</a:t>
                      </a:r>
                      <a:r>
                        <a:rPr kumimoji="0" lang="en-US" altLang="zh-TW" sz="2800" b="1" kern="1200" dirty="0" smtClean="0">
                          <a:solidFill>
                            <a:schemeClr val="dk1"/>
                          </a:solidFill>
                          <a:effectLst/>
                          <a:latin typeface="+mn-lt"/>
                          <a:ea typeface="+mn-ea"/>
                          <a:cs typeface="+mn-cs"/>
                        </a:rPr>
                        <a:t>CPT</a:t>
                      </a:r>
                      <a:r>
                        <a:rPr kumimoji="0" lang="zh-TW" altLang="zh-TW" sz="2800" b="1" kern="1200" dirty="0" smtClean="0">
                          <a:solidFill>
                            <a:schemeClr val="dk1"/>
                          </a:solidFill>
                          <a:effectLst/>
                          <a:latin typeface="+mn-lt"/>
                          <a:ea typeface="+mn-ea"/>
                          <a:cs typeface="+mn-cs"/>
                        </a:rPr>
                        <a:t>條件</a:t>
                      </a:r>
                      <a:endParaRPr lang="zh-TW" altLang="en-US" sz="28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800" b="1" kern="1200" dirty="0" smtClean="0">
                          <a:solidFill>
                            <a:schemeClr val="dk1"/>
                          </a:solidFill>
                          <a:effectLst/>
                          <a:latin typeface="+mn-lt"/>
                          <a:ea typeface="+mn-ea"/>
                          <a:cs typeface="+mn-cs"/>
                        </a:rPr>
                        <a:t>賣方</a:t>
                      </a:r>
                      <a:r>
                        <a:rPr kumimoji="0" lang="en-US" altLang="zh-TW" sz="2800" b="1" kern="1200" dirty="0" smtClean="0">
                          <a:solidFill>
                            <a:schemeClr val="dk1"/>
                          </a:solidFill>
                          <a:effectLst/>
                          <a:latin typeface="+mn-lt"/>
                          <a:ea typeface="+mn-ea"/>
                          <a:cs typeface="+mn-cs"/>
                        </a:rPr>
                        <a:t>/</a:t>
                      </a:r>
                      <a:r>
                        <a:rPr kumimoji="0" lang="zh-TW" altLang="zh-TW" sz="2800" b="1" kern="1200" dirty="0" smtClean="0">
                          <a:solidFill>
                            <a:schemeClr val="dk1"/>
                          </a:solidFill>
                          <a:effectLst/>
                          <a:latin typeface="+mn-lt"/>
                          <a:ea typeface="+mn-ea"/>
                          <a:cs typeface="+mn-cs"/>
                        </a:rPr>
                        <a:t>買方</a:t>
                      </a:r>
                      <a:endParaRPr lang="zh-TW" altLang="en-US" sz="28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800" b="1" kern="1200" dirty="0" smtClean="0">
                          <a:solidFill>
                            <a:schemeClr val="dk1"/>
                          </a:solidFill>
                          <a:effectLst/>
                          <a:latin typeface="+mn-lt"/>
                          <a:ea typeface="+mn-ea"/>
                          <a:cs typeface="+mn-cs"/>
                        </a:rPr>
                        <a:t>賣方</a:t>
                      </a:r>
                    </a:p>
                    <a:p>
                      <a:r>
                        <a:rPr kumimoji="0" lang="zh-TW" altLang="zh-TW" sz="2800" b="1" kern="1200" dirty="0" smtClean="0">
                          <a:solidFill>
                            <a:schemeClr val="dk1"/>
                          </a:solidFill>
                          <a:effectLst/>
                          <a:latin typeface="+mn-lt"/>
                          <a:ea typeface="+mn-ea"/>
                          <a:cs typeface="+mn-cs"/>
                        </a:rPr>
                        <a:t>同</a:t>
                      </a:r>
                      <a:r>
                        <a:rPr kumimoji="0" lang="en-US" altLang="zh-TW" sz="2800" b="1" kern="1200" dirty="0" smtClean="0">
                          <a:solidFill>
                            <a:schemeClr val="dk1"/>
                          </a:solidFill>
                          <a:effectLst/>
                          <a:latin typeface="+mn-lt"/>
                          <a:ea typeface="+mn-ea"/>
                          <a:cs typeface="+mn-cs"/>
                        </a:rPr>
                        <a:t>CPT</a:t>
                      </a:r>
                      <a:endParaRPr lang="zh-TW" altLang="en-US" sz="28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800" b="1" kern="1200" dirty="0" smtClean="0">
                          <a:solidFill>
                            <a:schemeClr val="dk1"/>
                          </a:solidFill>
                          <a:effectLst/>
                          <a:latin typeface="+mn-lt"/>
                          <a:ea typeface="+mn-ea"/>
                          <a:cs typeface="+mn-cs"/>
                        </a:rPr>
                        <a:t>賣方</a:t>
                      </a:r>
                    </a:p>
                    <a:p>
                      <a:r>
                        <a:rPr kumimoji="0" lang="zh-TW" altLang="zh-TW" sz="2800" b="1" kern="1200" dirty="0" smtClean="0">
                          <a:solidFill>
                            <a:schemeClr val="dk1"/>
                          </a:solidFill>
                          <a:effectLst/>
                          <a:latin typeface="+mn-lt"/>
                          <a:ea typeface="+mn-ea"/>
                          <a:cs typeface="+mn-cs"/>
                        </a:rPr>
                        <a:t>賣方須訂立保險契約並支付保費</a:t>
                      </a:r>
                      <a:endParaRPr lang="zh-TW" altLang="en-US" sz="28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800" b="1" kern="1200" dirty="0" smtClean="0">
                          <a:solidFill>
                            <a:schemeClr val="dk1"/>
                          </a:solidFill>
                          <a:effectLst/>
                          <a:latin typeface="+mn-lt"/>
                          <a:ea typeface="+mn-ea"/>
                          <a:cs typeface="+mn-cs"/>
                        </a:rPr>
                        <a:t>同</a:t>
                      </a:r>
                      <a:r>
                        <a:rPr kumimoji="0" lang="en-US" altLang="zh-TW" sz="2800" b="1" kern="1200" dirty="0" smtClean="0">
                          <a:solidFill>
                            <a:schemeClr val="dk1"/>
                          </a:solidFill>
                          <a:effectLst/>
                          <a:latin typeface="+mn-lt"/>
                          <a:ea typeface="+mn-ea"/>
                          <a:cs typeface="+mn-cs"/>
                        </a:rPr>
                        <a:t>FCA</a:t>
                      </a:r>
                      <a:endParaRPr lang="zh-TW" altLang="en-US" sz="2800" b="1" dirty="0">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9021740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126</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3795228280"/>
              </p:ext>
            </p:extLst>
          </p:nvPr>
        </p:nvGraphicFramePr>
        <p:xfrm>
          <a:off x="18801" y="188640"/>
          <a:ext cx="9125200" cy="6826414"/>
        </p:xfrm>
        <a:graphic>
          <a:graphicData uri="http://schemas.openxmlformats.org/drawingml/2006/table">
            <a:tbl>
              <a:tblPr firstRow="1" bandRow="1">
                <a:tableStyleId>{5C22544A-7EE6-4342-B048-85BDC9FD1C3A}</a:tableStyleId>
              </a:tblPr>
              <a:tblGrid>
                <a:gridCol w="971598"/>
                <a:gridCol w="2717505"/>
                <a:gridCol w="1386952"/>
                <a:gridCol w="1440160"/>
                <a:gridCol w="1162253"/>
                <a:gridCol w="1446732"/>
              </a:tblGrid>
              <a:tr h="1614334">
                <a:tc>
                  <a:txBody>
                    <a:bodyPr/>
                    <a:lstStyle/>
                    <a:p>
                      <a:endPar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國貿條規</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賣方交貨地點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風險轉移之地點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輸出</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輸入通關手續之辦理</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訂定運送契約及支付主要運費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投保保險及保費支付</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適用之運送方式</a:t>
                      </a:r>
                      <a:endParaRPr lang="zh-TW" altLang="en-US" sz="2400" b="1" dirty="0">
                        <a:latin typeface="Times New Roman" panose="02020603050405020304" pitchFamily="18" charset="0"/>
                        <a:ea typeface="+mn-ea"/>
                        <a:cs typeface="Times New Roman" panose="02020603050405020304" pitchFamily="18" charset="0"/>
                      </a:endParaRPr>
                    </a:p>
                  </a:txBody>
                  <a:tcPr/>
                </a:tc>
              </a:tr>
              <a:tr h="4866386">
                <a:tc>
                  <a:txBody>
                    <a:bodyPr/>
                    <a:lstStyle/>
                    <a:p>
                      <a:r>
                        <a:rPr lang="en-US" altLang="zh-TW" sz="2800" b="1" dirty="0" smtClean="0">
                          <a:solidFill>
                            <a:srgbClr val="FF0000"/>
                          </a:solidFill>
                          <a:latin typeface="Times New Roman" panose="02020603050405020304" pitchFamily="18" charset="0"/>
                          <a:ea typeface="+mn-ea"/>
                          <a:cs typeface="Times New Roman" panose="02020603050405020304" pitchFamily="18" charset="0"/>
                        </a:rPr>
                        <a:t>DAT</a:t>
                      </a:r>
                      <a:endParaRPr lang="zh-TW" altLang="en-US" sz="28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指賣方須將已運抵</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通常為進口地</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契約所指定目的港或目的地之指定終站</a:t>
                      </a:r>
                      <a:r>
                        <a:rPr kumimoji="0" lang="en-US" altLang="zh-TW" sz="2400" b="1" kern="1200" dirty="0" smtClean="0">
                          <a:solidFill>
                            <a:schemeClr val="dk1"/>
                          </a:solidFill>
                          <a:effectLst/>
                          <a:latin typeface="+mn-lt"/>
                          <a:ea typeface="+mn-ea"/>
                          <a:cs typeface="+mn-cs"/>
                        </a:rPr>
                        <a:t>(terminal)</a:t>
                      </a:r>
                      <a:r>
                        <a:rPr kumimoji="0" lang="zh-TW" altLang="zh-TW" sz="2400" b="1" kern="1200" dirty="0" smtClean="0">
                          <a:solidFill>
                            <a:schemeClr val="dk1"/>
                          </a:solidFill>
                          <a:effectLst/>
                          <a:latin typeface="+mn-lt"/>
                          <a:ea typeface="+mn-ea"/>
                          <a:cs typeface="+mn-cs"/>
                        </a:rPr>
                        <a:t>地點</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並</a:t>
                      </a:r>
                      <a:r>
                        <a:rPr kumimoji="0" lang="zh-TW" altLang="zh-TW" sz="2400" b="1" kern="1200" dirty="0" smtClean="0">
                          <a:solidFill>
                            <a:srgbClr val="FF0000"/>
                          </a:solidFill>
                          <a:effectLst/>
                          <a:latin typeface="+mn-lt"/>
                          <a:ea typeface="+mn-ea"/>
                          <a:cs typeface="+mn-cs"/>
                        </a:rPr>
                        <a:t>從運送之工具卸載完成時</a:t>
                      </a:r>
                      <a:r>
                        <a:rPr kumimoji="0" lang="en-US" altLang="zh-TW" sz="2400" b="1" kern="1200" dirty="0" smtClean="0">
                          <a:solidFill>
                            <a:schemeClr val="dk1"/>
                          </a:solidFill>
                          <a:effectLst/>
                          <a:latin typeface="+mn-lt"/>
                          <a:ea typeface="+mn-ea"/>
                          <a:cs typeface="+mn-cs"/>
                        </a:rPr>
                        <a:t>(once unloaded),</a:t>
                      </a:r>
                      <a:r>
                        <a:rPr kumimoji="0" lang="zh-TW" altLang="zh-TW" sz="2400" b="1" kern="1200" dirty="0" smtClean="0">
                          <a:solidFill>
                            <a:schemeClr val="dk1"/>
                          </a:solidFill>
                          <a:effectLst/>
                          <a:latin typeface="+mn-lt"/>
                          <a:ea typeface="+mn-ea"/>
                          <a:cs typeface="+mn-cs"/>
                        </a:rPr>
                        <a:t>交付買方處置</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視為賣方交貨</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賣方須承擔至此地點之ㄧ切風險、費用及其他相關作業</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但</a:t>
                      </a:r>
                      <a:r>
                        <a:rPr kumimoji="0" lang="zh-TW" altLang="zh-TW" sz="2400" b="1" kern="1200" dirty="0" smtClean="0">
                          <a:solidFill>
                            <a:srgbClr val="FF0000"/>
                          </a:solidFill>
                          <a:effectLst/>
                          <a:latin typeface="+mn-lt"/>
                          <a:ea typeface="+mn-ea"/>
                          <a:cs typeface="+mn-cs"/>
                        </a:rPr>
                        <a:t>賣方不負責辦理輸入通關</a:t>
                      </a:r>
                      <a:r>
                        <a:rPr kumimoji="0" lang="en-US" altLang="zh-TW" sz="2400" b="1" kern="1200" dirty="0" smtClean="0">
                          <a:solidFill>
                            <a:srgbClr val="FF0000"/>
                          </a:solidFill>
                          <a:effectLst/>
                          <a:latin typeface="+mn-lt"/>
                          <a:ea typeface="+mn-ea"/>
                          <a:cs typeface="+mn-cs"/>
                        </a:rPr>
                        <a:t>.</a:t>
                      </a:r>
                      <a:endParaRPr lang="zh-TW" altLang="en-US" sz="24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適用於一切運送方式及運送全程使用一種以上運送方式之複合運送</a:t>
                      </a:r>
                      <a:endParaRPr lang="zh-TW" altLang="en-US" sz="2400" b="1" dirty="0">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9021740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127</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3188289643"/>
              </p:ext>
            </p:extLst>
          </p:nvPr>
        </p:nvGraphicFramePr>
        <p:xfrm>
          <a:off x="18801" y="0"/>
          <a:ext cx="9125199" cy="6873404"/>
        </p:xfrm>
        <a:graphic>
          <a:graphicData uri="http://schemas.openxmlformats.org/drawingml/2006/table">
            <a:tbl>
              <a:tblPr firstRow="1" bandRow="1">
                <a:tableStyleId>{5C22544A-7EE6-4342-B048-85BDC9FD1C3A}</a:tableStyleId>
              </a:tblPr>
              <a:tblGrid>
                <a:gridCol w="971598"/>
                <a:gridCol w="3077545"/>
                <a:gridCol w="1440160"/>
                <a:gridCol w="1440160"/>
                <a:gridCol w="1152128"/>
                <a:gridCol w="1043608"/>
              </a:tblGrid>
              <a:tr h="1661324">
                <a:tc>
                  <a:txBody>
                    <a:bodyPr/>
                    <a:lstStyle/>
                    <a:p>
                      <a:endPar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國貿條規</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賣方交貨地點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風險轉移之地點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輸出</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輸入通關手續之辦理</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訂定運送契約及支付主要運費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投保保險及保費支付</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適用之運送方式</a:t>
                      </a:r>
                      <a:endParaRPr lang="zh-TW" altLang="en-US" sz="2400" b="1" dirty="0">
                        <a:latin typeface="Times New Roman" panose="02020603050405020304" pitchFamily="18" charset="0"/>
                        <a:ea typeface="+mn-ea"/>
                        <a:cs typeface="Times New Roman" panose="02020603050405020304" pitchFamily="18" charset="0"/>
                      </a:endParaRPr>
                    </a:p>
                  </a:txBody>
                  <a:tcPr/>
                </a:tc>
              </a:tr>
              <a:tr h="5008036">
                <a:tc>
                  <a:txBody>
                    <a:bodyPr/>
                    <a:lstStyle/>
                    <a:p>
                      <a:r>
                        <a:rPr lang="en-US" altLang="zh-TW" sz="2400" b="1" dirty="0" smtClean="0">
                          <a:solidFill>
                            <a:srgbClr val="FF0000"/>
                          </a:solidFill>
                          <a:latin typeface="Times New Roman" panose="02020603050405020304" pitchFamily="18" charset="0"/>
                          <a:ea typeface="+mn-ea"/>
                          <a:cs typeface="Times New Roman" panose="02020603050405020304" pitchFamily="18" charset="0"/>
                        </a:rPr>
                        <a:t>DAP</a:t>
                      </a:r>
                      <a:endParaRPr lang="zh-TW" altLang="en-US" sz="24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賣方須在契約所指定</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進口地</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目的地</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將已運送抵達此地點但</a:t>
                      </a:r>
                      <a:r>
                        <a:rPr kumimoji="0" lang="zh-TW" altLang="zh-TW" sz="2400" b="1" kern="1200" dirty="0" smtClean="0">
                          <a:solidFill>
                            <a:srgbClr val="FF0000"/>
                          </a:solidFill>
                          <a:effectLst/>
                          <a:latin typeface="+mn-lt"/>
                          <a:ea typeface="+mn-ea"/>
                          <a:cs typeface="+mn-cs"/>
                        </a:rPr>
                        <a:t>尚未從承運之運送工具上卸載</a:t>
                      </a:r>
                      <a:r>
                        <a:rPr kumimoji="0" lang="en-US" altLang="zh-TW" sz="2400" b="1" kern="1200" dirty="0" smtClean="0">
                          <a:solidFill>
                            <a:srgbClr val="FF0000"/>
                          </a:solidFill>
                          <a:effectLst/>
                          <a:latin typeface="+mn-lt"/>
                          <a:ea typeface="+mn-ea"/>
                          <a:cs typeface="+mn-cs"/>
                        </a:rPr>
                        <a:t>,</a:t>
                      </a:r>
                      <a:r>
                        <a:rPr kumimoji="0" lang="zh-TW" altLang="zh-TW" sz="2400" b="1" kern="1200" dirty="0" smtClean="0">
                          <a:solidFill>
                            <a:schemeClr val="dk1"/>
                          </a:solidFill>
                          <a:effectLst/>
                          <a:latin typeface="+mn-lt"/>
                          <a:ea typeface="+mn-ea"/>
                          <a:cs typeface="+mn-cs"/>
                        </a:rPr>
                        <a:t>亦</a:t>
                      </a:r>
                      <a:r>
                        <a:rPr kumimoji="0" lang="zh-TW" altLang="zh-TW" sz="2400" b="1" kern="1200" dirty="0" smtClean="0">
                          <a:solidFill>
                            <a:srgbClr val="FF0000"/>
                          </a:solidFill>
                          <a:effectLst/>
                          <a:latin typeface="+mn-lt"/>
                          <a:ea typeface="+mn-ea"/>
                          <a:cs typeface="+mn-cs"/>
                        </a:rPr>
                        <a:t>未辦理輸入通關之貨物</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交付買方處置時</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視為賣方交貨</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除由買方辦理輸入通關手續及繳交進口稅賦外</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賣方須承擔將貨物運抵</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進口地</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指定目的地</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所衍生之ㄧ切費用</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風險及其他相關作業</a:t>
                      </a:r>
                      <a:r>
                        <a:rPr kumimoji="0" lang="en-US" altLang="zh-TW" sz="2400" b="1" kern="1200" dirty="0" smtClean="0">
                          <a:solidFill>
                            <a:schemeClr val="dk1"/>
                          </a:solidFill>
                          <a:effectLst/>
                          <a:latin typeface="+mn-lt"/>
                          <a:ea typeface="+mn-ea"/>
                          <a:cs typeface="+mn-cs"/>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同</a:t>
                      </a:r>
                      <a:r>
                        <a:rPr kumimoji="0" lang="en-US" altLang="zh-TW" sz="2400" b="1" kern="1200" dirty="0" smtClean="0">
                          <a:solidFill>
                            <a:schemeClr val="dk1"/>
                          </a:solidFill>
                          <a:effectLst/>
                          <a:latin typeface="+mn-lt"/>
                          <a:ea typeface="+mn-ea"/>
                          <a:cs typeface="+mn-cs"/>
                        </a:rPr>
                        <a:t>DAT</a:t>
                      </a:r>
                      <a:r>
                        <a:rPr kumimoji="0" lang="zh-TW" altLang="zh-TW" sz="2400" b="1" kern="1200" dirty="0" smtClean="0">
                          <a:solidFill>
                            <a:schemeClr val="dk1"/>
                          </a:solidFill>
                          <a:effectLst/>
                          <a:latin typeface="+mn-lt"/>
                          <a:ea typeface="+mn-ea"/>
                          <a:cs typeface="+mn-cs"/>
                        </a:rPr>
                        <a:t>條件</a:t>
                      </a:r>
                      <a:endParaRPr lang="zh-TW" altLang="en-US" sz="2400" b="1" dirty="0">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9021740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128</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268978219"/>
              </p:ext>
            </p:extLst>
          </p:nvPr>
        </p:nvGraphicFramePr>
        <p:xfrm>
          <a:off x="18801" y="188640"/>
          <a:ext cx="9125199" cy="6669360"/>
        </p:xfrm>
        <a:graphic>
          <a:graphicData uri="http://schemas.openxmlformats.org/drawingml/2006/table">
            <a:tbl>
              <a:tblPr firstRow="1" bandRow="1">
                <a:tableStyleId>{5C22544A-7EE6-4342-B048-85BDC9FD1C3A}</a:tableStyleId>
              </a:tblPr>
              <a:tblGrid>
                <a:gridCol w="971598"/>
                <a:gridCol w="2573489"/>
                <a:gridCol w="1530967"/>
                <a:gridCol w="1440160"/>
                <a:gridCol w="1162253"/>
                <a:gridCol w="1446732"/>
              </a:tblGrid>
              <a:tr h="1661324">
                <a:tc>
                  <a:txBody>
                    <a:bodyPr/>
                    <a:lstStyle/>
                    <a:p>
                      <a:endPar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國貿條規</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賣方交貨地點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風險轉移之地點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輸出</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輸入通關手續之辦理</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訂定運送契約及支付主要運費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投保保險及保費支付</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適用之運送方式</a:t>
                      </a:r>
                      <a:endParaRPr lang="zh-TW" altLang="en-US" sz="2400" b="1" dirty="0">
                        <a:latin typeface="Times New Roman" panose="02020603050405020304" pitchFamily="18" charset="0"/>
                        <a:ea typeface="+mn-ea"/>
                        <a:cs typeface="Times New Roman" panose="02020603050405020304" pitchFamily="18" charset="0"/>
                      </a:endParaRPr>
                    </a:p>
                  </a:txBody>
                  <a:tcPr/>
                </a:tc>
              </a:tr>
              <a:tr h="5008036">
                <a:tc>
                  <a:txBody>
                    <a:bodyPr/>
                    <a:lstStyle/>
                    <a:p>
                      <a:r>
                        <a:rPr lang="en-US" altLang="zh-TW" sz="2400" b="1" dirty="0" smtClean="0">
                          <a:solidFill>
                            <a:srgbClr val="FF0000"/>
                          </a:solidFill>
                          <a:latin typeface="Times New Roman" panose="02020603050405020304" pitchFamily="18" charset="0"/>
                          <a:ea typeface="+mn-ea"/>
                          <a:cs typeface="Times New Roman" panose="02020603050405020304" pitchFamily="18" charset="0"/>
                        </a:rPr>
                        <a:t>DDP</a:t>
                      </a:r>
                      <a:endParaRPr lang="zh-TW" altLang="en-US" sz="24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在</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進口地</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指定目的地，將已運抵此地點且辦妥輸入通關手續但未卸載之貨物交付買方</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並承擔至此之一切費用及風險</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在可適用之情況下包括輸入稅負</a:t>
                      </a:r>
                      <a:r>
                        <a:rPr kumimoji="0" lang="en-US" altLang="zh-TW" sz="2400" b="1" kern="1200" dirty="0" smtClean="0">
                          <a:solidFill>
                            <a:schemeClr val="dk1"/>
                          </a:solidFill>
                          <a:effectLst/>
                          <a:latin typeface="+mn-lt"/>
                          <a:ea typeface="+mn-ea"/>
                          <a:cs typeface="+mn-cs"/>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rgbClr val="FF0000"/>
                          </a:solidFill>
                          <a:effectLst/>
                          <a:latin typeface="+mn-lt"/>
                          <a:ea typeface="+mn-ea"/>
                          <a:cs typeface="+mn-cs"/>
                        </a:rPr>
                        <a:t>賣方</a:t>
                      </a:r>
                      <a:endParaRPr lang="zh-TW" altLang="en-US" sz="24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同</a:t>
                      </a:r>
                      <a:r>
                        <a:rPr kumimoji="0" lang="en-US" altLang="zh-TW" sz="2400" b="1" kern="1200" dirty="0" smtClean="0">
                          <a:solidFill>
                            <a:schemeClr val="dk1"/>
                          </a:solidFill>
                          <a:effectLst/>
                          <a:latin typeface="+mn-lt"/>
                          <a:ea typeface="+mn-ea"/>
                          <a:cs typeface="+mn-cs"/>
                        </a:rPr>
                        <a:t>DAT</a:t>
                      </a:r>
                      <a:r>
                        <a:rPr kumimoji="0" lang="zh-TW" altLang="zh-TW" sz="2400" b="1" kern="1200" dirty="0" smtClean="0">
                          <a:solidFill>
                            <a:schemeClr val="dk1"/>
                          </a:solidFill>
                          <a:effectLst/>
                          <a:latin typeface="+mn-lt"/>
                          <a:ea typeface="+mn-ea"/>
                          <a:cs typeface="+mn-cs"/>
                        </a:rPr>
                        <a:t>條件</a:t>
                      </a:r>
                      <a:endParaRPr lang="zh-TW" altLang="en-US" sz="2400" b="1" dirty="0">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9021740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129</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3947720287"/>
              </p:ext>
            </p:extLst>
          </p:nvPr>
        </p:nvGraphicFramePr>
        <p:xfrm>
          <a:off x="18801" y="188640"/>
          <a:ext cx="9125199" cy="6669360"/>
        </p:xfrm>
        <a:graphic>
          <a:graphicData uri="http://schemas.openxmlformats.org/drawingml/2006/table">
            <a:tbl>
              <a:tblPr firstRow="1" bandRow="1">
                <a:tableStyleId>{5C22544A-7EE6-4342-B048-85BDC9FD1C3A}</a:tableStyleId>
              </a:tblPr>
              <a:tblGrid>
                <a:gridCol w="971598"/>
                <a:gridCol w="2573489"/>
                <a:gridCol w="1530967"/>
                <a:gridCol w="1440160"/>
                <a:gridCol w="1162253"/>
                <a:gridCol w="1446732"/>
              </a:tblGrid>
              <a:tr h="1661324">
                <a:tc>
                  <a:txBody>
                    <a:bodyPr/>
                    <a:lstStyle/>
                    <a:p>
                      <a:endPar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國貿條規</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賣方交貨地點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風險轉移之地點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輸出</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輸入通關手續之辦理</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訂定運送契約及支付主要運費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投保保險及保費支付</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適用之運送方式</a:t>
                      </a:r>
                      <a:endParaRPr lang="zh-TW" altLang="en-US" sz="2400" b="1" dirty="0">
                        <a:latin typeface="Times New Roman" panose="02020603050405020304" pitchFamily="18" charset="0"/>
                        <a:ea typeface="+mn-ea"/>
                        <a:cs typeface="Times New Roman" panose="02020603050405020304" pitchFamily="18" charset="0"/>
                      </a:endParaRPr>
                    </a:p>
                  </a:txBody>
                  <a:tcPr/>
                </a:tc>
              </a:tr>
              <a:tr h="5008036">
                <a:tc>
                  <a:txBody>
                    <a:bodyPr/>
                    <a:lstStyle/>
                    <a:p>
                      <a:r>
                        <a:rPr lang="en-US" altLang="zh-TW" sz="2800" b="1" dirty="0" smtClean="0">
                          <a:solidFill>
                            <a:srgbClr val="FF0000"/>
                          </a:solidFill>
                          <a:latin typeface="Times New Roman" panose="02020603050405020304" pitchFamily="18" charset="0"/>
                          <a:ea typeface="+mn-ea"/>
                          <a:cs typeface="Times New Roman" panose="02020603050405020304" pitchFamily="18" charset="0"/>
                        </a:rPr>
                        <a:t>FAS</a:t>
                      </a:r>
                      <a:endParaRPr lang="zh-TW" altLang="en-US" sz="28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rgbClr val="FF0000"/>
                          </a:solidFill>
                          <a:effectLst/>
                          <a:latin typeface="+mn-lt"/>
                          <a:ea typeface="+mn-ea"/>
                          <a:cs typeface="+mn-cs"/>
                        </a:rPr>
                        <a:t>將貨物放置於</a:t>
                      </a:r>
                      <a:r>
                        <a:rPr kumimoji="0" lang="en-US" altLang="zh-TW" sz="2400" b="1" kern="1200" dirty="0" smtClean="0">
                          <a:solidFill>
                            <a:srgbClr val="FF0000"/>
                          </a:solidFill>
                          <a:effectLst/>
                          <a:latin typeface="+mn-lt"/>
                          <a:ea typeface="+mn-ea"/>
                          <a:cs typeface="+mn-cs"/>
                        </a:rPr>
                        <a:t>(</a:t>
                      </a:r>
                      <a:r>
                        <a:rPr kumimoji="0" lang="zh-TW" altLang="zh-TW" sz="2400" b="1" kern="1200" dirty="0" smtClean="0">
                          <a:solidFill>
                            <a:srgbClr val="FF0000"/>
                          </a:solidFill>
                          <a:effectLst/>
                          <a:latin typeface="+mn-lt"/>
                          <a:ea typeface="+mn-ea"/>
                          <a:cs typeface="+mn-cs"/>
                        </a:rPr>
                        <a:t>出口地</a:t>
                      </a:r>
                      <a:r>
                        <a:rPr kumimoji="0" lang="en-US" altLang="zh-TW" sz="2400" b="1" kern="1200" dirty="0" smtClean="0">
                          <a:solidFill>
                            <a:srgbClr val="FF0000"/>
                          </a:solidFill>
                          <a:effectLst/>
                          <a:latin typeface="+mn-lt"/>
                          <a:ea typeface="+mn-ea"/>
                          <a:cs typeface="+mn-cs"/>
                        </a:rPr>
                        <a:t>)</a:t>
                      </a:r>
                      <a:r>
                        <a:rPr kumimoji="0" lang="zh-TW" altLang="zh-TW" sz="2400" b="1" kern="1200" dirty="0" smtClean="0">
                          <a:solidFill>
                            <a:srgbClr val="FF0000"/>
                          </a:solidFill>
                          <a:effectLst/>
                          <a:latin typeface="+mn-lt"/>
                          <a:ea typeface="+mn-ea"/>
                          <a:cs typeface="+mn-cs"/>
                        </a:rPr>
                        <a:t>指定裝載港買方所指定之船舶邊</a:t>
                      </a:r>
                      <a:r>
                        <a:rPr kumimoji="0" lang="en-US" altLang="zh-TW" sz="2400" b="1" kern="1200" dirty="0" smtClean="0">
                          <a:solidFill>
                            <a:srgbClr val="FF0000"/>
                          </a:solidFill>
                          <a:effectLst/>
                          <a:latin typeface="+mn-lt"/>
                          <a:ea typeface="+mn-ea"/>
                          <a:cs typeface="+mn-cs"/>
                        </a:rPr>
                        <a:t>(</a:t>
                      </a:r>
                      <a:r>
                        <a:rPr kumimoji="0" lang="zh-TW" altLang="zh-TW" sz="2400" b="1" kern="1200" dirty="0" smtClean="0">
                          <a:solidFill>
                            <a:srgbClr val="FF0000"/>
                          </a:solidFill>
                          <a:effectLst/>
                          <a:latin typeface="+mn-lt"/>
                          <a:ea typeface="+mn-ea"/>
                          <a:cs typeface="+mn-cs"/>
                        </a:rPr>
                        <a:t>碼頭或駁船</a:t>
                      </a:r>
                      <a:r>
                        <a:rPr kumimoji="0" lang="en-US" altLang="zh-TW" sz="2400" b="1" kern="1200" dirty="0" smtClean="0">
                          <a:solidFill>
                            <a:srgbClr val="FF0000"/>
                          </a:solidFill>
                          <a:effectLst/>
                          <a:latin typeface="+mn-lt"/>
                          <a:ea typeface="+mn-ea"/>
                          <a:cs typeface="+mn-cs"/>
                        </a:rPr>
                        <a:t>)</a:t>
                      </a:r>
                      <a:r>
                        <a:rPr kumimoji="0" lang="zh-TW" altLang="zh-TW" sz="2400" b="1" kern="1200" dirty="0" smtClean="0">
                          <a:solidFill>
                            <a:schemeClr val="dk1"/>
                          </a:solidFill>
                          <a:effectLst/>
                          <a:latin typeface="+mn-lt"/>
                          <a:ea typeface="+mn-ea"/>
                          <a:cs typeface="+mn-cs"/>
                        </a:rPr>
                        <a:t>或</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rgbClr val="FF0000"/>
                          </a:solidFill>
                          <a:effectLst/>
                          <a:latin typeface="+mn-lt"/>
                          <a:ea typeface="+mn-ea"/>
                          <a:cs typeface="+mn-cs"/>
                        </a:rPr>
                        <a:t>取得</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已如此交付</a:t>
                      </a:r>
                      <a:r>
                        <a:rPr kumimoji="0" lang="en-US" altLang="zh-TW" sz="2400" b="1" kern="1200" dirty="0" smtClean="0">
                          <a:solidFill>
                            <a:schemeClr val="dk1"/>
                          </a:solidFill>
                          <a:effectLst/>
                          <a:latin typeface="+mn-lt"/>
                          <a:ea typeface="+mn-ea"/>
                          <a:cs typeface="+mn-cs"/>
                        </a:rPr>
                        <a:t>(procuring the goods so delivered)</a:t>
                      </a:r>
                      <a:r>
                        <a:rPr kumimoji="0" lang="zh-TW" altLang="zh-TW" sz="2400" b="1" kern="1200" dirty="0" smtClean="0">
                          <a:solidFill>
                            <a:schemeClr val="dk1"/>
                          </a:solidFill>
                          <a:effectLst/>
                          <a:latin typeface="+mn-lt"/>
                          <a:ea typeface="+mn-ea"/>
                          <a:cs typeface="+mn-cs"/>
                        </a:rPr>
                        <a:t>之貨物，即為賣方交貨</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另以本條件交易</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賣方須負責辦理輸出通關手續</a:t>
                      </a:r>
                      <a:r>
                        <a:rPr kumimoji="0" lang="en-US" altLang="zh-TW" sz="2400" b="1" kern="1200" dirty="0" smtClean="0">
                          <a:solidFill>
                            <a:schemeClr val="dk1"/>
                          </a:solidFill>
                          <a:effectLst/>
                          <a:latin typeface="+mn-lt"/>
                          <a:ea typeface="+mn-ea"/>
                          <a:cs typeface="+mn-cs"/>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只能使用於海運或內陸水路運送</a:t>
                      </a:r>
                      <a:r>
                        <a:rPr kumimoji="0" lang="en-US" altLang="zh-TW" sz="2400" b="1" kern="1200" dirty="0" smtClean="0">
                          <a:solidFill>
                            <a:schemeClr val="dk1"/>
                          </a:solidFill>
                          <a:effectLst/>
                          <a:latin typeface="+mn-lt"/>
                          <a:ea typeface="+mn-ea"/>
                          <a:cs typeface="+mn-cs"/>
                        </a:rPr>
                        <a:t>.</a:t>
                      </a:r>
                      <a:endParaRPr kumimoji="0" lang="zh-TW" altLang="zh-TW" sz="2400" b="1" kern="1200" dirty="0" smtClean="0">
                        <a:solidFill>
                          <a:schemeClr val="dk1"/>
                        </a:solidFill>
                        <a:effectLst/>
                        <a:latin typeface="+mn-lt"/>
                        <a:ea typeface="+mn-ea"/>
                        <a:cs typeface="+mn-cs"/>
                      </a:endParaRPr>
                    </a:p>
                    <a:p>
                      <a:r>
                        <a:rPr kumimoji="0" lang="zh-TW" altLang="zh-TW" sz="2400" b="1" kern="1200" dirty="0" smtClean="0">
                          <a:solidFill>
                            <a:schemeClr val="dk1"/>
                          </a:solidFill>
                          <a:effectLst/>
                          <a:latin typeface="+mn-lt"/>
                          <a:ea typeface="+mn-ea"/>
                          <a:cs typeface="+mn-cs"/>
                        </a:rPr>
                        <a:t>倘貨物以貨櫃運送</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應使用</a:t>
                      </a:r>
                      <a:r>
                        <a:rPr kumimoji="0" lang="en-US" altLang="zh-TW" sz="2400" b="1" kern="1200" dirty="0" smtClean="0">
                          <a:solidFill>
                            <a:schemeClr val="dk1"/>
                          </a:solidFill>
                          <a:effectLst/>
                          <a:latin typeface="+mn-lt"/>
                          <a:ea typeface="+mn-ea"/>
                          <a:cs typeface="+mn-cs"/>
                        </a:rPr>
                        <a:t>FCA</a:t>
                      </a:r>
                      <a:r>
                        <a:rPr kumimoji="0" lang="zh-TW" altLang="zh-TW" sz="2400" b="1" kern="1200" dirty="0" smtClean="0">
                          <a:solidFill>
                            <a:schemeClr val="dk1"/>
                          </a:solidFill>
                          <a:effectLst/>
                          <a:latin typeface="+mn-lt"/>
                          <a:ea typeface="+mn-ea"/>
                          <a:cs typeface="+mn-cs"/>
                        </a:rPr>
                        <a:t>條件</a:t>
                      </a:r>
                      <a:r>
                        <a:rPr kumimoji="0" lang="en-US" altLang="zh-TW" sz="2400" b="1" kern="1200" dirty="0" smtClean="0">
                          <a:solidFill>
                            <a:schemeClr val="dk1"/>
                          </a:solidFill>
                          <a:effectLst/>
                          <a:latin typeface="+mn-lt"/>
                          <a:ea typeface="+mn-ea"/>
                          <a:cs typeface="+mn-cs"/>
                        </a:rPr>
                        <a:t>.</a:t>
                      </a:r>
                      <a:endParaRPr lang="zh-TW" altLang="en-US" sz="2400" b="1" dirty="0">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20879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763688" y="2492896"/>
            <a:ext cx="5977409"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a:solidFill>
                  <a:schemeClr val="bg1"/>
                </a:solidFill>
                <a:ea typeface="標楷體" pitchFamily="65" charset="-120"/>
              </a:rPr>
              <a:t>CH1-</a:t>
            </a:r>
            <a:r>
              <a:rPr kumimoji="0" lang="zh-TW" altLang="en-US" sz="3600" b="1" dirty="0">
                <a:solidFill>
                  <a:schemeClr val="bg1"/>
                </a:solidFill>
                <a:ea typeface="標楷體" pitchFamily="65" charset="-120"/>
              </a:rPr>
              <a:t>國際貿易基本概念</a:t>
            </a:r>
          </a:p>
          <a:p>
            <a:pPr algn="ctr" eaLnBrk="1" hangingPunct="1"/>
            <a:r>
              <a:rPr kumimoji="0" lang="en-US" altLang="zh-TW" sz="3600" b="1" dirty="0">
                <a:solidFill>
                  <a:schemeClr val="bg1"/>
                </a:solidFill>
                <a:ea typeface="標楷體" pitchFamily="65" charset="-120"/>
              </a:rPr>
              <a:t>2.</a:t>
            </a:r>
            <a:r>
              <a:rPr kumimoji="0" lang="zh-TW" altLang="en-US" sz="3600" b="1" dirty="0">
                <a:solidFill>
                  <a:schemeClr val="bg1"/>
                </a:solidFill>
                <a:ea typeface="標楷體" pitchFamily="65" charset="-120"/>
              </a:rPr>
              <a:t>貿易相關機構</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13</a:t>
            </a:fld>
            <a:endParaRPr lang="zh-TW" altLang="en-US"/>
          </a:p>
        </p:txBody>
      </p:sp>
    </p:spTree>
    <p:extLst>
      <p:ext uri="{BB962C8B-B14F-4D97-AF65-F5344CB8AC3E}">
        <p14:creationId xmlns:p14="http://schemas.microsoft.com/office/powerpoint/2010/main" xmlns="" val="18311320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130</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700386553"/>
              </p:ext>
            </p:extLst>
          </p:nvPr>
        </p:nvGraphicFramePr>
        <p:xfrm>
          <a:off x="18801" y="188640"/>
          <a:ext cx="9125199" cy="6669360"/>
        </p:xfrm>
        <a:graphic>
          <a:graphicData uri="http://schemas.openxmlformats.org/drawingml/2006/table">
            <a:tbl>
              <a:tblPr firstRow="1" bandRow="1">
                <a:tableStyleId>{5C22544A-7EE6-4342-B048-85BDC9FD1C3A}</a:tableStyleId>
              </a:tblPr>
              <a:tblGrid>
                <a:gridCol w="971598"/>
                <a:gridCol w="2573489"/>
                <a:gridCol w="1530967"/>
                <a:gridCol w="1440160"/>
                <a:gridCol w="1162253"/>
                <a:gridCol w="1446732"/>
              </a:tblGrid>
              <a:tr h="1661324">
                <a:tc>
                  <a:txBody>
                    <a:bodyPr/>
                    <a:lstStyle/>
                    <a:p>
                      <a:endPar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國貿條規</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賣方交貨地點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風險轉移之地點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輸出</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輸入通關手續之辦理</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訂定運送契約及支付主要運費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投保保險及保費支付</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適用之運送方式</a:t>
                      </a:r>
                      <a:endParaRPr lang="zh-TW" altLang="en-US" sz="2400" b="1" dirty="0">
                        <a:latin typeface="Times New Roman" panose="02020603050405020304" pitchFamily="18" charset="0"/>
                        <a:ea typeface="+mn-ea"/>
                        <a:cs typeface="Times New Roman" panose="02020603050405020304" pitchFamily="18" charset="0"/>
                      </a:endParaRPr>
                    </a:p>
                  </a:txBody>
                  <a:tcPr/>
                </a:tc>
              </a:tr>
              <a:tr h="5008036">
                <a:tc>
                  <a:txBody>
                    <a:bodyPr/>
                    <a:lstStyle/>
                    <a:p>
                      <a:r>
                        <a:rPr lang="en-US" altLang="zh-TW" sz="2400" b="1" dirty="0" smtClean="0">
                          <a:solidFill>
                            <a:srgbClr val="FF0000"/>
                          </a:solidFill>
                          <a:latin typeface="Times New Roman" panose="02020603050405020304" pitchFamily="18" charset="0"/>
                          <a:ea typeface="+mn-ea"/>
                          <a:cs typeface="Times New Roman" panose="02020603050405020304" pitchFamily="18" charset="0"/>
                        </a:rPr>
                        <a:t>FOB</a:t>
                      </a:r>
                      <a:endParaRPr lang="zh-TW" altLang="en-US" sz="24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將貨物於</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出口地</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指定裝運港</a:t>
                      </a:r>
                      <a:r>
                        <a:rPr kumimoji="0" lang="zh-TW" altLang="zh-TW" sz="2400" b="1" kern="1200" dirty="0" smtClean="0">
                          <a:solidFill>
                            <a:srgbClr val="FF0000"/>
                          </a:solidFill>
                          <a:effectLst/>
                          <a:latin typeface="+mn-lt"/>
                          <a:ea typeface="+mn-ea"/>
                          <a:cs typeface="+mn-cs"/>
                        </a:rPr>
                        <a:t>裝載於買方所指定之船舶上</a:t>
                      </a:r>
                      <a:r>
                        <a:rPr kumimoji="0" lang="zh-TW" altLang="zh-TW" sz="2400" b="1" kern="1200" dirty="0" smtClean="0">
                          <a:solidFill>
                            <a:schemeClr val="dk1"/>
                          </a:solidFill>
                          <a:effectLst/>
                          <a:latin typeface="+mn-lt"/>
                          <a:ea typeface="+mn-ea"/>
                          <a:cs typeface="+mn-cs"/>
                        </a:rPr>
                        <a:t>或</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rgbClr val="FF0000"/>
                          </a:solidFill>
                          <a:effectLst/>
                          <a:latin typeface="+mn-lt"/>
                          <a:ea typeface="+mn-ea"/>
                          <a:cs typeface="+mn-cs"/>
                        </a:rPr>
                        <a:t>取得</a:t>
                      </a:r>
                      <a:r>
                        <a:rPr kumimoji="0" lang="en-US" altLang="zh-TW" sz="2400" b="1" kern="1200" dirty="0" smtClean="0">
                          <a:solidFill>
                            <a:srgbClr val="FF0000"/>
                          </a:solidFill>
                          <a:effectLst/>
                          <a:latin typeface="+mn-lt"/>
                          <a:ea typeface="+mn-ea"/>
                          <a:cs typeface="+mn-cs"/>
                        </a:rPr>
                        <a:t>”</a:t>
                      </a:r>
                      <a:r>
                        <a:rPr kumimoji="0" lang="zh-TW" altLang="zh-TW" sz="2400" b="1" kern="1200" dirty="0" smtClean="0">
                          <a:solidFill>
                            <a:srgbClr val="FF0000"/>
                          </a:solidFill>
                          <a:effectLst/>
                          <a:latin typeface="+mn-lt"/>
                          <a:ea typeface="+mn-ea"/>
                          <a:cs typeface="+mn-cs"/>
                        </a:rPr>
                        <a:t>已如此交付之貨物</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即屬賣方交貨</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另以本條件交易</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賣方須負責辦理輸出通關手續</a:t>
                      </a:r>
                      <a:r>
                        <a:rPr kumimoji="0" lang="en-US" altLang="zh-TW" sz="2400" b="1" kern="1200" dirty="0" smtClean="0">
                          <a:solidFill>
                            <a:schemeClr val="dk1"/>
                          </a:solidFill>
                          <a:effectLst/>
                          <a:latin typeface="+mn-lt"/>
                          <a:ea typeface="+mn-ea"/>
                          <a:cs typeface="+mn-cs"/>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只能使用於海運或內陸水路運送</a:t>
                      </a:r>
                      <a:r>
                        <a:rPr kumimoji="0" lang="en-US" altLang="zh-TW" sz="2400" b="1" kern="1200" dirty="0" smtClean="0">
                          <a:solidFill>
                            <a:schemeClr val="dk1"/>
                          </a:solidFill>
                          <a:effectLst/>
                          <a:latin typeface="+mn-lt"/>
                          <a:ea typeface="+mn-ea"/>
                          <a:cs typeface="+mn-cs"/>
                        </a:rPr>
                        <a:t>.</a:t>
                      </a:r>
                      <a:endParaRPr kumimoji="0" lang="zh-TW" altLang="zh-TW" sz="2400" b="1" kern="1200" dirty="0" smtClean="0">
                        <a:solidFill>
                          <a:schemeClr val="dk1"/>
                        </a:solidFill>
                        <a:effectLst/>
                        <a:latin typeface="+mn-lt"/>
                        <a:ea typeface="+mn-ea"/>
                        <a:cs typeface="+mn-cs"/>
                      </a:endParaRPr>
                    </a:p>
                    <a:p>
                      <a:r>
                        <a:rPr kumimoji="0" lang="zh-TW" altLang="zh-TW" sz="2400" b="1" kern="1200" dirty="0" smtClean="0">
                          <a:solidFill>
                            <a:schemeClr val="dk1"/>
                          </a:solidFill>
                          <a:effectLst/>
                          <a:latin typeface="+mn-lt"/>
                          <a:ea typeface="+mn-ea"/>
                          <a:cs typeface="+mn-cs"/>
                        </a:rPr>
                        <a:t>倘貨物以貨櫃運送</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應使用</a:t>
                      </a:r>
                      <a:r>
                        <a:rPr kumimoji="0" lang="en-US" altLang="zh-TW" sz="2400" b="1" kern="1200" dirty="0" smtClean="0">
                          <a:solidFill>
                            <a:schemeClr val="dk1"/>
                          </a:solidFill>
                          <a:effectLst/>
                          <a:latin typeface="+mn-lt"/>
                          <a:ea typeface="+mn-ea"/>
                          <a:cs typeface="+mn-cs"/>
                        </a:rPr>
                        <a:t>FCA</a:t>
                      </a:r>
                      <a:r>
                        <a:rPr kumimoji="0" lang="zh-TW" altLang="zh-TW" sz="2400" b="1" kern="1200" dirty="0" smtClean="0">
                          <a:solidFill>
                            <a:schemeClr val="dk1"/>
                          </a:solidFill>
                          <a:effectLst/>
                          <a:latin typeface="+mn-lt"/>
                          <a:ea typeface="+mn-ea"/>
                          <a:cs typeface="+mn-cs"/>
                        </a:rPr>
                        <a:t>條件</a:t>
                      </a:r>
                      <a:endParaRPr lang="zh-TW" altLang="en-US" sz="2400" b="1" dirty="0">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2087962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131</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3921138338"/>
              </p:ext>
            </p:extLst>
          </p:nvPr>
        </p:nvGraphicFramePr>
        <p:xfrm>
          <a:off x="18801" y="188640"/>
          <a:ext cx="9125199" cy="6669360"/>
        </p:xfrm>
        <a:graphic>
          <a:graphicData uri="http://schemas.openxmlformats.org/drawingml/2006/table">
            <a:tbl>
              <a:tblPr firstRow="1" bandRow="1">
                <a:tableStyleId>{5C22544A-7EE6-4342-B048-85BDC9FD1C3A}</a:tableStyleId>
              </a:tblPr>
              <a:tblGrid>
                <a:gridCol w="971598"/>
                <a:gridCol w="2573489"/>
                <a:gridCol w="1530967"/>
                <a:gridCol w="1440160"/>
                <a:gridCol w="1162253"/>
                <a:gridCol w="1446732"/>
              </a:tblGrid>
              <a:tr h="1661324">
                <a:tc>
                  <a:txBody>
                    <a:bodyPr/>
                    <a:lstStyle/>
                    <a:p>
                      <a:endPar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國貿條規</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賣方交貨地點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風險轉移之地點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輸出</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輸入通關手續之辦理</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訂定運送契約及支付主要運費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投保保險及保費支付</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適用之運送方式</a:t>
                      </a:r>
                      <a:endParaRPr lang="zh-TW" altLang="en-US" sz="2400" b="1" dirty="0">
                        <a:latin typeface="Times New Roman" panose="02020603050405020304" pitchFamily="18" charset="0"/>
                        <a:ea typeface="+mn-ea"/>
                        <a:cs typeface="Times New Roman" panose="02020603050405020304" pitchFamily="18" charset="0"/>
                      </a:endParaRPr>
                    </a:p>
                  </a:txBody>
                  <a:tcPr/>
                </a:tc>
              </a:tr>
              <a:tr h="5008036">
                <a:tc>
                  <a:txBody>
                    <a:bodyPr/>
                    <a:lstStyle/>
                    <a:p>
                      <a:r>
                        <a:rPr lang="en-US" altLang="zh-TW" sz="2800" b="1" dirty="0" smtClean="0">
                          <a:solidFill>
                            <a:srgbClr val="FF0000"/>
                          </a:solidFill>
                          <a:latin typeface="Times New Roman" panose="02020603050405020304" pitchFamily="18" charset="0"/>
                          <a:ea typeface="+mn-ea"/>
                          <a:cs typeface="Times New Roman" panose="02020603050405020304" pitchFamily="18" charset="0"/>
                        </a:rPr>
                        <a:t>CFR</a:t>
                      </a:r>
                      <a:endParaRPr lang="zh-TW" altLang="en-US" sz="28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同</a:t>
                      </a:r>
                      <a:r>
                        <a:rPr kumimoji="0" lang="en-US" altLang="zh-TW" sz="2400" b="1" kern="1200" dirty="0" smtClean="0">
                          <a:solidFill>
                            <a:schemeClr val="dk1"/>
                          </a:solidFill>
                          <a:effectLst/>
                          <a:latin typeface="+mn-lt"/>
                          <a:ea typeface="+mn-ea"/>
                          <a:cs typeface="+mn-cs"/>
                        </a:rPr>
                        <a:t>FOB</a:t>
                      </a:r>
                      <a:r>
                        <a:rPr kumimoji="0" lang="zh-TW" altLang="zh-TW" sz="2400" b="1" kern="1200" dirty="0" smtClean="0">
                          <a:solidFill>
                            <a:schemeClr val="dk1"/>
                          </a:solidFill>
                          <a:effectLst/>
                          <a:latin typeface="+mn-lt"/>
                          <a:ea typeface="+mn-ea"/>
                          <a:cs typeface="+mn-cs"/>
                        </a:rPr>
                        <a:t>條件</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但係裝載於指定之船舶</a:t>
                      </a:r>
                      <a:r>
                        <a:rPr kumimoji="0" lang="en-US" altLang="zh-TW" sz="2400" b="1" kern="1200" dirty="0" smtClean="0">
                          <a:solidFill>
                            <a:schemeClr val="dk1"/>
                          </a:solidFill>
                          <a:effectLst/>
                          <a:latin typeface="+mn-lt"/>
                          <a:ea typeface="+mn-ea"/>
                          <a:cs typeface="+mn-cs"/>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只能使用於海運或內陸水路運送</a:t>
                      </a:r>
                      <a:r>
                        <a:rPr kumimoji="0" lang="en-US" altLang="zh-TW" sz="2400" b="1" kern="1200" dirty="0" smtClean="0">
                          <a:solidFill>
                            <a:schemeClr val="dk1"/>
                          </a:solidFill>
                          <a:effectLst/>
                          <a:latin typeface="+mn-lt"/>
                          <a:ea typeface="+mn-ea"/>
                          <a:cs typeface="+mn-cs"/>
                        </a:rPr>
                        <a:t>.</a:t>
                      </a:r>
                      <a:endParaRPr kumimoji="0" lang="zh-TW" altLang="zh-TW" sz="2400" b="1" kern="1200" dirty="0" smtClean="0">
                        <a:solidFill>
                          <a:schemeClr val="dk1"/>
                        </a:solidFill>
                        <a:effectLst/>
                        <a:latin typeface="+mn-lt"/>
                        <a:ea typeface="+mn-ea"/>
                        <a:cs typeface="+mn-cs"/>
                      </a:endParaRPr>
                    </a:p>
                    <a:p>
                      <a:r>
                        <a:rPr kumimoji="0" lang="zh-TW" altLang="zh-TW" sz="2400" b="1" kern="1200" dirty="0" smtClean="0">
                          <a:solidFill>
                            <a:schemeClr val="dk1"/>
                          </a:solidFill>
                          <a:effectLst/>
                          <a:latin typeface="+mn-lt"/>
                          <a:ea typeface="+mn-ea"/>
                          <a:cs typeface="+mn-cs"/>
                        </a:rPr>
                        <a:t>倘貨物以貨櫃運送</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應使用</a:t>
                      </a:r>
                      <a:r>
                        <a:rPr kumimoji="0" lang="en-US" altLang="zh-TW" sz="2400" b="1" kern="1200" dirty="0" smtClean="0">
                          <a:solidFill>
                            <a:schemeClr val="dk1"/>
                          </a:solidFill>
                          <a:effectLst/>
                          <a:latin typeface="+mn-lt"/>
                          <a:ea typeface="+mn-ea"/>
                          <a:cs typeface="+mn-cs"/>
                        </a:rPr>
                        <a:t>CPT</a:t>
                      </a:r>
                      <a:r>
                        <a:rPr kumimoji="0" lang="zh-TW" altLang="zh-TW" sz="2400" b="1" kern="1200" dirty="0" smtClean="0">
                          <a:solidFill>
                            <a:schemeClr val="dk1"/>
                          </a:solidFill>
                          <a:effectLst/>
                          <a:latin typeface="+mn-lt"/>
                          <a:ea typeface="+mn-ea"/>
                          <a:cs typeface="+mn-cs"/>
                        </a:rPr>
                        <a:t>條件</a:t>
                      </a:r>
                      <a:r>
                        <a:rPr kumimoji="0" lang="en-US" altLang="zh-TW" sz="2400" b="1" kern="1200" dirty="0" smtClean="0">
                          <a:solidFill>
                            <a:schemeClr val="dk1"/>
                          </a:solidFill>
                          <a:effectLst/>
                          <a:latin typeface="+mn-lt"/>
                          <a:ea typeface="+mn-ea"/>
                          <a:cs typeface="+mn-cs"/>
                        </a:rPr>
                        <a:t>.</a:t>
                      </a:r>
                      <a:endParaRPr lang="zh-TW" altLang="en-US" sz="2400" b="1" dirty="0">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20879629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132</a:t>
            </a:fld>
            <a:endParaRPr lang="zh-TW" alt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1616500413"/>
              </p:ext>
            </p:extLst>
          </p:nvPr>
        </p:nvGraphicFramePr>
        <p:xfrm>
          <a:off x="18801" y="188640"/>
          <a:ext cx="9125199" cy="6669360"/>
        </p:xfrm>
        <a:graphic>
          <a:graphicData uri="http://schemas.openxmlformats.org/drawingml/2006/table">
            <a:tbl>
              <a:tblPr firstRow="1" bandRow="1">
                <a:tableStyleId>{5C22544A-7EE6-4342-B048-85BDC9FD1C3A}</a:tableStyleId>
              </a:tblPr>
              <a:tblGrid>
                <a:gridCol w="971598"/>
                <a:gridCol w="2573489"/>
                <a:gridCol w="1530967"/>
                <a:gridCol w="1440160"/>
                <a:gridCol w="1162253"/>
                <a:gridCol w="1446732"/>
              </a:tblGrid>
              <a:tr h="1661324">
                <a:tc>
                  <a:txBody>
                    <a:bodyPr/>
                    <a:lstStyle/>
                    <a:p>
                      <a:endPar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國貿條規</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賣方交貨地點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風險轉移之地點</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輸出</a:t>
                      </a:r>
                      <a:r>
                        <a:rPr kumimoji="0" lang="en-US"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輸入通關手續之辦理</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訂定運送契約及支付主要運費</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投保保險及保費支付</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lt1"/>
                          </a:solidFill>
                          <a:effectLst/>
                          <a:latin typeface="Times New Roman" panose="02020603050405020304" pitchFamily="18" charset="0"/>
                          <a:ea typeface="+mn-ea"/>
                          <a:cs typeface="Times New Roman" panose="02020603050405020304" pitchFamily="18" charset="0"/>
                        </a:rPr>
                        <a:t>適用之運送方式</a:t>
                      </a:r>
                      <a:endParaRPr lang="zh-TW" altLang="en-US" sz="2400" b="1" dirty="0">
                        <a:latin typeface="Times New Roman" panose="02020603050405020304" pitchFamily="18" charset="0"/>
                        <a:ea typeface="+mn-ea"/>
                        <a:cs typeface="Times New Roman" panose="02020603050405020304" pitchFamily="18" charset="0"/>
                      </a:endParaRPr>
                    </a:p>
                  </a:txBody>
                  <a:tcPr/>
                </a:tc>
              </a:tr>
              <a:tr h="5008036">
                <a:tc>
                  <a:txBody>
                    <a:bodyPr/>
                    <a:lstStyle/>
                    <a:p>
                      <a:r>
                        <a:rPr lang="en-US" altLang="zh-TW" sz="2800" b="1" dirty="0" smtClean="0">
                          <a:solidFill>
                            <a:srgbClr val="FF0000"/>
                          </a:solidFill>
                          <a:latin typeface="Times New Roman" panose="02020603050405020304" pitchFamily="18" charset="0"/>
                          <a:ea typeface="+mn-ea"/>
                          <a:cs typeface="Times New Roman" panose="02020603050405020304" pitchFamily="18" charset="0"/>
                        </a:rPr>
                        <a:t>CIF</a:t>
                      </a:r>
                      <a:endParaRPr lang="zh-TW" altLang="en-US" sz="2800" b="1" dirty="0">
                        <a:solidFill>
                          <a:srgbClr val="FF0000"/>
                        </a:solidFill>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同</a:t>
                      </a:r>
                      <a:r>
                        <a:rPr kumimoji="0" lang="en-US" altLang="zh-TW" sz="2400" b="1" kern="1200" dirty="0" smtClean="0">
                          <a:solidFill>
                            <a:schemeClr val="dk1"/>
                          </a:solidFill>
                          <a:effectLst/>
                          <a:latin typeface="+mn-lt"/>
                          <a:ea typeface="+mn-ea"/>
                          <a:cs typeface="+mn-cs"/>
                        </a:rPr>
                        <a:t>FOB</a:t>
                      </a:r>
                      <a:r>
                        <a:rPr kumimoji="0" lang="zh-TW" altLang="zh-TW" sz="2400" b="1" kern="1200" dirty="0" smtClean="0">
                          <a:solidFill>
                            <a:schemeClr val="dk1"/>
                          </a:solidFill>
                          <a:effectLst/>
                          <a:latin typeface="+mn-lt"/>
                          <a:ea typeface="+mn-ea"/>
                          <a:cs typeface="+mn-cs"/>
                        </a:rPr>
                        <a:t>條件</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但係裝載於指定之船舶</a:t>
                      </a:r>
                      <a:r>
                        <a:rPr kumimoji="0" lang="en-US" altLang="zh-TW" sz="2400" b="1" kern="1200" dirty="0" smtClean="0">
                          <a:solidFill>
                            <a:schemeClr val="dk1"/>
                          </a:solidFill>
                          <a:effectLst/>
                          <a:latin typeface="+mn-lt"/>
                          <a:ea typeface="+mn-ea"/>
                          <a:cs typeface="+mn-cs"/>
                        </a:rPr>
                        <a:t>)</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買方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賣方</a:t>
                      </a:r>
                      <a:endParaRPr lang="zh-TW" altLang="en-US" sz="2400" b="1" dirty="0">
                        <a:latin typeface="Times New Roman" panose="02020603050405020304" pitchFamily="18" charset="0"/>
                        <a:ea typeface="+mn-ea"/>
                        <a:cs typeface="Times New Roman" panose="02020603050405020304" pitchFamily="18" charset="0"/>
                      </a:endParaRPr>
                    </a:p>
                  </a:txBody>
                  <a:tcPr/>
                </a:tc>
                <a:tc>
                  <a:txBody>
                    <a:bodyPr/>
                    <a:lstStyle/>
                    <a:p>
                      <a:r>
                        <a:rPr kumimoji="0" lang="zh-TW" altLang="zh-TW" sz="2400" b="1" kern="1200" dirty="0" smtClean="0">
                          <a:solidFill>
                            <a:schemeClr val="dk1"/>
                          </a:solidFill>
                          <a:effectLst/>
                          <a:latin typeface="+mn-lt"/>
                          <a:ea typeface="+mn-ea"/>
                          <a:cs typeface="+mn-cs"/>
                        </a:rPr>
                        <a:t>只能使用於海運或內陸水路運送</a:t>
                      </a:r>
                      <a:r>
                        <a:rPr kumimoji="0" lang="en-US" altLang="zh-TW" sz="2400" b="1" kern="1200" dirty="0" smtClean="0">
                          <a:solidFill>
                            <a:schemeClr val="dk1"/>
                          </a:solidFill>
                          <a:effectLst/>
                          <a:latin typeface="+mn-lt"/>
                          <a:ea typeface="+mn-ea"/>
                          <a:cs typeface="+mn-cs"/>
                        </a:rPr>
                        <a:t>.</a:t>
                      </a:r>
                      <a:endParaRPr kumimoji="0" lang="zh-TW" altLang="zh-TW" sz="2400" b="1" kern="1200" dirty="0" smtClean="0">
                        <a:solidFill>
                          <a:schemeClr val="dk1"/>
                        </a:solidFill>
                        <a:effectLst/>
                        <a:latin typeface="+mn-lt"/>
                        <a:ea typeface="+mn-ea"/>
                        <a:cs typeface="+mn-cs"/>
                      </a:endParaRPr>
                    </a:p>
                    <a:p>
                      <a:r>
                        <a:rPr kumimoji="0" lang="zh-TW" altLang="zh-TW" sz="2400" b="1" kern="1200" dirty="0" smtClean="0">
                          <a:solidFill>
                            <a:schemeClr val="dk1"/>
                          </a:solidFill>
                          <a:effectLst/>
                          <a:latin typeface="+mn-lt"/>
                          <a:ea typeface="+mn-ea"/>
                          <a:cs typeface="+mn-cs"/>
                        </a:rPr>
                        <a:t>倘貨物以貨櫃運送</a:t>
                      </a:r>
                      <a:r>
                        <a:rPr kumimoji="0" lang="en-US" altLang="zh-TW" sz="2400" b="1" kern="1200" dirty="0" smtClean="0">
                          <a:solidFill>
                            <a:schemeClr val="dk1"/>
                          </a:solidFill>
                          <a:effectLst/>
                          <a:latin typeface="+mn-lt"/>
                          <a:ea typeface="+mn-ea"/>
                          <a:cs typeface="+mn-cs"/>
                        </a:rPr>
                        <a:t>,</a:t>
                      </a:r>
                      <a:r>
                        <a:rPr kumimoji="0" lang="zh-TW" altLang="zh-TW" sz="2400" b="1" kern="1200" dirty="0" smtClean="0">
                          <a:solidFill>
                            <a:schemeClr val="dk1"/>
                          </a:solidFill>
                          <a:effectLst/>
                          <a:latin typeface="+mn-lt"/>
                          <a:ea typeface="+mn-ea"/>
                          <a:cs typeface="+mn-cs"/>
                        </a:rPr>
                        <a:t>應使用</a:t>
                      </a:r>
                      <a:r>
                        <a:rPr kumimoji="0" lang="en-US" altLang="zh-TW" sz="2400" b="1" kern="1200" dirty="0" smtClean="0">
                          <a:solidFill>
                            <a:schemeClr val="dk1"/>
                          </a:solidFill>
                          <a:effectLst/>
                          <a:latin typeface="+mn-lt"/>
                          <a:ea typeface="+mn-ea"/>
                          <a:cs typeface="+mn-cs"/>
                        </a:rPr>
                        <a:t>CIP</a:t>
                      </a:r>
                      <a:r>
                        <a:rPr kumimoji="0" lang="zh-TW" altLang="zh-TW" sz="2400" b="1" kern="1200" dirty="0" smtClean="0">
                          <a:solidFill>
                            <a:schemeClr val="dk1"/>
                          </a:solidFill>
                          <a:effectLst/>
                          <a:latin typeface="+mn-lt"/>
                          <a:ea typeface="+mn-ea"/>
                          <a:cs typeface="+mn-cs"/>
                        </a:rPr>
                        <a:t>條件</a:t>
                      </a:r>
                      <a:r>
                        <a:rPr kumimoji="0" lang="en-US" altLang="zh-TW" sz="2400" b="1" kern="1200" dirty="0" smtClean="0">
                          <a:solidFill>
                            <a:schemeClr val="dk1"/>
                          </a:solidFill>
                          <a:effectLst/>
                          <a:latin typeface="+mn-lt"/>
                          <a:ea typeface="+mn-ea"/>
                          <a:cs typeface="+mn-cs"/>
                        </a:rPr>
                        <a:t>.</a:t>
                      </a:r>
                      <a:endParaRPr lang="zh-TW" altLang="en-US" sz="2400" b="1" dirty="0">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74532980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標題 1"/>
          <p:cNvSpPr>
            <a:spLocks noGrp="1"/>
          </p:cNvSpPr>
          <p:nvPr>
            <p:ph type="title"/>
          </p:nvPr>
        </p:nvSpPr>
        <p:spPr>
          <a:xfrm>
            <a:off x="457200" y="0"/>
            <a:ext cx="8229600" cy="980728"/>
          </a:xfrm>
        </p:spPr>
        <p:txBody>
          <a:bodyPr>
            <a:normAutofit/>
          </a:bodyPr>
          <a:lstStyle/>
          <a:p>
            <a:pPr algn="ctr"/>
            <a:r>
              <a:rPr lang="zh-TW" altLang="en-US" sz="4000" b="1" dirty="0" smtClean="0">
                <a:solidFill>
                  <a:srgbClr val="003300"/>
                </a:solidFill>
                <a:latin typeface="Times New Roman" pitchFamily="18" charset="0"/>
                <a:ea typeface="標楷體" pitchFamily="65" charset="-120"/>
                <a:cs typeface="Times New Roman" pitchFamily="18" charset="0"/>
              </a:rPr>
              <a:t>國貿條規與</a:t>
            </a:r>
            <a:r>
              <a:rPr lang="zh-TW" altLang="en-US" sz="4000" b="1" dirty="0">
                <a:solidFill>
                  <a:srgbClr val="003300"/>
                </a:solidFill>
                <a:latin typeface="Times New Roman" pitchFamily="18" charset="0"/>
                <a:ea typeface="標楷體" pitchFamily="65" charset="-120"/>
                <a:cs typeface="Times New Roman" pitchFamily="18" charset="0"/>
              </a:rPr>
              <a:t>運輸</a:t>
            </a:r>
            <a:r>
              <a:rPr lang="zh-TW" altLang="en-US" sz="4000" b="1" dirty="0" smtClean="0">
                <a:solidFill>
                  <a:srgbClr val="003300"/>
                </a:solidFill>
                <a:latin typeface="Times New Roman" pitchFamily="18" charset="0"/>
                <a:ea typeface="標楷體" pitchFamily="65" charset="-120"/>
                <a:cs typeface="Times New Roman" pitchFamily="18" charset="0"/>
              </a:rPr>
              <a:t>保險</a:t>
            </a:r>
          </a:p>
        </p:txBody>
      </p:sp>
      <p:sp>
        <p:nvSpPr>
          <p:cNvPr id="185347" name="內容版面配置區 2"/>
          <p:cNvSpPr>
            <a:spLocks noGrp="1"/>
          </p:cNvSpPr>
          <p:nvPr>
            <p:ph idx="1"/>
          </p:nvPr>
        </p:nvSpPr>
        <p:spPr>
          <a:xfrm>
            <a:off x="0" y="1196752"/>
            <a:ext cx="9144000" cy="5400898"/>
          </a:xfrm>
        </p:spPr>
        <p:txBody>
          <a:bodyPr>
            <a:noAutofit/>
          </a:bodyPr>
          <a:lstStyle/>
          <a:p>
            <a:r>
              <a:rPr lang="zh-TW" altLang="en-US" sz="3200" b="1" dirty="0" smtClean="0">
                <a:latin typeface="Times New Roman" pitchFamily="18" charset="0"/>
                <a:ea typeface="標楷體" pitchFamily="65" charset="-120"/>
                <a:cs typeface="Times New Roman" pitchFamily="18" charset="0"/>
              </a:rPr>
              <a:t>以</a:t>
            </a:r>
            <a:r>
              <a:rPr lang="en-US" altLang="zh-TW" sz="3200" b="1" dirty="0" smtClean="0">
                <a:latin typeface="Times New Roman" pitchFamily="18" charset="0"/>
                <a:ea typeface="標楷體" pitchFamily="65" charset="-120"/>
                <a:cs typeface="Times New Roman" pitchFamily="18" charset="0"/>
              </a:rPr>
              <a:t>EXW,FCA,FAS,FOB,CPT</a:t>
            </a:r>
            <a:r>
              <a:rPr lang="zh-TW" altLang="en-US" sz="3200" b="1" dirty="0" smtClean="0">
                <a:latin typeface="Times New Roman" pitchFamily="18" charset="0"/>
                <a:ea typeface="標楷體" pitchFamily="65" charset="-120"/>
                <a:cs typeface="Times New Roman" pitchFamily="18" charset="0"/>
              </a:rPr>
              <a:t>及</a:t>
            </a:r>
            <a:r>
              <a:rPr lang="en-US" altLang="zh-TW" sz="3200" b="1" dirty="0" smtClean="0">
                <a:latin typeface="Times New Roman" pitchFamily="18" charset="0"/>
                <a:ea typeface="標楷體" pitchFamily="65" charset="-120"/>
                <a:cs typeface="Times New Roman" pitchFamily="18" charset="0"/>
              </a:rPr>
              <a:t>CFR</a:t>
            </a:r>
            <a:r>
              <a:rPr lang="zh-TW" altLang="en-US" sz="3200" b="1" dirty="0" smtClean="0">
                <a:latin typeface="Times New Roman" pitchFamily="18" charset="0"/>
                <a:ea typeface="標楷體" pitchFamily="65" charset="-120"/>
                <a:cs typeface="Times New Roman" pitchFamily="18" charset="0"/>
              </a:rPr>
              <a:t>條件交易</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因風險在出口地及移轉買方承擔</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且交易之價格未包含保費</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因此</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須由買方投保</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貨物出險時</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買方申請理賠</a:t>
            </a:r>
            <a:r>
              <a:rPr lang="en-US" altLang="zh-TW" sz="3200" b="1" dirty="0" smtClean="0">
                <a:latin typeface="Times New Roman" pitchFamily="18" charset="0"/>
                <a:ea typeface="標楷體" pitchFamily="65" charset="-120"/>
                <a:cs typeface="Times New Roman" pitchFamily="18" charset="0"/>
              </a:rPr>
              <a:t>.</a:t>
            </a:r>
          </a:p>
          <a:p>
            <a:r>
              <a:rPr lang="zh-TW" altLang="en-US" sz="3200" b="1" dirty="0" smtClean="0">
                <a:latin typeface="Times New Roman" pitchFamily="18" charset="0"/>
                <a:ea typeface="標楷體" pitchFamily="65" charset="-120"/>
                <a:cs typeface="Times New Roman" pitchFamily="18" charset="0"/>
              </a:rPr>
              <a:t>以</a:t>
            </a:r>
            <a:r>
              <a:rPr lang="en-US" altLang="zh-TW" sz="3200" b="1" dirty="0" smtClean="0">
                <a:latin typeface="Times New Roman" pitchFamily="18" charset="0"/>
                <a:ea typeface="標楷體" pitchFamily="65" charset="-120"/>
                <a:cs typeface="Times New Roman" pitchFamily="18" charset="0"/>
              </a:rPr>
              <a:t>CIP</a:t>
            </a:r>
            <a:r>
              <a:rPr lang="zh-TW" altLang="en-US" sz="3200" b="1" dirty="0" smtClean="0">
                <a:latin typeface="Times New Roman" pitchFamily="18" charset="0"/>
                <a:ea typeface="標楷體" pitchFamily="65" charset="-120"/>
                <a:cs typeface="Times New Roman" pitchFamily="18" charset="0"/>
              </a:rPr>
              <a:t>或</a:t>
            </a:r>
            <a:r>
              <a:rPr lang="en-US" altLang="zh-TW" sz="3200" b="1" dirty="0" smtClean="0">
                <a:latin typeface="Times New Roman" pitchFamily="18" charset="0"/>
                <a:ea typeface="標楷體" pitchFamily="65" charset="-120"/>
                <a:cs typeface="Times New Roman" pitchFamily="18" charset="0"/>
              </a:rPr>
              <a:t>CIF</a:t>
            </a:r>
            <a:r>
              <a:rPr lang="zh-TW" altLang="en-US" sz="3200" b="1" dirty="0" smtClean="0">
                <a:latin typeface="Times New Roman" pitchFamily="18" charset="0"/>
                <a:ea typeface="標楷體" pitchFamily="65" charset="-120"/>
                <a:cs typeface="Times New Roman" pitchFamily="18" charset="0"/>
              </a:rPr>
              <a:t>條件交易</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風險亦在出口地及移轉買方承擔</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但交易之價格包含保費</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因此</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賣方須代買方投保保險並提示保險單據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貨物出險時</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買方申請理賠</a:t>
            </a:r>
            <a:r>
              <a:rPr lang="en-US" altLang="zh-TW" sz="3200" b="1" dirty="0" smtClean="0">
                <a:latin typeface="Times New Roman" pitchFamily="18" charset="0"/>
                <a:ea typeface="標楷體" pitchFamily="65" charset="-120"/>
                <a:cs typeface="Times New Roman" pitchFamily="18" charset="0"/>
              </a:rPr>
              <a:t>.</a:t>
            </a:r>
          </a:p>
          <a:p>
            <a:r>
              <a:rPr lang="zh-TW" altLang="en-US" sz="3200" b="1" dirty="0" smtClean="0">
                <a:latin typeface="Times New Roman" pitchFamily="18" charset="0"/>
                <a:ea typeface="標楷體" pitchFamily="65" charset="-120"/>
                <a:cs typeface="Times New Roman" pitchFamily="18" charset="0"/>
              </a:rPr>
              <a:t>以</a:t>
            </a:r>
            <a:r>
              <a:rPr lang="en-US" altLang="zh-TW" sz="3200" b="1" dirty="0" smtClean="0">
                <a:latin typeface="Times New Roman" pitchFamily="18" charset="0"/>
                <a:ea typeface="標楷體" pitchFamily="65" charset="-120"/>
                <a:cs typeface="Times New Roman" pitchFamily="18" charset="0"/>
              </a:rPr>
              <a:t>DAT,DAP</a:t>
            </a:r>
            <a:r>
              <a:rPr lang="zh-TW" altLang="en-US" sz="3200" b="1" dirty="0" smtClean="0">
                <a:latin typeface="Times New Roman" pitchFamily="18" charset="0"/>
                <a:ea typeface="標楷體" pitchFamily="65" charset="-120"/>
                <a:cs typeface="Times New Roman" pitchFamily="18" charset="0"/>
              </a:rPr>
              <a:t>及</a:t>
            </a:r>
            <a:r>
              <a:rPr lang="en-US" altLang="zh-TW" sz="3200" b="1" dirty="0" smtClean="0">
                <a:latin typeface="Times New Roman" pitchFamily="18" charset="0"/>
                <a:ea typeface="標楷體" pitchFamily="65" charset="-120"/>
                <a:cs typeface="Times New Roman" pitchFamily="18" charset="0"/>
              </a:rPr>
              <a:t>DDP</a:t>
            </a:r>
            <a:r>
              <a:rPr lang="zh-TW" altLang="en-US" sz="3200" b="1" dirty="0" smtClean="0">
                <a:latin typeface="Times New Roman" pitchFamily="18" charset="0"/>
                <a:ea typeface="標楷體" pitchFamily="65" charset="-120"/>
                <a:cs typeface="Times New Roman" pitchFamily="18" charset="0"/>
              </a:rPr>
              <a:t>條件交易</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因風險在進口地及移轉買方承擔</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因此</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賣方須自行安排至進口地交貨地點之運輸保險及理賠事宜</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133</a:t>
            </a:fld>
            <a:endParaRPr lang="zh-TW" altLang="en-US"/>
          </a:p>
        </p:txBody>
      </p:sp>
    </p:spTree>
    <p:extLst>
      <p:ext uri="{BB962C8B-B14F-4D97-AF65-F5344CB8AC3E}">
        <p14:creationId xmlns:p14="http://schemas.microsoft.com/office/powerpoint/2010/main" xmlns="" val="400878542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編號版面配置區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r" eaLnBrk="1" hangingPunct="1">
              <a:spcBef>
                <a:spcPct val="0"/>
              </a:spcBef>
              <a:buClrTx/>
              <a:buFontTx/>
              <a:buNone/>
            </a:pPr>
            <a:fld id="{1D24A5FB-7A9F-4922-B41E-3118C24E3FCA}" type="slidenum">
              <a:rPr kumimoji="0" lang="en-US" altLang="zh-TW" sz="1200">
                <a:latin typeface="Verdana" pitchFamily="34" charset="0"/>
              </a:rPr>
              <a:pPr algn="r" eaLnBrk="1" hangingPunct="1">
                <a:spcBef>
                  <a:spcPct val="0"/>
                </a:spcBef>
                <a:buClrTx/>
                <a:buFontTx/>
                <a:buNone/>
              </a:pPr>
              <a:t>134</a:t>
            </a:fld>
            <a:endParaRPr kumimoji="0" lang="en-US" altLang="zh-TW" sz="1200">
              <a:latin typeface="Verdana" pitchFamily="34" charset="0"/>
            </a:endParaRPr>
          </a:p>
        </p:txBody>
      </p:sp>
      <p:sp>
        <p:nvSpPr>
          <p:cNvPr id="86019" name="Rectangle 2"/>
          <p:cNvSpPr>
            <a:spLocks noGrp="1" noChangeArrowheads="1"/>
          </p:cNvSpPr>
          <p:nvPr>
            <p:ph type="title" idx="4294967295"/>
          </p:nvPr>
        </p:nvSpPr>
        <p:spPr>
          <a:xfrm>
            <a:off x="755576" y="188640"/>
            <a:ext cx="7313612" cy="765175"/>
          </a:xfrm>
        </p:spPr>
        <p:txBody>
          <a:bodyPr anchor="b">
            <a:normAutofit/>
          </a:bodyPr>
          <a:lstStyle/>
          <a:p>
            <a:pPr algn="ctr" eaLnBrk="1" hangingPunct="1"/>
            <a:r>
              <a:rPr lang="en-US" altLang="zh-TW" sz="4000" b="1" dirty="0" smtClean="0">
                <a:latin typeface="Times New Roman" pitchFamily="18" charset="0"/>
                <a:ea typeface="標楷體" pitchFamily="65" charset="-120"/>
              </a:rPr>
              <a:t>CIP</a:t>
            </a:r>
            <a:r>
              <a:rPr lang="zh-TW" altLang="en-US" sz="4000" b="1" dirty="0" smtClean="0">
                <a:latin typeface="Times New Roman" pitchFamily="18" charset="0"/>
                <a:ea typeface="標楷體" pitchFamily="65" charset="-120"/>
              </a:rPr>
              <a:t>條件之保險</a:t>
            </a:r>
          </a:p>
        </p:txBody>
      </p:sp>
      <p:sp>
        <p:nvSpPr>
          <p:cNvPr id="86020" name="Rectangle 3"/>
          <p:cNvSpPr>
            <a:spLocks noGrp="1" noChangeArrowheads="1"/>
          </p:cNvSpPr>
          <p:nvPr>
            <p:ph type="body" idx="4294967295"/>
          </p:nvPr>
        </p:nvSpPr>
        <p:spPr>
          <a:xfrm>
            <a:off x="0" y="980728"/>
            <a:ext cx="9144000" cy="5724872"/>
          </a:xfrm>
        </p:spPr>
        <p:txBody>
          <a:bodyPr/>
          <a:lstStyle/>
          <a:p>
            <a:pPr eaLnBrk="1" hangingPunct="1"/>
            <a:r>
              <a:rPr lang="en-US" altLang="zh-TW" sz="2800" b="1" dirty="0" smtClean="0">
                <a:latin typeface="Times New Roman" pitchFamily="18" charset="0"/>
                <a:ea typeface="標楷體" pitchFamily="65" charset="-120"/>
              </a:rPr>
              <a:t>CIP</a:t>
            </a:r>
            <a:r>
              <a:rPr lang="zh-TW" altLang="en-US" sz="2800" b="1" dirty="0" smtClean="0">
                <a:latin typeface="Times New Roman" pitchFamily="18" charset="0"/>
                <a:ea typeface="標楷體" pitchFamily="65" charset="-120"/>
              </a:rPr>
              <a:t>條規之保險</a:t>
            </a:r>
            <a:r>
              <a:rPr lang="en-US" altLang="zh-TW" sz="2800" b="1" dirty="0" smtClean="0">
                <a:latin typeface="Times New Roman" pitchFamily="18" charset="0"/>
                <a:ea typeface="標楷體" pitchFamily="65" charset="-120"/>
              </a:rPr>
              <a:t>:</a:t>
            </a:r>
          </a:p>
          <a:p>
            <a:pPr eaLnBrk="1" hangingPunct="1">
              <a:buFont typeface="Wingdings" pitchFamily="2" charset="2"/>
              <a:buNone/>
            </a:pPr>
            <a:r>
              <a:rPr lang="en-US" altLang="zh-TW" sz="2800" b="1" dirty="0" smtClean="0">
                <a:latin typeface="Times New Roman" pitchFamily="18" charset="0"/>
                <a:ea typeface="標楷體" pitchFamily="65" charset="-120"/>
              </a:rPr>
              <a:t>  -</a:t>
            </a:r>
            <a:r>
              <a:rPr lang="zh-TW" altLang="en-US" sz="2800" b="1" dirty="0" smtClean="0">
                <a:latin typeface="Times New Roman" pitchFamily="18" charset="0"/>
                <a:ea typeface="標楷體" pitchFamily="65" charset="-120"/>
              </a:rPr>
              <a:t>以本條規交易時</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賣方僅須投保最低承保範圍之保險</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因此</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賣方須以訂立並取得符合”協會貨物</a:t>
            </a:r>
            <a:r>
              <a:rPr lang="en-US" altLang="zh-TW" sz="2800" b="1" dirty="0" smtClean="0">
                <a:latin typeface="Times New Roman" pitchFamily="18" charset="0"/>
                <a:ea typeface="標楷體" pitchFamily="65" charset="-120"/>
              </a:rPr>
              <a:t>(C)</a:t>
            </a:r>
            <a:r>
              <a:rPr lang="zh-TW" altLang="en-US" sz="2800" b="1" dirty="0" smtClean="0">
                <a:latin typeface="Times New Roman" pitchFamily="18" charset="0"/>
                <a:ea typeface="標楷體" pitchFamily="65" charset="-120"/>
              </a:rPr>
              <a:t>條款</a:t>
            </a:r>
            <a:r>
              <a:rPr lang="en-US" altLang="zh-TW" sz="2800" b="1" dirty="0" smtClean="0">
                <a:latin typeface="Times New Roman" pitchFamily="18" charset="0"/>
                <a:ea typeface="標楷體" pitchFamily="65" charset="-120"/>
              </a:rPr>
              <a:t>(INSTITUTE CARGO CLAUSE (C) 2009/1/1)”</a:t>
            </a:r>
            <a:r>
              <a:rPr lang="zh-TW" altLang="en-US" sz="2800" b="1" dirty="0" smtClean="0">
                <a:latin typeface="Times New Roman" pitchFamily="18" charset="0"/>
                <a:ea typeface="標楷體" pitchFamily="65" charset="-120"/>
              </a:rPr>
              <a:t>或其他類似保險條款所提供最低承保範圍之保險契約</a:t>
            </a:r>
            <a:r>
              <a:rPr lang="en-US" altLang="zh-TW" sz="2800" b="1" dirty="0" smtClean="0">
                <a:latin typeface="Times New Roman" pitchFamily="18" charset="0"/>
                <a:ea typeface="標楷體" pitchFamily="65" charset="-120"/>
              </a:rPr>
              <a:t>.</a:t>
            </a:r>
          </a:p>
          <a:p>
            <a:pPr eaLnBrk="1" hangingPunct="1">
              <a:buFont typeface="Wingdings" pitchFamily="2" charset="2"/>
              <a:buNone/>
            </a:pPr>
            <a:r>
              <a:rPr lang="en-US" altLang="zh-TW" sz="2800" b="1" dirty="0" smtClean="0">
                <a:latin typeface="Times New Roman" pitchFamily="18" charset="0"/>
                <a:ea typeface="標楷體" pitchFamily="65" charset="-120"/>
              </a:rPr>
              <a:t>  -</a:t>
            </a:r>
            <a:r>
              <a:rPr lang="zh-TW" altLang="en-US" sz="2800" b="1" dirty="0" smtClean="0">
                <a:latin typeface="Times New Roman" pitchFamily="18" charset="0"/>
                <a:ea typeface="標楷體" pitchFamily="65" charset="-120"/>
              </a:rPr>
              <a:t>更大承保範圍之投保保險</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倘買方要求投保承保範圍較大之保險</a:t>
            </a:r>
            <a:r>
              <a:rPr lang="en-US" altLang="zh-TW" sz="2800" b="1" dirty="0" smtClean="0">
                <a:latin typeface="Times New Roman" pitchFamily="18" charset="0"/>
                <a:ea typeface="標楷體" pitchFamily="65" charset="-120"/>
              </a:rPr>
              <a:t>, (</a:t>
            </a:r>
            <a:r>
              <a:rPr lang="zh-TW" altLang="en-US" sz="2800" b="1" dirty="0" smtClean="0">
                <a:latin typeface="Times New Roman" pitchFamily="18" charset="0"/>
                <a:ea typeface="標楷體" pitchFamily="65" charset="-120"/>
              </a:rPr>
              <a:t>例如</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協會貨物</a:t>
            </a:r>
            <a:r>
              <a:rPr lang="en-US" altLang="zh-TW" sz="2800" b="1" dirty="0" smtClean="0">
                <a:latin typeface="Times New Roman" pitchFamily="18" charset="0"/>
                <a:ea typeface="標楷體" pitchFamily="65" charset="-120"/>
              </a:rPr>
              <a:t>(A)</a:t>
            </a:r>
            <a:r>
              <a:rPr lang="zh-TW" altLang="en-US" sz="2800" b="1" dirty="0" smtClean="0">
                <a:latin typeface="Times New Roman" pitchFamily="18" charset="0"/>
                <a:ea typeface="標楷體" pitchFamily="65" charset="-120"/>
              </a:rPr>
              <a:t>條款或</a:t>
            </a:r>
            <a:r>
              <a:rPr lang="en-US" altLang="zh-TW" sz="2800" b="1" dirty="0" smtClean="0">
                <a:latin typeface="Times New Roman" pitchFamily="18" charset="0"/>
                <a:ea typeface="標楷體" pitchFamily="65" charset="-120"/>
              </a:rPr>
              <a:t>(B)</a:t>
            </a:r>
            <a:r>
              <a:rPr lang="zh-TW" altLang="en-US" sz="2800" b="1" dirty="0" smtClean="0">
                <a:latin typeface="Times New Roman" pitchFamily="18" charset="0"/>
                <a:ea typeface="標楷體" pitchFamily="65" charset="-120"/>
              </a:rPr>
              <a:t>條款</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及</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或其他之附加條款</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例如</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協會戰爭條款”</a:t>
            </a:r>
            <a:r>
              <a:rPr lang="en-US" altLang="zh-TW" sz="2800" b="1" dirty="0" smtClean="0">
                <a:latin typeface="Times New Roman" pitchFamily="18" charset="0"/>
                <a:ea typeface="標楷體" pitchFamily="65" charset="-120"/>
              </a:rPr>
              <a:t>INSTITUTE WAR CLAUSE (CARGO)”</a:t>
            </a:r>
            <a:r>
              <a:rPr lang="zh-TW" altLang="en-US" sz="2800" b="1" dirty="0" smtClean="0">
                <a:latin typeface="Times New Roman" pitchFamily="18" charset="0"/>
                <a:ea typeface="標楷體" pitchFamily="65" charset="-120"/>
              </a:rPr>
              <a:t>或協會罷工條款”</a:t>
            </a:r>
            <a:r>
              <a:rPr lang="en-US" altLang="zh-TW" sz="2800" b="1" dirty="0" smtClean="0">
                <a:latin typeface="Times New Roman" pitchFamily="18" charset="0"/>
                <a:ea typeface="標楷體" pitchFamily="65" charset="-120"/>
              </a:rPr>
              <a:t>INSTITUTE STRIKE CLAUSE (CARGO)”</a:t>
            </a:r>
            <a:r>
              <a:rPr lang="zh-TW" altLang="en-US" sz="2800" b="1" dirty="0" smtClean="0">
                <a:latin typeface="Times New Roman" pitchFamily="18" charset="0"/>
                <a:ea typeface="標楷體" pitchFamily="65" charset="-120"/>
              </a:rPr>
              <a:t>或類似條款者賣方得以買方之費用</a:t>
            </a:r>
            <a:r>
              <a:rPr lang="en-US" altLang="zh-TW" sz="2800" b="1" dirty="0" smtClean="0">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即實務上</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出口報價須將此等費用加計</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向保險人或保險公司訂定載有前述條款之保險契約</a:t>
            </a:r>
            <a:r>
              <a:rPr lang="en-US" altLang="zh-TW" sz="2800" b="1" dirty="0" smtClean="0">
                <a:latin typeface="Times New Roman" pitchFamily="18"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134</a:t>
            </a:fld>
            <a:endParaRPr lang="zh-TW" altLang="en-US"/>
          </a:p>
        </p:txBody>
      </p:sp>
    </p:spTree>
    <p:extLst>
      <p:ext uri="{BB962C8B-B14F-4D97-AF65-F5344CB8AC3E}">
        <p14:creationId xmlns:p14="http://schemas.microsoft.com/office/powerpoint/2010/main" xmlns="" val="138024469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編號版面配置區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r" eaLnBrk="1" hangingPunct="1">
              <a:spcBef>
                <a:spcPct val="0"/>
              </a:spcBef>
              <a:buClrTx/>
              <a:buFontTx/>
              <a:buNone/>
            </a:pPr>
            <a:fld id="{310E2C10-4D66-46F6-B0D6-1297FCAB74FD}" type="slidenum">
              <a:rPr kumimoji="0" lang="en-US" altLang="zh-TW" sz="1200">
                <a:latin typeface="Verdana" pitchFamily="34" charset="0"/>
              </a:rPr>
              <a:pPr algn="r" eaLnBrk="1" hangingPunct="1">
                <a:spcBef>
                  <a:spcPct val="0"/>
                </a:spcBef>
                <a:buClrTx/>
                <a:buFontTx/>
                <a:buNone/>
              </a:pPr>
              <a:t>135</a:t>
            </a:fld>
            <a:endParaRPr kumimoji="0" lang="en-US" altLang="zh-TW" sz="1200">
              <a:latin typeface="Verdana" pitchFamily="34" charset="0"/>
            </a:endParaRPr>
          </a:p>
        </p:txBody>
      </p:sp>
      <p:sp>
        <p:nvSpPr>
          <p:cNvPr id="87043" name="Rectangle 2"/>
          <p:cNvSpPr>
            <a:spLocks noGrp="1" noChangeArrowheads="1"/>
          </p:cNvSpPr>
          <p:nvPr>
            <p:ph type="title" idx="4294967295"/>
          </p:nvPr>
        </p:nvSpPr>
        <p:spPr>
          <a:xfrm>
            <a:off x="1331913" y="0"/>
            <a:ext cx="7313612" cy="765175"/>
          </a:xfrm>
        </p:spPr>
        <p:txBody>
          <a:bodyPr anchor="b">
            <a:normAutofit/>
          </a:bodyPr>
          <a:lstStyle/>
          <a:p>
            <a:pPr algn="ctr" eaLnBrk="1" hangingPunct="1"/>
            <a:r>
              <a:rPr lang="en-US" altLang="zh-TW" sz="4000" b="1" dirty="0" smtClean="0">
                <a:latin typeface="Times New Roman" pitchFamily="18" charset="0"/>
                <a:ea typeface="標楷體" pitchFamily="65" charset="-120"/>
              </a:rPr>
              <a:t>CIP</a:t>
            </a:r>
            <a:r>
              <a:rPr lang="zh-TW" altLang="en-US" sz="4000" b="1" dirty="0" smtClean="0">
                <a:latin typeface="Times New Roman" pitchFamily="18" charset="0"/>
                <a:ea typeface="標楷體" pitchFamily="65" charset="-120"/>
              </a:rPr>
              <a:t>條件之保險</a:t>
            </a:r>
          </a:p>
        </p:txBody>
      </p:sp>
      <p:sp>
        <p:nvSpPr>
          <p:cNvPr id="87044" name="Rectangle 3"/>
          <p:cNvSpPr>
            <a:spLocks noGrp="1" noChangeArrowheads="1"/>
          </p:cNvSpPr>
          <p:nvPr>
            <p:ph type="body" idx="4294967295"/>
          </p:nvPr>
        </p:nvSpPr>
        <p:spPr>
          <a:xfrm>
            <a:off x="0" y="980728"/>
            <a:ext cx="9144000" cy="5724872"/>
          </a:xfrm>
        </p:spPr>
        <p:txBody>
          <a:bodyPr>
            <a:noAutofit/>
          </a:bodyPr>
          <a:lstStyle/>
          <a:p>
            <a:pPr eaLnBrk="1" hangingPunct="1"/>
            <a:r>
              <a:rPr lang="en-US" altLang="zh-TW" sz="3200" b="1" dirty="0" smtClean="0">
                <a:latin typeface="Times New Roman" pitchFamily="18" charset="0"/>
                <a:ea typeface="標楷體" pitchFamily="65" charset="-120"/>
              </a:rPr>
              <a:t>CIP</a:t>
            </a:r>
            <a:r>
              <a:rPr lang="zh-TW" altLang="en-US" sz="3200" b="1" dirty="0" smtClean="0">
                <a:latin typeface="Times New Roman" pitchFamily="18" charset="0"/>
                <a:ea typeface="標楷體" pitchFamily="65" charset="-120"/>
              </a:rPr>
              <a:t>條規之保險</a:t>
            </a:r>
            <a:r>
              <a:rPr lang="en-US" altLang="zh-TW" sz="3200" b="1" dirty="0" smtClean="0">
                <a:latin typeface="Times New Roman" pitchFamily="18" charset="0"/>
                <a:ea typeface="標楷體" pitchFamily="65" charset="-120"/>
              </a:rPr>
              <a:t>:</a:t>
            </a:r>
          </a:p>
          <a:p>
            <a:pPr eaLnBrk="1" hangingPunct="1">
              <a:buFont typeface="Wingdings" pitchFamily="2" charset="2"/>
              <a:buNone/>
            </a:pP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保險金額與幣別</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除買賣契約另有約定外</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前述之保險最低投保金額應為買賣契約所議定之價金加一成</a:t>
            </a:r>
            <a:r>
              <a:rPr lang="en-US" altLang="zh-TW" sz="3200" b="1" dirty="0" smtClean="0">
                <a:latin typeface="Times New Roman" pitchFamily="18" charset="0"/>
                <a:ea typeface="標楷體" pitchFamily="65" charset="-120"/>
              </a:rPr>
              <a:t>(10%;</a:t>
            </a:r>
            <a:r>
              <a:rPr lang="zh-TW" altLang="en-US" sz="3200" b="1" dirty="0" smtClean="0">
                <a:latin typeface="Times New Roman" pitchFamily="18" charset="0"/>
                <a:ea typeface="標楷體" pitchFamily="65" charset="-120"/>
              </a:rPr>
              <a:t>亦即契約金額</a:t>
            </a:r>
            <a:r>
              <a:rPr lang="en-US" altLang="zh-TW" sz="3200" b="1" dirty="0" smtClean="0">
                <a:latin typeface="Times New Roman" pitchFamily="18" charset="0"/>
                <a:ea typeface="標楷體" pitchFamily="65" charset="-120"/>
              </a:rPr>
              <a:t>×110%),</a:t>
            </a:r>
            <a:r>
              <a:rPr lang="zh-TW" altLang="en-US" sz="3200" b="1" dirty="0" smtClean="0">
                <a:latin typeface="Times New Roman" pitchFamily="18" charset="0"/>
                <a:ea typeface="標楷體" pitchFamily="65" charset="-120"/>
              </a:rPr>
              <a:t>且為規避匯兌風險</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保險金額之幣別應為契約金額之幣別</a:t>
            </a:r>
            <a:r>
              <a:rPr lang="en-US" altLang="zh-TW" sz="3200" b="1" dirty="0" smtClean="0">
                <a:latin typeface="Times New Roman" pitchFamily="18" charset="0"/>
                <a:ea typeface="標楷體" pitchFamily="65" charset="-120"/>
              </a:rPr>
              <a:t>.</a:t>
            </a:r>
          </a:p>
          <a:p>
            <a:pPr eaLnBrk="1" hangingPunct="1">
              <a:buFont typeface="Wingdings" pitchFamily="2" charset="2"/>
              <a:buNone/>
            </a:pP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保險契約須給予買方或任何其他與貨物保險利益有關者</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例如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在信用狀交易時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保險單據經背書轉讓給開狀銀行</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有權直接向保險人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或實務上通常為保險人在進口地之理賠代理</a:t>
            </a:r>
            <a:r>
              <a:rPr lang="en-US" altLang="zh-TW" sz="3200" b="1" dirty="0" smtClean="0">
                <a:latin typeface="Times New Roman" pitchFamily="18" charset="0"/>
                <a:ea typeface="標楷體" pitchFamily="65" charset="-120"/>
              </a:rPr>
              <a:t>”claim agent”)</a:t>
            </a:r>
            <a:r>
              <a:rPr lang="zh-TW" altLang="en-US" sz="3200" b="1" dirty="0" smtClean="0">
                <a:latin typeface="Times New Roman" pitchFamily="18" charset="0"/>
                <a:ea typeface="標楷體" pitchFamily="65" charset="-120"/>
              </a:rPr>
              <a:t>索賠</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135</a:t>
            </a:fld>
            <a:endParaRPr lang="zh-TW" altLang="en-US"/>
          </a:p>
        </p:txBody>
      </p:sp>
    </p:spTree>
    <p:extLst>
      <p:ext uri="{BB962C8B-B14F-4D97-AF65-F5344CB8AC3E}">
        <p14:creationId xmlns:p14="http://schemas.microsoft.com/office/powerpoint/2010/main" xmlns="" val="190646493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r" eaLnBrk="1" hangingPunct="1">
              <a:spcBef>
                <a:spcPct val="0"/>
              </a:spcBef>
              <a:buClrTx/>
              <a:buFontTx/>
              <a:buNone/>
            </a:pPr>
            <a:fld id="{DB1E80D3-4180-4AA6-8597-DD4ACDC0577B}" type="slidenum">
              <a:rPr kumimoji="0" lang="en-US" altLang="zh-TW" sz="1200">
                <a:latin typeface="Verdana" pitchFamily="34" charset="0"/>
              </a:rPr>
              <a:pPr algn="r" eaLnBrk="1" hangingPunct="1">
                <a:spcBef>
                  <a:spcPct val="0"/>
                </a:spcBef>
                <a:buClrTx/>
                <a:buFontTx/>
                <a:buNone/>
              </a:pPr>
              <a:t>136</a:t>
            </a:fld>
            <a:endParaRPr kumimoji="0" lang="en-US" altLang="zh-TW" sz="1200">
              <a:latin typeface="Verdana" pitchFamily="34" charset="0"/>
            </a:endParaRPr>
          </a:p>
        </p:txBody>
      </p:sp>
      <p:sp>
        <p:nvSpPr>
          <p:cNvPr id="88067" name="Rectangle 2"/>
          <p:cNvSpPr>
            <a:spLocks noGrp="1" noChangeArrowheads="1"/>
          </p:cNvSpPr>
          <p:nvPr>
            <p:ph type="title" idx="4294967295"/>
          </p:nvPr>
        </p:nvSpPr>
        <p:spPr>
          <a:xfrm>
            <a:off x="611560" y="0"/>
            <a:ext cx="7712075" cy="908720"/>
          </a:xfrm>
        </p:spPr>
        <p:txBody>
          <a:bodyPr anchor="b">
            <a:noAutofit/>
          </a:bodyPr>
          <a:lstStyle/>
          <a:p>
            <a:pPr algn="ctr" eaLnBrk="1" hangingPunct="1"/>
            <a:r>
              <a:rPr lang="en-US" altLang="zh-TW" sz="4000" b="1" dirty="0" smtClean="0">
                <a:latin typeface="Times New Roman" pitchFamily="18" charset="0"/>
                <a:ea typeface="標楷體" pitchFamily="65" charset="-120"/>
              </a:rPr>
              <a:t>CIP</a:t>
            </a:r>
            <a:r>
              <a:rPr lang="zh-TW" altLang="en-US" sz="4000" b="1" dirty="0" smtClean="0">
                <a:latin typeface="Times New Roman" pitchFamily="18" charset="0"/>
                <a:ea typeface="標楷體" pitchFamily="65" charset="-120"/>
              </a:rPr>
              <a:t>條件之保險</a:t>
            </a:r>
          </a:p>
        </p:txBody>
      </p:sp>
      <p:sp>
        <p:nvSpPr>
          <p:cNvPr id="88068" name="Rectangle 3"/>
          <p:cNvSpPr>
            <a:spLocks noGrp="1" noChangeArrowheads="1"/>
          </p:cNvSpPr>
          <p:nvPr>
            <p:ph type="body" idx="4294967295"/>
          </p:nvPr>
        </p:nvSpPr>
        <p:spPr>
          <a:xfrm>
            <a:off x="0" y="980728"/>
            <a:ext cx="9144000" cy="5877272"/>
          </a:xfrm>
        </p:spPr>
        <p:txBody>
          <a:bodyPr/>
          <a:lstStyle/>
          <a:p>
            <a:pPr eaLnBrk="1" hangingPunct="1">
              <a:buFont typeface="Wingdings" pitchFamily="2" charset="2"/>
              <a:buNone/>
            </a:pP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保險航程</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依據保險學理論</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運輸保險係屬”航程保險</a:t>
            </a:r>
            <a:r>
              <a:rPr kumimoji="0" lang="en-US" altLang="zh-TW" sz="2800" b="1" dirty="0" smtClean="0">
                <a:latin typeface="Times New Roman" pitchFamily="18" charset="0"/>
                <a:ea typeface="標楷體" pitchFamily="65" charset="-120"/>
              </a:rPr>
              <a:t>(voyage insurance)”,</a:t>
            </a:r>
            <a:r>
              <a:rPr kumimoji="0" lang="zh-TW" altLang="en-US" sz="2800" b="1" dirty="0" smtClean="0">
                <a:latin typeface="Times New Roman" pitchFamily="18" charset="0"/>
                <a:ea typeface="標楷體" pitchFamily="65" charset="-120"/>
              </a:rPr>
              <a:t>即通常運輸保險之生效始於貨物離開賣方之倉庫</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終於買方之倉庫</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亦稱為”倉庫條款</a:t>
            </a:r>
            <a:r>
              <a:rPr kumimoji="0" lang="en-US" altLang="zh-TW" sz="2800" b="1" dirty="0" smtClean="0">
                <a:latin typeface="Times New Roman" pitchFamily="18" charset="0"/>
                <a:ea typeface="標楷體" pitchFamily="65" charset="-120"/>
              </a:rPr>
              <a:t>(warehouse clause)”;</a:t>
            </a:r>
            <a:r>
              <a:rPr kumimoji="0" lang="zh-TW" altLang="en-US" sz="2800" b="1" dirty="0" smtClean="0">
                <a:latin typeface="Times New Roman" pitchFamily="18" charset="0"/>
                <a:ea typeface="標楷體" pitchFamily="65" charset="-120"/>
              </a:rPr>
              <a:t>但倘買賣契約對於承保範圍未予規定</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則依據本規則之規定</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前述保險契約之承保範圍</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至少需涵蓋</a:t>
            </a:r>
            <a:r>
              <a:rPr kumimoji="0" lang="zh-TW" altLang="en-US" sz="2800" b="1" dirty="0" smtClean="0">
                <a:solidFill>
                  <a:srgbClr val="FF0000"/>
                </a:solidFill>
                <a:latin typeface="Times New Roman" pitchFamily="18" charset="0"/>
                <a:ea typeface="標楷體" pitchFamily="65" charset="-120"/>
              </a:rPr>
              <a:t>從契約所約定之指定交貨地點至指定之目的地</a:t>
            </a:r>
            <a:r>
              <a:rPr kumimoji="0" lang="en-US" altLang="zh-TW" sz="2800" b="1" dirty="0" smtClean="0">
                <a:solidFill>
                  <a:srgbClr val="FF0000"/>
                </a:solidFill>
                <a:latin typeface="Times New Roman" pitchFamily="18" charset="0"/>
                <a:ea typeface="標楷體" pitchFamily="65" charset="-120"/>
              </a:rPr>
              <a:t>”The insurance shall cover the goods from the point of delivery set out in A4 and A5 to at least the named place of destination.”</a:t>
            </a:r>
          </a:p>
          <a:p>
            <a:pPr eaLnBrk="1" hangingPunct="1">
              <a:buFont typeface="Wingdings" pitchFamily="2" charset="2"/>
              <a:buNone/>
            </a:pP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在實務上</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通常保險航程涵括至買方之倉庫</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因此</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買方為確保本身之權益</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宜於契約上約定</a:t>
            </a:r>
            <a:r>
              <a:rPr kumimoji="0" lang="en-US" altLang="zh-TW" sz="2800" b="1" dirty="0" smtClean="0">
                <a:latin typeface="Times New Roman" pitchFamily="18" charset="0"/>
                <a:ea typeface="標楷體" pitchFamily="65" charset="-120"/>
              </a:rPr>
              <a:t>:</a:t>
            </a:r>
            <a:r>
              <a:rPr kumimoji="0" lang="zh-TW" altLang="en-US" sz="2800" b="1" dirty="0" smtClean="0">
                <a:latin typeface="Times New Roman" pitchFamily="18" charset="0"/>
                <a:ea typeface="標楷體" pitchFamily="65" charset="-120"/>
              </a:rPr>
              <a:t>承保範圍應為</a:t>
            </a:r>
            <a:r>
              <a:rPr kumimoji="0" lang="en-US" altLang="zh-TW" sz="2800" b="1" dirty="0" smtClean="0">
                <a:latin typeface="Times New Roman" pitchFamily="18" charset="0"/>
                <a:ea typeface="標楷體" pitchFamily="65" charset="-120"/>
              </a:rPr>
              <a:t>”from seller’s warehouse to buyer’s warehouse”.</a:t>
            </a:r>
            <a:endParaRPr kumimoji="0" lang="en-US" altLang="zh-TW" sz="28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136</a:t>
            </a:fld>
            <a:endParaRPr lang="zh-TW" altLang="en-US"/>
          </a:p>
        </p:txBody>
      </p:sp>
    </p:spTree>
    <p:extLst>
      <p:ext uri="{BB962C8B-B14F-4D97-AF65-F5344CB8AC3E}">
        <p14:creationId xmlns:p14="http://schemas.microsoft.com/office/powerpoint/2010/main" xmlns="" val="28736839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編號版面配置區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r" eaLnBrk="1" hangingPunct="1">
              <a:spcBef>
                <a:spcPct val="0"/>
              </a:spcBef>
              <a:buClrTx/>
              <a:buFontTx/>
              <a:buNone/>
            </a:pPr>
            <a:fld id="{5F7C1126-CEA0-475C-A6D7-F144A9ED025D}" type="slidenum">
              <a:rPr kumimoji="0" lang="en-US" altLang="zh-TW" sz="1200">
                <a:latin typeface="Verdana" pitchFamily="34" charset="0"/>
              </a:rPr>
              <a:pPr algn="r" eaLnBrk="1" hangingPunct="1">
                <a:spcBef>
                  <a:spcPct val="0"/>
                </a:spcBef>
                <a:buClrTx/>
                <a:buFontTx/>
                <a:buNone/>
              </a:pPr>
              <a:t>137</a:t>
            </a:fld>
            <a:endParaRPr kumimoji="0" lang="en-US" altLang="zh-TW" sz="1200">
              <a:latin typeface="Verdana" pitchFamily="34" charset="0"/>
            </a:endParaRPr>
          </a:p>
        </p:txBody>
      </p:sp>
      <p:sp>
        <p:nvSpPr>
          <p:cNvPr id="93187" name="Rectangle 2"/>
          <p:cNvSpPr>
            <a:spLocks noGrp="1" noChangeArrowheads="1"/>
          </p:cNvSpPr>
          <p:nvPr>
            <p:ph type="title" idx="4294967295"/>
          </p:nvPr>
        </p:nvSpPr>
        <p:spPr>
          <a:xfrm>
            <a:off x="971550" y="260350"/>
            <a:ext cx="7712075" cy="679450"/>
          </a:xfrm>
        </p:spPr>
        <p:txBody>
          <a:bodyPr anchor="b">
            <a:noAutofit/>
          </a:bodyPr>
          <a:lstStyle/>
          <a:p>
            <a:pPr algn="ctr" eaLnBrk="1" hangingPunct="1"/>
            <a:r>
              <a:rPr lang="en-US" altLang="zh-TW" sz="4000" b="1" dirty="0" smtClean="0">
                <a:latin typeface="Times New Roman" pitchFamily="18" charset="0"/>
                <a:ea typeface="標楷體" pitchFamily="65" charset="-120"/>
              </a:rPr>
              <a:t>CIP</a:t>
            </a:r>
            <a:r>
              <a:rPr lang="zh-TW" altLang="en-US" sz="4000" b="1" dirty="0" smtClean="0">
                <a:latin typeface="Times New Roman" pitchFamily="18" charset="0"/>
                <a:ea typeface="標楷體" pitchFamily="65" charset="-120"/>
              </a:rPr>
              <a:t>條件之保險</a:t>
            </a:r>
          </a:p>
        </p:txBody>
      </p:sp>
      <p:sp>
        <p:nvSpPr>
          <p:cNvPr id="93188" name="Rectangle 3"/>
          <p:cNvSpPr>
            <a:spLocks noGrp="1" noChangeArrowheads="1"/>
          </p:cNvSpPr>
          <p:nvPr>
            <p:ph type="body" idx="4294967295"/>
          </p:nvPr>
        </p:nvSpPr>
        <p:spPr>
          <a:xfrm>
            <a:off x="0" y="981075"/>
            <a:ext cx="9144000" cy="5614988"/>
          </a:xfrm>
        </p:spPr>
        <p:txBody>
          <a:bodyPr/>
          <a:lstStyle/>
          <a:p>
            <a:pPr eaLnBrk="1" hangingPunct="1">
              <a:buFont typeface="Wingdings" pitchFamily="2" charset="2"/>
              <a:buNone/>
            </a:pP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保險單據之交付</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以本條規交易時</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賣方投保保險所承保者</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係買方自本規則所規定之出口地指定交貨地點移轉買方所承擔之風險</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相關保險利益係屬買方</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因此</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依據本規則之規定</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賣方須將代買方投保之保險單據或其他保險承保之證明</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例如</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統保單項下之保險證明書或聲明書</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交付買方</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且在實務上</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倘以賣方為被保險人</a:t>
            </a:r>
            <a:r>
              <a:rPr kumimoji="0" lang="en-US" altLang="zh-TW" sz="3100" b="1" smtClean="0">
                <a:latin typeface="Times New Roman" pitchFamily="18" charset="0"/>
                <a:ea typeface="標楷體" pitchFamily="65" charset="-120"/>
              </a:rPr>
              <a:t>(assured),</a:t>
            </a:r>
            <a:r>
              <a:rPr kumimoji="0" lang="zh-TW" altLang="en-US" sz="3100" b="1" smtClean="0">
                <a:latin typeface="Times New Roman" pitchFamily="18" charset="0"/>
                <a:ea typeface="標楷體" pitchFamily="65" charset="-120"/>
              </a:rPr>
              <a:t>賣方尚須背書轉讓保險權益給買方</a:t>
            </a:r>
            <a:r>
              <a:rPr kumimoji="0" lang="en-US" altLang="zh-TW" sz="3100" b="1" smtClean="0">
                <a:latin typeface="Times New Roman" pitchFamily="18" charset="0"/>
                <a:ea typeface="標楷體" pitchFamily="65" charset="-120"/>
              </a:rPr>
              <a:t>.</a:t>
            </a:r>
            <a:endParaRPr lang="en-US" altLang="zh-TW" sz="3100" b="1" smtClean="0">
              <a:latin typeface="Times New Roman" pitchFamily="18" charset="0"/>
              <a:ea typeface="標楷體" pitchFamily="65" charset="-120"/>
            </a:endParaRPr>
          </a:p>
          <a:p>
            <a:pPr eaLnBrk="1" hangingPunct="1">
              <a:buFont typeface="Wingdings" pitchFamily="2" charset="2"/>
              <a:buNone/>
            </a:pP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保險相關資訊之提供</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倘買方擬自行加購其他保險</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則賣方須應買方之要求並以買方之風險與費用</a:t>
            </a:r>
            <a:r>
              <a:rPr kumimoji="0" lang="en-US" altLang="zh-TW" sz="3100" b="1" smtClean="0">
                <a:latin typeface="Times New Roman" pitchFamily="18" charset="0"/>
                <a:ea typeface="標楷體" pitchFamily="65" charset="-120"/>
              </a:rPr>
              <a:t>,</a:t>
            </a:r>
            <a:r>
              <a:rPr kumimoji="0" lang="zh-TW" altLang="en-US" sz="3100" b="1" smtClean="0">
                <a:latin typeface="Times New Roman" pitchFamily="18" charset="0"/>
                <a:ea typeface="標楷體" pitchFamily="65" charset="-120"/>
              </a:rPr>
              <a:t>提供買方訂定前述保險所須之資訊</a:t>
            </a:r>
            <a:r>
              <a:rPr kumimoji="0" lang="en-US" altLang="zh-TW" sz="3100" b="1" smtClean="0">
                <a:latin typeface="Times New Roman" pitchFamily="18" charset="0"/>
                <a:ea typeface="標楷體" pitchFamily="65" charset="-120"/>
              </a:rPr>
              <a:t>.</a:t>
            </a:r>
            <a:r>
              <a:rPr kumimoji="0" lang="en-US" altLang="zh-TW" sz="3100" smtClean="0">
                <a:latin typeface="Times New Roman" pitchFamily="18" charset="0"/>
                <a:ea typeface="標楷體" pitchFamily="65" charset="-120"/>
              </a:rPr>
              <a:t> </a:t>
            </a:r>
            <a:endParaRPr kumimoji="0" lang="en-US" altLang="zh-TW" sz="3100" b="1" smtClean="0">
              <a:latin typeface="Times New Roman" pitchFamily="18" charset="0"/>
              <a:ea typeface="標楷體" pitchFamily="65" charset="-120"/>
            </a:endParaRPr>
          </a:p>
        </p:txBody>
      </p:sp>
      <p:sp>
        <p:nvSpPr>
          <p:cNvPr id="5" name="向左箭號 4"/>
          <p:cNvSpPr/>
          <p:nvPr/>
        </p:nvSpPr>
        <p:spPr>
          <a:xfrm>
            <a:off x="6274464" y="5960368"/>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1 END</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137</a:t>
            </a:fld>
            <a:endParaRPr lang="zh-TW" altLang="en-US"/>
          </a:p>
        </p:txBody>
      </p:sp>
    </p:spTree>
    <p:extLst>
      <p:ext uri="{BB962C8B-B14F-4D97-AF65-F5344CB8AC3E}">
        <p14:creationId xmlns:p14="http://schemas.microsoft.com/office/powerpoint/2010/main" xmlns="" val="11533290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標題 1"/>
          <p:cNvSpPr>
            <a:spLocks noGrp="1"/>
          </p:cNvSpPr>
          <p:nvPr>
            <p:ph type="title"/>
          </p:nvPr>
        </p:nvSpPr>
        <p:spPr>
          <a:xfrm>
            <a:off x="395288" y="0"/>
            <a:ext cx="8229600" cy="1125538"/>
          </a:xfrm>
        </p:spPr>
        <p:txBody>
          <a:bodyPr>
            <a:normAutofit/>
          </a:bodyPr>
          <a:lstStyle/>
          <a:p>
            <a:pPr algn="ctr"/>
            <a:r>
              <a:rPr lang="zh-TW" altLang="en-US" sz="4000" b="1" dirty="0" smtClean="0">
                <a:solidFill>
                  <a:srgbClr val="003300"/>
                </a:solidFill>
                <a:latin typeface="Times New Roman" pitchFamily="18" charset="0"/>
                <a:ea typeface="標楷體" pitchFamily="65" charset="-120"/>
                <a:cs typeface="Times New Roman" pitchFamily="18" charset="0"/>
              </a:rPr>
              <a:t>國貿條規與信用狀交易</a:t>
            </a:r>
            <a:r>
              <a:rPr lang="en-US" altLang="zh-TW" sz="4000" b="1" dirty="0" smtClean="0">
                <a:solidFill>
                  <a:srgbClr val="003300"/>
                </a:solidFill>
                <a:latin typeface="Times New Roman" pitchFamily="18" charset="0"/>
                <a:ea typeface="標楷體" pitchFamily="65" charset="-120"/>
                <a:cs typeface="Times New Roman" pitchFamily="18" charset="0"/>
              </a:rPr>
              <a:t>-</a:t>
            </a:r>
            <a:r>
              <a:rPr lang="zh-TW" altLang="en-US" sz="4000" b="1" dirty="0" smtClean="0">
                <a:solidFill>
                  <a:srgbClr val="003300"/>
                </a:solidFill>
                <a:latin typeface="Times New Roman" pitchFamily="18" charset="0"/>
                <a:ea typeface="標楷體" pitchFamily="65" charset="-120"/>
                <a:cs typeface="Times New Roman" pitchFamily="18" charset="0"/>
              </a:rPr>
              <a:t>單據</a:t>
            </a:r>
            <a:endParaRPr lang="zh-TW" altLang="en-US" sz="4000" dirty="0" smtClean="0">
              <a:solidFill>
                <a:srgbClr val="003300"/>
              </a:solidFill>
              <a:ea typeface="標楷體" pitchFamily="65" charset="-120"/>
              <a:cs typeface="Times New Roman" pitchFamily="18" charset="0"/>
            </a:endParaRPr>
          </a:p>
        </p:txBody>
      </p:sp>
      <p:sp>
        <p:nvSpPr>
          <p:cNvPr id="186371" name="內容版面配置區 2"/>
          <p:cNvSpPr>
            <a:spLocks noGrp="1"/>
          </p:cNvSpPr>
          <p:nvPr>
            <p:ph idx="1"/>
          </p:nvPr>
        </p:nvSpPr>
        <p:spPr>
          <a:xfrm>
            <a:off x="251520" y="1124744"/>
            <a:ext cx="8641655" cy="5183981"/>
          </a:xfrm>
        </p:spPr>
        <p:txBody>
          <a:bodyPr>
            <a:normAutofit/>
          </a:bodyPr>
          <a:lstStyle/>
          <a:p>
            <a:r>
              <a:rPr lang="zh-TW" altLang="en-US" sz="3200" b="1" dirty="0" smtClean="0">
                <a:latin typeface="Times New Roman" pitchFamily="18" charset="0"/>
                <a:ea typeface="標楷體" pitchFamily="65" charset="-120"/>
                <a:cs typeface="Times New Roman" pitchFamily="18" charset="0"/>
              </a:rPr>
              <a:t>以</a:t>
            </a:r>
            <a:r>
              <a:rPr lang="en-US" altLang="zh-TW" sz="3200" b="1" dirty="0" smtClean="0">
                <a:latin typeface="Times New Roman" pitchFamily="18" charset="0"/>
                <a:ea typeface="標楷體" pitchFamily="65" charset="-120"/>
                <a:cs typeface="Times New Roman" pitchFamily="18" charset="0"/>
              </a:rPr>
              <a:t>EXW</a:t>
            </a:r>
            <a:r>
              <a:rPr lang="zh-TW" altLang="en-US" sz="3200" b="1" dirty="0" smtClean="0">
                <a:latin typeface="Times New Roman" pitchFamily="18" charset="0"/>
                <a:ea typeface="標楷體" pitchFamily="65" charset="-120"/>
                <a:cs typeface="Times New Roman" pitchFamily="18" charset="0"/>
              </a:rPr>
              <a:t>條件交易</a:t>
            </a:r>
            <a:r>
              <a:rPr lang="en-US" altLang="zh-TW" sz="3200" b="1" dirty="0" smtClean="0">
                <a:latin typeface="Times New Roman" pitchFamily="18" charset="0"/>
                <a:ea typeface="標楷體" pitchFamily="65" charset="-120"/>
                <a:cs typeface="Times New Roman" pitchFamily="18" charset="0"/>
              </a:rPr>
              <a:t>,LC</a:t>
            </a:r>
            <a:r>
              <a:rPr lang="zh-TW" altLang="en-US" sz="3200" b="1" dirty="0" smtClean="0">
                <a:latin typeface="Times New Roman" pitchFamily="18" charset="0"/>
                <a:ea typeface="標楷體" pitchFamily="65" charset="-120"/>
                <a:cs typeface="Times New Roman" pitchFamily="18" charset="0"/>
              </a:rPr>
              <a:t>通常要求領貨收據</a:t>
            </a:r>
            <a:r>
              <a:rPr lang="en-US" altLang="zh-TW" sz="3200" b="1" dirty="0" smtClean="0">
                <a:latin typeface="Times New Roman" pitchFamily="18" charset="0"/>
                <a:ea typeface="標楷體" pitchFamily="65" charset="-120"/>
                <a:cs typeface="Times New Roman" pitchFamily="18" charset="0"/>
              </a:rPr>
              <a:t>.</a:t>
            </a:r>
          </a:p>
          <a:p>
            <a:r>
              <a:rPr lang="zh-TW" altLang="en-US" sz="3200" b="1" dirty="0" smtClean="0">
                <a:latin typeface="Times New Roman" pitchFamily="18" charset="0"/>
                <a:ea typeface="標楷體" pitchFamily="65" charset="-120"/>
                <a:cs typeface="Times New Roman" pitchFamily="18" charset="0"/>
              </a:rPr>
              <a:t>以</a:t>
            </a:r>
            <a:r>
              <a:rPr lang="en-US" altLang="zh-TW" sz="3200" b="1" dirty="0" smtClean="0">
                <a:latin typeface="Times New Roman" pitchFamily="18" charset="0"/>
                <a:ea typeface="標楷體" pitchFamily="65" charset="-120"/>
                <a:cs typeface="Times New Roman" pitchFamily="18" charset="0"/>
              </a:rPr>
              <a:t>“F”</a:t>
            </a:r>
            <a:r>
              <a:rPr lang="zh-TW" altLang="en-US" sz="3200" b="1" dirty="0" smtClean="0">
                <a:latin typeface="Times New Roman" pitchFamily="18" charset="0"/>
                <a:ea typeface="標楷體" pitchFamily="65" charset="-120"/>
                <a:cs typeface="Times New Roman" pitchFamily="18" charset="0"/>
              </a:rPr>
              <a:t>類型條件交易</a:t>
            </a:r>
            <a:r>
              <a:rPr lang="en-US" altLang="zh-TW" sz="3200" b="1" dirty="0" smtClean="0">
                <a:latin typeface="Times New Roman" pitchFamily="18" charset="0"/>
                <a:ea typeface="標楷體" pitchFamily="65" charset="-120"/>
                <a:cs typeface="Times New Roman" pitchFamily="18" charset="0"/>
              </a:rPr>
              <a:t>,LC</a:t>
            </a:r>
            <a:r>
              <a:rPr lang="zh-TW" altLang="en-US" sz="3200" b="1" dirty="0" smtClean="0">
                <a:latin typeface="Times New Roman" pitchFamily="18" charset="0"/>
                <a:ea typeface="標楷體" pitchFamily="65" charset="-120"/>
                <a:cs typeface="Times New Roman" pitchFamily="18" charset="0"/>
              </a:rPr>
              <a:t>通常要求註明運費待收</a:t>
            </a:r>
            <a:r>
              <a:rPr lang="en-US" altLang="zh-TW" sz="3200" b="1" dirty="0" smtClean="0">
                <a:latin typeface="Times New Roman" pitchFamily="18" charset="0"/>
                <a:ea typeface="標楷體" pitchFamily="65" charset="-120"/>
                <a:cs typeface="Times New Roman" pitchFamily="18" charset="0"/>
              </a:rPr>
              <a:t>(freight collect)</a:t>
            </a:r>
            <a:r>
              <a:rPr lang="zh-TW" altLang="en-US" sz="3200" b="1" dirty="0" smtClean="0">
                <a:latin typeface="Times New Roman" pitchFamily="18" charset="0"/>
                <a:ea typeface="標楷體" pitchFamily="65" charset="-120"/>
                <a:cs typeface="Times New Roman" pitchFamily="18" charset="0"/>
              </a:rPr>
              <a:t>之運送單據</a:t>
            </a:r>
            <a:r>
              <a:rPr lang="en-US" altLang="zh-TW" sz="3200" b="1" dirty="0" smtClean="0">
                <a:latin typeface="Times New Roman" pitchFamily="18" charset="0"/>
                <a:ea typeface="標楷體" pitchFamily="65" charset="-120"/>
                <a:cs typeface="Times New Roman" pitchFamily="18" charset="0"/>
              </a:rPr>
              <a:t>.</a:t>
            </a:r>
          </a:p>
          <a:p>
            <a:r>
              <a:rPr lang="zh-TW" altLang="en-US" sz="3200" b="1" dirty="0" smtClean="0">
                <a:latin typeface="Times New Roman" pitchFamily="18" charset="0"/>
                <a:ea typeface="標楷體" pitchFamily="65" charset="-120"/>
                <a:cs typeface="Times New Roman" pitchFamily="18" charset="0"/>
              </a:rPr>
              <a:t>以</a:t>
            </a:r>
            <a:r>
              <a:rPr lang="en-US" altLang="zh-TW" sz="3200" b="1" dirty="0" smtClean="0">
                <a:latin typeface="Times New Roman" pitchFamily="18" charset="0"/>
                <a:ea typeface="標楷體" pitchFamily="65" charset="-120"/>
                <a:cs typeface="Times New Roman" pitchFamily="18" charset="0"/>
              </a:rPr>
              <a:t>CPT</a:t>
            </a:r>
            <a:r>
              <a:rPr lang="zh-TW" altLang="en-US" sz="3200" b="1" dirty="0" smtClean="0">
                <a:latin typeface="Times New Roman" pitchFamily="18" charset="0"/>
                <a:ea typeface="標楷體" pitchFamily="65" charset="-120"/>
                <a:cs typeface="Times New Roman" pitchFamily="18" charset="0"/>
              </a:rPr>
              <a:t>或</a:t>
            </a:r>
            <a:r>
              <a:rPr lang="en-US" altLang="zh-TW" sz="3200" b="1" dirty="0" smtClean="0">
                <a:latin typeface="Times New Roman" pitchFamily="18" charset="0"/>
                <a:ea typeface="標楷體" pitchFamily="65" charset="-120"/>
                <a:cs typeface="Times New Roman" pitchFamily="18" charset="0"/>
              </a:rPr>
              <a:t>CFR</a:t>
            </a:r>
            <a:r>
              <a:rPr lang="zh-TW" altLang="en-US" sz="3200" b="1" dirty="0" smtClean="0">
                <a:latin typeface="Times New Roman" pitchFamily="18" charset="0"/>
                <a:ea typeface="標楷體" pitchFamily="65" charset="-120"/>
                <a:cs typeface="Times New Roman" pitchFamily="18" charset="0"/>
              </a:rPr>
              <a:t>條件交易</a:t>
            </a:r>
            <a:r>
              <a:rPr lang="en-US" altLang="zh-TW" sz="3200" b="1" dirty="0" smtClean="0">
                <a:latin typeface="Times New Roman" pitchFamily="18" charset="0"/>
                <a:ea typeface="標楷體" pitchFamily="65" charset="-120"/>
                <a:cs typeface="Times New Roman" pitchFamily="18" charset="0"/>
              </a:rPr>
              <a:t>,LC</a:t>
            </a:r>
            <a:r>
              <a:rPr lang="zh-TW" altLang="en-US" sz="3200" b="1" dirty="0" smtClean="0">
                <a:latin typeface="Times New Roman" pitchFamily="18" charset="0"/>
                <a:ea typeface="標楷體" pitchFamily="65" charset="-120"/>
                <a:cs typeface="Times New Roman" pitchFamily="18" charset="0"/>
              </a:rPr>
              <a:t>通常要求註明運費已付</a:t>
            </a:r>
            <a:r>
              <a:rPr lang="en-US" altLang="zh-TW" sz="3200" b="1" dirty="0" smtClean="0">
                <a:latin typeface="Times New Roman" pitchFamily="18" charset="0"/>
                <a:ea typeface="標楷體" pitchFamily="65" charset="-120"/>
                <a:cs typeface="Times New Roman" pitchFamily="18" charset="0"/>
              </a:rPr>
              <a:t>(freight prepaid)</a:t>
            </a:r>
            <a:r>
              <a:rPr lang="zh-TW" altLang="en-US" sz="3200" b="1" dirty="0" smtClean="0">
                <a:latin typeface="Times New Roman" pitchFamily="18" charset="0"/>
                <a:ea typeface="標楷體" pitchFamily="65" charset="-120"/>
                <a:cs typeface="Times New Roman" pitchFamily="18" charset="0"/>
              </a:rPr>
              <a:t>之運送單據</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a:p>
            <a:r>
              <a:rPr lang="zh-TW" altLang="en-US" sz="3200" b="1" dirty="0" smtClean="0">
                <a:latin typeface="Times New Roman" pitchFamily="18" charset="0"/>
                <a:ea typeface="標楷體" pitchFamily="65" charset="-120"/>
                <a:cs typeface="Times New Roman" pitchFamily="18" charset="0"/>
              </a:rPr>
              <a:t>以</a:t>
            </a:r>
            <a:r>
              <a:rPr lang="en-US" altLang="zh-TW" sz="3200" b="1" dirty="0" smtClean="0">
                <a:latin typeface="Times New Roman" pitchFamily="18" charset="0"/>
                <a:ea typeface="標楷體" pitchFamily="65" charset="-120"/>
                <a:cs typeface="Times New Roman" pitchFamily="18" charset="0"/>
              </a:rPr>
              <a:t>CIP</a:t>
            </a:r>
            <a:r>
              <a:rPr lang="zh-TW" altLang="en-US" sz="3200" b="1" dirty="0" smtClean="0">
                <a:latin typeface="Times New Roman" pitchFamily="18" charset="0"/>
                <a:ea typeface="標楷體" pitchFamily="65" charset="-120"/>
                <a:cs typeface="Times New Roman" pitchFamily="18" charset="0"/>
              </a:rPr>
              <a:t>或</a:t>
            </a:r>
            <a:r>
              <a:rPr lang="en-US" altLang="zh-TW" sz="3200" b="1" dirty="0" smtClean="0">
                <a:latin typeface="Times New Roman" pitchFamily="18" charset="0"/>
                <a:ea typeface="標楷體" pitchFamily="65" charset="-120"/>
                <a:cs typeface="Times New Roman" pitchFamily="18" charset="0"/>
              </a:rPr>
              <a:t>CIF</a:t>
            </a:r>
            <a:r>
              <a:rPr lang="zh-TW" altLang="en-US" sz="3200" b="1" dirty="0" smtClean="0">
                <a:latin typeface="Times New Roman" pitchFamily="18" charset="0"/>
                <a:ea typeface="標楷體" pitchFamily="65" charset="-120"/>
                <a:cs typeface="Times New Roman" pitchFamily="18" charset="0"/>
              </a:rPr>
              <a:t>條件交易</a:t>
            </a:r>
            <a:r>
              <a:rPr lang="en-US" altLang="zh-TW" sz="3200" b="1" dirty="0" smtClean="0">
                <a:latin typeface="Times New Roman" pitchFamily="18" charset="0"/>
                <a:ea typeface="標楷體" pitchFamily="65" charset="-120"/>
                <a:cs typeface="Times New Roman" pitchFamily="18" charset="0"/>
              </a:rPr>
              <a:t>,LC</a:t>
            </a:r>
            <a:r>
              <a:rPr lang="zh-TW" altLang="en-US" sz="3200" b="1" dirty="0" smtClean="0">
                <a:latin typeface="Times New Roman" pitchFamily="18" charset="0"/>
                <a:ea typeface="標楷體" pitchFamily="65" charset="-120"/>
                <a:cs typeface="Times New Roman" pitchFamily="18" charset="0"/>
              </a:rPr>
              <a:t>通常要求註明運費已付</a:t>
            </a:r>
            <a:r>
              <a:rPr lang="en-US" altLang="zh-TW" sz="3200" b="1" dirty="0" smtClean="0">
                <a:latin typeface="Times New Roman" pitchFamily="18" charset="0"/>
                <a:ea typeface="標楷體" pitchFamily="65" charset="-120"/>
                <a:cs typeface="Times New Roman" pitchFamily="18" charset="0"/>
              </a:rPr>
              <a:t>(freight prepaid)</a:t>
            </a:r>
            <a:r>
              <a:rPr lang="zh-TW" altLang="en-US" sz="3200" b="1" dirty="0" smtClean="0">
                <a:latin typeface="Times New Roman" pitchFamily="18" charset="0"/>
                <a:ea typeface="標楷體" pitchFamily="65" charset="-120"/>
                <a:cs typeface="Times New Roman" pitchFamily="18" charset="0"/>
              </a:rPr>
              <a:t>之運送單據及保險單據</a:t>
            </a:r>
            <a:r>
              <a:rPr lang="en-US" altLang="zh-TW" sz="3200" b="1" dirty="0" smtClean="0">
                <a:latin typeface="Times New Roman" pitchFamily="18" charset="0"/>
                <a:ea typeface="標楷體" pitchFamily="65" charset="-120"/>
                <a:cs typeface="Times New Roman" pitchFamily="18" charset="0"/>
              </a:rPr>
              <a:t>.</a:t>
            </a:r>
          </a:p>
          <a:p>
            <a:r>
              <a:rPr lang="zh-TW" altLang="en-US" sz="3200" b="1" dirty="0" smtClean="0">
                <a:latin typeface="Times New Roman" pitchFamily="18" charset="0"/>
                <a:ea typeface="標楷體" pitchFamily="65" charset="-120"/>
                <a:cs typeface="Times New Roman" pitchFamily="18" charset="0"/>
              </a:rPr>
              <a:t>以</a:t>
            </a:r>
            <a:r>
              <a:rPr lang="en-US" altLang="zh-TW" sz="3200" b="1" dirty="0" smtClean="0">
                <a:latin typeface="Times New Roman" pitchFamily="18" charset="0"/>
                <a:ea typeface="標楷體" pitchFamily="65" charset="-120"/>
                <a:cs typeface="Times New Roman" pitchFamily="18" charset="0"/>
              </a:rPr>
              <a:t>”D”</a:t>
            </a:r>
            <a:r>
              <a:rPr lang="zh-TW" altLang="en-US" sz="3200" b="1" dirty="0" smtClean="0">
                <a:latin typeface="Times New Roman" pitchFamily="18" charset="0"/>
                <a:ea typeface="標楷體" pitchFamily="65" charset="-120"/>
                <a:cs typeface="Times New Roman" pitchFamily="18" charset="0"/>
              </a:rPr>
              <a:t>類型條件交易</a:t>
            </a:r>
            <a:r>
              <a:rPr lang="en-US" altLang="zh-TW" sz="3200" b="1" dirty="0" smtClean="0">
                <a:latin typeface="Times New Roman" pitchFamily="18" charset="0"/>
                <a:ea typeface="標楷體" pitchFamily="65" charset="-120"/>
                <a:cs typeface="Times New Roman" pitchFamily="18" charset="0"/>
              </a:rPr>
              <a:t>,LC</a:t>
            </a:r>
            <a:r>
              <a:rPr lang="zh-TW" altLang="en-US" sz="3200" b="1" dirty="0" smtClean="0">
                <a:latin typeface="Times New Roman" pitchFamily="18" charset="0"/>
                <a:ea typeface="標楷體" pitchFamily="65" charset="-120"/>
                <a:cs typeface="Times New Roman" pitchFamily="18" charset="0"/>
              </a:rPr>
              <a:t>通常要求領貨收據或類似單據如產權移轉書</a:t>
            </a:r>
            <a:r>
              <a:rPr lang="en-US" altLang="zh-TW" sz="3200" b="1" dirty="0" smtClean="0">
                <a:latin typeface="Times New Roman" pitchFamily="18" charset="0"/>
                <a:ea typeface="標楷體" pitchFamily="65" charset="-120"/>
                <a:cs typeface="Times New Roman" pitchFamily="18" charset="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138</a:t>
            </a:fld>
            <a:endParaRPr lang="zh-TW" altLang="en-US"/>
          </a:p>
        </p:txBody>
      </p:sp>
    </p:spTree>
    <p:extLst>
      <p:ext uri="{BB962C8B-B14F-4D97-AF65-F5344CB8AC3E}">
        <p14:creationId xmlns:p14="http://schemas.microsoft.com/office/powerpoint/2010/main" xmlns="" val="16978971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195736" y="2047874"/>
            <a:ext cx="4824536" cy="2389238"/>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mn-ea"/>
                <a:cs typeface="Times New Roman" panose="02020603050405020304" pitchFamily="18" charset="0"/>
              </a:rPr>
              <a:t>CH3-</a:t>
            </a:r>
            <a:r>
              <a:rPr lang="zh-TW" altLang="zh-TW" sz="3600" b="1" dirty="0">
                <a:solidFill>
                  <a:schemeClr val="bg1"/>
                </a:solidFill>
                <a:ea typeface="+mn-ea"/>
                <a:cs typeface="Times New Roman" panose="02020603050405020304" pitchFamily="18" charset="0"/>
              </a:rPr>
              <a:t>貿易條件</a:t>
            </a:r>
            <a:r>
              <a:rPr lang="zh-TW" altLang="zh-TW" sz="3600" b="1" dirty="0" smtClean="0">
                <a:solidFill>
                  <a:schemeClr val="bg1"/>
                </a:solidFill>
                <a:ea typeface="+mn-ea"/>
                <a:cs typeface="Times New Roman" panose="02020603050405020304" pitchFamily="18" charset="0"/>
              </a:rPr>
              <a:t>與</a:t>
            </a:r>
            <a:endParaRPr lang="en-US" altLang="zh-TW" sz="3600" b="1" dirty="0" smtClean="0">
              <a:solidFill>
                <a:schemeClr val="bg1"/>
              </a:solidFill>
              <a:ea typeface="+mn-ea"/>
              <a:cs typeface="Times New Roman" panose="02020603050405020304" pitchFamily="18" charset="0"/>
            </a:endParaRPr>
          </a:p>
          <a:p>
            <a:pPr algn="ctr" eaLnBrk="1" hangingPunct="1"/>
            <a:r>
              <a:rPr lang="zh-TW" altLang="zh-TW" sz="3600" b="1" dirty="0" smtClean="0">
                <a:solidFill>
                  <a:schemeClr val="bg1"/>
                </a:solidFill>
                <a:ea typeface="+mn-ea"/>
                <a:cs typeface="Times New Roman" panose="02020603050405020304" pitchFamily="18" charset="0"/>
              </a:rPr>
              <a:t>買賣</a:t>
            </a:r>
            <a:r>
              <a:rPr lang="zh-TW" altLang="zh-TW" sz="3600" b="1" dirty="0">
                <a:solidFill>
                  <a:schemeClr val="bg1"/>
                </a:solidFill>
                <a:ea typeface="+mn-ea"/>
                <a:cs typeface="Times New Roman" panose="02020603050405020304" pitchFamily="18" charset="0"/>
              </a:rPr>
              <a:t>契約之</a:t>
            </a:r>
            <a:r>
              <a:rPr lang="zh-TW" altLang="zh-TW" sz="3600" b="1" dirty="0" smtClean="0">
                <a:solidFill>
                  <a:schemeClr val="bg1"/>
                </a:solidFill>
                <a:ea typeface="+mn-ea"/>
                <a:cs typeface="Times New Roman" panose="02020603050405020304" pitchFamily="18" charset="0"/>
              </a:rPr>
              <a:t>訂立</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-2.</a:t>
            </a:r>
            <a:r>
              <a:rPr lang="zh-TW" altLang="zh-TW" sz="3600" b="1" dirty="0" smtClean="0">
                <a:solidFill>
                  <a:schemeClr val="bg1"/>
                </a:solidFill>
                <a:ea typeface="+mn-ea"/>
                <a:cs typeface="Times New Roman" panose="02020603050405020304" pitchFamily="18" charset="0"/>
              </a:rPr>
              <a:t>交易</a:t>
            </a:r>
            <a:r>
              <a:rPr lang="zh-TW" altLang="zh-TW" sz="3600" b="1" dirty="0">
                <a:solidFill>
                  <a:schemeClr val="bg1"/>
                </a:solidFill>
                <a:ea typeface="+mn-ea"/>
                <a:cs typeface="Times New Roman" panose="02020603050405020304" pitchFamily="18" charset="0"/>
              </a:rPr>
              <a:t>基本條件</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139</a:t>
            </a:fld>
            <a:endParaRPr lang="zh-TW" altLang="en-US"/>
          </a:p>
        </p:txBody>
      </p:sp>
    </p:spTree>
    <p:extLst>
      <p:ext uri="{BB962C8B-B14F-4D97-AF65-F5344CB8AC3E}">
        <p14:creationId xmlns:p14="http://schemas.microsoft.com/office/powerpoint/2010/main" xmlns="" val="120956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14</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貿易之主管機關為</a:t>
            </a:r>
            <a:r>
              <a:rPr lang="zh-TW" altLang="zh-TW" sz="3200" b="1" dirty="0" smtClean="0"/>
              <a:t>經濟部</a:t>
            </a:r>
            <a:r>
              <a:rPr lang="en-US" altLang="zh-TW" sz="3200" b="1" dirty="0" smtClean="0"/>
              <a:t>;</a:t>
            </a:r>
            <a:r>
              <a:rPr lang="zh-TW" altLang="zh-TW" sz="3200" b="1" dirty="0" smtClean="0"/>
              <a:t>貿易</a:t>
            </a:r>
            <a:r>
              <a:rPr lang="zh-TW" altLang="zh-TW" sz="3200" b="1" dirty="0"/>
              <a:t>業務之主管機關為經濟部國際貿易</a:t>
            </a:r>
            <a:r>
              <a:rPr lang="zh-TW" altLang="zh-TW" sz="3200" b="1" dirty="0" smtClean="0"/>
              <a:t>局</a:t>
            </a:r>
            <a:r>
              <a:rPr lang="en-US" altLang="zh-TW" sz="3200" b="1" dirty="0" smtClean="0"/>
              <a:t>.</a:t>
            </a:r>
          </a:p>
          <a:p>
            <a:r>
              <a:rPr lang="zh-TW" altLang="zh-TW" sz="3200" b="1" dirty="0"/>
              <a:t>其他與貿易相關之主管機構及其主</a:t>
            </a:r>
            <a:r>
              <a:rPr lang="zh-TW" altLang="zh-TW" sz="3200" b="1" dirty="0" smtClean="0"/>
              <a:t>掌</a:t>
            </a:r>
            <a:endParaRPr lang="en-US" altLang="zh-TW" sz="3200" b="1" dirty="0" smtClean="0"/>
          </a:p>
          <a:p>
            <a:r>
              <a:rPr lang="zh-TW" altLang="zh-TW" sz="3200" b="1" dirty="0"/>
              <a:t>民間支援及服務性機構及提供之服務</a:t>
            </a:r>
            <a:endParaRPr lang="zh-TW" altLang="en-US" sz="3200" dirty="0"/>
          </a:p>
        </p:txBody>
      </p:sp>
    </p:spTree>
    <p:extLst>
      <p:ext uri="{BB962C8B-B14F-4D97-AF65-F5344CB8AC3E}">
        <p14:creationId xmlns:p14="http://schemas.microsoft.com/office/powerpoint/2010/main" xmlns="" val="34171214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140</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簽訂買賣契約所需考量之品質條件、數量條件、價格條件、付款條件、交貨條件、保險條件</a:t>
            </a:r>
            <a:r>
              <a:rPr lang="zh-TW" altLang="zh-TW" sz="3200" b="1" dirty="0" smtClean="0"/>
              <a:t>等</a:t>
            </a:r>
            <a:r>
              <a:rPr lang="en-US" altLang="zh-TW" sz="3200" b="1" dirty="0" smtClean="0"/>
              <a:t>,</a:t>
            </a:r>
            <a:r>
              <a:rPr lang="zh-TW" altLang="zh-TW" sz="3200" b="1" dirty="0" smtClean="0"/>
              <a:t>其</a:t>
            </a:r>
            <a:r>
              <a:rPr lang="zh-TW" altLang="zh-TW" sz="3200" b="1" dirty="0"/>
              <a:t>意義及目的、約定應注意事項</a:t>
            </a:r>
            <a:r>
              <a:rPr lang="zh-TW" altLang="zh-TW" sz="3200" b="1" dirty="0" smtClean="0"/>
              <a:t>等</a:t>
            </a:r>
            <a:r>
              <a:rPr lang="en-US" altLang="zh-TW" sz="3200" b="1" dirty="0" smtClean="0"/>
              <a:t>.</a:t>
            </a:r>
            <a:endParaRPr lang="zh-TW" altLang="en-US" sz="3200" dirty="0"/>
          </a:p>
        </p:txBody>
      </p:sp>
    </p:spTree>
    <p:extLst>
      <p:ext uri="{BB962C8B-B14F-4D97-AF65-F5344CB8AC3E}">
        <p14:creationId xmlns:p14="http://schemas.microsoft.com/office/powerpoint/2010/main" xmlns="" val="19403257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79712" y="152400"/>
            <a:ext cx="6707088" cy="990600"/>
          </a:xfrm>
        </p:spPr>
        <p:txBody>
          <a:bodyPr>
            <a:normAutofit/>
          </a:bodyPr>
          <a:lstStyle/>
          <a:p>
            <a:pPr algn="ctr"/>
            <a:r>
              <a:rPr lang="zh-TW" altLang="zh-TW" sz="4000" b="1" dirty="0"/>
              <a:t>確定品質之依據</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141</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以樣品約定品質條件</a:t>
            </a:r>
            <a:r>
              <a:rPr lang="en-US" altLang="zh-TW" sz="3200" b="1" dirty="0"/>
              <a:t>(Trade by Sample</a:t>
            </a:r>
            <a:r>
              <a:rPr lang="en-US" altLang="zh-TW" sz="3200" b="1" dirty="0" smtClean="0"/>
              <a:t>)</a:t>
            </a:r>
          </a:p>
          <a:p>
            <a:r>
              <a:rPr lang="zh-TW" altLang="zh-TW" sz="3200" b="1" dirty="0"/>
              <a:t>以標準物品約定品質條件</a:t>
            </a:r>
            <a:r>
              <a:rPr lang="en-US" altLang="zh-TW" sz="3200" b="1" dirty="0"/>
              <a:t>(Trade by Standard</a:t>
            </a:r>
            <a:r>
              <a:rPr lang="en-US" altLang="zh-TW" sz="3200" b="1" dirty="0" smtClean="0"/>
              <a:t>)</a:t>
            </a:r>
          </a:p>
          <a:p>
            <a:r>
              <a:rPr lang="zh-TW" altLang="zh-TW" sz="3200" b="1" dirty="0"/>
              <a:t>以品牌或商標約定品質條件</a:t>
            </a:r>
            <a:r>
              <a:rPr lang="en-US" altLang="zh-TW" sz="3200" b="1" dirty="0"/>
              <a:t>(Trade by Brand or Trademark</a:t>
            </a:r>
            <a:r>
              <a:rPr lang="en-US" altLang="zh-TW" sz="3200" b="1" dirty="0" smtClean="0"/>
              <a:t>)</a:t>
            </a:r>
          </a:p>
          <a:p>
            <a:r>
              <a:rPr lang="zh-TW" altLang="zh-TW" sz="3200" b="1" dirty="0"/>
              <a:t>以規格約定品質條件</a:t>
            </a:r>
            <a:r>
              <a:rPr lang="en-US" altLang="zh-TW" sz="3200" b="1" dirty="0"/>
              <a:t>(Trade by Specification/Type</a:t>
            </a:r>
            <a:r>
              <a:rPr lang="en-US" altLang="zh-TW" sz="3200" b="1" dirty="0" smtClean="0"/>
              <a:t>)</a:t>
            </a:r>
          </a:p>
          <a:p>
            <a:r>
              <a:rPr lang="zh-TW" altLang="zh-TW" sz="3200" b="1" dirty="0"/>
              <a:t>以規格說明書約定品質條件</a:t>
            </a:r>
            <a:r>
              <a:rPr lang="en-US" altLang="zh-TW" sz="3200" b="1" dirty="0"/>
              <a:t>(Trade by Description)</a:t>
            </a:r>
            <a:endParaRPr lang="zh-TW" altLang="en-US" sz="3200" b="1" dirty="0"/>
          </a:p>
        </p:txBody>
      </p:sp>
      <p:sp>
        <p:nvSpPr>
          <p:cNvPr id="5" name="矩形 4"/>
          <p:cNvSpPr/>
          <p:nvPr/>
        </p:nvSpPr>
        <p:spPr>
          <a:xfrm>
            <a:off x="0" y="0"/>
            <a:ext cx="1979712" cy="620688"/>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Times New Roman" panose="02020603050405020304" pitchFamily="18" charset="0"/>
                <a:cs typeface="Times New Roman" panose="02020603050405020304" pitchFamily="18" charset="0"/>
              </a:rPr>
              <a:t>品質條件</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153532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zh-TW" altLang="zh-TW" sz="4000" b="1" dirty="0"/>
              <a:t>確定品質之時間與地點</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142</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確定品質之時間與地點</a:t>
            </a:r>
            <a:r>
              <a:rPr lang="zh-TW" altLang="zh-TW" sz="3200" b="1" dirty="0">
                <a:solidFill>
                  <a:srgbClr val="FF0000"/>
                </a:solidFill>
              </a:rPr>
              <a:t>通常</a:t>
            </a:r>
            <a:r>
              <a:rPr lang="zh-TW" altLang="zh-TW" sz="3200" b="1" dirty="0"/>
              <a:t>以買賣雙方所選用之貿易條件</a:t>
            </a:r>
            <a:r>
              <a:rPr lang="en-US" altLang="zh-TW" sz="3200" b="1" dirty="0"/>
              <a:t>(trade term)</a:t>
            </a:r>
            <a:r>
              <a:rPr lang="zh-TW" altLang="zh-TW" sz="3200" b="1" dirty="0"/>
              <a:t>為</a:t>
            </a:r>
            <a:r>
              <a:rPr lang="zh-TW" altLang="zh-TW" sz="3200" b="1" dirty="0" smtClean="0"/>
              <a:t>依據</a:t>
            </a:r>
            <a:r>
              <a:rPr lang="en-US" altLang="zh-TW" sz="3200" b="1" dirty="0" smtClean="0"/>
              <a:t>:</a:t>
            </a:r>
          </a:p>
          <a:p>
            <a:pPr>
              <a:buFont typeface="Wingdings" panose="05000000000000000000" pitchFamily="2" charset="2"/>
              <a:buChar char="Ø"/>
            </a:pPr>
            <a:r>
              <a:rPr lang="zh-TW" altLang="zh-TW" sz="3200" b="1" dirty="0"/>
              <a:t>出廠品質條件</a:t>
            </a:r>
            <a:r>
              <a:rPr lang="en-US" altLang="zh-TW" sz="3200" b="1" dirty="0"/>
              <a:t>(Maker’s Quality Terms</a:t>
            </a:r>
            <a:r>
              <a:rPr lang="en-US" altLang="zh-TW" sz="3200" b="1" dirty="0" smtClean="0"/>
              <a:t>)</a:t>
            </a:r>
          </a:p>
          <a:p>
            <a:pPr>
              <a:buFont typeface="Wingdings" panose="05000000000000000000" pitchFamily="2" charset="2"/>
              <a:buChar char="Ø"/>
            </a:pPr>
            <a:r>
              <a:rPr lang="zh-TW" altLang="zh-TW" sz="3200" b="1" dirty="0"/>
              <a:t>裝運品質條件</a:t>
            </a:r>
            <a:r>
              <a:rPr lang="en-US" altLang="zh-TW" sz="3200" b="1" dirty="0"/>
              <a:t>(Shipped Quality Terms</a:t>
            </a:r>
            <a:r>
              <a:rPr lang="en-US" altLang="zh-TW" sz="3200" b="1" dirty="0" smtClean="0"/>
              <a:t>)</a:t>
            </a:r>
          </a:p>
          <a:p>
            <a:pPr>
              <a:buFont typeface="Wingdings" panose="05000000000000000000" pitchFamily="2" charset="2"/>
              <a:buChar char="Ø"/>
            </a:pPr>
            <a:r>
              <a:rPr lang="zh-TW" altLang="zh-TW" sz="3200" b="1" dirty="0"/>
              <a:t>抵岸品質條件</a:t>
            </a:r>
            <a:r>
              <a:rPr lang="en-US" altLang="zh-TW" sz="3200" b="1" dirty="0"/>
              <a:t>(Landed Quality Terms)</a:t>
            </a:r>
            <a:endParaRPr lang="zh-TW" altLang="en-US" sz="3200" b="1" dirty="0"/>
          </a:p>
        </p:txBody>
      </p:sp>
      <p:sp>
        <p:nvSpPr>
          <p:cNvPr id="5" name="矩形 4"/>
          <p:cNvSpPr/>
          <p:nvPr/>
        </p:nvSpPr>
        <p:spPr>
          <a:xfrm>
            <a:off x="0" y="0"/>
            <a:ext cx="1979712" cy="620688"/>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Times New Roman" panose="02020603050405020304" pitchFamily="18" charset="0"/>
                <a:cs typeface="Times New Roman" panose="02020603050405020304" pitchFamily="18" charset="0"/>
              </a:rPr>
              <a:t>品質條件</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5696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zh-TW" altLang="zh-TW" sz="4000" b="1" dirty="0"/>
              <a:t>商品品質之寬容範圍</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143</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許多國際貿易糾紛常因商品之品質不符合買賣契約之約定而</a:t>
            </a:r>
            <a:r>
              <a:rPr lang="zh-TW" altLang="zh-TW" sz="3200" b="1" dirty="0" smtClean="0"/>
              <a:t>引起</a:t>
            </a:r>
            <a:r>
              <a:rPr lang="en-US" altLang="zh-TW" sz="3200" b="1" dirty="0" smtClean="0"/>
              <a:t>,</a:t>
            </a:r>
            <a:r>
              <a:rPr lang="zh-TW" altLang="zh-TW" sz="3200" b="1" dirty="0" smtClean="0"/>
              <a:t>但</a:t>
            </a:r>
            <a:r>
              <a:rPr lang="zh-TW" altLang="zh-TW" sz="3200" b="1" dirty="0"/>
              <a:t>商品之品質不符並不一定是品質太</a:t>
            </a:r>
            <a:r>
              <a:rPr lang="zh-TW" altLang="zh-TW" sz="3200" b="1" dirty="0" smtClean="0"/>
              <a:t>差</a:t>
            </a:r>
            <a:r>
              <a:rPr lang="en-US" altLang="zh-TW" sz="3200" b="1" dirty="0" smtClean="0"/>
              <a:t>,</a:t>
            </a:r>
            <a:r>
              <a:rPr lang="zh-TW" altLang="zh-TW" sz="3200" b="1" dirty="0" smtClean="0"/>
              <a:t>有</a:t>
            </a:r>
            <a:r>
              <a:rPr lang="zh-TW" altLang="zh-TW" sz="3200" b="1" dirty="0"/>
              <a:t>許多係導因於買方之嚴苛</a:t>
            </a:r>
            <a:r>
              <a:rPr lang="zh-TW" altLang="zh-TW" sz="3200" b="1" dirty="0" smtClean="0"/>
              <a:t>要求</a:t>
            </a:r>
            <a:r>
              <a:rPr lang="en-US" altLang="zh-TW" sz="3200" b="1" dirty="0" smtClean="0"/>
              <a:t>;</a:t>
            </a:r>
            <a:r>
              <a:rPr lang="zh-TW" altLang="zh-TW" sz="3200" b="1" dirty="0" smtClean="0"/>
              <a:t>因此</a:t>
            </a:r>
            <a:r>
              <a:rPr lang="en-US" altLang="zh-TW" sz="3200" b="1" dirty="0"/>
              <a:t>,</a:t>
            </a:r>
            <a:r>
              <a:rPr lang="zh-TW" altLang="zh-TW" sz="3200" b="1" dirty="0" smtClean="0"/>
              <a:t>宜於</a:t>
            </a:r>
            <a:r>
              <a:rPr lang="zh-TW" altLang="zh-TW" sz="3200" b="1" dirty="0"/>
              <a:t>買賣契約載明品質之寬容</a:t>
            </a:r>
            <a:r>
              <a:rPr lang="zh-TW" altLang="zh-TW" sz="3200" b="1" dirty="0" smtClean="0"/>
              <a:t>範圍</a:t>
            </a:r>
            <a:r>
              <a:rPr lang="en-US" altLang="zh-TW" sz="3200" b="1" dirty="0" smtClean="0"/>
              <a:t>,</a:t>
            </a:r>
            <a:r>
              <a:rPr lang="zh-TW" altLang="zh-TW" sz="3200" b="1" dirty="0" smtClean="0"/>
              <a:t>尤其是</a:t>
            </a:r>
            <a:r>
              <a:rPr lang="zh-TW" altLang="zh-TW" sz="3200" b="1" dirty="0"/>
              <a:t>品質較不穩定之</a:t>
            </a:r>
            <a:r>
              <a:rPr lang="zh-TW" altLang="zh-TW" sz="3200" b="1" dirty="0" smtClean="0"/>
              <a:t>貨品</a:t>
            </a:r>
            <a:r>
              <a:rPr lang="en-US" altLang="zh-TW" sz="3200" b="1" dirty="0" smtClean="0"/>
              <a:t>,</a:t>
            </a:r>
            <a:r>
              <a:rPr lang="zh-TW" altLang="zh-TW" sz="3200" b="1" dirty="0" smtClean="0"/>
              <a:t>例如</a:t>
            </a:r>
            <a:r>
              <a:rPr lang="en-US" altLang="zh-TW" sz="3200" b="1" dirty="0"/>
              <a:t>:</a:t>
            </a:r>
            <a:r>
              <a:rPr lang="en-US" altLang="zh-TW" sz="3200" b="1" dirty="0" smtClean="0"/>
              <a:t>” </a:t>
            </a:r>
            <a:r>
              <a:rPr lang="en-US" altLang="zh-TW" sz="3200" b="1" dirty="0"/>
              <a:t>Slight difference in quality and/or color acceptable.”</a:t>
            </a:r>
            <a:r>
              <a:rPr lang="zh-TW" altLang="zh-TW" sz="3200" b="1" dirty="0"/>
              <a:t>或類似</a:t>
            </a:r>
            <a:r>
              <a:rPr lang="zh-TW" altLang="zh-TW" sz="3200" b="1" dirty="0" smtClean="0"/>
              <a:t>用語</a:t>
            </a:r>
            <a:r>
              <a:rPr lang="en-US" altLang="zh-TW" sz="3200" b="1" dirty="0" smtClean="0"/>
              <a:t>,</a:t>
            </a:r>
            <a:r>
              <a:rPr lang="zh-TW" altLang="zh-TW" sz="3200" b="1" dirty="0" smtClean="0"/>
              <a:t>以</a:t>
            </a:r>
            <a:r>
              <a:rPr lang="zh-TW" altLang="zh-TW" sz="3200" b="1" dirty="0"/>
              <a:t>避免日後產生無謂之</a:t>
            </a:r>
            <a:r>
              <a:rPr lang="zh-TW" altLang="zh-TW" sz="3200" b="1" dirty="0" smtClean="0"/>
              <a:t>糾紛</a:t>
            </a:r>
            <a:r>
              <a:rPr lang="en-US" altLang="zh-TW" sz="3200" b="1" dirty="0" smtClean="0"/>
              <a:t>.</a:t>
            </a:r>
            <a:endParaRPr lang="zh-TW" altLang="en-US" sz="3200" b="1" dirty="0"/>
          </a:p>
        </p:txBody>
      </p:sp>
      <p:sp>
        <p:nvSpPr>
          <p:cNvPr id="5" name="矩形 4"/>
          <p:cNvSpPr/>
          <p:nvPr/>
        </p:nvSpPr>
        <p:spPr>
          <a:xfrm>
            <a:off x="0" y="0"/>
            <a:ext cx="1979712" cy="620688"/>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Times New Roman" panose="02020603050405020304" pitchFamily="18" charset="0"/>
                <a:cs typeface="Times New Roman" panose="02020603050405020304" pitchFamily="18" charset="0"/>
              </a:rPr>
              <a:t>品質條件</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
        <p:nvSpPr>
          <p:cNvPr id="6" name="向左箭號 5"/>
          <p:cNvSpPr/>
          <p:nvPr/>
        </p:nvSpPr>
        <p:spPr>
          <a:xfrm>
            <a:off x="3707904" y="5157192"/>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42430841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zh-TW" altLang="zh-TW" sz="4000" b="1" dirty="0"/>
              <a:t>數量單位之選定</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144</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國際貿易之數量單位係依據其貨物之性質而</a:t>
            </a:r>
            <a:r>
              <a:rPr lang="zh-TW" altLang="zh-TW" sz="3200" b="1" dirty="0" smtClean="0"/>
              <a:t>定</a:t>
            </a:r>
            <a:r>
              <a:rPr lang="en-US" altLang="zh-TW" sz="3200" b="1" dirty="0" smtClean="0"/>
              <a:t>,</a:t>
            </a:r>
            <a:r>
              <a:rPr lang="zh-TW" altLang="zh-TW" sz="3200" b="1" dirty="0" smtClean="0"/>
              <a:t>通常</a:t>
            </a:r>
            <a:r>
              <a:rPr lang="zh-TW" altLang="zh-TW" sz="3200" b="1" dirty="0"/>
              <a:t>有兩大</a:t>
            </a:r>
            <a:r>
              <a:rPr lang="zh-TW" altLang="zh-TW" sz="3200" b="1" dirty="0" smtClean="0"/>
              <a:t>類</a:t>
            </a:r>
            <a:endParaRPr lang="en-US" altLang="zh-TW" sz="3200" b="1" dirty="0" smtClean="0"/>
          </a:p>
          <a:p>
            <a:pPr>
              <a:buFont typeface="Wingdings" panose="05000000000000000000" pitchFamily="2" charset="2"/>
              <a:buChar char="Ø"/>
            </a:pPr>
            <a:r>
              <a:rPr lang="zh-TW" altLang="zh-TW" sz="3200" b="1" dirty="0"/>
              <a:t>個別件數或包裝</a:t>
            </a:r>
            <a:r>
              <a:rPr lang="zh-TW" altLang="zh-TW" sz="3200" b="1" dirty="0" smtClean="0"/>
              <a:t>單位</a:t>
            </a:r>
            <a:endParaRPr lang="en-US" altLang="zh-TW" sz="3200" b="1" dirty="0" smtClean="0"/>
          </a:p>
          <a:p>
            <a:pPr>
              <a:buFont typeface="Wingdings" panose="05000000000000000000" pitchFamily="2" charset="2"/>
              <a:buChar char="Ø"/>
            </a:pPr>
            <a:r>
              <a:rPr lang="zh-TW" altLang="zh-TW" sz="3200" b="1" dirty="0"/>
              <a:t>度量衡單位</a:t>
            </a:r>
            <a:endParaRPr lang="zh-TW" altLang="en-US" sz="3200" b="1" dirty="0"/>
          </a:p>
        </p:txBody>
      </p:sp>
      <p:sp>
        <p:nvSpPr>
          <p:cNvPr id="5" name="矩形 4"/>
          <p:cNvSpPr/>
          <p:nvPr/>
        </p:nvSpPr>
        <p:spPr>
          <a:xfrm>
            <a:off x="0" y="0"/>
            <a:ext cx="1979712" cy="6206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數量</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430841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zh-TW" altLang="zh-TW" sz="4000" b="1" dirty="0"/>
              <a:t>重量之種類</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145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以重量為數量單位之</a:t>
            </a:r>
            <a:r>
              <a:rPr lang="zh-TW" altLang="zh-TW" sz="3200" b="1" dirty="0" smtClean="0"/>
              <a:t>交易</a:t>
            </a:r>
            <a:r>
              <a:rPr lang="en-US" altLang="zh-TW" sz="3200" b="1" dirty="0" smtClean="0"/>
              <a:t>,</a:t>
            </a:r>
            <a:r>
              <a:rPr lang="zh-TW" altLang="zh-TW" sz="3200" b="1" dirty="0" smtClean="0"/>
              <a:t>在</a:t>
            </a:r>
            <a:r>
              <a:rPr lang="zh-TW" altLang="zh-TW" sz="3200" b="1" dirty="0"/>
              <a:t>決定數量條件</a:t>
            </a:r>
            <a:r>
              <a:rPr lang="zh-TW" altLang="zh-TW" sz="3200" b="1" dirty="0" smtClean="0"/>
              <a:t>時</a:t>
            </a:r>
            <a:r>
              <a:rPr lang="en-US" altLang="zh-TW" sz="3200" b="1" dirty="0" smtClean="0"/>
              <a:t>,</a:t>
            </a:r>
            <a:r>
              <a:rPr lang="zh-TW" altLang="zh-TW" sz="3200" b="1" dirty="0" smtClean="0"/>
              <a:t>有關</a:t>
            </a:r>
            <a:r>
              <a:rPr lang="zh-TW" altLang="zh-TW" sz="3200" b="1" dirty="0"/>
              <a:t>重量單位之</a:t>
            </a:r>
            <a:r>
              <a:rPr lang="zh-TW" altLang="zh-TW" sz="3200" b="1" dirty="0" smtClean="0"/>
              <a:t>定義</a:t>
            </a:r>
            <a:r>
              <a:rPr lang="en-US" altLang="zh-TW" sz="3200" b="1" dirty="0" smtClean="0"/>
              <a:t>,</a:t>
            </a:r>
            <a:r>
              <a:rPr lang="zh-TW" altLang="zh-TW" sz="3200" b="1" dirty="0" smtClean="0"/>
              <a:t>應予</a:t>
            </a:r>
            <a:r>
              <a:rPr lang="zh-TW" altLang="zh-TW" sz="3200" b="1" dirty="0"/>
              <a:t>明確之</a:t>
            </a:r>
            <a:r>
              <a:rPr lang="zh-TW" altLang="zh-TW" sz="3200" b="1" dirty="0" smtClean="0"/>
              <a:t>規定</a:t>
            </a:r>
            <a:r>
              <a:rPr lang="en-US" altLang="zh-TW" sz="3200" b="1" dirty="0" smtClean="0"/>
              <a:t>;</a:t>
            </a:r>
            <a:r>
              <a:rPr lang="zh-TW" altLang="zh-TW" sz="3200" b="1" dirty="0" smtClean="0"/>
              <a:t>而</a:t>
            </a:r>
            <a:r>
              <a:rPr lang="zh-TW" altLang="zh-TW" sz="3200" b="1" dirty="0"/>
              <a:t>在實務</a:t>
            </a:r>
            <a:r>
              <a:rPr lang="zh-TW" altLang="zh-TW" sz="3200" b="1" dirty="0" smtClean="0"/>
              <a:t>上</a:t>
            </a:r>
            <a:r>
              <a:rPr lang="en-US" altLang="zh-TW" sz="3200" b="1" dirty="0" smtClean="0"/>
              <a:t>,</a:t>
            </a:r>
            <a:r>
              <a:rPr lang="zh-TW" altLang="zh-TW" sz="3200" b="1" dirty="0" smtClean="0"/>
              <a:t>重量</a:t>
            </a:r>
            <a:r>
              <a:rPr lang="zh-TW" altLang="zh-TW" sz="3200" b="1" dirty="0"/>
              <a:t>之種類</a:t>
            </a:r>
            <a:r>
              <a:rPr lang="zh-TW" altLang="zh-TW" sz="3200" b="1" dirty="0" smtClean="0"/>
              <a:t>如下</a:t>
            </a:r>
            <a:r>
              <a:rPr lang="en-US" altLang="zh-TW" sz="3200" b="1" dirty="0" smtClean="0"/>
              <a:t>,</a:t>
            </a:r>
            <a:r>
              <a:rPr lang="zh-TW" altLang="zh-TW" sz="3200" b="1" dirty="0" smtClean="0"/>
              <a:t>交易</a:t>
            </a:r>
            <a:r>
              <a:rPr lang="zh-TW" altLang="zh-TW" sz="3200" b="1" dirty="0"/>
              <a:t>時應清楚的規定究以何種重量為數量</a:t>
            </a:r>
            <a:r>
              <a:rPr lang="zh-TW" altLang="zh-TW" sz="3200" b="1" dirty="0" smtClean="0"/>
              <a:t>單位</a:t>
            </a:r>
            <a:r>
              <a:rPr lang="en-US" altLang="zh-TW" sz="3200" b="1" dirty="0" smtClean="0"/>
              <a:t>:</a:t>
            </a:r>
            <a:r>
              <a:rPr lang="zh-TW" altLang="zh-TW" sz="3200" b="1" dirty="0" smtClean="0"/>
              <a:t>毛重</a:t>
            </a:r>
            <a:r>
              <a:rPr lang="en-US" altLang="zh-TW" sz="3200" b="1" dirty="0"/>
              <a:t>(gross weight)</a:t>
            </a:r>
            <a:r>
              <a:rPr lang="zh-TW" altLang="zh-TW" sz="3200" b="1" dirty="0"/>
              <a:t>、凈重</a:t>
            </a:r>
            <a:r>
              <a:rPr lang="en-US" altLang="zh-TW" sz="3200" b="1" dirty="0"/>
              <a:t>(net weight)</a:t>
            </a:r>
            <a:r>
              <a:rPr lang="zh-TW" altLang="zh-TW" sz="3200" b="1" dirty="0"/>
              <a:t>及純淨重</a:t>
            </a:r>
            <a:r>
              <a:rPr lang="en-US" altLang="zh-TW" sz="3200" b="1" dirty="0"/>
              <a:t>(Net </a:t>
            </a:r>
            <a:r>
              <a:rPr lang="en-US" altLang="zh-TW" sz="3200" b="1" dirty="0" err="1"/>
              <a:t>net</a:t>
            </a:r>
            <a:r>
              <a:rPr lang="en-US" altLang="zh-TW" sz="3200" b="1" dirty="0"/>
              <a:t> weight)</a:t>
            </a:r>
            <a:endParaRPr lang="zh-TW" altLang="en-US" sz="3200" b="1" dirty="0"/>
          </a:p>
        </p:txBody>
      </p:sp>
      <p:sp>
        <p:nvSpPr>
          <p:cNvPr id="5" name="矩形 4"/>
          <p:cNvSpPr/>
          <p:nvPr/>
        </p:nvSpPr>
        <p:spPr>
          <a:xfrm>
            <a:off x="0" y="0"/>
            <a:ext cx="1979712" cy="6206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數量</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827475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0"/>
            <a:ext cx="6563072" cy="990600"/>
          </a:xfrm>
        </p:spPr>
        <p:txBody>
          <a:bodyPr>
            <a:normAutofit/>
          </a:bodyPr>
          <a:lstStyle/>
          <a:p>
            <a:pPr algn="ctr"/>
            <a:r>
              <a:rPr lang="zh-TW" altLang="zh-TW" sz="4000" b="1" dirty="0"/>
              <a:t>確定交貨數量與方法</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146</a:t>
            </a:fld>
            <a:endParaRPr lang="zh-TW" altLang="en-US"/>
          </a:p>
        </p:txBody>
      </p:sp>
      <p:sp>
        <p:nvSpPr>
          <p:cNvPr id="4" name="內容版面配置區 3"/>
          <p:cNvSpPr>
            <a:spLocks noGrp="1"/>
          </p:cNvSpPr>
          <p:nvPr>
            <p:ph sz="quarter" idx="1"/>
          </p:nvPr>
        </p:nvSpPr>
        <p:spPr>
          <a:xfrm>
            <a:off x="0" y="980728"/>
            <a:ext cx="9144000" cy="5616624"/>
          </a:xfrm>
        </p:spPr>
        <p:txBody>
          <a:bodyPr>
            <a:noAutofit/>
          </a:bodyPr>
          <a:lstStyle/>
          <a:p>
            <a:r>
              <a:rPr lang="zh-TW" altLang="zh-TW" sz="3200" b="1" dirty="0"/>
              <a:t>確定交貨數量之</a:t>
            </a:r>
            <a:r>
              <a:rPr lang="zh-TW" altLang="zh-TW" sz="3200" b="1" dirty="0" smtClean="0"/>
              <a:t>依據</a:t>
            </a:r>
            <a:r>
              <a:rPr lang="en-US" altLang="zh-TW" sz="3200" b="1" dirty="0" smtClean="0"/>
              <a:t>,</a:t>
            </a:r>
            <a:r>
              <a:rPr lang="zh-TW" altLang="zh-TW" sz="3200" b="1" dirty="0" smtClean="0"/>
              <a:t>可</a:t>
            </a:r>
            <a:r>
              <a:rPr lang="zh-TW" altLang="zh-TW" sz="3200" b="1" dirty="0"/>
              <a:t>選擇比照前述確定品質之時間與</a:t>
            </a:r>
            <a:r>
              <a:rPr lang="zh-TW" altLang="zh-TW" sz="3200" b="1" dirty="0" smtClean="0"/>
              <a:t>地點</a:t>
            </a:r>
            <a:r>
              <a:rPr lang="en-US" altLang="zh-TW" sz="3200" b="1" dirty="0" smtClean="0"/>
              <a:t>,</a:t>
            </a:r>
            <a:r>
              <a:rPr lang="zh-TW" altLang="zh-TW" sz="3200" b="1" dirty="0" smtClean="0"/>
              <a:t>依據</a:t>
            </a:r>
            <a:r>
              <a:rPr lang="zh-TW" altLang="zh-TW" sz="3200" b="1" dirty="0"/>
              <a:t>所適用之貿易條件</a:t>
            </a:r>
            <a:r>
              <a:rPr lang="zh-TW" altLang="zh-TW" sz="3200" b="1" dirty="0" smtClean="0"/>
              <a:t>決定</a:t>
            </a:r>
            <a:r>
              <a:rPr lang="en-US" altLang="zh-TW" sz="3200" b="1" dirty="0" smtClean="0"/>
              <a:t>,</a:t>
            </a:r>
            <a:r>
              <a:rPr lang="zh-TW" altLang="zh-TW" sz="3200" b="1" dirty="0" smtClean="0"/>
              <a:t>或</a:t>
            </a:r>
            <a:r>
              <a:rPr lang="zh-TW" altLang="zh-TW" sz="3200" b="1" dirty="0"/>
              <a:t>視貨物</a:t>
            </a:r>
            <a:r>
              <a:rPr lang="zh-TW" altLang="zh-TW" sz="3200" b="1" dirty="0" smtClean="0"/>
              <a:t>性質</a:t>
            </a:r>
            <a:r>
              <a:rPr lang="en-US" altLang="zh-TW" sz="3200" b="1" dirty="0" smtClean="0"/>
              <a:t>,</a:t>
            </a:r>
            <a:r>
              <a:rPr lang="zh-TW" altLang="zh-TW" sz="3200" b="1" dirty="0" smtClean="0"/>
              <a:t>例如</a:t>
            </a:r>
            <a:r>
              <a:rPr lang="zh-TW" altLang="zh-TW" sz="3200" b="1" dirty="0"/>
              <a:t>須以度量衡為單位之</a:t>
            </a:r>
            <a:r>
              <a:rPr lang="zh-TW" altLang="zh-TW" sz="3200" b="1" dirty="0" smtClean="0"/>
              <a:t>貨物</a:t>
            </a:r>
            <a:r>
              <a:rPr lang="en-US" altLang="zh-TW" sz="3200" b="1" dirty="0" smtClean="0"/>
              <a:t>,</a:t>
            </a:r>
            <a:r>
              <a:rPr lang="zh-TW" altLang="zh-TW" sz="3200" b="1" dirty="0" smtClean="0"/>
              <a:t>因</a:t>
            </a:r>
            <a:r>
              <a:rPr lang="zh-TW" altLang="zh-TW" sz="3200" b="1" dirty="0"/>
              <a:t>可能產生</a:t>
            </a:r>
            <a:r>
              <a:rPr lang="zh-TW" altLang="zh-TW" sz="3200" b="1" dirty="0" smtClean="0"/>
              <a:t>公差</a:t>
            </a:r>
            <a:r>
              <a:rPr lang="en-US" altLang="zh-TW" sz="3200" b="1" dirty="0" smtClean="0"/>
              <a:t>,</a:t>
            </a:r>
            <a:r>
              <a:rPr lang="zh-TW" altLang="zh-TW" sz="3200" b="1" dirty="0" smtClean="0"/>
              <a:t>宜於</a:t>
            </a:r>
            <a:r>
              <a:rPr lang="zh-TW" altLang="zh-TW" sz="3200" b="1" dirty="0"/>
              <a:t>契約要求一律以貨物抵岸為確定交貨數量之</a:t>
            </a:r>
            <a:r>
              <a:rPr lang="zh-TW" altLang="zh-TW" sz="3200" b="1" dirty="0" smtClean="0"/>
              <a:t>依據</a:t>
            </a:r>
            <a:r>
              <a:rPr lang="en-US" altLang="zh-TW" sz="3200" b="1" dirty="0" smtClean="0"/>
              <a:t>;</a:t>
            </a:r>
            <a:r>
              <a:rPr lang="zh-TW" altLang="zh-TW" sz="3200" b="1" dirty="0" smtClean="0"/>
              <a:t>以</a:t>
            </a:r>
            <a:r>
              <a:rPr lang="zh-TW" altLang="zh-TW" sz="3200" b="1" dirty="0"/>
              <a:t>裝運數量或重量為</a:t>
            </a:r>
            <a:r>
              <a:rPr lang="zh-TW" altLang="zh-TW" sz="3200" b="1" dirty="0" smtClean="0"/>
              <a:t>準時</a:t>
            </a:r>
            <a:r>
              <a:rPr lang="en-US" altLang="zh-TW" sz="3200" b="1" dirty="0" smtClean="0"/>
              <a:t>,</a:t>
            </a:r>
            <a:r>
              <a:rPr lang="zh-TW" altLang="zh-TW" sz="3200" b="1" dirty="0" smtClean="0"/>
              <a:t>通常</a:t>
            </a:r>
            <a:r>
              <a:rPr lang="zh-TW" altLang="zh-TW" sz="3200" b="1" dirty="0"/>
              <a:t>以賣方出具之數量或重量證明書</a:t>
            </a:r>
            <a:r>
              <a:rPr lang="en-US" altLang="zh-TW" sz="3200" b="1" dirty="0"/>
              <a:t>(certificate of quantity or weight)</a:t>
            </a:r>
            <a:r>
              <a:rPr lang="zh-TW" altLang="zh-TW" sz="3200" b="1" dirty="0"/>
              <a:t>或由出口地之公證行</a:t>
            </a:r>
            <a:r>
              <a:rPr lang="en-US" altLang="zh-TW" sz="3200" b="1" dirty="0"/>
              <a:t>(public survey)</a:t>
            </a:r>
            <a:r>
              <a:rPr lang="zh-TW" altLang="zh-TW" sz="3200" b="1" dirty="0"/>
              <a:t>所簽發之數量或重量</a:t>
            </a:r>
            <a:r>
              <a:rPr lang="zh-TW" altLang="zh-TW" sz="3200" b="1" dirty="0" smtClean="0"/>
              <a:t>證明書</a:t>
            </a:r>
            <a:r>
              <a:rPr lang="en-US" altLang="zh-TW" sz="3200" b="1" dirty="0" smtClean="0"/>
              <a:t>,</a:t>
            </a:r>
            <a:r>
              <a:rPr lang="zh-TW" altLang="zh-TW" sz="3200" b="1" dirty="0" smtClean="0"/>
              <a:t>作為</a:t>
            </a:r>
            <a:r>
              <a:rPr lang="zh-TW" altLang="zh-TW" sz="3200" b="1" dirty="0"/>
              <a:t>交付數量或重量之</a:t>
            </a:r>
            <a:r>
              <a:rPr lang="zh-TW" altLang="zh-TW" sz="3200" b="1" dirty="0" smtClean="0"/>
              <a:t>證明</a:t>
            </a:r>
            <a:r>
              <a:rPr lang="en-US" altLang="zh-TW" sz="3200" b="1" dirty="0" smtClean="0"/>
              <a:t>;</a:t>
            </a:r>
            <a:r>
              <a:rPr lang="zh-TW" altLang="zh-TW" sz="3200" b="1" dirty="0" smtClean="0"/>
              <a:t>倘</a:t>
            </a:r>
            <a:r>
              <a:rPr lang="zh-TW" altLang="zh-TW" sz="3200" b="1" dirty="0"/>
              <a:t>以抵岸卸貨之數量或重量為</a:t>
            </a:r>
            <a:r>
              <a:rPr lang="zh-TW" altLang="zh-TW" sz="3200" b="1" dirty="0" smtClean="0"/>
              <a:t>準時</a:t>
            </a:r>
            <a:r>
              <a:rPr lang="en-US" altLang="zh-TW" sz="3200" b="1" dirty="0" smtClean="0"/>
              <a:t>,</a:t>
            </a:r>
            <a:r>
              <a:rPr lang="zh-TW" altLang="zh-TW" sz="3200" b="1" dirty="0" smtClean="0"/>
              <a:t>則</a:t>
            </a:r>
            <a:r>
              <a:rPr lang="zh-TW" altLang="zh-TW" sz="3200" b="1" dirty="0"/>
              <a:t>以進口地之公證行所簽發之數量或重量</a:t>
            </a:r>
            <a:r>
              <a:rPr lang="zh-TW" altLang="zh-TW" sz="3200" b="1" dirty="0" smtClean="0"/>
              <a:t>證明書</a:t>
            </a:r>
            <a:r>
              <a:rPr lang="en-US" altLang="zh-TW" sz="3200" b="1" dirty="0" smtClean="0"/>
              <a:t>,</a:t>
            </a:r>
            <a:r>
              <a:rPr lang="zh-TW" altLang="zh-TW" sz="3200" b="1" dirty="0" smtClean="0"/>
              <a:t>作為</a:t>
            </a:r>
            <a:r>
              <a:rPr lang="zh-TW" altLang="zh-TW" sz="3200" b="1" dirty="0"/>
              <a:t>交付數量或重量之</a:t>
            </a:r>
            <a:r>
              <a:rPr lang="zh-TW" altLang="zh-TW" sz="3200" b="1" dirty="0" smtClean="0"/>
              <a:t>證明</a:t>
            </a:r>
            <a:r>
              <a:rPr lang="en-US" altLang="zh-TW" sz="3200" b="1" dirty="0" smtClean="0"/>
              <a:t>.</a:t>
            </a:r>
            <a:endParaRPr lang="zh-TW" altLang="en-US" sz="3200" b="1" dirty="0"/>
          </a:p>
        </p:txBody>
      </p:sp>
      <p:sp>
        <p:nvSpPr>
          <p:cNvPr id="5" name="矩形 4"/>
          <p:cNvSpPr/>
          <p:nvPr/>
        </p:nvSpPr>
        <p:spPr>
          <a:xfrm>
            <a:off x="0" y="0"/>
            <a:ext cx="1979712" cy="6206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數量</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827475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zh-TW" altLang="zh-TW" sz="4000" b="1" dirty="0"/>
              <a:t>交貨數量不符</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147</a:t>
            </a:fld>
            <a:endParaRPr lang="zh-TW" altLang="en-US"/>
          </a:p>
        </p:txBody>
      </p:sp>
      <p:sp>
        <p:nvSpPr>
          <p:cNvPr id="4" name="內容版面配置區 3"/>
          <p:cNvSpPr>
            <a:spLocks noGrp="1"/>
          </p:cNvSpPr>
          <p:nvPr>
            <p:ph sz="quarter" idx="1"/>
          </p:nvPr>
        </p:nvSpPr>
        <p:spPr>
          <a:xfrm>
            <a:off x="251520" y="1219200"/>
            <a:ext cx="8435280" cy="4937760"/>
          </a:xfrm>
        </p:spPr>
        <p:txBody>
          <a:bodyPr>
            <a:normAutofit/>
          </a:bodyPr>
          <a:lstStyle/>
          <a:p>
            <a:r>
              <a:rPr lang="zh-TW" altLang="zh-TW" sz="3200" b="1" dirty="0"/>
              <a:t>如因貨物之性質</a:t>
            </a:r>
            <a:r>
              <a:rPr lang="en-US" altLang="zh-TW" sz="3200" b="1" dirty="0"/>
              <a:t>(</a:t>
            </a:r>
            <a:r>
              <a:rPr lang="zh-TW" altLang="zh-TW" sz="3200" b="1" dirty="0"/>
              <a:t>例如運輸途中之自然漏損</a:t>
            </a:r>
            <a:r>
              <a:rPr lang="en-US" altLang="zh-TW" sz="3200" b="1" dirty="0"/>
              <a:t>)</a:t>
            </a:r>
            <a:r>
              <a:rPr lang="zh-TW" altLang="zh-TW" sz="3200" b="1" dirty="0"/>
              <a:t>、外在因素或使用之度量衡工具之公差</a:t>
            </a:r>
            <a:r>
              <a:rPr lang="zh-TW" altLang="zh-TW" sz="3200" b="1" dirty="0" smtClean="0"/>
              <a:t>等</a:t>
            </a:r>
            <a:r>
              <a:rPr lang="en-US" altLang="zh-TW" sz="3200" b="1" dirty="0" smtClean="0"/>
              <a:t>,</a:t>
            </a:r>
            <a:r>
              <a:rPr lang="zh-TW" altLang="zh-TW" sz="3200" b="1" dirty="0" smtClean="0"/>
              <a:t>導致</a:t>
            </a:r>
            <a:r>
              <a:rPr lang="zh-TW" altLang="zh-TW" sz="3200" b="1" dirty="0"/>
              <a:t>貨物交付之數量不符時，其解決方式</a:t>
            </a:r>
            <a:r>
              <a:rPr lang="zh-TW" altLang="zh-TW" sz="3200" b="1" dirty="0" smtClean="0"/>
              <a:t>如下</a:t>
            </a:r>
            <a:r>
              <a:rPr lang="en-US" altLang="zh-TW" sz="3200" b="1" dirty="0"/>
              <a:t>:</a:t>
            </a:r>
            <a:endParaRPr lang="en-US" altLang="zh-TW" sz="3200" b="1" dirty="0" smtClean="0"/>
          </a:p>
          <a:p>
            <a:pPr>
              <a:buFont typeface="Wingdings" panose="05000000000000000000" pitchFamily="2" charset="2"/>
              <a:buChar char="Ø"/>
            </a:pPr>
            <a:r>
              <a:rPr lang="zh-TW" altLang="zh-TW" sz="3200" b="1" dirty="0"/>
              <a:t>於買賣契約訂定數量所允許之差額</a:t>
            </a:r>
            <a:r>
              <a:rPr lang="en-US" altLang="zh-TW" sz="3200" b="1" dirty="0"/>
              <a:t>(tolerance</a:t>
            </a:r>
            <a:r>
              <a:rPr lang="en-US" altLang="zh-TW" sz="3200" b="1" dirty="0" smtClean="0"/>
              <a:t>)</a:t>
            </a:r>
            <a:r>
              <a:rPr lang="en-US" altLang="zh-TW" sz="3200" b="1" dirty="0"/>
              <a:t>,</a:t>
            </a:r>
            <a:r>
              <a:rPr lang="zh-TW" altLang="zh-TW" sz="3200" b="1" dirty="0" smtClean="0"/>
              <a:t>此</a:t>
            </a:r>
            <a:r>
              <a:rPr lang="zh-TW" altLang="zh-TW" sz="3200" b="1" dirty="0"/>
              <a:t>差額是否</a:t>
            </a:r>
            <a:r>
              <a:rPr lang="zh-TW" altLang="zh-TW" sz="3200" b="1" dirty="0" smtClean="0"/>
              <a:t>執行</a:t>
            </a:r>
            <a:r>
              <a:rPr lang="en-US" altLang="zh-TW" sz="3200" b="1" dirty="0" smtClean="0"/>
              <a:t>,</a:t>
            </a:r>
            <a:r>
              <a:rPr lang="zh-TW" altLang="zh-TW" sz="3200" b="1" dirty="0" smtClean="0"/>
              <a:t>係</a:t>
            </a:r>
            <a:r>
              <a:rPr lang="zh-TW" altLang="zh-TW" sz="3200" b="1" dirty="0"/>
              <a:t>由賣方</a:t>
            </a:r>
            <a:r>
              <a:rPr lang="zh-TW" altLang="zh-TW" sz="3200" b="1" dirty="0" smtClean="0"/>
              <a:t>決定</a:t>
            </a:r>
            <a:r>
              <a:rPr lang="en-US" altLang="zh-TW" sz="3200" b="1" dirty="0" smtClean="0"/>
              <a:t>;</a:t>
            </a:r>
          </a:p>
          <a:p>
            <a:pPr>
              <a:buFont typeface="Wingdings" panose="05000000000000000000" pitchFamily="2" charset="2"/>
              <a:buChar char="Ø"/>
            </a:pPr>
            <a:r>
              <a:rPr lang="zh-TW" altLang="en-US" sz="3200" b="1" dirty="0" smtClean="0"/>
              <a:t>或</a:t>
            </a:r>
            <a:r>
              <a:rPr lang="zh-TW" altLang="zh-TW" sz="3200" b="1" dirty="0" smtClean="0"/>
              <a:t>於</a:t>
            </a:r>
            <a:r>
              <a:rPr lang="zh-TW" altLang="zh-TW" sz="3200" b="1" dirty="0"/>
              <a:t>買賣契約訂定抵岸數量不符之補償或賠償</a:t>
            </a:r>
            <a:r>
              <a:rPr lang="zh-TW" altLang="zh-TW" sz="3200" b="1" dirty="0" smtClean="0"/>
              <a:t>條款</a:t>
            </a:r>
            <a:r>
              <a:rPr lang="en-US" altLang="zh-TW" sz="3200" b="1" dirty="0" smtClean="0"/>
              <a:t>.</a:t>
            </a:r>
            <a:endParaRPr lang="zh-TW" altLang="en-US" sz="3200" b="1" dirty="0"/>
          </a:p>
        </p:txBody>
      </p:sp>
      <p:sp>
        <p:nvSpPr>
          <p:cNvPr id="5" name="矩形 4"/>
          <p:cNvSpPr/>
          <p:nvPr/>
        </p:nvSpPr>
        <p:spPr>
          <a:xfrm>
            <a:off x="0" y="0"/>
            <a:ext cx="1979712" cy="6206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數量</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
        <p:nvSpPr>
          <p:cNvPr id="6" name="向左箭號 5"/>
          <p:cNvSpPr/>
          <p:nvPr/>
        </p:nvSpPr>
        <p:spPr>
          <a:xfrm>
            <a:off x="2483768" y="4365104"/>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268274753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zh-TW" altLang="zh-TW" sz="4000" b="1" dirty="0"/>
              <a:t>價格條件</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148</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買賣契約之價格條件其組成要項</a:t>
            </a:r>
            <a:r>
              <a:rPr lang="zh-TW" altLang="zh-TW" sz="3200" b="1" dirty="0" smtClean="0"/>
              <a:t>有</a:t>
            </a:r>
            <a:r>
              <a:rPr lang="en-US" altLang="zh-TW" sz="3200" b="1" dirty="0" smtClean="0"/>
              <a:t>:</a:t>
            </a:r>
            <a:r>
              <a:rPr lang="zh-TW" altLang="zh-TW" sz="3200" b="1" dirty="0" smtClean="0"/>
              <a:t>價格</a:t>
            </a:r>
            <a:r>
              <a:rPr lang="zh-TW" altLang="zh-TW" sz="3200" b="1" dirty="0"/>
              <a:t>之種類、價格之結構、價格之幣別、價格之計算單位</a:t>
            </a:r>
            <a:r>
              <a:rPr lang="zh-TW" altLang="zh-TW" sz="3200" b="1" dirty="0" smtClean="0"/>
              <a:t>等</a:t>
            </a:r>
            <a:r>
              <a:rPr lang="en-US" altLang="zh-TW" sz="3200" b="1" dirty="0" smtClean="0"/>
              <a:t>.</a:t>
            </a:r>
            <a:endParaRPr lang="zh-TW" altLang="en-US" sz="3200" b="1" dirty="0"/>
          </a:p>
        </p:txBody>
      </p:sp>
      <p:sp>
        <p:nvSpPr>
          <p:cNvPr id="5" name="矩形 4"/>
          <p:cNvSpPr/>
          <p:nvPr/>
        </p:nvSpPr>
        <p:spPr>
          <a:xfrm>
            <a:off x="0" y="0"/>
            <a:ext cx="1979712" cy="6206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Times New Roman" panose="02020603050405020304" pitchFamily="18" charset="0"/>
                <a:cs typeface="Times New Roman" panose="02020603050405020304" pitchFamily="18" charset="0"/>
              </a:rPr>
              <a:t>價格條件</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8274753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0"/>
            <a:ext cx="5328592" cy="990600"/>
          </a:xfrm>
        </p:spPr>
        <p:txBody>
          <a:bodyPr>
            <a:normAutofit/>
          </a:bodyPr>
          <a:lstStyle/>
          <a:p>
            <a:pPr algn="ctr"/>
            <a:r>
              <a:rPr lang="zh-TW" altLang="zh-TW" sz="4000" b="1" dirty="0"/>
              <a:t>價格之種類</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149</a:t>
            </a:fld>
            <a:endParaRPr lang="zh-TW" altLang="en-US"/>
          </a:p>
        </p:txBody>
      </p:sp>
      <p:sp>
        <p:nvSpPr>
          <p:cNvPr id="4" name="內容版面配置區 3"/>
          <p:cNvSpPr>
            <a:spLocks noGrp="1"/>
          </p:cNvSpPr>
          <p:nvPr>
            <p:ph sz="quarter" idx="1"/>
          </p:nvPr>
        </p:nvSpPr>
        <p:spPr>
          <a:xfrm>
            <a:off x="0" y="1219200"/>
            <a:ext cx="9144000" cy="5162128"/>
          </a:xfrm>
        </p:spPr>
        <p:txBody>
          <a:bodyPr>
            <a:noAutofit/>
          </a:bodyPr>
          <a:lstStyle/>
          <a:p>
            <a:r>
              <a:rPr lang="zh-TW" altLang="zh-TW" sz="2800" b="1" dirty="0"/>
              <a:t>淨價</a:t>
            </a:r>
            <a:r>
              <a:rPr lang="en-US" altLang="zh-TW" sz="2800" b="1" dirty="0"/>
              <a:t>(net price</a:t>
            </a:r>
            <a:r>
              <a:rPr lang="en-US" altLang="zh-TW" sz="2800" b="1" dirty="0" smtClean="0"/>
              <a:t>)</a:t>
            </a:r>
            <a:r>
              <a:rPr lang="en-US" altLang="zh-TW" sz="2800" b="1" dirty="0"/>
              <a:t>:</a:t>
            </a:r>
            <a:r>
              <a:rPr lang="zh-TW" altLang="zh-TW" sz="2800" b="1" dirty="0" smtClean="0"/>
              <a:t>是</a:t>
            </a:r>
            <a:r>
              <a:rPr lang="zh-TW" altLang="zh-TW" sz="2800" b="1" dirty="0"/>
              <a:t>指不含佣金之</a:t>
            </a:r>
            <a:r>
              <a:rPr lang="zh-TW" altLang="zh-TW" sz="2800" b="1" dirty="0" smtClean="0"/>
              <a:t>價格</a:t>
            </a:r>
            <a:r>
              <a:rPr lang="en-US" altLang="zh-TW" sz="2800" b="1" dirty="0" smtClean="0"/>
              <a:t>,</a:t>
            </a:r>
            <a:r>
              <a:rPr lang="zh-TW" altLang="zh-TW" sz="2800" b="1" dirty="0" smtClean="0"/>
              <a:t>其</a:t>
            </a:r>
            <a:r>
              <a:rPr lang="zh-TW" altLang="zh-TW" sz="2800" b="1" dirty="0"/>
              <a:t>表示方式是在價格之後加上</a:t>
            </a:r>
            <a:r>
              <a:rPr lang="en-US" altLang="zh-TW" sz="2800" b="1" dirty="0"/>
              <a:t>”net</a:t>
            </a:r>
            <a:r>
              <a:rPr lang="en-US" altLang="zh-TW" sz="2800" b="1" dirty="0" smtClean="0"/>
              <a:t>”</a:t>
            </a:r>
            <a:r>
              <a:rPr lang="en-US" altLang="zh-TW" sz="2800" b="1" dirty="0"/>
              <a:t>,</a:t>
            </a:r>
            <a:r>
              <a:rPr lang="zh-TW" altLang="zh-TW" sz="2800" b="1" dirty="0" smtClean="0"/>
              <a:t>例如</a:t>
            </a:r>
            <a:r>
              <a:rPr lang="en-US" altLang="zh-TW" sz="2800" b="1" dirty="0"/>
              <a:t>:</a:t>
            </a:r>
            <a:r>
              <a:rPr lang="en-US" altLang="zh-TW" sz="2800" b="1" dirty="0" smtClean="0"/>
              <a:t>”</a:t>
            </a:r>
            <a:r>
              <a:rPr lang="en-US" altLang="zh-TW" sz="2800" b="1" dirty="0"/>
              <a:t>USD6.33 per set net CIF New York</a:t>
            </a:r>
            <a:r>
              <a:rPr lang="en-US" altLang="zh-TW" sz="2800" b="1" dirty="0" smtClean="0"/>
              <a:t>”</a:t>
            </a:r>
            <a:r>
              <a:rPr lang="en-US" altLang="zh-TW" sz="2800" b="1" dirty="0"/>
              <a:t>;</a:t>
            </a:r>
            <a:r>
              <a:rPr lang="zh-TW" altLang="zh-TW" sz="2800" b="1" dirty="0" smtClean="0"/>
              <a:t>或</a:t>
            </a:r>
            <a:r>
              <a:rPr lang="zh-TW" altLang="zh-TW" sz="2800" b="1" dirty="0"/>
              <a:t>在報價單或買賣契約中</a:t>
            </a:r>
            <a:r>
              <a:rPr lang="zh-TW" altLang="zh-TW" sz="2800" b="1" dirty="0" smtClean="0"/>
              <a:t>註明</a:t>
            </a:r>
            <a:r>
              <a:rPr lang="en-US" altLang="zh-TW" sz="2800" b="1" dirty="0" smtClean="0"/>
              <a:t>:”</a:t>
            </a:r>
            <a:r>
              <a:rPr lang="en-US" altLang="zh-TW" sz="2800" b="1" dirty="0"/>
              <a:t>The above price is net without commission</a:t>
            </a:r>
            <a:r>
              <a:rPr lang="en-US" altLang="zh-TW" sz="2800" b="1" dirty="0" smtClean="0"/>
              <a:t>”;</a:t>
            </a:r>
          </a:p>
          <a:p>
            <a:r>
              <a:rPr lang="zh-TW" altLang="zh-TW" sz="2800" b="1" dirty="0"/>
              <a:t>含佣</a:t>
            </a:r>
            <a:r>
              <a:rPr lang="zh-TW" altLang="zh-TW" sz="2800" b="1" dirty="0" smtClean="0"/>
              <a:t>價格</a:t>
            </a:r>
            <a:r>
              <a:rPr lang="en-US" altLang="zh-TW" sz="2800" b="1" dirty="0" smtClean="0"/>
              <a:t>:</a:t>
            </a:r>
            <a:r>
              <a:rPr lang="zh-TW" altLang="zh-TW" sz="2800" b="1" dirty="0" smtClean="0"/>
              <a:t>指</a:t>
            </a:r>
            <a:r>
              <a:rPr lang="zh-TW" altLang="zh-TW" sz="2800" b="1" dirty="0"/>
              <a:t>在交易價格中包含有售貨佣金</a:t>
            </a:r>
            <a:r>
              <a:rPr lang="en-US" altLang="zh-TW" sz="2800" b="1" dirty="0"/>
              <a:t>(selling commission)</a:t>
            </a:r>
            <a:r>
              <a:rPr lang="zh-TW" altLang="zh-TW" sz="2800" b="1" dirty="0"/>
              <a:t>或購貨佣金</a:t>
            </a:r>
            <a:r>
              <a:rPr lang="en-US" altLang="zh-TW" sz="2800" b="1" dirty="0"/>
              <a:t>(purchasing commission</a:t>
            </a:r>
            <a:r>
              <a:rPr lang="en-US" altLang="zh-TW" sz="2800" b="1" dirty="0" smtClean="0"/>
              <a:t>),</a:t>
            </a:r>
            <a:r>
              <a:rPr lang="zh-TW" altLang="zh-TW" sz="2800" b="1" dirty="0" smtClean="0"/>
              <a:t>通常</a:t>
            </a:r>
            <a:r>
              <a:rPr lang="zh-TW" altLang="zh-TW" sz="2800" b="1" dirty="0"/>
              <a:t>是貨主對代理商或仲介商的交易所採</a:t>
            </a:r>
            <a:r>
              <a:rPr lang="zh-TW" altLang="zh-TW" sz="2800" b="1" dirty="0" smtClean="0"/>
              <a:t>行</a:t>
            </a:r>
            <a:r>
              <a:rPr lang="en-US" altLang="zh-TW" sz="2800" b="1" dirty="0" smtClean="0"/>
              <a:t>;</a:t>
            </a:r>
            <a:r>
              <a:rPr lang="zh-TW" altLang="zh-TW" sz="2800" b="1" dirty="0" smtClean="0"/>
              <a:t>為</a:t>
            </a:r>
            <a:r>
              <a:rPr lang="zh-TW" altLang="zh-TW" sz="2800" b="1" dirty="0"/>
              <a:t>避免實際交易時發生不必要之爭議或</a:t>
            </a:r>
            <a:r>
              <a:rPr lang="zh-TW" altLang="zh-TW" sz="2800" b="1" dirty="0" smtClean="0"/>
              <a:t>糾紛</a:t>
            </a:r>
            <a:r>
              <a:rPr lang="en-US" altLang="zh-TW" sz="2800" b="1" dirty="0" smtClean="0"/>
              <a:t>,</a:t>
            </a:r>
            <a:r>
              <a:rPr lang="zh-TW" altLang="zh-TW" sz="2800" b="1" dirty="0" smtClean="0"/>
              <a:t>較</a:t>
            </a:r>
            <a:r>
              <a:rPr lang="zh-TW" altLang="zh-TW" sz="2800" b="1" dirty="0"/>
              <a:t>適當</a:t>
            </a:r>
            <a:r>
              <a:rPr lang="zh-TW" altLang="zh-TW" sz="2800" b="1" dirty="0" smtClean="0"/>
              <a:t>作法</a:t>
            </a:r>
            <a:r>
              <a:rPr lang="en-US" altLang="zh-TW" sz="2800" b="1" dirty="0" smtClean="0"/>
              <a:t>,</a:t>
            </a:r>
            <a:r>
              <a:rPr lang="zh-TW" altLang="zh-TW" sz="2800" b="1" dirty="0" smtClean="0"/>
              <a:t>是</a:t>
            </a:r>
            <a:r>
              <a:rPr lang="zh-TW" altLang="zh-TW" sz="2800" b="1" dirty="0"/>
              <a:t>在報價或訂約</a:t>
            </a:r>
            <a:r>
              <a:rPr lang="zh-TW" altLang="zh-TW" sz="2800" b="1" dirty="0" smtClean="0"/>
              <a:t>時</a:t>
            </a:r>
            <a:r>
              <a:rPr lang="en-US" altLang="zh-TW" sz="2800" b="1" dirty="0" smtClean="0"/>
              <a:t>,</a:t>
            </a:r>
            <a:r>
              <a:rPr lang="zh-TW" altLang="zh-TW" sz="2800" b="1" dirty="0" smtClean="0"/>
              <a:t>將</a:t>
            </a:r>
            <a:r>
              <a:rPr lang="zh-TW" altLang="zh-TW" sz="2800" b="1" dirty="0"/>
              <a:t>價格條件與佣金分開</a:t>
            </a:r>
            <a:r>
              <a:rPr lang="zh-TW" altLang="zh-TW" sz="2800" b="1" dirty="0" smtClean="0"/>
              <a:t>表示</a:t>
            </a:r>
            <a:r>
              <a:rPr lang="en-US" altLang="zh-TW" sz="2800" b="1" dirty="0" smtClean="0"/>
              <a:t>,</a:t>
            </a:r>
            <a:r>
              <a:rPr lang="zh-TW" altLang="zh-TW" sz="2800" b="1" dirty="0" smtClean="0"/>
              <a:t>例如</a:t>
            </a:r>
            <a:r>
              <a:rPr lang="en-US" altLang="zh-TW" sz="2800" b="1" dirty="0" smtClean="0"/>
              <a:t>:”The </a:t>
            </a:r>
            <a:r>
              <a:rPr lang="en-US" altLang="zh-TW" sz="2800" b="1" dirty="0"/>
              <a:t>above price includes 3% commission calculated on FCA basis</a:t>
            </a:r>
            <a:r>
              <a:rPr lang="en-US" altLang="zh-TW" sz="2800" b="1" dirty="0" smtClean="0"/>
              <a:t>”</a:t>
            </a:r>
            <a:endParaRPr lang="zh-TW" altLang="en-US" sz="2800" b="1" dirty="0"/>
          </a:p>
        </p:txBody>
      </p:sp>
      <p:sp>
        <p:nvSpPr>
          <p:cNvPr id="5" name="矩形 4"/>
          <p:cNvSpPr/>
          <p:nvPr/>
        </p:nvSpPr>
        <p:spPr>
          <a:xfrm>
            <a:off x="0" y="0"/>
            <a:ext cx="1979712" cy="6206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Times New Roman" panose="02020603050405020304" pitchFamily="18" charset="0"/>
                <a:cs typeface="Times New Roman" panose="02020603050405020304" pitchFamily="18" charset="0"/>
              </a:rPr>
              <a:t>價格條件</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
        <p:nvSpPr>
          <p:cNvPr id="6" name="向左箭號 5"/>
          <p:cNvSpPr/>
          <p:nvPr/>
        </p:nvSpPr>
        <p:spPr>
          <a:xfrm>
            <a:off x="1691680" y="5702650"/>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47884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0"/>
            <a:ext cx="8915400" cy="914400"/>
          </a:xfrm>
        </p:spPr>
        <p:txBody>
          <a:bodyPr/>
          <a:lstStyle/>
          <a:p>
            <a:pPr algn="ctr" eaLnBrk="1" hangingPunct="1">
              <a:defRPr/>
            </a:pPr>
            <a:r>
              <a:rPr lang="zh-TW" altLang="en-US" sz="3600" b="1" dirty="0" smtClean="0">
                <a:latin typeface="Times New Roman" pitchFamily="18" charset="0"/>
                <a:ea typeface="標楷體" pitchFamily="65" charset="-120"/>
              </a:rPr>
              <a:t>貿易主管機關經濟部國際貿易局重點工作</a:t>
            </a:r>
            <a:r>
              <a:rPr lang="zh-TW" altLang="en-US" dirty="0" smtClean="0"/>
              <a:t> </a:t>
            </a:r>
          </a:p>
        </p:txBody>
      </p:sp>
      <p:sp>
        <p:nvSpPr>
          <p:cNvPr id="11267" name="Rectangle 3"/>
          <p:cNvSpPr>
            <a:spLocks noGrp="1" noChangeArrowheads="1"/>
          </p:cNvSpPr>
          <p:nvPr>
            <p:ph type="body" idx="1"/>
          </p:nvPr>
        </p:nvSpPr>
        <p:spPr>
          <a:xfrm>
            <a:off x="-20513" y="1196752"/>
            <a:ext cx="8964488" cy="5184576"/>
          </a:xfrm>
        </p:spPr>
        <p:txBody>
          <a:bodyPr>
            <a:normAutofit/>
          </a:bodyPr>
          <a:lstStyle/>
          <a:p>
            <a:pPr eaLnBrk="1" hangingPunct="1"/>
            <a:r>
              <a:rPr lang="zh-TW" altLang="en-US" sz="2800" b="1" dirty="0" smtClean="0">
                <a:ea typeface="標楷體" pitchFamily="65" charset="-120"/>
              </a:rPr>
              <a:t>貿易政策、法規之研擬與執行</a:t>
            </a:r>
            <a:r>
              <a:rPr lang="en-US" altLang="zh-TW" sz="2800" b="1" dirty="0" smtClean="0"/>
              <a:t>.</a:t>
            </a:r>
            <a:endParaRPr lang="zh-TW" altLang="en-US" sz="2800" b="1" dirty="0" smtClean="0"/>
          </a:p>
          <a:p>
            <a:pPr eaLnBrk="1" hangingPunct="1"/>
            <a:r>
              <a:rPr lang="zh-TW" altLang="en-US" sz="2800" b="1" dirty="0" smtClean="0">
                <a:ea typeface="標楷體" pitchFamily="65" charset="-120"/>
              </a:rPr>
              <a:t>參與國際經貿組織活動</a:t>
            </a:r>
            <a:r>
              <a:rPr lang="en-US" altLang="zh-TW" sz="2800" b="1" dirty="0" smtClean="0">
                <a:ea typeface="標楷體" pitchFamily="65" charset="-120"/>
              </a:rPr>
              <a:t>;</a:t>
            </a:r>
            <a:r>
              <a:rPr lang="zh-TW" altLang="en-US" sz="2800" b="1" dirty="0" smtClean="0">
                <a:ea typeface="標楷體" pitchFamily="65" charset="-120"/>
              </a:rPr>
              <a:t>加強雙邊經貿關係</a:t>
            </a:r>
            <a:r>
              <a:rPr lang="en-US" altLang="zh-TW" sz="2800" b="1" dirty="0" smtClean="0">
                <a:ea typeface="標楷體" pitchFamily="65" charset="-120"/>
              </a:rPr>
              <a:t>.</a:t>
            </a:r>
            <a:r>
              <a:rPr lang="zh-TW" altLang="en-US" sz="2800" b="1" dirty="0" smtClean="0"/>
              <a:t> </a:t>
            </a:r>
          </a:p>
          <a:p>
            <a:pPr eaLnBrk="1" hangingPunct="1"/>
            <a:r>
              <a:rPr lang="zh-TW" altLang="en-US" sz="2800" b="1" dirty="0" smtClean="0">
                <a:ea typeface="標楷體" pitchFamily="65" charset="-120"/>
              </a:rPr>
              <a:t>貿易談判、諮商與爭端的處理及協調</a:t>
            </a:r>
            <a:r>
              <a:rPr lang="en-US" altLang="zh-TW" sz="2800" b="1" dirty="0" smtClean="0"/>
              <a:t>.</a:t>
            </a:r>
            <a:endParaRPr lang="zh-TW" altLang="en-US" sz="2800" b="1" dirty="0" smtClean="0"/>
          </a:p>
          <a:p>
            <a:pPr eaLnBrk="1" hangingPunct="1"/>
            <a:r>
              <a:rPr lang="zh-TW" altLang="en-US" sz="2800" b="1" dirty="0" smtClean="0">
                <a:ea typeface="標楷體" pitchFamily="65" charset="-120"/>
              </a:rPr>
              <a:t>推動洽簽自由貿易協定</a:t>
            </a:r>
            <a:r>
              <a:rPr lang="en-US" altLang="zh-TW" sz="2800" b="1" dirty="0" smtClean="0"/>
              <a:t>.</a:t>
            </a:r>
            <a:endParaRPr lang="zh-TW" altLang="en-US" sz="2800" b="1" dirty="0" smtClean="0"/>
          </a:p>
          <a:p>
            <a:pPr eaLnBrk="1" hangingPunct="1"/>
            <a:r>
              <a:rPr lang="zh-TW" altLang="en-US" sz="2800" b="1" dirty="0" smtClean="0">
                <a:ea typeface="標楷體" pitchFamily="65" charset="-120"/>
              </a:rPr>
              <a:t>貨品輸出入及出進口廠商之管理與輔導</a:t>
            </a:r>
            <a:r>
              <a:rPr lang="en-US" altLang="zh-TW" sz="2800" b="1" dirty="0" smtClean="0">
                <a:ea typeface="標楷體" pitchFamily="65" charset="-120"/>
              </a:rPr>
              <a:t>.</a:t>
            </a:r>
            <a:r>
              <a:rPr lang="zh-TW" altLang="en-US" sz="2800" b="1" dirty="0" smtClean="0"/>
              <a:t> </a:t>
            </a:r>
          </a:p>
          <a:p>
            <a:pPr eaLnBrk="1" hangingPunct="1"/>
            <a:r>
              <a:rPr lang="zh-TW" altLang="en-US" sz="2800" b="1" dirty="0" smtClean="0">
                <a:ea typeface="標楷體" pitchFamily="65" charset="-120"/>
              </a:rPr>
              <a:t>推展對外貿易</a:t>
            </a:r>
            <a:r>
              <a:rPr lang="en-US" altLang="zh-TW" sz="2800" b="1" dirty="0" smtClean="0">
                <a:ea typeface="標楷體" pitchFamily="65" charset="-120"/>
              </a:rPr>
              <a:t>,</a:t>
            </a:r>
            <a:r>
              <a:rPr lang="zh-TW" altLang="en-US" sz="2800" b="1" dirty="0" smtClean="0">
                <a:ea typeface="標楷體" pitchFamily="65" charset="-120"/>
              </a:rPr>
              <a:t>拓展海外市場</a:t>
            </a:r>
            <a:r>
              <a:rPr lang="en-US" altLang="zh-TW" sz="2800" b="1" dirty="0" smtClean="0">
                <a:ea typeface="標楷體" pitchFamily="65" charset="-120"/>
              </a:rPr>
              <a:t>;</a:t>
            </a:r>
            <a:r>
              <a:rPr lang="zh-TW" altLang="en-US" sz="2800" b="1" dirty="0" smtClean="0">
                <a:ea typeface="標楷體" pitchFamily="65" charset="-120"/>
              </a:rPr>
              <a:t>創造有利外貿發展之環境</a:t>
            </a:r>
            <a:r>
              <a:rPr lang="en-US" altLang="zh-TW" sz="2800" b="1" dirty="0">
                <a:ea typeface="標楷體" pitchFamily="65" charset="-120"/>
              </a:rPr>
              <a:t>,</a:t>
            </a:r>
            <a:r>
              <a:rPr lang="zh-TW" altLang="en-US" sz="2800" b="1" dirty="0" smtClean="0">
                <a:ea typeface="標楷體" pitchFamily="65" charset="-120"/>
              </a:rPr>
              <a:t>包括台灣經貿總入口網站(</a:t>
            </a:r>
            <a:r>
              <a:rPr lang="en-US" altLang="zh-TW" sz="2800" b="1" dirty="0" smtClean="0">
                <a:ea typeface="標楷體" pitchFamily="65" charset="-120"/>
              </a:rPr>
              <a:t>TAIWANTRADE)</a:t>
            </a:r>
            <a:r>
              <a:rPr lang="zh-TW" altLang="en-US" sz="2800" b="1" dirty="0" smtClean="0">
                <a:ea typeface="標楷體" pitchFamily="65" charset="-120"/>
              </a:rPr>
              <a:t>的架設等</a:t>
            </a:r>
            <a:r>
              <a:rPr lang="en-US" altLang="zh-TW" sz="2800" b="1" dirty="0" smtClean="0">
                <a:ea typeface="標楷體" pitchFamily="65" charset="-120"/>
              </a:rPr>
              <a:t>.</a:t>
            </a:r>
            <a:r>
              <a:rPr lang="zh-TW" altLang="en-US" sz="2800" b="1" dirty="0" smtClean="0"/>
              <a:t> </a:t>
            </a:r>
          </a:p>
          <a:p>
            <a:pPr eaLnBrk="1" hangingPunct="1"/>
            <a:r>
              <a:rPr lang="zh-TW" altLang="en-US" sz="2800" b="1" dirty="0" smtClean="0">
                <a:ea typeface="標楷體" pitchFamily="65" charset="-120"/>
              </a:rPr>
              <a:t>駐外商務機構之聯繫與協調</a:t>
            </a:r>
            <a:r>
              <a:rPr lang="en-US" altLang="zh-TW" sz="2800" b="1" dirty="0" smtClean="0">
                <a:ea typeface="標楷體" pitchFamily="65" charset="-120"/>
              </a:rPr>
              <a:t>.</a:t>
            </a:r>
            <a:r>
              <a:rPr lang="zh-TW" altLang="en-US" sz="2800" b="1" dirty="0" smtClean="0"/>
              <a:t> </a:t>
            </a:r>
          </a:p>
          <a:p>
            <a:pPr eaLnBrk="1" hangingPunct="1"/>
            <a:r>
              <a:rPr lang="zh-TW" altLang="en-US" sz="2800" b="1" dirty="0" smtClean="0">
                <a:ea typeface="標楷體" pitchFamily="65" charset="-120"/>
              </a:rPr>
              <a:t>輸出入法人團體之聯繫督導</a:t>
            </a:r>
            <a:r>
              <a:rPr lang="en-US" altLang="zh-TW" sz="2800" b="1" dirty="0" smtClean="0">
                <a:ea typeface="標楷體" pitchFamily="65" charset="-120"/>
              </a:rPr>
              <a:t>.</a:t>
            </a:r>
            <a:r>
              <a:rPr lang="zh-TW" altLang="en-US" sz="2800" b="1" dirty="0" smtClean="0"/>
              <a:t>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15</a:t>
            </a:fld>
            <a:endParaRPr lang="zh-TW" altLang="en-US"/>
          </a:p>
        </p:txBody>
      </p:sp>
    </p:spTree>
    <p:extLst>
      <p:ext uri="{BB962C8B-B14F-4D97-AF65-F5344CB8AC3E}">
        <p14:creationId xmlns:p14="http://schemas.microsoft.com/office/powerpoint/2010/main" xmlns="" val="316459396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zh-TW" altLang="zh-TW" sz="3600" b="1" dirty="0"/>
              <a:t>付款之時點及利息之負擔</a:t>
            </a:r>
            <a:endParaRPr lang="zh-TW" altLang="en-US" sz="36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150</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付款之細節首應決定究為預付貨款、出貨後即期付款或到期</a:t>
            </a:r>
            <a:r>
              <a:rPr lang="zh-TW" altLang="zh-TW" sz="3200" b="1" dirty="0" smtClean="0"/>
              <a:t>付款</a:t>
            </a:r>
            <a:r>
              <a:rPr lang="en-US" altLang="zh-TW" sz="3200" b="1" dirty="0" smtClean="0"/>
              <a:t>,</a:t>
            </a:r>
            <a:r>
              <a:rPr lang="zh-TW" altLang="zh-TW" sz="3200" b="1" dirty="0" smtClean="0"/>
              <a:t>如</a:t>
            </a:r>
            <a:r>
              <a:rPr lang="zh-TW" altLang="zh-TW" sz="3200" b="1" dirty="0"/>
              <a:t>為到期付款則另須考量到期日之計算及利息之</a:t>
            </a:r>
            <a:r>
              <a:rPr lang="zh-TW" altLang="zh-TW" sz="3200" b="1" dirty="0" smtClean="0"/>
              <a:t>負擔</a:t>
            </a:r>
            <a:r>
              <a:rPr lang="en-US" altLang="zh-TW" sz="3200" b="1" dirty="0" smtClean="0"/>
              <a:t>.</a:t>
            </a:r>
            <a:endParaRPr lang="zh-TW" altLang="en-US" sz="3200" b="1" dirty="0"/>
          </a:p>
        </p:txBody>
      </p:sp>
      <p:sp>
        <p:nvSpPr>
          <p:cNvPr id="5" name="矩形 4"/>
          <p:cNvSpPr/>
          <p:nvPr/>
        </p:nvSpPr>
        <p:spPr>
          <a:xfrm>
            <a:off x="0" y="0"/>
            <a:ext cx="1979712" cy="62068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付款</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7884315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zh-TW" altLang="zh-TW" sz="4000" b="1" dirty="0"/>
              <a:t>付款方式</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151</a:t>
            </a:fld>
            <a:endParaRPr lang="zh-TW" altLang="en-US"/>
          </a:p>
        </p:txBody>
      </p:sp>
      <p:sp>
        <p:nvSpPr>
          <p:cNvPr id="4" name="內容版面配置區 3"/>
          <p:cNvSpPr>
            <a:spLocks noGrp="1"/>
          </p:cNvSpPr>
          <p:nvPr>
            <p:ph sz="quarter" idx="1"/>
          </p:nvPr>
        </p:nvSpPr>
        <p:spPr>
          <a:xfrm>
            <a:off x="323528" y="1219200"/>
            <a:ext cx="8496944" cy="4937760"/>
          </a:xfrm>
        </p:spPr>
        <p:txBody>
          <a:bodyPr>
            <a:normAutofit/>
          </a:bodyPr>
          <a:lstStyle/>
          <a:p>
            <a:r>
              <a:rPr lang="zh-TW" altLang="zh-TW" sz="2800" b="1" dirty="0"/>
              <a:t>訂貨付現</a:t>
            </a:r>
            <a:r>
              <a:rPr lang="en-US" altLang="zh-TW" sz="2800" b="1" dirty="0"/>
              <a:t>(Cash with Order</a:t>
            </a:r>
            <a:r>
              <a:rPr lang="zh-TW" altLang="zh-TW" sz="2800" b="1" dirty="0"/>
              <a:t>；</a:t>
            </a:r>
            <a:r>
              <a:rPr lang="en-US" altLang="zh-TW" sz="2800" b="1" dirty="0"/>
              <a:t>CWO</a:t>
            </a:r>
            <a:r>
              <a:rPr lang="en-US" altLang="zh-TW" sz="2800" b="1" dirty="0" smtClean="0"/>
              <a:t>)</a:t>
            </a:r>
          </a:p>
          <a:p>
            <a:r>
              <a:rPr lang="zh-TW" altLang="zh-TW" sz="2800" b="1" dirty="0"/>
              <a:t>付現交單</a:t>
            </a:r>
            <a:r>
              <a:rPr lang="en-US" altLang="zh-TW" sz="2800" b="1" dirty="0"/>
              <a:t>(Cash against documents, </a:t>
            </a:r>
            <a:r>
              <a:rPr lang="zh-TW" altLang="zh-TW" sz="2800" b="1" dirty="0"/>
              <a:t>簡稱</a:t>
            </a:r>
            <a:r>
              <a:rPr lang="en-US" altLang="zh-TW" sz="2800" b="1" dirty="0"/>
              <a:t>CAD</a:t>
            </a:r>
            <a:r>
              <a:rPr lang="en-US" altLang="zh-TW" sz="2800" b="1" dirty="0" smtClean="0"/>
              <a:t>)</a:t>
            </a:r>
          </a:p>
          <a:p>
            <a:r>
              <a:rPr lang="zh-TW" altLang="zh-TW" sz="2800" b="1" dirty="0"/>
              <a:t>貨到付現</a:t>
            </a:r>
            <a:r>
              <a:rPr lang="en-US" altLang="zh-TW" sz="2800" b="1" dirty="0"/>
              <a:t>(Collect on Delivery</a:t>
            </a:r>
            <a:r>
              <a:rPr lang="zh-TW" altLang="zh-TW" sz="2800" b="1" dirty="0"/>
              <a:t>；</a:t>
            </a:r>
            <a:r>
              <a:rPr lang="en-US" altLang="zh-TW" sz="2800" b="1" dirty="0"/>
              <a:t>COD</a:t>
            </a:r>
            <a:r>
              <a:rPr lang="en-US" altLang="zh-TW" sz="2800" b="1" dirty="0" smtClean="0"/>
              <a:t>)</a:t>
            </a:r>
          </a:p>
          <a:p>
            <a:r>
              <a:rPr lang="zh-TW" altLang="zh-TW" sz="2800" b="1" dirty="0"/>
              <a:t>跟單信用狀</a:t>
            </a:r>
            <a:r>
              <a:rPr lang="en-US" altLang="zh-TW" sz="2800" b="1" dirty="0"/>
              <a:t>(Documentary Credit</a:t>
            </a:r>
            <a:r>
              <a:rPr lang="zh-TW" altLang="zh-TW" sz="2800" b="1" dirty="0"/>
              <a:t>；通常簡稱</a:t>
            </a:r>
            <a:r>
              <a:rPr lang="en-US" altLang="zh-TW" sz="2800" b="1" dirty="0"/>
              <a:t>L/C</a:t>
            </a:r>
            <a:r>
              <a:rPr lang="en-US" altLang="zh-TW" sz="2800" b="1" dirty="0" smtClean="0"/>
              <a:t>)</a:t>
            </a:r>
          </a:p>
          <a:p>
            <a:r>
              <a:rPr lang="zh-TW" altLang="zh-TW" sz="2800" b="1" dirty="0"/>
              <a:t>跟單託收</a:t>
            </a:r>
            <a:r>
              <a:rPr lang="en-US" altLang="zh-TW" sz="2800" b="1" dirty="0"/>
              <a:t>(Documents against acceptance, </a:t>
            </a:r>
            <a:r>
              <a:rPr lang="zh-TW" altLang="zh-TW" sz="2800" b="1" dirty="0"/>
              <a:t>簡稱</a:t>
            </a:r>
            <a:r>
              <a:rPr lang="en-US" altLang="zh-TW" sz="2800" b="1" dirty="0"/>
              <a:t>D/A</a:t>
            </a:r>
            <a:r>
              <a:rPr lang="zh-TW" altLang="zh-TW" sz="2800" b="1" dirty="0"/>
              <a:t>；</a:t>
            </a:r>
            <a:r>
              <a:rPr lang="en-US" altLang="zh-TW" sz="2800" b="1" dirty="0"/>
              <a:t>Documents against payment, </a:t>
            </a:r>
            <a:r>
              <a:rPr lang="zh-TW" altLang="zh-TW" sz="2800" b="1" dirty="0"/>
              <a:t>簡稱</a:t>
            </a:r>
            <a:r>
              <a:rPr lang="en-US" altLang="zh-TW" sz="2800" b="1" dirty="0"/>
              <a:t>D/P</a:t>
            </a:r>
            <a:r>
              <a:rPr lang="en-US" altLang="zh-TW" sz="2800" b="1" dirty="0" smtClean="0"/>
              <a:t>)</a:t>
            </a:r>
          </a:p>
          <a:p>
            <a:r>
              <a:rPr lang="zh-TW" altLang="zh-TW" sz="2800" b="1" dirty="0"/>
              <a:t>寄售</a:t>
            </a:r>
            <a:r>
              <a:rPr lang="en-US" altLang="zh-TW" sz="2800" b="1" dirty="0"/>
              <a:t>(Consignment</a:t>
            </a:r>
            <a:r>
              <a:rPr lang="en-US" altLang="zh-TW" sz="2800" b="1" dirty="0" smtClean="0"/>
              <a:t>)</a:t>
            </a:r>
          </a:p>
          <a:p>
            <a:r>
              <a:rPr lang="zh-TW" altLang="zh-TW" sz="2800" b="1" dirty="0"/>
              <a:t>記帳</a:t>
            </a:r>
            <a:r>
              <a:rPr lang="en-US" altLang="zh-TW" sz="2800" b="1" dirty="0"/>
              <a:t>(Open account </a:t>
            </a:r>
            <a:r>
              <a:rPr lang="zh-TW" altLang="zh-TW" sz="2800" b="1" dirty="0"/>
              <a:t>簡稱</a:t>
            </a:r>
            <a:r>
              <a:rPr lang="en-US" altLang="zh-TW" sz="2800" b="1" dirty="0"/>
              <a:t>O/A</a:t>
            </a:r>
            <a:r>
              <a:rPr lang="en-US" altLang="zh-TW" sz="2800" b="1" dirty="0" smtClean="0"/>
              <a:t>)</a:t>
            </a:r>
          </a:p>
          <a:p>
            <a:r>
              <a:rPr lang="zh-TW" altLang="zh-TW" sz="2800" b="1" dirty="0"/>
              <a:t>分期付款</a:t>
            </a:r>
            <a:r>
              <a:rPr lang="en-US" altLang="zh-TW" sz="2800" b="1" dirty="0"/>
              <a:t>(Installment)</a:t>
            </a:r>
            <a:endParaRPr lang="zh-TW" altLang="en-US" sz="2800" b="1" dirty="0"/>
          </a:p>
        </p:txBody>
      </p:sp>
      <p:sp>
        <p:nvSpPr>
          <p:cNvPr id="5" name="矩形 4"/>
          <p:cNvSpPr/>
          <p:nvPr/>
        </p:nvSpPr>
        <p:spPr>
          <a:xfrm>
            <a:off x="0" y="0"/>
            <a:ext cx="1979712" cy="62068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付款</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4924358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0"/>
            <a:ext cx="5400600" cy="990600"/>
          </a:xfrm>
        </p:spPr>
        <p:txBody>
          <a:bodyPr>
            <a:normAutofit/>
          </a:bodyPr>
          <a:lstStyle/>
          <a:p>
            <a:pPr algn="ctr"/>
            <a:r>
              <a:rPr lang="zh-TW" altLang="zh-TW" sz="4000" b="1" dirty="0"/>
              <a:t>付款之幣別</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152</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原則應使用價格條件</a:t>
            </a:r>
            <a:r>
              <a:rPr lang="zh-TW" altLang="zh-TW" sz="3200" b="1" dirty="0" smtClean="0"/>
              <a:t>中</a:t>
            </a:r>
            <a:r>
              <a:rPr lang="en-US" altLang="zh-TW" sz="3200" b="1" dirty="0" smtClean="0"/>
              <a:t>,</a:t>
            </a:r>
            <a:r>
              <a:rPr lang="zh-TW" altLang="zh-TW" sz="3200" b="1" dirty="0" smtClean="0"/>
              <a:t>所</a:t>
            </a:r>
            <a:r>
              <a:rPr lang="zh-TW" altLang="zh-TW" sz="3200" b="1" dirty="0"/>
              <a:t>約定之貨幣幣別</a:t>
            </a:r>
            <a:r>
              <a:rPr lang="zh-TW" altLang="zh-TW" sz="3200" b="1" dirty="0" smtClean="0"/>
              <a:t>付款</a:t>
            </a:r>
            <a:r>
              <a:rPr lang="en-US" altLang="zh-TW" sz="3200" b="1" dirty="0" smtClean="0"/>
              <a:t>,</a:t>
            </a:r>
            <a:r>
              <a:rPr lang="zh-TW" altLang="zh-TW" sz="3200" b="1" dirty="0" smtClean="0"/>
              <a:t>但</a:t>
            </a:r>
            <a:r>
              <a:rPr lang="zh-TW" altLang="zh-TW" sz="3200" b="1" dirty="0"/>
              <a:t>亦有價格條件使用主要貿易國之硬貨幣</a:t>
            </a:r>
            <a:r>
              <a:rPr lang="en-US" altLang="zh-TW" sz="3200" b="1" dirty="0"/>
              <a:t>(</a:t>
            </a:r>
            <a:r>
              <a:rPr lang="zh-TW" altLang="zh-TW" sz="3200" b="1" dirty="0"/>
              <a:t>例如美元</a:t>
            </a:r>
            <a:r>
              <a:rPr lang="en-US" altLang="zh-TW" sz="3200" b="1" dirty="0" smtClean="0"/>
              <a:t>)</a:t>
            </a:r>
            <a:r>
              <a:rPr lang="en-US" altLang="zh-TW" sz="3200" b="1" dirty="0"/>
              <a:t>,</a:t>
            </a:r>
            <a:r>
              <a:rPr lang="zh-TW" altLang="zh-TW" sz="3200" b="1" dirty="0" smtClean="0"/>
              <a:t>而</a:t>
            </a:r>
            <a:r>
              <a:rPr lang="zh-TW" altLang="zh-TW" sz="3200" b="1" dirty="0"/>
              <a:t>付款清算時採用他種幣</a:t>
            </a:r>
            <a:r>
              <a:rPr lang="zh-TW" altLang="zh-TW" sz="3200" b="1" dirty="0" smtClean="0"/>
              <a:t>別</a:t>
            </a:r>
            <a:r>
              <a:rPr lang="en-US" altLang="zh-TW" sz="3200" b="1" dirty="0" smtClean="0"/>
              <a:t>,</a:t>
            </a:r>
            <a:r>
              <a:rPr lang="zh-TW" altLang="zh-TW" sz="3200" b="1" dirty="0" smtClean="0"/>
              <a:t>則</a:t>
            </a:r>
            <a:r>
              <a:rPr lang="zh-TW" altLang="zh-TW" sz="3200" b="1" dirty="0"/>
              <a:t>於此情況應於買賣契約中訂明付款之幣</a:t>
            </a:r>
            <a:r>
              <a:rPr lang="zh-TW" altLang="zh-TW" sz="3200" b="1" dirty="0" smtClean="0"/>
              <a:t>別</a:t>
            </a:r>
            <a:r>
              <a:rPr lang="en-US" altLang="zh-TW" sz="3200" b="1" dirty="0" smtClean="0"/>
              <a:t>,</a:t>
            </a:r>
            <a:r>
              <a:rPr lang="zh-TW" altLang="zh-TW" sz="3200" b="1" dirty="0" smtClean="0"/>
              <a:t>及</a:t>
            </a:r>
            <a:r>
              <a:rPr lang="zh-TW" altLang="zh-TW" sz="3200" b="1" dirty="0"/>
              <a:t>其與價格條件使用貨幣之兌換</a:t>
            </a:r>
            <a:r>
              <a:rPr lang="zh-TW" altLang="zh-TW" sz="3200" b="1" dirty="0" smtClean="0"/>
              <a:t>比率</a:t>
            </a:r>
            <a:r>
              <a:rPr lang="en-US" altLang="zh-TW" sz="3200" b="1" dirty="0" smtClean="0"/>
              <a:t>.</a:t>
            </a:r>
            <a:endParaRPr lang="zh-TW" altLang="en-US" sz="3200" b="1" dirty="0"/>
          </a:p>
        </p:txBody>
      </p:sp>
      <p:sp>
        <p:nvSpPr>
          <p:cNvPr id="5" name="矩形 4"/>
          <p:cNvSpPr/>
          <p:nvPr/>
        </p:nvSpPr>
        <p:spPr>
          <a:xfrm>
            <a:off x="0" y="0"/>
            <a:ext cx="1979712" cy="62068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付款</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
        <p:nvSpPr>
          <p:cNvPr id="6" name="向左箭號 5"/>
          <p:cNvSpPr/>
          <p:nvPr/>
        </p:nvSpPr>
        <p:spPr>
          <a:xfrm>
            <a:off x="7596336" y="3356992"/>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244924358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zh-TW" altLang="en-US" sz="4000" b="1" dirty="0" smtClean="0">
                <a:latin typeface="Times New Roman" panose="02020603050405020304" pitchFamily="18" charset="0"/>
                <a:cs typeface="Times New Roman" panose="02020603050405020304" pitchFamily="18" charset="0"/>
              </a:rPr>
              <a:t>交貨條件之要項</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153</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交貨</a:t>
            </a:r>
            <a:r>
              <a:rPr lang="zh-TW" altLang="zh-TW" sz="3200" b="1" dirty="0" smtClean="0"/>
              <a:t>地點</a:t>
            </a:r>
            <a:endParaRPr lang="en-US" altLang="zh-TW" sz="3200" b="1" dirty="0" smtClean="0"/>
          </a:p>
          <a:p>
            <a:r>
              <a:rPr lang="zh-TW" altLang="zh-TW" sz="3200" b="1" dirty="0"/>
              <a:t>交貨</a:t>
            </a:r>
            <a:r>
              <a:rPr lang="zh-TW" altLang="zh-TW" sz="3200" b="1" dirty="0" smtClean="0"/>
              <a:t>時間</a:t>
            </a:r>
            <a:endParaRPr lang="en-US" altLang="zh-TW" sz="3200" b="1" dirty="0" smtClean="0"/>
          </a:p>
          <a:p>
            <a:r>
              <a:rPr lang="zh-TW" altLang="zh-TW" sz="3200" b="1" dirty="0"/>
              <a:t>交貨</a:t>
            </a:r>
            <a:r>
              <a:rPr lang="zh-TW" altLang="zh-TW" sz="3200" b="1" dirty="0" smtClean="0"/>
              <a:t>方式</a:t>
            </a:r>
            <a:endParaRPr lang="en-US" altLang="zh-TW" sz="3200" b="1" dirty="0" smtClean="0"/>
          </a:p>
          <a:p>
            <a:r>
              <a:rPr lang="zh-TW" altLang="zh-TW" sz="3200" b="1" dirty="0"/>
              <a:t>交貨</a:t>
            </a:r>
            <a:r>
              <a:rPr lang="zh-TW" altLang="zh-TW" sz="3200" b="1" dirty="0" smtClean="0"/>
              <a:t>通知</a:t>
            </a:r>
            <a:endParaRPr lang="en-US" altLang="zh-TW" sz="3200" b="1" dirty="0" smtClean="0"/>
          </a:p>
          <a:p>
            <a:r>
              <a:rPr lang="zh-TW" altLang="zh-TW" sz="3200" b="1" dirty="0"/>
              <a:t>交貨時點之</a:t>
            </a:r>
            <a:r>
              <a:rPr lang="zh-TW" altLang="zh-TW" sz="3200" b="1" dirty="0" smtClean="0"/>
              <a:t>確認</a:t>
            </a:r>
            <a:endParaRPr lang="en-US" altLang="zh-TW" sz="3200" b="1" dirty="0" smtClean="0"/>
          </a:p>
          <a:p>
            <a:r>
              <a:rPr lang="zh-TW" altLang="zh-TW" sz="3200" b="1" dirty="0"/>
              <a:t>延遲交貨</a:t>
            </a:r>
            <a:endParaRPr lang="zh-TW" altLang="en-US" sz="3200" b="1" dirty="0"/>
          </a:p>
        </p:txBody>
      </p:sp>
      <p:sp>
        <p:nvSpPr>
          <p:cNvPr id="5" name="矩形 4"/>
          <p:cNvSpPr/>
          <p:nvPr/>
        </p:nvSpPr>
        <p:spPr>
          <a:xfrm>
            <a:off x="0" y="0"/>
            <a:ext cx="1979712" cy="6206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交貨</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788431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79712" y="152400"/>
            <a:ext cx="6707088" cy="990600"/>
          </a:xfrm>
        </p:spPr>
        <p:txBody>
          <a:bodyPr>
            <a:normAutofit/>
          </a:bodyPr>
          <a:lstStyle/>
          <a:p>
            <a:pPr algn="ctr"/>
            <a:r>
              <a:rPr lang="zh-TW" altLang="zh-TW" sz="4000" b="1" dirty="0"/>
              <a:t>交貨時間</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154</a:t>
            </a:fld>
            <a:endParaRPr lang="zh-TW" altLang="en-US"/>
          </a:p>
        </p:txBody>
      </p:sp>
      <p:sp>
        <p:nvSpPr>
          <p:cNvPr id="4" name="內容版面配置區 3"/>
          <p:cNvSpPr>
            <a:spLocks noGrp="1"/>
          </p:cNvSpPr>
          <p:nvPr>
            <p:ph sz="quarter" idx="1"/>
          </p:nvPr>
        </p:nvSpPr>
        <p:spPr>
          <a:xfrm>
            <a:off x="179512" y="1219200"/>
            <a:ext cx="8784976" cy="5162128"/>
          </a:xfrm>
        </p:spPr>
        <p:txBody>
          <a:bodyPr>
            <a:normAutofit/>
          </a:bodyPr>
          <a:lstStyle/>
          <a:p>
            <a:r>
              <a:rPr lang="zh-TW" altLang="zh-TW" sz="2800" b="1" dirty="0"/>
              <a:t>在約定交貨之條件</a:t>
            </a:r>
            <a:r>
              <a:rPr lang="zh-TW" altLang="zh-TW" sz="2800" b="1" dirty="0" smtClean="0"/>
              <a:t>時</a:t>
            </a:r>
            <a:r>
              <a:rPr lang="en-US" altLang="zh-TW" sz="2800" b="1" dirty="0" smtClean="0"/>
              <a:t>,</a:t>
            </a:r>
            <a:r>
              <a:rPr lang="zh-TW" altLang="zh-TW" sz="2800" b="1" dirty="0" smtClean="0"/>
              <a:t>除</a:t>
            </a:r>
            <a:r>
              <a:rPr lang="zh-TW" altLang="zh-TW" sz="2800" b="1" dirty="0"/>
              <a:t>交貨地點</a:t>
            </a:r>
            <a:r>
              <a:rPr lang="zh-TW" altLang="zh-TW" sz="2800" b="1" dirty="0" smtClean="0"/>
              <a:t>外</a:t>
            </a:r>
            <a:r>
              <a:rPr lang="en-US" altLang="zh-TW" sz="2800" b="1" dirty="0" smtClean="0"/>
              <a:t>,</a:t>
            </a:r>
            <a:r>
              <a:rPr lang="zh-TW" altLang="zh-TW" sz="2800" b="1" dirty="0" smtClean="0"/>
              <a:t>另一</a:t>
            </a:r>
            <a:r>
              <a:rPr lang="zh-TW" altLang="zh-TW" sz="2800" b="1" dirty="0"/>
              <a:t>要項即為交貨</a:t>
            </a:r>
            <a:r>
              <a:rPr lang="zh-TW" altLang="zh-TW" sz="2800" b="1" dirty="0" smtClean="0"/>
              <a:t>時間</a:t>
            </a:r>
            <a:r>
              <a:rPr lang="en-US" altLang="zh-TW" sz="2800" b="1" dirty="0" smtClean="0"/>
              <a:t>,</a:t>
            </a:r>
            <a:r>
              <a:rPr lang="zh-TW" altLang="zh-TW" sz="2800" b="1" dirty="0" smtClean="0"/>
              <a:t>理論上</a:t>
            </a:r>
            <a:r>
              <a:rPr lang="en-US" altLang="zh-TW" sz="2800" b="1" dirty="0"/>
              <a:t>,</a:t>
            </a:r>
            <a:r>
              <a:rPr lang="zh-TW" altLang="zh-TW" sz="2800" b="1" dirty="0" smtClean="0"/>
              <a:t>倘</a:t>
            </a:r>
            <a:r>
              <a:rPr lang="zh-TW" altLang="zh-TW" sz="2800" b="1" dirty="0"/>
              <a:t>買賣契約未另有</a:t>
            </a:r>
            <a:r>
              <a:rPr lang="zh-TW" altLang="zh-TW" sz="2800" b="1" dirty="0" smtClean="0"/>
              <a:t>記載</a:t>
            </a:r>
            <a:r>
              <a:rPr lang="en-US" altLang="zh-TW" sz="2800" b="1" dirty="0" smtClean="0"/>
              <a:t>,</a:t>
            </a:r>
            <a:r>
              <a:rPr lang="zh-TW" altLang="zh-TW" sz="2800" b="1" dirty="0" smtClean="0"/>
              <a:t>賣方</a:t>
            </a:r>
            <a:r>
              <a:rPr lang="zh-TW" altLang="zh-TW" sz="2800" b="1" dirty="0"/>
              <a:t>只要在不遲於契約所定</a:t>
            </a:r>
            <a:r>
              <a:rPr lang="zh-TW" altLang="zh-TW" sz="2800" b="1" dirty="0" smtClean="0"/>
              <a:t>時間</a:t>
            </a:r>
            <a:r>
              <a:rPr lang="en-US" altLang="zh-TW" sz="2800" b="1" dirty="0" smtClean="0"/>
              <a:t>,</a:t>
            </a:r>
            <a:r>
              <a:rPr lang="zh-TW" altLang="zh-TW" sz="2800" b="1" dirty="0" smtClean="0"/>
              <a:t>將</a:t>
            </a:r>
            <a:r>
              <a:rPr lang="zh-TW" altLang="zh-TW" sz="2800" b="1" dirty="0"/>
              <a:t>貨物於前述依據貿易條件所訂之交貨地點交付買方</a:t>
            </a:r>
            <a:r>
              <a:rPr lang="zh-TW" altLang="zh-TW" sz="2800" b="1" dirty="0" smtClean="0"/>
              <a:t>處置</a:t>
            </a:r>
            <a:r>
              <a:rPr lang="en-US" altLang="zh-TW" sz="2800" b="1" dirty="0" smtClean="0"/>
              <a:t>,</a:t>
            </a:r>
            <a:r>
              <a:rPr lang="zh-TW" altLang="zh-TW" sz="2800" b="1" dirty="0" smtClean="0"/>
              <a:t>即</a:t>
            </a:r>
            <a:r>
              <a:rPr lang="zh-TW" altLang="zh-TW" sz="2800" b="1" dirty="0"/>
              <a:t>視為已</a:t>
            </a:r>
            <a:r>
              <a:rPr lang="zh-TW" altLang="zh-TW" sz="2800" b="1" dirty="0" smtClean="0"/>
              <a:t>履約</a:t>
            </a:r>
            <a:r>
              <a:rPr lang="en-US" altLang="zh-TW" sz="2800" b="1" dirty="0" smtClean="0"/>
              <a:t>;</a:t>
            </a:r>
            <a:r>
              <a:rPr lang="zh-TW" altLang="zh-TW" sz="2800" b="1" dirty="0" smtClean="0"/>
              <a:t>例如</a:t>
            </a:r>
            <a:r>
              <a:rPr lang="en-US" altLang="zh-TW" sz="2800" b="1" dirty="0"/>
              <a:t>:</a:t>
            </a:r>
            <a:r>
              <a:rPr lang="zh-TW" altLang="zh-TW" sz="2800" b="1" dirty="0" smtClean="0"/>
              <a:t>倘</a:t>
            </a:r>
            <a:r>
              <a:rPr lang="zh-TW" altLang="zh-TW" sz="2800" b="1" dirty="0"/>
              <a:t>以</a:t>
            </a:r>
            <a:r>
              <a:rPr lang="en-US" altLang="zh-TW" sz="2800" b="1" dirty="0"/>
              <a:t>FOB</a:t>
            </a:r>
            <a:r>
              <a:rPr lang="zh-TW" altLang="zh-TW" sz="2800" b="1" dirty="0"/>
              <a:t>、</a:t>
            </a:r>
            <a:r>
              <a:rPr lang="en-US" altLang="zh-TW" sz="2800" b="1" dirty="0"/>
              <a:t>CFR</a:t>
            </a:r>
            <a:r>
              <a:rPr lang="zh-TW" altLang="zh-TW" sz="2800" b="1" dirty="0"/>
              <a:t>或</a:t>
            </a:r>
            <a:r>
              <a:rPr lang="en-US" altLang="zh-TW" sz="2800" b="1" dirty="0"/>
              <a:t>CIF</a:t>
            </a:r>
            <a:r>
              <a:rPr lang="zh-TW" altLang="zh-TW" sz="2800" b="1" dirty="0"/>
              <a:t>條件</a:t>
            </a:r>
            <a:r>
              <a:rPr lang="zh-TW" altLang="zh-TW" sz="2800" b="1" dirty="0" smtClean="0"/>
              <a:t>交易</a:t>
            </a:r>
            <a:r>
              <a:rPr lang="en-US" altLang="zh-TW" sz="2800" b="1" dirty="0" smtClean="0"/>
              <a:t>,</a:t>
            </a:r>
            <a:r>
              <a:rPr lang="zh-TW" altLang="zh-TW" sz="2800" b="1" dirty="0" smtClean="0"/>
              <a:t>倘</a:t>
            </a:r>
            <a:r>
              <a:rPr lang="zh-TW" altLang="zh-TW" sz="2800" b="1" dirty="0"/>
              <a:t>貨物已裝載於船舶</a:t>
            </a:r>
            <a:r>
              <a:rPr lang="zh-TW" altLang="zh-TW" sz="2800" b="1" dirty="0" smtClean="0"/>
              <a:t>上</a:t>
            </a:r>
            <a:r>
              <a:rPr lang="en-US" altLang="zh-TW" sz="2800" b="1" dirty="0" smtClean="0"/>
              <a:t>,</a:t>
            </a:r>
            <a:r>
              <a:rPr lang="zh-TW" altLang="zh-TW" sz="2800" b="1" dirty="0" smtClean="0"/>
              <a:t>即</a:t>
            </a:r>
            <a:r>
              <a:rPr lang="zh-TW" altLang="zh-TW" sz="2800" b="1" dirty="0"/>
              <a:t>視為賣方</a:t>
            </a:r>
            <a:r>
              <a:rPr lang="zh-TW" altLang="zh-TW" sz="2800" b="1" dirty="0" smtClean="0"/>
              <a:t>交貨</a:t>
            </a:r>
            <a:r>
              <a:rPr lang="en-US" altLang="zh-TW" sz="2800" b="1" dirty="0" smtClean="0"/>
              <a:t>;</a:t>
            </a:r>
            <a:r>
              <a:rPr lang="zh-TW" altLang="zh-TW" sz="2800" b="1" dirty="0" smtClean="0"/>
              <a:t>因此</a:t>
            </a:r>
            <a:r>
              <a:rPr lang="en-US" altLang="zh-TW" sz="2800" b="1" dirty="0"/>
              <a:t>,</a:t>
            </a:r>
            <a:r>
              <a:rPr lang="zh-TW" altLang="zh-TW" sz="2800" b="1" dirty="0" smtClean="0"/>
              <a:t>通常</a:t>
            </a:r>
            <a:r>
              <a:rPr lang="zh-TW" altLang="zh-TW" sz="2800" b="1" dirty="0"/>
              <a:t>以裝運之時間即視為交貨</a:t>
            </a:r>
            <a:r>
              <a:rPr lang="zh-TW" altLang="zh-TW" sz="2800" b="1" dirty="0" smtClean="0"/>
              <a:t>時間</a:t>
            </a:r>
            <a:r>
              <a:rPr lang="en-US" altLang="zh-TW" sz="2800" b="1" dirty="0" smtClean="0"/>
              <a:t>;</a:t>
            </a:r>
            <a:r>
              <a:rPr lang="zh-TW" altLang="zh-TW" sz="2800" b="1" dirty="0" smtClean="0"/>
              <a:t>另</a:t>
            </a:r>
            <a:r>
              <a:rPr lang="zh-TW" altLang="zh-TW" sz="2800" b="1" dirty="0"/>
              <a:t>倘以國貿條規之</a:t>
            </a:r>
            <a:r>
              <a:rPr lang="en-US" altLang="zh-TW" sz="2800" b="1" dirty="0"/>
              <a:t>”E”</a:t>
            </a:r>
            <a:r>
              <a:rPr lang="zh-TW" altLang="zh-TW" sz="2800" b="1" dirty="0"/>
              <a:t>、</a:t>
            </a:r>
            <a:r>
              <a:rPr lang="en-US" altLang="zh-TW" sz="2800" b="1" dirty="0"/>
              <a:t>”F”</a:t>
            </a:r>
            <a:r>
              <a:rPr lang="zh-TW" altLang="zh-TW" sz="2800" b="1" dirty="0"/>
              <a:t>及</a:t>
            </a:r>
            <a:r>
              <a:rPr lang="en-US" altLang="zh-TW" sz="2800" b="1" dirty="0"/>
              <a:t>”C”</a:t>
            </a:r>
            <a:r>
              <a:rPr lang="zh-TW" altLang="zh-TW" sz="2800" b="1" dirty="0"/>
              <a:t>類型貿易條件交易</a:t>
            </a:r>
            <a:r>
              <a:rPr lang="zh-TW" altLang="zh-TW" sz="2800" b="1" dirty="0" smtClean="0"/>
              <a:t>時</a:t>
            </a:r>
            <a:r>
              <a:rPr lang="en-US" altLang="zh-TW" sz="2800" b="1" dirty="0" smtClean="0"/>
              <a:t>,</a:t>
            </a:r>
            <a:r>
              <a:rPr lang="zh-TW" altLang="zh-TW" sz="2800" b="1" dirty="0" smtClean="0"/>
              <a:t>買方</a:t>
            </a:r>
            <a:r>
              <a:rPr lang="zh-TW" altLang="zh-TW" sz="2800" b="1" dirty="0"/>
              <a:t>應注意賣方交貨之地點為出口地之約定</a:t>
            </a:r>
            <a:r>
              <a:rPr lang="zh-TW" altLang="zh-TW" sz="2800" b="1" dirty="0" smtClean="0"/>
              <a:t>地點</a:t>
            </a:r>
            <a:r>
              <a:rPr lang="en-US" altLang="zh-TW" sz="2800" b="1" dirty="0" smtClean="0"/>
              <a:t>,</a:t>
            </a:r>
            <a:r>
              <a:rPr lang="zh-TW" altLang="zh-TW" sz="2800" b="1" dirty="0" smtClean="0"/>
              <a:t>則</a:t>
            </a:r>
            <a:r>
              <a:rPr lang="zh-TW" altLang="zh-TW" sz="2800" b="1" dirty="0"/>
              <a:t>自該點運至進口地之運輸</a:t>
            </a:r>
            <a:r>
              <a:rPr lang="zh-TW" altLang="zh-TW" sz="2800" b="1" dirty="0" smtClean="0"/>
              <a:t>時間</a:t>
            </a:r>
            <a:r>
              <a:rPr lang="en-US" altLang="zh-TW" sz="2800" b="1" dirty="0" smtClean="0"/>
              <a:t>,</a:t>
            </a:r>
            <a:r>
              <a:rPr lang="zh-TW" altLang="zh-TW" sz="2800" b="1" dirty="0" smtClean="0"/>
              <a:t>亦</a:t>
            </a:r>
            <a:r>
              <a:rPr lang="zh-TW" altLang="zh-TW" sz="2800" b="1" dirty="0"/>
              <a:t>應一併</a:t>
            </a:r>
            <a:r>
              <a:rPr lang="zh-TW" altLang="zh-TW" sz="2800" b="1" dirty="0" smtClean="0"/>
              <a:t>考量</a:t>
            </a:r>
            <a:r>
              <a:rPr lang="en-US" altLang="zh-TW" sz="2800" b="1" dirty="0" smtClean="0"/>
              <a:t>,</a:t>
            </a:r>
            <a:r>
              <a:rPr lang="zh-TW" altLang="zh-TW" sz="2800" b="1" dirty="0" smtClean="0"/>
              <a:t>以</a:t>
            </a:r>
            <a:r>
              <a:rPr lang="zh-TW" altLang="zh-TW" sz="2800" b="1" dirty="0"/>
              <a:t>決定符合其所須之交貨</a:t>
            </a:r>
            <a:r>
              <a:rPr lang="zh-TW" altLang="zh-TW" sz="2800" b="1" dirty="0" smtClean="0"/>
              <a:t>時間</a:t>
            </a:r>
            <a:r>
              <a:rPr lang="en-US" altLang="zh-TW" sz="2800" b="1" dirty="0" smtClean="0"/>
              <a:t>.</a:t>
            </a:r>
            <a:endParaRPr lang="zh-TW" altLang="en-US" sz="2800" b="1" dirty="0"/>
          </a:p>
        </p:txBody>
      </p:sp>
      <p:sp>
        <p:nvSpPr>
          <p:cNvPr id="5" name="矩形 4"/>
          <p:cNvSpPr/>
          <p:nvPr/>
        </p:nvSpPr>
        <p:spPr>
          <a:xfrm>
            <a:off x="0" y="0"/>
            <a:ext cx="1979712" cy="6206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交貨</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7793923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zh-TW" altLang="zh-TW" sz="4000" b="1" dirty="0">
                <a:solidFill>
                  <a:schemeClr val="tx1"/>
                </a:solidFill>
              </a:rPr>
              <a:t>部分裝運</a:t>
            </a:r>
            <a:r>
              <a:rPr lang="en-US" altLang="zh-TW" sz="4000" b="1" dirty="0">
                <a:solidFill>
                  <a:schemeClr val="tx1"/>
                </a:solidFill>
              </a:rPr>
              <a:t>(partial shipment)</a:t>
            </a:r>
            <a:endParaRPr lang="zh-TW" altLang="en-US" sz="4000" b="1" dirty="0">
              <a:solidFill>
                <a:schemeClr val="tx1"/>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155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分裝意指交易之全部</a:t>
            </a:r>
            <a:r>
              <a:rPr lang="zh-TW" altLang="zh-TW" sz="3200" b="1" dirty="0" smtClean="0"/>
              <a:t>貨物</a:t>
            </a:r>
            <a:r>
              <a:rPr lang="en-US" altLang="zh-TW" sz="3200" b="1" dirty="0" smtClean="0"/>
              <a:t>,</a:t>
            </a:r>
            <a:r>
              <a:rPr lang="zh-TW" altLang="zh-TW" sz="3200" b="1" dirty="0" smtClean="0"/>
              <a:t>以</a:t>
            </a:r>
            <a:r>
              <a:rPr lang="zh-TW" altLang="zh-TW" sz="3200" b="1" dirty="0"/>
              <a:t>一次以上裝運</a:t>
            </a:r>
            <a:r>
              <a:rPr lang="zh-TW" altLang="zh-TW" sz="3200" b="1" dirty="0" smtClean="0"/>
              <a:t>出口</a:t>
            </a:r>
            <a:r>
              <a:rPr lang="en-US" altLang="zh-TW" sz="3200" b="1" dirty="0" smtClean="0"/>
              <a:t>,</a:t>
            </a:r>
            <a:r>
              <a:rPr lang="zh-TW" altLang="zh-TW" sz="3200" b="1" dirty="0" smtClean="0"/>
              <a:t>而</a:t>
            </a:r>
            <a:r>
              <a:rPr lang="zh-TW" altLang="zh-TW" sz="3200" b="1" dirty="0"/>
              <a:t>交貨之次數及每次交貨之時間</a:t>
            </a:r>
            <a:r>
              <a:rPr lang="en-US" altLang="zh-TW" sz="3200" b="1" dirty="0"/>
              <a:t>(</a:t>
            </a:r>
            <a:r>
              <a:rPr lang="zh-TW" altLang="zh-TW" sz="3200" b="1" dirty="0"/>
              <a:t>及全部在交貨時間當日或之前交運即可</a:t>
            </a:r>
            <a:r>
              <a:rPr lang="en-US" altLang="zh-TW" sz="3200" b="1" dirty="0"/>
              <a:t>)</a:t>
            </a:r>
            <a:r>
              <a:rPr lang="zh-TW" altLang="zh-TW" sz="3200" b="1" dirty="0"/>
              <a:t>未</a:t>
            </a:r>
            <a:r>
              <a:rPr lang="zh-TW" altLang="zh-TW" sz="3200" b="1" dirty="0" smtClean="0"/>
              <a:t>限制</a:t>
            </a:r>
            <a:r>
              <a:rPr lang="en-US" altLang="zh-TW" sz="3200" b="1" dirty="0" smtClean="0"/>
              <a:t>;</a:t>
            </a:r>
            <a:r>
              <a:rPr lang="zh-TW" altLang="zh-TW" sz="3200" b="1" dirty="0" smtClean="0"/>
              <a:t>而</a:t>
            </a:r>
            <a:r>
              <a:rPr lang="zh-TW" altLang="zh-TW" sz="3200" b="1" dirty="0"/>
              <a:t>貨物之交運可否</a:t>
            </a:r>
            <a:r>
              <a:rPr lang="zh-TW" altLang="zh-TW" sz="3200" b="1" dirty="0" smtClean="0"/>
              <a:t>分批</a:t>
            </a:r>
            <a:r>
              <a:rPr lang="en-US" altLang="zh-TW" sz="3200" b="1" dirty="0" smtClean="0"/>
              <a:t>,</a:t>
            </a:r>
            <a:r>
              <a:rPr lang="zh-TW" altLang="zh-TW" sz="3200" b="1" dirty="0" smtClean="0"/>
              <a:t>應</a:t>
            </a:r>
            <a:r>
              <a:rPr lang="zh-TW" altLang="zh-TW" sz="3200" b="1" dirty="0"/>
              <a:t>於買賣契約載</a:t>
            </a:r>
            <a:r>
              <a:rPr lang="zh-TW" altLang="zh-TW" sz="3200" b="1" dirty="0" smtClean="0"/>
              <a:t>明</a:t>
            </a:r>
            <a:r>
              <a:rPr lang="en-US" altLang="zh-TW" sz="3200" b="1" dirty="0" smtClean="0"/>
              <a:t>.</a:t>
            </a:r>
            <a:r>
              <a:rPr lang="zh-TW" altLang="zh-TW" sz="3200" b="1" dirty="0" smtClean="0"/>
              <a:t>倘</a:t>
            </a:r>
            <a:r>
              <a:rPr lang="zh-TW" altLang="zh-TW" sz="3200" b="1" dirty="0"/>
              <a:t>以信用狀交易</a:t>
            </a:r>
            <a:r>
              <a:rPr lang="zh-TW" altLang="zh-TW" sz="3200" b="1" dirty="0" smtClean="0"/>
              <a:t>時</a:t>
            </a:r>
            <a:r>
              <a:rPr lang="en-US" altLang="zh-TW" sz="3200" b="1" dirty="0" smtClean="0"/>
              <a:t>,</a:t>
            </a:r>
            <a:r>
              <a:rPr lang="zh-TW" altLang="zh-TW" sz="3200" b="1" dirty="0" smtClean="0"/>
              <a:t>倘</a:t>
            </a:r>
            <a:r>
              <a:rPr lang="zh-TW" altLang="zh-TW" sz="3200" b="1" dirty="0"/>
              <a:t>信用狀未規定禁止部分</a:t>
            </a:r>
            <a:r>
              <a:rPr lang="zh-TW" altLang="zh-TW" sz="3200" b="1" dirty="0" smtClean="0"/>
              <a:t>裝運</a:t>
            </a:r>
            <a:r>
              <a:rPr lang="en-US" altLang="zh-TW" sz="3200" b="1" dirty="0" smtClean="0"/>
              <a:t>,</a:t>
            </a:r>
            <a:r>
              <a:rPr lang="zh-TW" altLang="zh-TW" sz="3200" b="1" dirty="0" smtClean="0"/>
              <a:t>分裝</a:t>
            </a:r>
            <a:r>
              <a:rPr lang="zh-TW" altLang="zh-TW" sz="3200" b="1" dirty="0"/>
              <a:t>係屬</a:t>
            </a:r>
            <a:r>
              <a:rPr lang="zh-TW" altLang="zh-TW" sz="3200" b="1" dirty="0" smtClean="0"/>
              <a:t>允許</a:t>
            </a:r>
            <a:r>
              <a:rPr lang="en-US" altLang="zh-TW" sz="3200" b="1" dirty="0" smtClean="0"/>
              <a:t>.</a:t>
            </a:r>
            <a:endParaRPr lang="zh-TW" altLang="en-US" sz="3200" b="1" dirty="0"/>
          </a:p>
        </p:txBody>
      </p:sp>
      <p:sp>
        <p:nvSpPr>
          <p:cNvPr id="5" name="矩形 4"/>
          <p:cNvSpPr/>
          <p:nvPr/>
        </p:nvSpPr>
        <p:spPr>
          <a:xfrm>
            <a:off x="0" y="0"/>
            <a:ext cx="1979712" cy="6206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交貨</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2925216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en-US" altLang="zh-TW" sz="4000" b="1" dirty="0" smtClean="0">
                <a:solidFill>
                  <a:schemeClr val="tx1"/>
                </a:solidFill>
              </a:rPr>
              <a:t>UCP</a:t>
            </a:r>
            <a:r>
              <a:rPr lang="zh-TW" altLang="zh-TW" sz="4000" b="1" dirty="0">
                <a:solidFill>
                  <a:schemeClr val="tx1"/>
                </a:solidFill>
              </a:rPr>
              <a:t>有關部分</a:t>
            </a:r>
            <a:r>
              <a:rPr lang="zh-TW" altLang="zh-TW" sz="4000" b="1" dirty="0" smtClean="0">
                <a:solidFill>
                  <a:schemeClr val="tx1"/>
                </a:solidFill>
              </a:rPr>
              <a:t>裝運</a:t>
            </a:r>
            <a:r>
              <a:rPr lang="zh-TW" altLang="zh-TW" sz="4000" b="1" dirty="0">
                <a:solidFill>
                  <a:schemeClr val="tx1"/>
                </a:solidFill>
              </a:rPr>
              <a:t>之規定</a:t>
            </a:r>
            <a:endParaRPr lang="zh-TW" altLang="en-US" sz="4000" b="1" dirty="0">
              <a:solidFill>
                <a:schemeClr val="tx1"/>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156</a:t>
            </a:fld>
            <a:endParaRPr lang="zh-TW" altLang="en-US"/>
          </a:p>
        </p:txBody>
      </p:sp>
      <p:sp>
        <p:nvSpPr>
          <p:cNvPr id="4" name="內容版面配置區 3"/>
          <p:cNvSpPr>
            <a:spLocks noGrp="1"/>
          </p:cNvSpPr>
          <p:nvPr>
            <p:ph sz="quarter" idx="1"/>
          </p:nvPr>
        </p:nvSpPr>
        <p:spPr/>
        <p:txBody>
          <a:bodyPr>
            <a:normAutofit lnSpcReduction="10000"/>
          </a:bodyPr>
          <a:lstStyle/>
          <a:p>
            <a:r>
              <a:rPr lang="zh-TW" altLang="zh-TW" sz="3200" b="1" dirty="0">
                <a:latin typeface="Times New Roman" panose="02020603050405020304" pitchFamily="18" charset="0"/>
                <a:cs typeface="Times New Roman" panose="02020603050405020304" pitchFamily="18" charset="0"/>
              </a:rPr>
              <a:t>倘信用狀禁止部分</a:t>
            </a:r>
            <a:r>
              <a:rPr lang="zh-TW" altLang="zh-TW" sz="3200" b="1" dirty="0" smtClean="0">
                <a:latin typeface="Times New Roman" panose="02020603050405020304" pitchFamily="18" charset="0"/>
                <a:cs typeface="Times New Roman" panose="02020603050405020304" pitchFamily="18" charset="0"/>
              </a:rPr>
              <a:t>裝運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而</a:t>
            </a:r>
            <a:r>
              <a:rPr lang="zh-TW" altLang="zh-TW" sz="3200" b="1" dirty="0">
                <a:latin typeface="Times New Roman" panose="02020603050405020304" pitchFamily="18" charset="0"/>
                <a:cs typeface="Times New Roman" panose="02020603050405020304" pitchFamily="18" charset="0"/>
              </a:rPr>
              <a:t>提示一套以上表明不同之裝運日期或不同之裝載港之運送</a:t>
            </a:r>
            <a:r>
              <a:rPr lang="zh-TW" altLang="zh-TW" sz="3200" b="1" dirty="0" smtClean="0">
                <a:latin typeface="Times New Roman" panose="02020603050405020304" pitchFamily="18" charset="0"/>
                <a:cs typeface="Times New Roman" panose="02020603050405020304" pitchFamily="18" charset="0"/>
              </a:rPr>
              <a:t>單據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但</a:t>
            </a:r>
            <a:r>
              <a:rPr lang="zh-TW" altLang="zh-TW" sz="3200" b="1" dirty="0">
                <a:latin typeface="Times New Roman" panose="02020603050405020304" pitchFamily="18" charset="0"/>
                <a:cs typeface="Times New Roman" panose="02020603050405020304" pitchFamily="18" charset="0"/>
              </a:rPr>
              <a:t>全部運送單據顯示貨物係裝載於同一運輸工具</a:t>
            </a:r>
            <a:r>
              <a:rPr lang="zh-TW" altLang="zh-TW" sz="3200" b="1" dirty="0" smtClean="0">
                <a:latin typeface="Times New Roman" panose="02020603050405020304" pitchFamily="18" charset="0"/>
                <a:cs typeface="Times New Roman" panose="02020603050405020304" pitchFamily="18" charset="0"/>
              </a:rPr>
              <a:t>運送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且</a:t>
            </a:r>
            <a:r>
              <a:rPr lang="zh-TW" altLang="zh-TW" sz="3200" b="1" dirty="0">
                <a:latin typeface="Times New Roman" panose="02020603050405020304" pitchFamily="18" charset="0"/>
                <a:cs typeface="Times New Roman" panose="02020603050405020304" pitchFamily="18" charset="0"/>
              </a:rPr>
              <a:t>為同一</a:t>
            </a:r>
            <a:r>
              <a:rPr lang="zh-TW" altLang="zh-TW" sz="3200" b="1" dirty="0" smtClean="0">
                <a:latin typeface="Times New Roman" panose="02020603050405020304" pitchFamily="18" charset="0"/>
                <a:cs typeface="Times New Roman" panose="02020603050405020304" pitchFamily="18" charset="0"/>
              </a:rPr>
              <a:t>航次</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並</a:t>
            </a:r>
            <a:r>
              <a:rPr lang="zh-TW" altLang="zh-TW" sz="3200" b="1" dirty="0">
                <a:latin typeface="Times New Roman" panose="02020603050405020304" pitchFamily="18" charset="0"/>
                <a:cs typeface="Times New Roman" panose="02020603050405020304" pitchFamily="18" charset="0"/>
              </a:rPr>
              <a:t>表明同一</a:t>
            </a:r>
            <a:r>
              <a:rPr lang="zh-TW" altLang="zh-TW" sz="3200" b="1" dirty="0" smtClean="0">
                <a:latin typeface="Times New Roman" panose="02020603050405020304" pitchFamily="18" charset="0"/>
                <a:cs typeface="Times New Roman" panose="02020603050405020304" pitchFamily="18" charset="0"/>
              </a:rPr>
              <a:t>目的地</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則</a:t>
            </a:r>
            <a:r>
              <a:rPr lang="zh-TW" altLang="zh-TW" sz="3200" b="1" dirty="0">
                <a:latin typeface="Times New Roman" panose="02020603050405020304" pitchFamily="18" charset="0"/>
                <a:cs typeface="Times New Roman" panose="02020603050405020304" pitchFamily="18" charset="0"/>
              </a:rPr>
              <a:t>依據</a:t>
            </a:r>
            <a:r>
              <a:rPr lang="en-US" altLang="zh-TW" sz="3200" b="1" dirty="0">
                <a:latin typeface="Times New Roman" panose="02020603050405020304" pitchFamily="18" charset="0"/>
                <a:cs typeface="Times New Roman" panose="02020603050405020304" pitchFamily="18" charset="0"/>
              </a:rPr>
              <a:t>UCP600</a:t>
            </a:r>
            <a:r>
              <a:rPr lang="zh-TW" altLang="zh-TW" sz="3200" b="1" dirty="0">
                <a:latin typeface="Times New Roman" panose="02020603050405020304" pitchFamily="18" charset="0"/>
                <a:cs typeface="Times New Roman" panose="02020603050405020304" pitchFamily="18" charset="0"/>
              </a:rPr>
              <a:t>第</a:t>
            </a:r>
            <a:r>
              <a:rPr lang="en-US" altLang="zh-TW" sz="3200" b="1" dirty="0">
                <a:latin typeface="Times New Roman" panose="02020603050405020304" pitchFamily="18" charset="0"/>
                <a:cs typeface="Times New Roman" panose="02020603050405020304" pitchFamily="18" charset="0"/>
              </a:rPr>
              <a:t>31</a:t>
            </a:r>
            <a:r>
              <a:rPr lang="zh-TW" altLang="zh-TW" sz="3200" b="1" dirty="0">
                <a:latin typeface="Times New Roman" panose="02020603050405020304" pitchFamily="18" charset="0"/>
                <a:cs typeface="Times New Roman" panose="02020603050405020304" pitchFamily="18" charset="0"/>
              </a:rPr>
              <a:t>條</a:t>
            </a:r>
            <a:r>
              <a:rPr lang="en-US" altLang="zh-TW" sz="3200" b="1" dirty="0">
                <a:latin typeface="Times New Roman" panose="02020603050405020304" pitchFamily="18" charset="0"/>
                <a:cs typeface="Times New Roman" panose="02020603050405020304" pitchFamily="18" charset="0"/>
              </a:rPr>
              <a:t>b</a:t>
            </a:r>
            <a:r>
              <a:rPr lang="zh-TW" altLang="zh-TW" sz="3200" b="1" dirty="0">
                <a:latin typeface="Times New Roman" panose="02020603050405020304" pitchFamily="18" charset="0"/>
                <a:cs typeface="Times New Roman" panose="02020603050405020304" pitchFamily="18" charset="0"/>
              </a:rPr>
              <a:t>項之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將</a:t>
            </a:r>
            <a:r>
              <a:rPr lang="zh-TW" altLang="zh-TW" sz="3200" b="1" dirty="0">
                <a:latin typeface="Times New Roman" panose="02020603050405020304" pitchFamily="18" charset="0"/>
                <a:cs typeface="Times New Roman" panose="02020603050405020304" pitchFamily="18" charset="0"/>
              </a:rPr>
              <a:t>不認為部分</a:t>
            </a:r>
            <a:r>
              <a:rPr lang="zh-TW" altLang="zh-TW" sz="3200" b="1" dirty="0" smtClean="0">
                <a:latin typeface="Times New Roman" panose="02020603050405020304" pitchFamily="18" charset="0"/>
                <a:cs typeface="Times New Roman" panose="02020603050405020304" pitchFamily="18" charset="0"/>
              </a:rPr>
              <a:t>裝運</a:t>
            </a:r>
            <a:r>
              <a:rPr lang="en-US" altLang="zh-TW" sz="3200" b="1" dirty="0">
                <a:latin typeface="Times New Roman" panose="02020603050405020304" pitchFamily="18" charset="0"/>
                <a:cs typeface="Times New Roman" panose="02020603050405020304" pitchFamily="18" charset="0"/>
              </a:rPr>
              <a:t>;</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但倘提示一套或一套以上之運送</a:t>
            </a:r>
            <a:r>
              <a:rPr lang="zh-TW" altLang="zh-TW" sz="3200" b="1" dirty="0" smtClean="0">
                <a:latin typeface="Times New Roman" panose="02020603050405020304" pitchFamily="18" charset="0"/>
                <a:cs typeface="Times New Roman" panose="02020603050405020304" pitchFamily="18" charset="0"/>
              </a:rPr>
              <a:t>單據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顯示</a:t>
            </a:r>
            <a:r>
              <a:rPr lang="zh-TW" altLang="zh-TW" sz="3200" b="1" dirty="0">
                <a:latin typeface="Times New Roman" panose="02020603050405020304" pitchFamily="18" charset="0"/>
                <a:cs typeface="Times New Roman" panose="02020603050405020304" pitchFamily="18" charset="0"/>
              </a:rPr>
              <a:t>係在相同運送方式裝運於一個以上之運輸工具</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如前述之兩部卡車</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將認係部分</a:t>
            </a:r>
            <a:r>
              <a:rPr lang="zh-TW" altLang="zh-TW" sz="3200" b="1" dirty="0" smtClean="0">
                <a:latin typeface="Times New Roman" panose="02020603050405020304" pitchFamily="18" charset="0"/>
                <a:cs typeface="Times New Roman" panose="02020603050405020304" pitchFamily="18" charset="0"/>
              </a:rPr>
              <a:t>裝運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縱</a:t>
            </a:r>
            <a:r>
              <a:rPr lang="zh-TW" altLang="zh-TW" sz="3200" b="1" dirty="0">
                <a:latin typeface="Times New Roman" panose="02020603050405020304" pitchFamily="18" charset="0"/>
                <a:cs typeface="Times New Roman" panose="02020603050405020304" pitchFamily="18" charset="0"/>
              </a:rPr>
              <a:t>該等運輸工具係於同日出發前往同一</a:t>
            </a:r>
            <a:r>
              <a:rPr lang="zh-TW" altLang="zh-TW" sz="3200" b="1" dirty="0" smtClean="0">
                <a:latin typeface="Times New Roman" panose="02020603050405020304" pitchFamily="18" charset="0"/>
                <a:cs typeface="Times New Roman" panose="02020603050405020304" pitchFamily="18" charset="0"/>
              </a:rPr>
              <a:t>目的地</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
        <p:nvSpPr>
          <p:cNvPr id="5" name="矩形 4"/>
          <p:cNvSpPr/>
          <p:nvPr/>
        </p:nvSpPr>
        <p:spPr>
          <a:xfrm>
            <a:off x="0" y="0"/>
            <a:ext cx="1979712" cy="6206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交貨</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2925216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152400"/>
            <a:ext cx="7704856" cy="990600"/>
          </a:xfrm>
        </p:spPr>
        <p:txBody>
          <a:bodyPr>
            <a:noAutofit/>
          </a:bodyPr>
          <a:lstStyle/>
          <a:p>
            <a:pPr algn="ctr"/>
            <a:r>
              <a:rPr lang="zh-TW" altLang="zh-TW" sz="4000" b="1" dirty="0"/>
              <a:t>分期裝運</a:t>
            </a:r>
            <a:r>
              <a:rPr lang="en-US" altLang="zh-TW" sz="4000" b="1" dirty="0"/>
              <a:t>(instalment shipment)</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157</a:t>
            </a:fld>
            <a:endParaRPr lang="zh-TW" altLang="en-US"/>
          </a:p>
        </p:txBody>
      </p:sp>
      <p:sp>
        <p:nvSpPr>
          <p:cNvPr id="4" name="內容版面配置區 3"/>
          <p:cNvSpPr>
            <a:spLocks noGrp="1"/>
          </p:cNvSpPr>
          <p:nvPr>
            <p:ph sz="quarter" idx="1"/>
          </p:nvPr>
        </p:nvSpPr>
        <p:spPr>
          <a:xfrm>
            <a:off x="251520" y="1219200"/>
            <a:ext cx="8640960" cy="4937760"/>
          </a:xfrm>
        </p:spPr>
        <p:txBody>
          <a:bodyPr>
            <a:normAutofit/>
          </a:bodyPr>
          <a:lstStyle/>
          <a:p>
            <a:r>
              <a:rPr lang="zh-TW" altLang="zh-TW" sz="3200" b="1" dirty="0">
                <a:latin typeface="Times New Roman" panose="02020603050405020304" pitchFamily="18" charset="0"/>
                <a:cs typeface="Times New Roman" panose="02020603050405020304" pitchFamily="18" charset="0"/>
              </a:rPr>
              <a:t>分期裝運與分批裝運相同</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為</a:t>
            </a:r>
            <a:r>
              <a:rPr lang="zh-TW" altLang="zh-TW" sz="3200" b="1" dirty="0">
                <a:latin typeface="Times New Roman" panose="02020603050405020304" pitchFamily="18" charset="0"/>
                <a:cs typeface="Times New Roman" panose="02020603050405020304" pitchFamily="18" charset="0"/>
              </a:rPr>
              <a:t>全部</a:t>
            </a:r>
            <a:r>
              <a:rPr lang="zh-TW" altLang="zh-TW" sz="3200" b="1" dirty="0" smtClean="0">
                <a:latin typeface="Times New Roman" panose="02020603050405020304" pitchFamily="18" charset="0"/>
                <a:cs typeface="Times New Roman" panose="02020603050405020304" pitchFamily="18" charset="0"/>
              </a:rPr>
              <a:t>貨物</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以</a:t>
            </a:r>
            <a:r>
              <a:rPr lang="zh-TW" altLang="zh-TW" sz="3200" b="1" dirty="0">
                <a:latin typeface="Times New Roman" panose="02020603050405020304" pitchFamily="18" charset="0"/>
                <a:cs typeface="Times New Roman" panose="02020603050405020304" pitchFamily="18" charset="0"/>
              </a:rPr>
              <a:t>一次以上裝運</a:t>
            </a:r>
            <a:r>
              <a:rPr lang="zh-TW" altLang="zh-TW" sz="3200" b="1" dirty="0" smtClean="0">
                <a:latin typeface="Times New Roman" panose="02020603050405020304" pitchFamily="18" charset="0"/>
                <a:cs typeface="Times New Roman" panose="02020603050405020304" pitchFamily="18" charset="0"/>
              </a:rPr>
              <a:t>出口</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但</a:t>
            </a:r>
            <a:r>
              <a:rPr lang="zh-TW" altLang="zh-TW" sz="3200" b="1" dirty="0">
                <a:latin typeface="Times New Roman" panose="02020603050405020304" pitchFamily="18" charset="0"/>
                <a:cs typeface="Times New Roman" panose="02020603050405020304" pitchFamily="18" charset="0"/>
              </a:rPr>
              <a:t>不同</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為</a:t>
            </a:r>
            <a:r>
              <a:rPr lang="zh-TW" altLang="zh-TW" sz="3200" b="1" dirty="0">
                <a:latin typeface="Times New Roman" panose="02020603050405020304" pitchFamily="18" charset="0"/>
                <a:cs typeface="Times New Roman" panose="02020603050405020304" pitchFamily="18" charset="0"/>
              </a:rPr>
              <a:t>分期裝運訂有每次裝運之</a:t>
            </a:r>
            <a:r>
              <a:rPr lang="zh-TW" altLang="zh-TW" sz="3200" b="1" dirty="0" smtClean="0">
                <a:latin typeface="Times New Roman" panose="02020603050405020304" pitchFamily="18" charset="0"/>
                <a:cs typeface="Times New Roman" panose="02020603050405020304" pitchFamily="18" charset="0"/>
              </a:rPr>
              <a:t>時間表</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買賣</a:t>
            </a:r>
            <a:r>
              <a:rPr lang="zh-TW" altLang="zh-TW" sz="3200" b="1" dirty="0">
                <a:latin typeface="Times New Roman" panose="02020603050405020304" pitchFamily="18" charset="0"/>
                <a:cs typeface="Times New Roman" panose="02020603050405020304" pitchFamily="18" charset="0"/>
              </a:rPr>
              <a:t>契約訂有每次裝運之時間表</a:t>
            </a:r>
            <a:r>
              <a:rPr lang="zh-TW" altLang="zh-TW" sz="3200" b="1" dirty="0" smtClean="0">
                <a:latin typeface="Times New Roman" panose="02020603050405020304" pitchFamily="18" charset="0"/>
                <a:cs typeface="Times New Roman" panose="02020603050405020304" pitchFamily="18" charset="0"/>
              </a:rPr>
              <a:t>時</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賣方</a:t>
            </a:r>
            <a:r>
              <a:rPr lang="zh-TW" altLang="zh-TW" sz="3200" b="1" dirty="0">
                <a:latin typeface="Times New Roman" panose="02020603050405020304" pitchFamily="18" charset="0"/>
                <a:cs typeface="Times New Roman" panose="02020603050405020304" pitchFamily="18" charset="0"/>
              </a:rPr>
              <a:t>應遵照該時間表裝運</a:t>
            </a:r>
            <a:r>
              <a:rPr lang="zh-TW" altLang="zh-TW" sz="3200" b="1" dirty="0" smtClean="0">
                <a:latin typeface="Times New Roman" panose="02020603050405020304" pitchFamily="18" charset="0"/>
                <a:cs typeface="Times New Roman" panose="02020603050405020304" pitchFamily="18" charset="0"/>
              </a:rPr>
              <a:t>出貨</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smtClean="0">
                <a:latin typeface="Times New Roman" panose="02020603050405020304" pitchFamily="18" charset="0"/>
                <a:cs typeface="Times New Roman" panose="02020603050405020304" pitchFamily="18" charset="0"/>
              </a:rPr>
              <a:t>另</a:t>
            </a:r>
            <a:r>
              <a:rPr lang="zh-TW" altLang="zh-TW" sz="3200" b="1" dirty="0">
                <a:latin typeface="Times New Roman" panose="02020603050405020304" pitchFamily="18" charset="0"/>
                <a:cs typeface="Times New Roman" panose="02020603050405020304" pitchFamily="18" charset="0"/>
              </a:rPr>
              <a:t>應注意倘以信用狀做為付款</a:t>
            </a:r>
            <a:r>
              <a:rPr lang="zh-TW" altLang="zh-TW" sz="3200" b="1" dirty="0" smtClean="0">
                <a:latin typeface="Times New Roman" panose="02020603050405020304" pitchFamily="18" charset="0"/>
                <a:cs typeface="Times New Roman" panose="02020603050405020304" pitchFamily="18" charset="0"/>
              </a:rPr>
              <a:t>方式</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依據</a:t>
            </a:r>
            <a:r>
              <a:rPr lang="en-US" altLang="zh-TW" sz="3200" b="1" dirty="0">
                <a:latin typeface="Times New Roman" panose="02020603050405020304" pitchFamily="18" charset="0"/>
                <a:cs typeface="Times New Roman" panose="02020603050405020304" pitchFamily="18" charset="0"/>
              </a:rPr>
              <a:t>UCP600</a:t>
            </a:r>
            <a:r>
              <a:rPr lang="zh-TW" altLang="zh-TW" sz="3200" b="1" dirty="0">
                <a:latin typeface="Times New Roman" panose="02020603050405020304" pitchFamily="18" charset="0"/>
                <a:cs typeface="Times New Roman" panose="02020603050405020304" pitchFamily="18" charset="0"/>
              </a:rPr>
              <a:t>第</a:t>
            </a:r>
            <a:r>
              <a:rPr lang="en-US" altLang="zh-TW" sz="3200" b="1" dirty="0">
                <a:latin typeface="Times New Roman" panose="02020603050405020304" pitchFamily="18" charset="0"/>
                <a:cs typeface="Times New Roman" panose="02020603050405020304" pitchFamily="18" charset="0"/>
              </a:rPr>
              <a:t>32</a:t>
            </a:r>
            <a:r>
              <a:rPr lang="zh-TW" altLang="zh-TW" sz="3200" b="1" dirty="0">
                <a:latin typeface="Times New Roman" panose="02020603050405020304" pitchFamily="18" charset="0"/>
                <a:cs typeface="Times New Roman" panose="02020603050405020304" pitchFamily="18" charset="0"/>
              </a:rPr>
              <a:t>條之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信用</a:t>
            </a:r>
            <a:r>
              <a:rPr lang="zh-TW" altLang="zh-TW" sz="3200" b="1" dirty="0">
                <a:latin typeface="Times New Roman" panose="02020603050405020304" pitchFamily="18" charset="0"/>
                <a:cs typeface="Times New Roman" panose="02020603050405020304" pitchFamily="18" charset="0"/>
              </a:rPr>
              <a:t>狀規定分期裝運</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有</a:t>
            </a:r>
            <a:r>
              <a:rPr lang="zh-TW" altLang="zh-TW" sz="3200" b="1" dirty="0">
                <a:latin typeface="Times New Roman" panose="02020603050405020304" pitchFamily="18" charset="0"/>
                <a:cs typeface="Times New Roman" panose="02020603050405020304" pitchFamily="18" charset="0"/>
              </a:rPr>
              <a:t>任何一期未能按期裝運</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信用</a:t>
            </a:r>
            <a:r>
              <a:rPr lang="zh-TW" altLang="zh-TW" sz="3200" b="1" dirty="0">
                <a:latin typeface="Times New Roman" panose="02020603050405020304" pitchFamily="18" charset="0"/>
                <a:cs typeface="Times New Roman" panose="02020603050405020304" pitchFamily="18" charset="0"/>
              </a:rPr>
              <a:t>狀對於該期及其後各期均中止</a:t>
            </a:r>
            <a:r>
              <a:rPr lang="zh-TW" altLang="zh-TW" sz="3200" b="1" dirty="0" smtClean="0">
                <a:latin typeface="Times New Roman" panose="02020603050405020304" pitchFamily="18" charset="0"/>
                <a:cs typeface="Times New Roman" panose="02020603050405020304" pitchFamily="18" charset="0"/>
              </a:rPr>
              <a:t>使用</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
        <p:nvSpPr>
          <p:cNvPr id="5" name="矩形 4"/>
          <p:cNvSpPr/>
          <p:nvPr/>
        </p:nvSpPr>
        <p:spPr>
          <a:xfrm>
            <a:off x="0" y="0"/>
            <a:ext cx="1763688" cy="6206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交貨</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
        <p:nvSpPr>
          <p:cNvPr id="6" name="向右箭號 5"/>
          <p:cNvSpPr/>
          <p:nvPr/>
        </p:nvSpPr>
        <p:spPr>
          <a:xfrm>
            <a:off x="7596336" y="2852936"/>
            <a:ext cx="720080"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02925216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標題 1"/>
          <p:cNvSpPr>
            <a:spLocks noGrp="1"/>
          </p:cNvSpPr>
          <p:nvPr>
            <p:ph type="title"/>
          </p:nvPr>
        </p:nvSpPr>
        <p:spPr>
          <a:xfrm>
            <a:off x="457200" y="122238"/>
            <a:ext cx="7543800" cy="1003300"/>
          </a:xfrm>
        </p:spPr>
        <p:txBody>
          <a:bodyPr>
            <a:normAutofit/>
          </a:bodyPr>
          <a:lstStyle/>
          <a:p>
            <a:pPr algn="ctr"/>
            <a:r>
              <a:rPr lang="zh-TW" altLang="en-US" sz="3600" b="1" dirty="0" smtClean="0">
                <a:latin typeface="Times New Roman" pitchFamily="18" charset="0"/>
                <a:ea typeface="標楷體" pitchFamily="65" charset="-120"/>
                <a:cs typeface="Times New Roman" pitchFamily="18" charset="0"/>
              </a:rPr>
              <a:t>分期裝運</a:t>
            </a:r>
            <a:r>
              <a:rPr lang="en-US" altLang="zh-TW" sz="3600" b="1" dirty="0" smtClean="0">
                <a:latin typeface="Times New Roman" pitchFamily="18" charset="0"/>
                <a:ea typeface="標楷體" pitchFamily="65" charset="-120"/>
                <a:cs typeface="Times New Roman" pitchFamily="18" charset="0"/>
              </a:rPr>
              <a:t>/</a:t>
            </a:r>
            <a:r>
              <a:rPr lang="zh-TW" altLang="en-US" sz="3600" b="1" dirty="0" smtClean="0">
                <a:latin typeface="Times New Roman" pitchFamily="18" charset="0"/>
                <a:ea typeface="標楷體" pitchFamily="65" charset="-120"/>
                <a:cs typeface="Times New Roman" pitchFamily="18" charset="0"/>
              </a:rPr>
              <a:t>動支</a:t>
            </a:r>
          </a:p>
        </p:txBody>
      </p:sp>
      <p:sp>
        <p:nvSpPr>
          <p:cNvPr id="124931" name="內容版面配置區 2"/>
          <p:cNvSpPr>
            <a:spLocks noGrp="1"/>
          </p:cNvSpPr>
          <p:nvPr>
            <p:ph idx="1"/>
          </p:nvPr>
        </p:nvSpPr>
        <p:spPr>
          <a:xfrm>
            <a:off x="179388" y="1268760"/>
            <a:ext cx="8964612" cy="4104357"/>
          </a:xfrm>
        </p:spPr>
        <p:txBody>
          <a:bodyPr>
            <a:noAutofit/>
          </a:bodyPr>
          <a:lstStyle/>
          <a:p>
            <a:r>
              <a:rPr lang="zh-TW" altLang="en-US" sz="3200" b="1" dirty="0" smtClean="0">
                <a:latin typeface="Times New Roman" pitchFamily="18" charset="0"/>
                <a:ea typeface="標楷體" pitchFamily="65" charset="-120"/>
                <a:cs typeface="Times New Roman" pitchFamily="18" charset="0"/>
              </a:rPr>
              <a:t>分期裝運</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動支期間</a:t>
            </a:r>
            <a:r>
              <a:rPr lang="en-US" altLang="zh-TW" sz="3200" b="1" dirty="0" smtClean="0">
                <a:latin typeface="Times New Roman" pitchFamily="18" charset="0"/>
                <a:ea typeface="標楷體" pitchFamily="65" charset="-120"/>
                <a:cs typeface="Times New Roman" pitchFamily="18" charset="0"/>
              </a:rPr>
              <a:t>:</a:t>
            </a: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1 Lot 1000pcs shipment must be  effected between 1/1-1/31</a:t>
            </a: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2 Lot 800pcs shipment must be  effected between </a:t>
            </a: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     2/1-2/28</a:t>
            </a: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3 Lot 1200pcs shipment must be  effected between 3/1-3/31….</a:t>
            </a:r>
            <a:endParaRPr lang="zh-TW" altLang="en-US" sz="3200" b="1"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C238F03A-58E1-4ECA-9024-348A9A81A53D}" type="slidenum">
              <a:rPr lang="en-US" smtClean="0"/>
              <a:pPr/>
              <a:t>158</a:t>
            </a:fld>
            <a:endParaRPr lang="en-US"/>
          </a:p>
        </p:txBody>
      </p:sp>
      <p:sp>
        <p:nvSpPr>
          <p:cNvPr id="6" name="矩形 5"/>
          <p:cNvSpPr/>
          <p:nvPr/>
        </p:nvSpPr>
        <p:spPr>
          <a:xfrm>
            <a:off x="0" y="0"/>
            <a:ext cx="1979712" cy="6206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交貨</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817809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6563072" cy="990600"/>
          </a:xfrm>
        </p:spPr>
        <p:txBody>
          <a:bodyPr>
            <a:normAutofit/>
          </a:bodyPr>
          <a:lstStyle/>
          <a:p>
            <a:pPr algn="ctr"/>
            <a:r>
              <a:rPr lang="zh-TW" altLang="zh-TW" sz="4000" b="1" dirty="0">
                <a:solidFill>
                  <a:schemeClr val="tx1"/>
                </a:solidFill>
              </a:rPr>
              <a:t>轉運</a:t>
            </a:r>
            <a:r>
              <a:rPr lang="en-US" altLang="zh-TW" sz="4000" b="1" dirty="0">
                <a:solidFill>
                  <a:schemeClr val="tx1"/>
                </a:solidFill>
              </a:rPr>
              <a:t>(</a:t>
            </a:r>
            <a:r>
              <a:rPr lang="en-US" altLang="zh-TW" sz="4000" b="1" dirty="0" err="1">
                <a:solidFill>
                  <a:schemeClr val="tx1"/>
                </a:solidFill>
              </a:rPr>
              <a:t>transhipment</a:t>
            </a:r>
            <a:r>
              <a:rPr lang="en-US" altLang="zh-TW" sz="4000" b="1" dirty="0">
                <a:solidFill>
                  <a:schemeClr val="tx1"/>
                </a:solidFill>
              </a:rPr>
              <a:t>)</a:t>
            </a:r>
            <a:endParaRPr lang="zh-TW" altLang="en-US" sz="4000" b="1" dirty="0">
              <a:solidFill>
                <a:schemeClr val="tx1"/>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159</a:t>
            </a:fld>
            <a:endParaRPr lang="zh-TW" altLang="en-US"/>
          </a:p>
        </p:txBody>
      </p:sp>
      <p:sp>
        <p:nvSpPr>
          <p:cNvPr id="4" name="內容版面配置區 3"/>
          <p:cNvSpPr>
            <a:spLocks noGrp="1"/>
          </p:cNvSpPr>
          <p:nvPr>
            <p:ph sz="quarter" idx="1"/>
          </p:nvPr>
        </p:nvSpPr>
        <p:spPr>
          <a:xfrm>
            <a:off x="323528" y="1219200"/>
            <a:ext cx="8568952" cy="5162128"/>
          </a:xfrm>
        </p:spPr>
        <p:txBody>
          <a:bodyPr>
            <a:normAutofit/>
          </a:bodyPr>
          <a:lstStyle/>
          <a:p>
            <a:r>
              <a:rPr lang="zh-TW" altLang="zh-TW" sz="3200" b="1" dirty="0">
                <a:latin typeface="Times New Roman" panose="02020603050405020304" pitchFamily="18" charset="0"/>
                <a:cs typeface="Times New Roman" panose="02020603050405020304" pitchFamily="18" charset="0"/>
              </a:rPr>
              <a:t>意指自出口地指定地點至進口地之目的地之運送</a:t>
            </a:r>
            <a:r>
              <a:rPr lang="zh-TW" altLang="zh-TW" sz="3200" b="1" dirty="0" smtClean="0">
                <a:latin typeface="Times New Roman" panose="02020603050405020304" pitchFamily="18" charset="0"/>
                <a:cs typeface="Times New Roman" panose="02020603050405020304" pitchFamily="18" charset="0"/>
              </a:rPr>
              <a:t>全程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發生</a:t>
            </a:r>
            <a:r>
              <a:rPr lang="zh-TW" altLang="zh-TW" sz="3200" b="1" dirty="0">
                <a:latin typeface="Times New Roman" panose="02020603050405020304" pitchFamily="18" charset="0"/>
                <a:cs typeface="Times New Roman" panose="02020603050405020304" pitchFamily="18" charset="0"/>
              </a:rPr>
              <a:t>從一運輸工具卸下再重裝至另一運輸工具之</a:t>
            </a:r>
            <a:r>
              <a:rPr lang="zh-TW" altLang="zh-TW" sz="3200" b="1" dirty="0" smtClean="0">
                <a:latin typeface="Times New Roman" panose="02020603050405020304" pitchFamily="18" charset="0"/>
                <a:cs typeface="Times New Roman" panose="02020603050405020304" pitchFamily="18" charset="0"/>
              </a:rPr>
              <a:t>行為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即</a:t>
            </a:r>
            <a:r>
              <a:rPr lang="zh-TW" altLang="zh-TW" sz="3200" b="1" dirty="0">
                <a:latin typeface="Times New Roman" panose="02020603050405020304" pitchFamily="18" charset="0"/>
                <a:cs typeface="Times New Roman" panose="02020603050405020304" pitchFamily="18" charset="0"/>
              </a:rPr>
              <a:t>俗稱之轉船或</a:t>
            </a:r>
            <a:r>
              <a:rPr lang="zh-TW" altLang="zh-TW" sz="3200" b="1" dirty="0" smtClean="0">
                <a:latin typeface="Times New Roman" panose="02020603050405020304" pitchFamily="18" charset="0"/>
                <a:cs typeface="Times New Roman" panose="02020603050405020304" pitchFamily="18" charset="0"/>
              </a:rPr>
              <a:t>轉機</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轉運</a:t>
            </a:r>
            <a:r>
              <a:rPr lang="zh-TW" altLang="zh-TW" sz="3200" b="1" dirty="0">
                <a:latin typeface="Times New Roman" panose="02020603050405020304" pitchFamily="18" charset="0"/>
                <a:cs typeface="Times New Roman" panose="02020603050405020304" pitchFamily="18" charset="0"/>
              </a:rPr>
              <a:t>通常導因於地理、政治因素所產生無直通之</a:t>
            </a:r>
            <a:r>
              <a:rPr lang="zh-TW" altLang="zh-TW" sz="3200" b="1" dirty="0" smtClean="0">
                <a:latin typeface="Times New Roman" panose="02020603050405020304" pitchFamily="18" charset="0"/>
                <a:cs typeface="Times New Roman" panose="02020603050405020304" pitchFamily="18" charset="0"/>
              </a:rPr>
              <a:t>航線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或</a:t>
            </a:r>
            <a:r>
              <a:rPr lang="zh-TW" altLang="zh-TW" sz="3200" b="1" dirty="0">
                <a:latin typeface="Times New Roman" panose="02020603050405020304" pitchFamily="18" charset="0"/>
                <a:cs typeface="Times New Roman" panose="02020603050405020304" pitchFamily="18" charset="0"/>
              </a:rPr>
              <a:t>因運輸之方式</a:t>
            </a:r>
            <a:r>
              <a:rPr lang="zh-TW" altLang="zh-TW" sz="3200" b="1" dirty="0" smtClean="0">
                <a:latin typeface="Times New Roman" panose="02020603050405020304" pitchFamily="18" charset="0"/>
                <a:cs typeface="Times New Roman" panose="02020603050405020304" pitchFamily="18" charset="0"/>
              </a:rPr>
              <a:t>等</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惟</a:t>
            </a:r>
            <a:r>
              <a:rPr lang="zh-TW" altLang="zh-TW" sz="3200" b="1" dirty="0">
                <a:latin typeface="Times New Roman" panose="02020603050405020304" pitchFamily="18" charset="0"/>
                <a:cs typeface="Times New Roman" panose="02020603050405020304" pitchFamily="18" charset="0"/>
              </a:rPr>
              <a:t>貨物倘經</a:t>
            </a:r>
            <a:r>
              <a:rPr lang="zh-TW" altLang="zh-TW" sz="3200" b="1" dirty="0" smtClean="0">
                <a:latin typeface="Times New Roman" panose="02020603050405020304" pitchFamily="18" charset="0"/>
                <a:cs typeface="Times New Roman" panose="02020603050405020304" pitchFamily="18" charset="0"/>
              </a:rPr>
              <a:t>轉運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其</a:t>
            </a:r>
            <a:r>
              <a:rPr lang="zh-TW" altLang="zh-TW" sz="3200" b="1" dirty="0">
                <a:latin typeface="Times New Roman" panose="02020603050405020304" pitchFamily="18" charset="0"/>
                <a:cs typeface="Times New Roman" panose="02020603050405020304" pitchFamily="18" charset="0"/>
              </a:rPr>
              <a:t>損毀或遺失之機率將</a:t>
            </a:r>
            <a:r>
              <a:rPr lang="zh-TW" altLang="zh-TW" sz="3200" b="1" dirty="0" smtClean="0">
                <a:latin typeface="Times New Roman" panose="02020603050405020304" pitchFamily="18" charset="0"/>
                <a:cs typeface="Times New Roman" panose="02020603050405020304" pitchFamily="18" charset="0"/>
              </a:rPr>
              <a:t>增加</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因此</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倘</a:t>
            </a:r>
            <a:r>
              <a:rPr lang="zh-TW" altLang="zh-TW" sz="3200" b="1" dirty="0">
                <a:latin typeface="Times New Roman" panose="02020603050405020304" pitchFamily="18" charset="0"/>
                <a:cs typeface="Times New Roman" panose="02020603050405020304" pitchFamily="18" charset="0"/>
              </a:rPr>
              <a:t>無前述情事且擬禁止</a:t>
            </a:r>
            <a:r>
              <a:rPr lang="zh-TW" altLang="zh-TW" sz="3200" b="1" dirty="0" smtClean="0">
                <a:latin typeface="Times New Roman" panose="02020603050405020304" pitchFamily="18" charset="0"/>
                <a:cs typeface="Times New Roman" panose="02020603050405020304" pitchFamily="18" charset="0"/>
              </a:rPr>
              <a:t>轉運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則</a:t>
            </a:r>
            <a:r>
              <a:rPr lang="zh-TW" altLang="zh-TW" sz="3200" b="1" dirty="0">
                <a:latin typeface="Times New Roman" panose="02020603050405020304" pitchFamily="18" charset="0"/>
                <a:cs typeface="Times New Roman" panose="02020603050405020304" pitchFamily="18" charset="0"/>
              </a:rPr>
              <a:t>應於契約載</a:t>
            </a:r>
            <a:r>
              <a:rPr lang="zh-TW" altLang="zh-TW" sz="3200" b="1" dirty="0" smtClean="0">
                <a:latin typeface="Times New Roman" panose="02020603050405020304" pitchFamily="18" charset="0"/>
                <a:cs typeface="Times New Roman" panose="02020603050405020304" pitchFamily="18" charset="0"/>
              </a:rPr>
              <a:t>明</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另</a:t>
            </a:r>
            <a:r>
              <a:rPr lang="zh-TW" altLang="zh-TW" sz="3200" b="1" dirty="0">
                <a:latin typeface="Times New Roman" panose="02020603050405020304" pitchFamily="18" charset="0"/>
                <a:cs typeface="Times New Roman" panose="02020603050405020304" pitchFamily="18" charset="0"/>
              </a:rPr>
              <a:t>以信用狀交易</a:t>
            </a:r>
            <a:r>
              <a:rPr lang="zh-TW" altLang="zh-TW" sz="3200" b="1" dirty="0" smtClean="0">
                <a:latin typeface="Times New Roman" panose="02020603050405020304" pitchFamily="18" charset="0"/>
                <a:cs typeface="Times New Roman" panose="02020603050405020304" pitchFamily="18" charset="0"/>
              </a:rPr>
              <a:t>時</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倘</a:t>
            </a:r>
            <a:r>
              <a:rPr lang="zh-TW" altLang="zh-TW" sz="3200" b="1" dirty="0">
                <a:latin typeface="Times New Roman" panose="02020603050405020304" pitchFamily="18" charset="0"/>
                <a:cs typeface="Times New Roman" panose="02020603050405020304" pitchFamily="18" charset="0"/>
              </a:rPr>
              <a:t>信用狀未規定禁止</a:t>
            </a:r>
            <a:r>
              <a:rPr lang="zh-TW" altLang="zh-TW" sz="3200" b="1" dirty="0" smtClean="0">
                <a:latin typeface="Times New Roman" panose="02020603050405020304" pitchFamily="18" charset="0"/>
                <a:cs typeface="Times New Roman" panose="02020603050405020304" pitchFamily="18" charset="0"/>
              </a:rPr>
              <a:t>轉運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轉運</a:t>
            </a:r>
            <a:r>
              <a:rPr lang="zh-TW" altLang="zh-TW" sz="3200" b="1" dirty="0">
                <a:latin typeface="Times New Roman" panose="02020603050405020304" pitchFamily="18" charset="0"/>
                <a:cs typeface="Times New Roman" panose="02020603050405020304" pitchFamily="18" charset="0"/>
              </a:rPr>
              <a:t>係屬</a:t>
            </a:r>
            <a:r>
              <a:rPr lang="zh-TW" altLang="zh-TW" sz="3200" b="1" dirty="0" smtClean="0">
                <a:latin typeface="Times New Roman" panose="02020603050405020304" pitchFamily="18" charset="0"/>
                <a:cs typeface="Times New Roman" panose="02020603050405020304" pitchFamily="18" charset="0"/>
              </a:rPr>
              <a:t>允許</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
        <p:nvSpPr>
          <p:cNvPr id="5" name="矩形 4"/>
          <p:cNvSpPr/>
          <p:nvPr/>
        </p:nvSpPr>
        <p:spPr>
          <a:xfrm>
            <a:off x="0" y="0"/>
            <a:ext cx="1979712" cy="6206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交貨</a:t>
            </a:r>
            <a:r>
              <a:rPr lang="zh-TW" altLang="en-US" sz="2400" b="1" dirty="0" smtClean="0">
                <a:solidFill>
                  <a:schemeClr val="tx1"/>
                </a:solidFill>
                <a:latin typeface="Times New Roman" panose="02020603050405020304" pitchFamily="18" charset="0"/>
                <a:cs typeface="Times New Roman" panose="02020603050405020304" pitchFamily="18" charset="0"/>
              </a:rPr>
              <a:t>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
        <p:nvSpPr>
          <p:cNvPr id="6" name="向左箭號 5"/>
          <p:cNvSpPr/>
          <p:nvPr/>
        </p:nvSpPr>
        <p:spPr>
          <a:xfrm>
            <a:off x="7596336" y="5301208"/>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906211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188640"/>
            <a:ext cx="8642350" cy="917848"/>
          </a:xfrm>
        </p:spPr>
        <p:txBody>
          <a:bodyPr>
            <a:normAutofit/>
          </a:bodyPr>
          <a:lstStyle/>
          <a:p>
            <a:pPr algn="ctr" eaLnBrk="1" hangingPunct="1">
              <a:defRPr/>
            </a:pPr>
            <a:r>
              <a:rPr lang="zh-TW" altLang="en-US" sz="4000" b="1" dirty="0" smtClean="0">
                <a:ea typeface="標楷體" pitchFamily="65" charset="-120"/>
              </a:rPr>
              <a:t>貿易相關主管或支援機構</a:t>
            </a:r>
            <a:r>
              <a:rPr lang="zh-TW" altLang="en-US" sz="4000" dirty="0" smtClean="0"/>
              <a:t> </a:t>
            </a:r>
          </a:p>
        </p:txBody>
      </p:sp>
      <p:sp>
        <p:nvSpPr>
          <p:cNvPr id="12291" name="Rectangle 3"/>
          <p:cNvSpPr>
            <a:spLocks noGrp="1" noChangeArrowheads="1"/>
          </p:cNvSpPr>
          <p:nvPr>
            <p:ph type="body" idx="1"/>
          </p:nvPr>
        </p:nvSpPr>
        <p:spPr>
          <a:xfrm>
            <a:off x="467544" y="1268760"/>
            <a:ext cx="8458200" cy="5334000"/>
          </a:xfrm>
        </p:spPr>
        <p:txBody>
          <a:bodyPr/>
          <a:lstStyle/>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經濟部國際貿易局</a:t>
            </a:r>
            <a:r>
              <a:rPr lang="en-US" altLang="zh-TW" sz="2800" b="1" dirty="0" smtClean="0">
                <a:latin typeface="Times New Roman" panose="02020603050405020304" pitchFamily="18" charset="0"/>
                <a:ea typeface="標楷體" pitchFamily="65" charset="-120"/>
                <a:cs typeface="Times New Roman" panose="02020603050405020304" pitchFamily="18" charset="0"/>
              </a:rPr>
              <a:t>(Bureau of Foreign Trade)</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中央銀行</a:t>
            </a:r>
            <a:r>
              <a:rPr lang="en-US" altLang="zh-TW" sz="2800" b="1" dirty="0" smtClean="0">
                <a:latin typeface="Times New Roman" panose="02020603050405020304" pitchFamily="18" charset="0"/>
                <a:ea typeface="標楷體" pitchFamily="65" charset="-120"/>
                <a:cs typeface="Times New Roman" panose="02020603050405020304" pitchFamily="18" charset="0"/>
              </a:rPr>
              <a:t>(Central Bank of China) </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外交部(</a:t>
            </a:r>
            <a:r>
              <a:rPr lang="en-US" altLang="zh-TW" sz="2800" b="1" dirty="0" smtClean="0">
                <a:latin typeface="Times New Roman" panose="02020603050405020304" pitchFamily="18" charset="0"/>
                <a:ea typeface="標楷體" pitchFamily="65" charset="-120"/>
                <a:cs typeface="Times New Roman" panose="02020603050405020304" pitchFamily="18" charset="0"/>
              </a:rPr>
              <a:t>Ministry of Foreign Affairs) </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財政部(</a:t>
            </a:r>
            <a:r>
              <a:rPr lang="en-US" altLang="zh-TW" sz="2800" b="1" dirty="0" smtClean="0">
                <a:latin typeface="Times New Roman" panose="02020603050405020304" pitchFamily="18" charset="0"/>
                <a:ea typeface="標楷體" pitchFamily="65" charset="-120"/>
                <a:cs typeface="Times New Roman" panose="02020603050405020304" pitchFamily="18" charset="0"/>
              </a:rPr>
              <a:t>Ministry of Finance)</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財政部關稅總局</a:t>
            </a:r>
            <a:r>
              <a:rPr lang="en-US" altLang="zh-TW" sz="2800" b="1" dirty="0" smtClean="0">
                <a:latin typeface="Times New Roman" panose="02020603050405020304" pitchFamily="18" charset="0"/>
                <a:ea typeface="標楷體" pitchFamily="65" charset="-120"/>
                <a:cs typeface="Times New Roman" panose="02020603050405020304" pitchFamily="18" charset="0"/>
              </a:rPr>
              <a:t>(Directorate General of Customs)</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交通部(</a:t>
            </a:r>
            <a:r>
              <a:rPr lang="en-US" altLang="zh-TW" sz="2800" b="1" dirty="0" smtClean="0">
                <a:latin typeface="Times New Roman" panose="02020603050405020304" pitchFamily="18" charset="0"/>
                <a:ea typeface="標楷體" pitchFamily="65" charset="-120"/>
                <a:cs typeface="Times New Roman" panose="02020603050405020304" pitchFamily="18" charset="0"/>
              </a:rPr>
              <a:t>Ministry of Transportation and Communications) </a:t>
            </a:r>
          </a:p>
          <a:p>
            <a:pPr eaLnBrk="1" hangingPunct="1"/>
            <a:endParaRPr lang="zh-TW" altLang="en-US" b="1" dirty="0" smtClean="0">
              <a:ea typeface="標楷體" pitchFamily="65" charset="-12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16</a:t>
            </a:fld>
            <a:endParaRPr lang="zh-TW" altLang="en-US"/>
          </a:p>
        </p:txBody>
      </p:sp>
    </p:spTree>
    <p:extLst>
      <p:ext uri="{BB962C8B-B14F-4D97-AF65-F5344CB8AC3E}">
        <p14:creationId xmlns:p14="http://schemas.microsoft.com/office/powerpoint/2010/main" xmlns="" val="20232821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5400600" cy="990600"/>
          </a:xfrm>
        </p:spPr>
        <p:txBody>
          <a:bodyPr>
            <a:normAutofit/>
          </a:bodyPr>
          <a:lstStyle/>
          <a:p>
            <a:pPr algn="ctr"/>
            <a:r>
              <a:rPr lang="zh-TW" altLang="zh-TW" sz="4000" b="1" dirty="0"/>
              <a:t>保險之投保人</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160</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由買方自行投保及出險時買方申請理賠：</a:t>
            </a:r>
            <a:r>
              <a:rPr lang="en-US" altLang="zh-TW" sz="3200" b="1" dirty="0">
                <a:latin typeface="Times New Roman" panose="02020603050405020304" pitchFamily="18" charset="0"/>
                <a:cs typeface="Times New Roman" panose="02020603050405020304" pitchFamily="18" charset="0"/>
              </a:rPr>
              <a:t>EXW</a:t>
            </a:r>
            <a:r>
              <a:rPr lang="zh-TW" altLang="zh-TW" sz="3200" b="1" dirty="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FCA</a:t>
            </a:r>
            <a:r>
              <a:rPr lang="zh-TW" altLang="zh-TW" sz="3200" b="1" dirty="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FAS</a:t>
            </a:r>
            <a:r>
              <a:rPr lang="zh-TW" altLang="zh-TW" sz="3200" b="1" dirty="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FOB</a:t>
            </a:r>
            <a:r>
              <a:rPr lang="zh-TW" altLang="zh-TW" sz="3200" b="1" dirty="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CFR</a:t>
            </a:r>
            <a:r>
              <a:rPr lang="zh-TW" altLang="zh-TW" sz="3200" b="1" dirty="0">
                <a:latin typeface="Times New Roman" panose="02020603050405020304" pitchFamily="18" charset="0"/>
                <a:cs typeface="Times New Roman" panose="02020603050405020304" pitchFamily="18" charset="0"/>
              </a:rPr>
              <a:t>及</a:t>
            </a:r>
            <a:r>
              <a:rPr lang="en-US" altLang="zh-TW" sz="3200" b="1" dirty="0" smtClean="0">
                <a:latin typeface="Times New Roman" panose="02020603050405020304" pitchFamily="18" charset="0"/>
                <a:cs typeface="Times New Roman" panose="02020603050405020304" pitchFamily="18" charset="0"/>
              </a:rPr>
              <a:t>CPT</a:t>
            </a:r>
          </a:p>
          <a:p>
            <a:r>
              <a:rPr lang="zh-TW" altLang="zh-TW" sz="3200" b="1" dirty="0">
                <a:latin typeface="Times New Roman" panose="02020603050405020304" pitchFamily="18" charset="0"/>
                <a:cs typeface="Times New Roman" panose="02020603050405020304" pitchFamily="18" charset="0"/>
              </a:rPr>
              <a:t>由賣方代替買方投保但出險時買方申請理賠：</a:t>
            </a:r>
            <a:r>
              <a:rPr lang="en-US" altLang="zh-TW" sz="3200" b="1" dirty="0">
                <a:latin typeface="Times New Roman" panose="02020603050405020304" pitchFamily="18" charset="0"/>
                <a:cs typeface="Times New Roman" panose="02020603050405020304" pitchFamily="18" charset="0"/>
              </a:rPr>
              <a:t>CIF </a:t>
            </a:r>
            <a:r>
              <a:rPr lang="zh-TW" altLang="en-US" sz="3200" b="1" dirty="0" smtClean="0">
                <a:latin typeface="Times New Roman" panose="02020603050405020304" pitchFamily="18" charset="0"/>
                <a:cs typeface="Times New Roman" panose="02020603050405020304" pitchFamily="18" charset="0"/>
              </a:rPr>
              <a:t>、</a:t>
            </a:r>
            <a:r>
              <a:rPr lang="en-US" altLang="zh-TW" sz="3200" b="1" dirty="0" smtClean="0">
                <a:latin typeface="Times New Roman" panose="02020603050405020304" pitchFamily="18" charset="0"/>
                <a:cs typeface="Times New Roman" panose="02020603050405020304" pitchFamily="18" charset="0"/>
              </a:rPr>
              <a:t>CIP</a:t>
            </a:r>
          </a:p>
          <a:p>
            <a:r>
              <a:rPr lang="zh-TW" altLang="zh-TW" sz="3200" b="1" dirty="0">
                <a:latin typeface="Times New Roman" panose="02020603050405020304" pitchFamily="18" charset="0"/>
                <a:cs typeface="Times New Roman" panose="02020603050405020304" pitchFamily="18" charset="0"/>
              </a:rPr>
              <a:t>由賣方自行投保及出險時賣方申請理賠：</a:t>
            </a:r>
            <a:r>
              <a:rPr lang="en-US" altLang="zh-TW" sz="3200" b="1" dirty="0">
                <a:latin typeface="Times New Roman" panose="02020603050405020304" pitchFamily="18" charset="0"/>
                <a:cs typeface="Times New Roman" panose="02020603050405020304" pitchFamily="18" charset="0"/>
              </a:rPr>
              <a:t>DAT</a:t>
            </a:r>
            <a:r>
              <a:rPr lang="zh-TW" altLang="zh-TW" sz="3200" b="1" dirty="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DAP</a:t>
            </a:r>
            <a:r>
              <a:rPr lang="zh-TW" altLang="zh-TW" sz="3200" b="1" dirty="0">
                <a:latin typeface="Times New Roman" panose="02020603050405020304" pitchFamily="18" charset="0"/>
                <a:cs typeface="Times New Roman" panose="02020603050405020304" pitchFamily="18" charset="0"/>
              </a:rPr>
              <a:t>及</a:t>
            </a:r>
            <a:r>
              <a:rPr lang="en-US" altLang="zh-TW" sz="3200" b="1" dirty="0">
                <a:latin typeface="Times New Roman" panose="02020603050405020304" pitchFamily="18" charset="0"/>
                <a:cs typeface="Times New Roman" panose="02020603050405020304" pitchFamily="18" charset="0"/>
              </a:rPr>
              <a:t>DDP</a:t>
            </a:r>
            <a:endParaRPr lang="zh-TW" altLang="en-US" sz="3200" b="1" dirty="0">
              <a:latin typeface="Times New Roman" panose="02020603050405020304" pitchFamily="18" charset="0"/>
              <a:cs typeface="Times New Roman" panose="02020603050405020304" pitchFamily="18" charset="0"/>
            </a:endParaRPr>
          </a:p>
        </p:txBody>
      </p:sp>
      <p:sp>
        <p:nvSpPr>
          <p:cNvPr id="5" name="矩形 4"/>
          <p:cNvSpPr/>
          <p:nvPr/>
        </p:nvSpPr>
        <p:spPr>
          <a:xfrm>
            <a:off x="0" y="0"/>
            <a:ext cx="1979712" cy="6206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dirty="0">
                <a:solidFill>
                  <a:schemeClr val="tx1"/>
                </a:solidFill>
              </a:rPr>
              <a:t>保險條件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3087849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5256584" cy="990600"/>
          </a:xfrm>
        </p:spPr>
        <p:txBody>
          <a:bodyPr>
            <a:normAutofit/>
          </a:bodyPr>
          <a:lstStyle/>
          <a:p>
            <a:pPr algn="ctr"/>
            <a:r>
              <a:rPr lang="zh-TW" altLang="zh-TW" sz="4000" b="1" dirty="0"/>
              <a:t>保險條款</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161</a:t>
            </a:fld>
            <a:endParaRPr lang="zh-TW" altLang="en-US"/>
          </a:p>
        </p:txBody>
      </p:sp>
      <p:sp>
        <p:nvSpPr>
          <p:cNvPr id="4" name="內容版面配置區 3"/>
          <p:cNvSpPr>
            <a:spLocks noGrp="1"/>
          </p:cNvSpPr>
          <p:nvPr>
            <p:ph sz="quarter" idx="1"/>
          </p:nvPr>
        </p:nvSpPr>
        <p:spPr>
          <a:xfrm>
            <a:off x="251520" y="1219200"/>
            <a:ext cx="8640960" cy="5306144"/>
          </a:xfrm>
        </p:spPr>
        <p:txBody>
          <a:bodyPr>
            <a:normAutofit/>
          </a:bodyPr>
          <a:lstStyle/>
          <a:p>
            <a:r>
              <a:rPr lang="zh-TW" altLang="zh-TW" sz="2800" b="1" dirty="0">
                <a:latin typeface="Times New Roman" panose="02020603050405020304" pitchFamily="18" charset="0"/>
                <a:cs typeface="Times New Roman" panose="02020603050405020304" pitchFamily="18" charset="0"/>
              </a:rPr>
              <a:t>現行保險實務之保險條款</a:t>
            </a:r>
            <a:r>
              <a:rPr lang="zh-TW" altLang="zh-TW" sz="2800" b="1" dirty="0" smtClean="0">
                <a:latin typeface="Times New Roman" panose="02020603050405020304" pitchFamily="18" charset="0"/>
                <a:cs typeface="Times New Roman" panose="02020603050405020304" pitchFamily="18" charset="0"/>
              </a:rPr>
              <a:t>有</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基本</a:t>
            </a:r>
            <a:r>
              <a:rPr lang="zh-TW" altLang="zh-TW" sz="2800" b="1" dirty="0">
                <a:latin typeface="Times New Roman" panose="02020603050405020304" pitchFamily="18" charset="0"/>
                <a:cs typeface="Times New Roman" panose="02020603050405020304" pitchFamily="18" charset="0"/>
              </a:rPr>
              <a:t>條款</a:t>
            </a:r>
            <a:r>
              <a:rPr lang="zh-TW" altLang="zh-TW" sz="2800" b="1" dirty="0" smtClean="0">
                <a:latin typeface="Times New Roman" panose="02020603050405020304" pitchFamily="18" charset="0"/>
                <a:cs typeface="Times New Roman" panose="02020603050405020304" pitchFamily="18" charset="0"/>
              </a:rPr>
              <a:t>包含</a:t>
            </a:r>
            <a:r>
              <a:rPr lang="en-US" altLang="zh-TW" sz="2800" b="1" dirty="0" smtClean="0">
                <a:latin typeface="Times New Roman" panose="02020603050405020304" pitchFamily="18" charset="0"/>
                <a:cs typeface="Times New Roman" panose="02020603050405020304" pitchFamily="18" charset="0"/>
              </a:rPr>
              <a:t>-2009</a:t>
            </a:r>
            <a:r>
              <a:rPr lang="zh-TW" altLang="zh-TW" sz="2800" b="1" dirty="0">
                <a:latin typeface="Times New Roman" panose="02020603050405020304" pitchFamily="18" charset="0"/>
                <a:cs typeface="Times New Roman" panose="02020603050405020304" pitchFamily="18" charset="0"/>
              </a:rPr>
              <a:t>協會條款</a:t>
            </a:r>
            <a:r>
              <a:rPr lang="en-US" altLang="zh-TW" sz="2800" b="1" dirty="0">
                <a:latin typeface="Times New Roman" panose="02020603050405020304" pitchFamily="18" charset="0"/>
                <a:cs typeface="Times New Roman" panose="02020603050405020304" pitchFamily="18" charset="0"/>
              </a:rPr>
              <a:t>(A)”ICC(A</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全名</a:t>
            </a:r>
            <a:r>
              <a:rPr lang="zh-TW" altLang="zh-TW" sz="2800" b="1" dirty="0">
                <a:latin typeface="Times New Roman" panose="02020603050405020304" pitchFamily="18" charset="0"/>
                <a:cs typeface="Times New Roman" panose="02020603050405020304" pitchFamily="18" charset="0"/>
              </a:rPr>
              <a:t>為：</a:t>
            </a:r>
            <a:r>
              <a:rPr lang="en-US" altLang="zh-TW" sz="2800" b="1" dirty="0">
                <a:latin typeface="Times New Roman" panose="02020603050405020304" pitchFamily="18" charset="0"/>
                <a:cs typeface="Times New Roman" panose="02020603050405020304" pitchFamily="18" charset="0"/>
              </a:rPr>
              <a:t>Institute Cargo Clauses(A)</a:t>
            </a:r>
            <a:r>
              <a:rPr lang="zh-TW" altLang="zh-TW" sz="2800" b="1" dirty="0">
                <a:latin typeface="Times New Roman" panose="02020603050405020304" pitchFamily="18" charset="0"/>
                <a:cs typeface="Times New Roman" panose="02020603050405020304" pitchFamily="18" charset="0"/>
              </a:rPr>
              <a:t>，以下</a:t>
            </a:r>
            <a:r>
              <a:rPr lang="zh-TW" altLang="zh-TW" sz="2800" b="1" dirty="0" smtClean="0">
                <a:latin typeface="Times New Roman" panose="02020603050405020304" pitchFamily="18" charset="0"/>
                <a:cs typeface="Times New Roman" panose="02020603050405020304" pitchFamily="18" charset="0"/>
              </a:rPr>
              <a:t>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2009</a:t>
            </a:r>
            <a:r>
              <a:rPr lang="zh-TW" altLang="zh-TW" sz="2800" b="1" dirty="0">
                <a:latin typeface="Times New Roman" panose="02020603050405020304" pitchFamily="18" charset="0"/>
                <a:cs typeface="Times New Roman" panose="02020603050405020304" pitchFamily="18" charset="0"/>
              </a:rPr>
              <a:t>協會條款</a:t>
            </a:r>
            <a:r>
              <a:rPr lang="en-US" altLang="zh-TW" sz="2800" b="1" dirty="0">
                <a:latin typeface="Times New Roman" panose="02020603050405020304" pitchFamily="18" charset="0"/>
                <a:cs typeface="Times New Roman" panose="02020603050405020304" pitchFamily="18" charset="0"/>
              </a:rPr>
              <a:t>(B)”ICC(B)”</a:t>
            </a:r>
            <a:r>
              <a:rPr lang="zh-TW" altLang="zh-TW" sz="2800" b="1" dirty="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2009</a:t>
            </a:r>
            <a:r>
              <a:rPr lang="zh-TW" altLang="zh-TW" sz="2800" b="1" dirty="0">
                <a:latin typeface="Times New Roman" panose="02020603050405020304" pitchFamily="18" charset="0"/>
                <a:cs typeface="Times New Roman" panose="02020603050405020304" pitchFamily="18" charset="0"/>
              </a:rPr>
              <a:t>協會條款</a:t>
            </a:r>
            <a:r>
              <a:rPr lang="en-US" altLang="zh-TW" sz="2800" b="1" dirty="0">
                <a:latin typeface="Times New Roman" panose="02020603050405020304" pitchFamily="18" charset="0"/>
                <a:cs typeface="Times New Roman" panose="02020603050405020304" pitchFamily="18" charset="0"/>
              </a:rPr>
              <a:t>(C)”ICC(C)”</a:t>
            </a:r>
            <a:r>
              <a:rPr lang="zh-TW" altLang="zh-TW" sz="2800" b="1" dirty="0">
                <a:latin typeface="Times New Roman" panose="02020603050405020304" pitchFamily="18" charset="0"/>
                <a:cs typeface="Times New Roman" panose="02020603050405020304" pitchFamily="18" charset="0"/>
              </a:rPr>
              <a:t>及</a:t>
            </a:r>
            <a:r>
              <a:rPr lang="en-US" altLang="zh-TW" sz="2800" b="1" dirty="0">
                <a:latin typeface="Times New Roman" panose="02020603050405020304" pitchFamily="18" charset="0"/>
                <a:cs typeface="Times New Roman" panose="02020603050405020304" pitchFamily="18" charset="0"/>
              </a:rPr>
              <a:t>2009</a:t>
            </a:r>
            <a:r>
              <a:rPr lang="zh-TW" altLang="zh-TW" sz="2800" b="1" dirty="0">
                <a:latin typeface="Times New Roman" panose="02020603050405020304" pitchFamily="18" charset="0"/>
                <a:cs typeface="Times New Roman" panose="02020603050405020304" pitchFamily="18" charset="0"/>
              </a:rPr>
              <a:t>協會條款</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航空險</a:t>
            </a:r>
            <a:r>
              <a:rPr lang="en-US" altLang="zh-TW" sz="2800" b="1" dirty="0">
                <a:latin typeface="Times New Roman" panose="02020603050405020304" pitchFamily="18" charset="0"/>
                <a:cs typeface="Times New Roman" panose="02020603050405020304" pitchFamily="18" charset="0"/>
              </a:rPr>
              <a:t>)”ICC(Air</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及</a:t>
            </a:r>
            <a:r>
              <a:rPr lang="zh-TW" altLang="zh-TW" sz="2800" b="1" dirty="0">
                <a:latin typeface="Times New Roman" panose="02020603050405020304" pitchFamily="18" charset="0"/>
                <a:cs typeface="Times New Roman" panose="02020603050405020304" pitchFamily="18" charset="0"/>
              </a:rPr>
              <a:t>附加</a:t>
            </a:r>
            <a:r>
              <a:rPr lang="zh-TW" altLang="zh-TW" sz="2800" b="1" dirty="0" smtClean="0">
                <a:latin typeface="Times New Roman" panose="02020603050405020304" pitchFamily="18" charset="0"/>
                <a:cs typeface="Times New Roman" panose="02020603050405020304" pitchFamily="18" charset="0"/>
              </a:rPr>
              <a:t>條款</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例如</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協會</a:t>
            </a:r>
            <a:r>
              <a:rPr lang="zh-TW" altLang="zh-TW" sz="2800" b="1" dirty="0">
                <a:latin typeface="Times New Roman" panose="02020603050405020304" pitchFamily="18" charset="0"/>
                <a:cs typeface="Times New Roman" panose="02020603050405020304" pitchFamily="18" charset="0"/>
              </a:rPr>
              <a:t>戰爭險條款</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貨物</a:t>
            </a:r>
            <a:r>
              <a:rPr lang="en-US" altLang="zh-TW" sz="2800" b="1" dirty="0">
                <a:latin typeface="Times New Roman" panose="02020603050405020304" pitchFamily="18" charset="0"/>
                <a:cs typeface="Times New Roman" panose="02020603050405020304" pitchFamily="18" charset="0"/>
              </a:rPr>
              <a:t>)” Institute War Clauses(Cargo)”</a:t>
            </a:r>
            <a:r>
              <a:rPr lang="zh-TW" altLang="zh-TW" sz="2800" b="1" dirty="0">
                <a:latin typeface="Times New Roman" panose="02020603050405020304" pitchFamily="18" charset="0"/>
                <a:cs typeface="Times New Roman" panose="02020603050405020304" pitchFamily="18" charset="0"/>
              </a:rPr>
              <a:t>、 協會罷工險條款</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貨物</a:t>
            </a:r>
            <a:r>
              <a:rPr lang="en-US" altLang="zh-TW" sz="2800" b="1" dirty="0">
                <a:latin typeface="Times New Roman" panose="02020603050405020304" pitchFamily="18" charset="0"/>
                <a:cs typeface="Times New Roman" panose="02020603050405020304" pitchFamily="18" charset="0"/>
              </a:rPr>
              <a:t>)” Institute Strikes Clauses(Cargo</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smtClean="0">
                <a:latin typeface="Times New Roman" panose="02020603050405020304" pitchFamily="18" charset="0"/>
                <a:cs typeface="Times New Roman" panose="02020603050405020304" pitchFamily="18" charset="0"/>
              </a:rPr>
              <a:t>而</a:t>
            </a:r>
            <a:r>
              <a:rPr lang="zh-TW" altLang="zh-TW" sz="2800" b="1" dirty="0">
                <a:latin typeface="Times New Roman" panose="02020603050405020304" pitchFamily="18" charset="0"/>
                <a:cs typeface="Times New Roman" panose="02020603050405020304" pitchFamily="18" charset="0"/>
              </a:rPr>
              <a:t>對於應予投保之保險條款</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含附加條款</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買賣</a:t>
            </a:r>
            <a:r>
              <a:rPr lang="zh-TW" altLang="zh-TW" sz="2800" b="1" dirty="0">
                <a:latin typeface="Times New Roman" panose="02020603050405020304" pitchFamily="18" charset="0"/>
                <a:cs typeface="Times New Roman" panose="02020603050405020304" pitchFamily="18" charset="0"/>
              </a:rPr>
              <a:t>契約應明確</a:t>
            </a:r>
            <a:r>
              <a:rPr lang="zh-TW" altLang="zh-TW" sz="2800" b="1" dirty="0" smtClean="0">
                <a:latin typeface="Times New Roman" panose="02020603050405020304" pitchFamily="18" charset="0"/>
                <a:cs typeface="Times New Roman" panose="02020603050405020304" pitchFamily="18" charset="0"/>
              </a:rPr>
              <a:t>約定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倘</a:t>
            </a:r>
            <a:r>
              <a:rPr lang="zh-TW" altLang="zh-TW" sz="2800" b="1" dirty="0">
                <a:latin typeface="Times New Roman" panose="02020603050405020304" pitchFamily="18" charset="0"/>
                <a:cs typeface="Times New Roman" panose="02020603050405020304" pitchFamily="18" charset="0"/>
              </a:rPr>
              <a:t>未</a:t>
            </a:r>
            <a:r>
              <a:rPr lang="zh-TW" altLang="zh-TW" sz="2800" b="1" dirty="0" smtClean="0">
                <a:latin typeface="Times New Roman" panose="02020603050405020304" pitchFamily="18" charset="0"/>
                <a:cs typeface="Times New Roman" panose="02020603050405020304" pitchFamily="18" charset="0"/>
              </a:rPr>
              <a:t>約定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zh-TW" altLang="zh-TW" sz="2800" b="1" dirty="0">
                <a:latin typeface="Times New Roman" panose="02020603050405020304" pitchFamily="18" charset="0"/>
                <a:cs typeface="Times New Roman" panose="02020603050405020304" pitchFamily="18" charset="0"/>
              </a:rPr>
              <a:t>國貿條規之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在</a:t>
            </a:r>
            <a:r>
              <a:rPr lang="zh-TW" altLang="zh-TW" sz="2800" b="1" dirty="0">
                <a:latin typeface="Times New Roman" panose="02020603050405020304" pitchFamily="18" charset="0"/>
                <a:cs typeface="Times New Roman" panose="02020603050405020304" pitchFamily="18" charset="0"/>
              </a:rPr>
              <a:t>以</a:t>
            </a:r>
            <a:r>
              <a:rPr lang="en-US" altLang="zh-TW" sz="2800" b="1" dirty="0">
                <a:latin typeface="Times New Roman" panose="02020603050405020304" pitchFamily="18" charset="0"/>
                <a:cs typeface="Times New Roman" panose="02020603050405020304" pitchFamily="18" charset="0"/>
              </a:rPr>
              <a:t>CIF</a:t>
            </a:r>
            <a:r>
              <a:rPr lang="zh-TW" altLang="zh-TW" sz="2800" b="1" dirty="0">
                <a:latin typeface="Times New Roman" panose="02020603050405020304" pitchFamily="18" charset="0"/>
                <a:cs typeface="Times New Roman" panose="02020603050405020304" pitchFamily="18" charset="0"/>
              </a:rPr>
              <a:t>或</a:t>
            </a:r>
            <a:r>
              <a:rPr lang="en-US" altLang="zh-TW" sz="2800" b="1" dirty="0">
                <a:latin typeface="Times New Roman" panose="02020603050405020304" pitchFamily="18" charset="0"/>
                <a:cs typeface="Times New Roman" panose="02020603050405020304" pitchFamily="18" charset="0"/>
              </a:rPr>
              <a:t>CIP</a:t>
            </a:r>
            <a:r>
              <a:rPr lang="zh-TW" altLang="zh-TW" sz="2800" b="1" dirty="0">
                <a:latin typeface="Times New Roman" panose="02020603050405020304" pitchFamily="18" charset="0"/>
                <a:cs typeface="Times New Roman" panose="02020603050405020304" pitchFamily="18" charset="0"/>
              </a:rPr>
              <a:t>貿易條件交易</a:t>
            </a:r>
            <a:r>
              <a:rPr lang="zh-TW" altLang="zh-TW" sz="2800" b="1" dirty="0" smtClean="0">
                <a:latin typeface="Times New Roman" panose="02020603050405020304" pitchFamily="18" charset="0"/>
                <a:cs typeface="Times New Roman" panose="02020603050405020304" pitchFamily="18" charset="0"/>
              </a:rPr>
              <a:t>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賣方</a:t>
            </a:r>
            <a:r>
              <a:rPr lang="zh-TW" altLang="zh-TW" sz="2800" b="1" dirty="0">
                <a:latin typeface="Times New Roman" panose="02020603050405020304" pitchFamily="18" charset="0"/>
                <a:cs typeface="Times New Roman" panose="02020603050405020304" pitchFamily="18" charset="0"/>
              </a:rPr>
              <a:t>須投保</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僅</a:t>
            </a:r>
            <a:r>
              <a:rPr lang="zh-TW" altLang="zh-TW" sz="2800" b="1" dirty="0">
                <a:latin typeface="Times New Roman" panose="02020603050405020304" pitchFamily="18" charset="0"/>
                <a:cs typeface="Times New Roman" panose="02020603050405020304" pitchFamily="18" charset="0"/>
              </a:rPr>
              <a:t>最低承保範圍的</a:t>
            </a:r>
            <a:r>
              <a:rPr lang="zh-TW" altLang="zh-TW" sz="2800" b="1" dirty="0" smtClean="0">
                <a:latin typeface="Times New Roman" panose="02020603050405020304" pitchFamily="18" charset="0"/>
                <a:cs typeface="Times New Roman" panose="02020603050405020304" pitchFamily="18" charset="0"/>
              </a:rPr>
              <a:t>保險</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
        <p:nvSpPr>
          <p:cNvPr id="5" name="矩形 4"/>
          <p:cNvSpPr/>
          <p:nvPr/>
        </p:nvSpPr>
        <p:spPr>
          <a:xfrm>
            <a:off x="0" y="0"/>
            <a:ext cx="1979712" cy="6206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dirty="0">
                <a:solidFill>
                  <a:schemeClr val="tx1"/>
                </a:solidFill>
              </a:rPr>
              <a:t>保險條件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9078728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152400"/>
            <a:ext cx="4320480" cy="990600"/>
          </a:xfrm>
        </p:spPr>
        <p:txBody>
          <a:bodyPr>
            <a:normAutofit/>
          </a:bodyPr>
          <a:lstStyle/>
          <a:p>
            <a:pPr algn="ctr"/>
            <a:r>
              <a:rPr lang="zh-TW" altLang="zh-TW" sz="4000" b="1" dirty="0"/>
              <a:t>保險金額</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162</a:t>
            </a:fld>
            <a:endParaRPr lang="zh-TW" altLang="en-US"/>
          </a:p>
        </p:txBody>
      </p:sp>
      <p:sp>
        <p:nvSpPr>
          <p:cNvPr id="4" name="內容版面配置區 3"/>
          <p:cNvSpPr>
            <a:spLocks noGrp="1"/>
          </p:cNvSpPr>
          <p:nvPr>
            <p:ph sz="quarter" idx="1"/>
          </p:nvPr>
        </p:nvSpPr>
        <p:spPr>
          <a:xfrm>
            <a:off x="323528" y="1219200"/>
            <a:ext cx="8363272" cy="4937760"/>
          </a:xfrm>
        </p:spPr>
        <p:txBody>
          <a:bodyPr>
            <a:normAutofit/>
          </a:bodyPr>
          <a:lstStyle/>
          <a:p>
            <a:r>
              <a:rPr lang="zh-TW" altLang="zh-TW" sz="2800" b="1" dirty="0">
                <a:latin typeface="Times New Roman" panose="02020603050405020304" pitchFamily="18" charset="0"/>
                <a:cs typeface="Times New Roman" panose="02020603050405020304" pitchFamily="18" charset="0"/>
              </a:rPr>
              <a:t>以</a:t>
            </a:r>
            <a:r>
              <a:rPr lang="en-US" altLang="zh-TW" sz="2800" b="1" dirty="0">
                <a:latin typeface="Times New Roman" panose="02020603050405020304" pitchFamily="18" charset="0"/>
                <a:cs typeface="Times New Roman" panose="02020603050405020304" pitchFamily="18" charset="0"/>
              </a:rPr>
              <a:t>CIF</a:t>
            </a:r>
            <a:r>
              <a:rPr lang="zh-TW" altLang="zh-TW" sz="2800" b="1" dirty="0">
                <a:latin typeface="Times New Roman" panose="02020603050405020304" pitchFamily="18" charset="0"/>
                <a:cs typeface="Times New Roman" panose="02020603050405020304" pitchFamily="18" charset="0"/>
              </a:rPr>
              <a:t>或</a:t>
            </a:r>
            <a:r>
              <a:rPr lang="en-US" altLang="zh-TW" sz="2800" b="1" dirty="0">
                <a:latin typeface="Times New Roman" panose="02020603050405020304" pitchFamily="18" charset="0"/>
                <a:cs typeface="Times New Roman" panose="02020603050405020304" pitchFamily="18" charset="0"/>
              </a:rPr>
              <a:t>CIP</a:t>
            </a:r>
            <a:r>
              <a:rPr lang="zh-TW" altLang="zh-TW" sz="2800" b="1" dirty="0">
                <a:latin typeface="Times New Roman" panose="02020603050405020304" pitchFamily="18" charset="0"/>
                <a:cs typeface="Times New Roman" panose="02020603050405020304" pitchFamily="18" charset="0"/>
              </a:rPr>
              <a:t>貿易條件交易</a:t>
            </a:r>
            <a:r>
              <a:rPr lang="zh-TW" altLang="zh-TW" sz="2800" b="1" dirty="0" smtClean="0">
                <a:latin typeface="Times New Roman" panose="02020603050405020304" pitchFamily="18" charset="0"/>
                <a:cs typeface="Times New Roman" panose="02020603050405020304" pitchFamily="18" charset="0"/>
              </a:rPr>
              <a:t>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係</a:t>
            </a:r>
            <a:r>
              <a:rPr lang="zh-TW" altLang="zh-TW" sz="2800" b="1" dirty="0">
                <a:latin typeface="Times New Roman" panose="02020603050405020304" pitchFamily="18" charset="0"/>
                <a:cs typeface="Times New Roman" panose="02020603050405020304" pitchFamily="18" charset="0"/>
              </a:rPr>
              <a:t>買方於貨物之價格內加計保險費交付賣方代為</a:t>
            </a:r>
            <a:r>
              <a:rPr lang="zh-TW" altLang="zh-TW" sz="2800" b="1" dirty="0" smtClean="0">
                <a:latin typeface="Times New Roman" panose="02020603050405020304" pitchFamily="18" charset="0"/>
                <a:cs typeface="Times New Roman" panose="02020603050405020304" pitchFamily="18" charset="0"/>
              </a:rPr>
              <a:t>投保</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所</a:t>
            </a:r>
            <a:r>
              <a:rPr lang="zh-TW" altLang="zh-TW" sz="2800" b="1" dirty="0">
                <a:latin typeface="Times New Roman" panose="02020603050405020304" pitchFamily="18" charset="0"/>
                <a:cs typeface="Times New Roman" panose="02020603050405020304" pitchFamily="18" charset="0"/>
              </a:rPr>
              <a:t>承保者係買方之</a:t>
            </a:r>
            <a:r>
              <a:rPr lang="zh-TW" altLang="zh-TW" sz="2800" b="1" dirty="0" smtClean="0">
                <a:latin typeface="Times New Roman" panose="02020603050405020304" pitchFamily="18" charset="0"/>
                <a:cs typeface="Times New Roman" panose="02020603050405020304" pitchFamily="18" charset="0"/>
              </a:rPr>
              <a:t>風險</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保險</a:t>
            </a:r>
            <a:r>
              <a:rPr lang="zh-TW" altLang="zh-TW" sz="2800" b="1" dirty="0">
                <a:latin typeface="Times New Roman" panose="02020603050405020304" pitchFamily="18" charset="0"/>
                <a:cs typeface="Times New Roman" panose="02020603050405020304" pitchFamily="18" charset="0"/>
              </a:rPr>
              <a:t>之金額是否足夠涵蓋買方之損失關係買方</a:t>
            </a:r>
            <a:r>
              <a:rPr lang="zh-TW" altLang="zh-TW" sz="2800" b="1" dirty="0" smtClean="0">
                <a:latin typeface="Times New Roman" panose="02020603050405020304" pitchFamily="18" charset="0"/>
                <a:cs typeface="Times New Roman" panose="02020603050405020304" pitchFamily="18" charset="0"/>
              </a:rPr>
              <a:t>權益</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因此</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買賣</a:t>
            </a:r>
            <a:r>
              <a:rPr lang="zh-TW" altLang="zh-TW" sz="2800" b="1" dirty="0">
                <a:latin typeface="Times New Roman" panose="02020603050405020304" pitchFamily="18" charset="0"/>
                <a:cs typeface="Times New Roman" panose="02020603050405020304" pitchFamily="18" charset="0"/>
              </a:rPr>
              <a:t>契約應訂定賣方應予投保之</a:t>
            </a:r>
            <a:r>
              <a:rPr lang="zh-TW" altLang="zh-TW" sz="2800" b="1" dirty="0" smtClean="0">
                <a:latin typeface="Times New Roman" panose="02020603050405020304" pitchFamily="18" charset="0"/>
                <a:cs typeface="Times New Roman" panose="02020603050405020304" pitchFamily="18" charset="0"/>
              </a:rPr>
              <a:t>金額</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倘</a:t>
            </a:r>
            <a:r>
              <a:rPr lang="zh-TW" altLang="zh-TW" sz="2800" b="1" dirty="0">
                <a:latin typeface="Times New Roman" panose="02020603050405020304" pitchFamily="18" charset="0"/>
                <a:cs typeface="Times New Roman" panose="02020603050405020304" pitchFamily="18" charset="0"/>
              </a:rPr>
              <a:t>未訂</a:t>
            </a:r>
            <a:r>
              <a:rPr lang="zh-TW" altLang="zh-TW" sz="2800" b="1" dirty="0" smtClean="0">
                <a:latin typeface="Times New Roman" panose="02020603050405020304" pitchFamily="18" charset="0"/>
                <a:cs typeface="Times New Roman" panose="02020603050405020304" pitchFamily="18" charset="0"/>
              </a:rPr>
              <a:t>明</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zh-TW" altLang="zh-TW" sz="2800" b="1" dirty="0">
                <a:latin typeface="Times New Roman" panose="02020603050405020304" pitchFamily="18" charset="0"/>
                <a:cs typeface="Times New Roman" panose="02020603050405020304" pitchFamily="18" charset="0"/>
              </a:rPr>
              <a:t>國貿條規</a:t>
            </a:r>
            <a:r>
              <a:rPr lang="en-US" altLang="zh-TW" sz="2800" b="1" dirty="0">
                <a:latin typeface="Times New Roman" panose="02020603050405020304" pitchFamily="18" charset="0"/>
                <a:cs typeface="Times New Roman" panose="02020603050405020304" pitchFamily="18" charset="0"/>
              </a:rPr>
              <a:t>(Incoterms)</a:t>
            </a:r>
            <a:r>
              <a:rPr lang="zh-TW" altLang="zh-TW" sz="2800" b="1" dirty="0">
                <a:latin typeface="Times New Roman" panose="02020603050405020304" pitchFamily="18" charset="0"/>
                <a:cs typeface="Times New Roman" panose="02020603050405020304" pitchFamily="18" charset="0"/>
              </a:rPr>
              <a:t>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係</a:t>
            </a:r>
            <a:r>
              <a:rPr lang="zh-TW" altLang="zh-TW" sz="2800" b="1" dirty="0">
                <a:latin typeface="Times New Roman" panose="02020603050405020304" pitchFamily="18" charset="0"/>
                <a:cs typeface="Times New Roman" panose="02020603050405020304" pitchFamily="18" charset="0"/>
              </a:rPr>
              <a:t>以買賣契約之金額加計</a:t>
            </a:r>
            <a:r>
              <a:rPr lang="en-US" altLang="zh-TW" sz="2800" b="1" dirty="0">
                <a:latin typeface="Times New Roman" panose="02020603050405020304" pitchFamily="18" charset="0"/>
                <a:cs typeface="Times New Roman" panose="02020603050405020304" pitchFamily="18" charset="0"/>
              </a:rPr>
              <a:t>10%</a:t>
            </a:r>
            <a:r>
              <a:rPr lang="zh-TW" altLang="zh-TW" sz="2800" b="1" dirty="0">
                <a:latin typeface="Times New Roman" panose="02020603050405020304" pitchFamily="18" charset="0"/>
                <a:cs typeface="Times New Roman" panose="02020603050405020304" pitchFamily="18" charset="0"/>
              </a:rPr>
              <a:t>作為保險之最低投保金額。另倘以信用狀</a:t>
            </a:r>
            <a:r>
              <a:rPr lang="zh-TW" altLang="zh-TW" sz="2800" b="1" dirty="0" smtClean="0">
                <a:latin typeface="Times New Roman" panose="02020603050405020304" pitchFamily="18" charset="0"/>
                <a:cs typeface="Times New Roman" panose="02020603050405020304" pitchFamily="18" charset="0"/>
              </a:rPr>
              <a:t>交易</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en-US" altLang="zh-TW" sz="2800" b="1" dirty="0">
                <a:latin typeface="Times New Roman" panose="02020603050405020304" pitchFamily="18" charset="0"/>
                <a:cs typeface="Times New Roman" panose="02020603050405020304" pitchFamily="18" charset="0"/>
              </a:rPr>
              <a:t>UCP600</a:t>
            </a:r>
            <a:r>
              <a:rPr lang="zh-TW" altLang="zh-TW" sz="2800" b="1" dirty="0">
                <a:latin typeface="Times New Roman" panose="02020603050405020304" pitchFamily="18" charset="0"/>
                <a:cs typeface="Times New Roman" panose="02020603050405020304" pitchFamily="18" charset="0"/>
              </a:rPr>
              <a:t>第</a:t>
            </a:r>
            <a:r>
              <a:rPr lang="en-US" altLang="zh-TW" sz="2800" b="1" dirty="0">
                <a:latin typeface="Times New Roman" panose="02020603050405020304" pitchFamily="18" charset="0"/>
                <a:cs typeface="Times New Roman" panose="02020603050405020304" pitchFamily="18" charset="0"/>
              </a:rPr>
              <a:t>28</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保險</a:t>
            </a:r>
            <a:r>
              <a:rPr lang="zh-TW" altLang="zh-TW" sz="2800" b="1" dirty="0">
                <a:latin typeface="Times New Roman" panose="02020603050405020304" pitchFamily="18" charset="0"/>
                <a:cs typeface="Times New Roman" panose="02020603050405020304" pitchFamily="18" charset="0"/>
              </a:rPr>
              <a:t>單據之金額須與信用狀同ㄧ</a:t>
            </a:r>
            <a:r>
              <a:rPr lang="zh-TW" altLang="zh-TW" sz="2800" b="1" dirty="0" smtClean="0">
                <a:latin typeface="Times New Roman" panose="02020603050405020304" pitchFamily="18" charset="0"/>
                <a:cs typeface="Times New Roman" panose="02020603050405020304" pitchFamily="18" charset="0"/>
              </a:rPr>
              <a:t>貨幣</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
        <p:nvSpPr>
          <p:cNvPr id="5" name="矩形 4"/>
          <p:cNvSpPr/>
          <p:nvPr/>
        </p:nvSpPr>
        <p:spPr>
          <a:xfrm>
            <a:off x="0" y="0"/>
            <a:ext cx="1979712" cy="6206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dirty="0">
                <a:solidFill>
                  <a:schemeClr val="tx1"/>
                </a:solidFill>
              </a:rPr>
              <a:t>保險條件</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
        <p:nvSpPr>
          <p:cNvPr id="7" name="向左箭號 6"/>
          <p:cNvSpPr/>
          <p:nvPr/>
        </p:nvSpPr>
        <p:spPr>
          <a:xfrm>
            <a:off x="6012160" y="4437112"/>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149078728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包裝之分類</a:t>
            </a:r>
            <a:r>
              <a:rPr lang="zh-TW" altLang="en-US" sz="4000" b="1" dirty="0" smtClean="0">
                <a:solidFill>
                  <a:srgbClr val="003300"/>
                </a:solidFill>
              </a:rPr>
              <a:t> </a:t>
            </a:r>
          </a:p>
        </p:txBody>
      </p:sp>
      <p:sp>
        <p:nvSpPr>
          <p:cNvPr id="229379"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散裝貨物</a:t>
            </a:r>
            <a:r>
              <a:rPr lang="zh-TW" altLang="en-US" sz="3200" b="1" dirty="0" smtClean="0">
                <a:ea typeface="標楷體" pitchFamily="65" charset="-120"/>
              </a:rPr>
              <a:t>(</a:t>
            </a:r>
            <a:r>
              <a:rPr lang="en-US" altLang="zh-TW" sz="3200" b="1" dirty="0" smtClean="0">
                <a:ea typeface="標楷體" pitchFamily="65" charset="-120"/>
              </a:rPr>
              <a:t>Bulk Cargo)</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指不須包裝可直接裝載於運輸工具者,例如:穀物、礦砂、原油.</a:t>
            </a:r>
            <a:r>
              <a:rPr lang="zh-TW" altLang="en-US" sz="3200" b="1" dirty="0" smtClean="0"/>
              <a:t> </a:t>
            </a:r>
          </a:p>
          <a:p>
            <a:pPr eaLnBrk="1" hangingPunct="1"/>
            <a:r>
              <a:rPr lang="zh-TW" altLang="en-US" sz="3200" b="1" dirty="0" smtClean="0">
                <a:latin typeface="標楷體" pitchFamily="65" charset="-120"/>
                <a:ea typeface="標楷體" pitchFamily="65" charset="-120"/>
              </a:rPr>
              <a:t>裸裝貨物</a:t>
            </a:r>
            <a:r>
              <a:rPr lang="zh-TW" altLang="en-US" sz="3200" b="1" dirty="0" smtClean="0">
                <a:ea typeface="標楷體" pitchFamily="65" charset="-120"/>
              </a:rPr>
              <a:t>(</a:t>
            </a:r>
            <a:r>
              <a:rPr lang="en-US" altLang="zh-TW" sz="3200" b="1" dirty="0" smtClean="0">
                <a:ea typeface="標楷體" pitchFamily="65" charset="-120"/>
              </a:rPr>
              <a:t>Nude Cargo)</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指貨物在型態上自成件數,不須加以包裝者,如汽車.</a:t>
            </a:r>
            <a:r>
              <a:rPr lang="zh-TW" altLang="en-US" sz="3200" b="1" dirty="0" smtClean="0"/>
              <a:t> </a:t>
            </a:r>
          </a:p>
          <a:p>
            <a:pPr eaLnBrk="1" hangingPunct="1"/>
            <a:r>
              <a:rPr lang="zh-TW" altLang="en-US" sz="3200" b="1" dirty="0" smtClean="0">
                <a:latin typeface="標楷體" pitchFamily="65" charset="-120"/>
                <a:ea typeface="標楷體" pitchFamily="65" charset="-120"/>
              </a:rPr>
              <a:t>包裝貨物</a:t>
            </a:r>
            <a:r>
              <a:rPr lang="zh-TW" altLang="en-US" sz="3200" b="1" dirty="0" smtClean="0">
                <a:ea typeface="標楷體" pitchFamily="65" charset="-120"/>
              </a:rPr>
              <a:t>(</a:t>
            </a:r>
            <a:r>
              <a:rPr lang="en-US" altLang="zh-TW" sz="3200" b="1" dirty="0" smtClean="0">
                <a:ea typeface="標楷體" pitchFamily="65" charset="-120"/>
              </a:rPr>
              <a:t>Packed Cargo)</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指須加以包裝之貨物.</a:t>
            </a:r>
            <a:r>
              <a:rPr lang="zh-TW" altLang="en-US" sz="3200" b="1" dirty="0" smtClean="0"/>
              <a:t> </a:t>
            </a:r>
          </a:p>
        </p:txBody>
      </p:sp>
      <p:sp>
        <p:nvSpPr>
          <p:cNvPr id="22938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lr>
                <a:schemeClr val="tx1"/>
              </a:buClr>
              <a:buSzPct val="90000"/>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lr>
                <a:schemeClr val="tx1"/>
              </a:buClr>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lr>
                <a:schemeClr val="accent1"/>
              </a:buClr>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9pPr>
          </a:lstStyle>
          <a:p>
            <a:pPr eaLnBrk="1" hangingPunct="1">
              <a:spcBef>
                <a:spcPct val="0"/>
              </a:spcBef>
              <a:buClrTx/>
              <a:buSzTx/>
              <a:buFontTx/>
              <a:buNone/>
            </a:pPr>
            <a:fld id="{553F2855-8755-4423-83CE-0BB5823E9E7E}" type="slidenum">
              <a:rPr kumimoji="0" lang="zh-TW" altLang="en-US" sz="1400" smtClean="0"/>
              <a:pPr eaLnBrk="1" hangingPunct="1">
                <a:spcBef>
                  <a:spcPct val="0"/>
                </a:spcBef>
                <a:buClrTx/>
                <a:buSzTx/>
                <a:buFontTx/>
                <a:buNone/>
              </a:pPr>
              <a:t>163</a:t>
            </a:fld>
            <a:endParaRPr kumimoji="0" lang="en-US" altLang="zh-TW" sz="1400" smtClean="0"/>
          </a:p>
        </p:txBody>
      </p:sp>
    </p:spTree>
    <p:extLst>
      <p:ext uri="{BB962C8B-B14F-4D97-AF65-F5344CB8AC3E}">
        <p14:creationId xmlns:p14="http://schemas.microsoft.com/office/powerpoint/2010/main" xmlns="" val="352549061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包裝之種類</a:t>
            </a:r>
            <a:r>
              <a:rPr lang="zh-TW" altLang="en-US" sz="4000" dirty="0" smtClean="0">
                <a:solidFill>
                  <a:srgbClr val="003300"/>
                </a:solidFill>
              </a:rPr>
              <a:t> </a:t>
            </a:r>
          </a:p>
        </p:txBody>
      </p:sp>
      <p:sp>
        <p:nvSpPr>
          <p:cNvPr id="230403" name="Rectangle 3"/>
          <p:cNvSpPr>
            <a:spLocks noGrp="1" noChangeArrowheads="1"/>
          </p:cNvSpPr>
          <p:nvPr>
            <p:ph type="body" idx="1"/>
          </p:nvPr>
        </p:nvSpPr>
        <p:spPr/>
        <p:txBody>
          <a:bodyPr>
            <a:normAutofit/>
          </a:bodyPr>
          <a:lstStyle/>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有</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箱裝貨物(</a:t>
            </a:r>
            <a:r>
              <a:rPr lang="en-US" altLang="zh-TW" sz="3200" b="1" dirty="0" smtClean="0">
                <a:latin typeface="Times New Roman" panose="02020603050405020304" pitchFamily="18" charset="0"/>
                <a:ea typeface="標楷體" pitchFamily="65" charset="-120"/>
                <a:cs typeface="Times New Roman" panose="02020603050405020304" pitchFamily="18" charset="0"/>
              </a:rPr>
              <a:t>Cased Cargo)”、”</a:t>
            </a:r>
            <a:r>
              <a:rPr lang="zh-TW" altLang="en-US" sz="3200" b="1" dirty="0" smtClean="0">
                <a:latin typeface="Times New Roman" panose="02020603050405020304" pitchFamily="18" charset="0"/>
                <a:ea typeface="標楷體" pitchFamily="65" charset="-120"/>
                <a:cs typeface="Times New Roman" panose="02020603050405020304" pitchFamily="18" charset="0"/>
              </a:rPr>
              <a:t>捆裝貨物(</a:t>
            </a:r>
            <a:r>
              <a:rPr lang="en-US" altLang="zh-TW" sz="3200" b="1" dirty="0" smtClean="0">
                <a:latin typeface="Times New Roman" panose="02020603050405020304" pitchFamily="18" charset="0"/>
                <a:ea typeface="標楷體" pitchFamily="65" charset="-120"/>
                <a:cs typeface="Times New Roman" panose="02020603050405020304" pitchFamily="18" charset="0"/>
              </a:rPr>
              <a:t>Baled Cargo)”、”</a:t>
            </a:r>
            <a:r>
              <a:rPr lang="zh-TW" altLang="en-US" sz="3200" b="1" dirty="0" smtClean="0">
                <a:latin typeface="Times New Roman" panose="02020603050405020304" pitchFamily="18" charset="0"/>
                <a:ea typeface="標楷體" pitchFamily="65" charset="-120"/>
                <a:cs typeface="Times New Roman" panose="02020603050405020304" pitchFamily="18" charset="0"/>
              </a:rPr>
              <a:t>袋裝貨物(</a:t>
            </a:r>
            <a:r>
              <a:rPr lang="en-US" altLang="zh-TW" sz="3200" b="1" dirty="0" smtClean="0">
                <a:latin typeface="Times New Roman" panose="02020603050405020304" pitchFamily="18" charset="0"/>
                <a:ea typeface="標楷體" pitchFamily="65" charset="-120"/>
                <a:cs typeface="Times New Roman" panose="02020603050405020304" pitchFamily="18" charset="0"/>
              </a:rPr>
              <a:t>Bagged Cargo)”、”</a:t>
            </a:r>
            <a:r>
              <a:rPr lang="zh-TW" altLang="en-US" sz="3200" b="1" dirty="0" smtClean="0">
                <a:latin typeface="Times New Roman" panose="02020603050405020304" pitchFamily="18" charset="0"/>
                <a:ea typeface="標楷體" pitchFamily="65" charset="-120"/>
                <a:cs typeface="Times New Roman" panose="02020603050405020304" pitchFamily="18" charset="0"/>
              </a:rPr>
              <a:t>桶裝貨物(</a:t>
            </a:r>
            <a:r>
              <a:rPr lang="en-US" altLang="zh-TW" sz="3200" b="1" dirty="0" err="1" smtClean="0">
                <a:latin typeface="Times New Roman" panose="02020603050405020304" pitchFamily="18" charset="0"/>
                <a:ea typeface="標楷體" pitchFamily="65" charset="-120"/>
                <a:cs typeface="Times New Roman" panose="02020603050405020304" pitchFamily="18" charset="0"/>
              </a:rPr>
              <a:t>Barrelled</a:t>
            </a:r>
            <a:r>
              <a:rPr lang="en-US" altLang="zh-TW" sz="3200" b="1" dirty="0" smtClean="0">
                <a:latin typeface="Times New Roman" panose="02020603050405020304" pitchFamily="18" charset="0"/>
                <a:ea typeface="標楷體" pitchFamily="65" charset="-120"/>
                <a:cs typeface="Times New Roman" panose="02020603050405020304" pitchFamily="18" charset="0"/>
              </a:rPr>
              <a:t> Cargo)”、”</a:t>
            </a:r>
            <a:r>
              <a:rPr lang="zh-TW" altLang="en-US" sz="3200" b="1" dirty="0" smtClean="0">
                <a:latin typeface="Times New Roman" panose="02020603050405020304" pitchFamily="18" charset="0"/>
                <a:ea typeface="標楷體" pitchFamily="65" charset="-120"/>
                <a:cs typeface="Times New Roman" panose="02020603050405020304" pitchFamily="18" charset="0"/>
              </a:rPr>
              <a:t>罐瓶裝貨物(</a:t>
            </a:r>
            <a:r>
              <a:rPr lang="en-US" altLang="zh-TW" sz="3200" b="1" dirty="0" smtClean="0">
                <a:latin typeface="Times New Roman" panose="02020603050405020304" pitchFamily="18" charset="0"/>
                <a:ea typeface="標楷體" pitchFamily="65" charset="-120"/>
                <a:cs typeface="Times New Roman" panose="02020603050405020304" pitchFamily="18" charset="0"/>
              </a:rPr>
              <a:t>Bottled Cargo)”、”</a:t>
            </a:r>
            <a:r>
              <a:rPr lang="zh-TW" altLang="en-US" sz="3200" b="1" dirty="0" smtClean="0">
                <a:latin typeface="Times New Roman" panose="02020603050405020304" pitchFamily="18" charset="0"/>
                <a:ea typeface="標楷體" pitchFamily="65" charset="-120"/>
                <a:cs typeface="Times New Roman" panose="02020603050405020304" pitchFamily="18" charset="0"/>
              </a:rPr>
              <a:t>籠裝貨物(</a:t>
            </a:r>
            <a:r>
              <a:rPr lang="en-US" altLang="zh-TW" sz="3200" b="1" dirty="0" smtClean="0">
                <a:latin typeface="Times New Roman" panose="02020603050405020304" pitchFamily="18" charset="0"/>
                <a:ea typeface="標楷體" pitchFamily="65" charset="-120"/>
                <a:cs typeface="Times New Roman" panose="02020603050405020304" pitchFamily="18" charset="0"/>
              </a:rPr>
              <a:t>Caged Cargo)”、”</a:t>
            </a:r>
            <a:r>
              <a:rPr lang="zh-TW" altLang="en-US" sz="3200" b="1" dirty="0" smtClean="0">
                <a:latin typeface="Times New Roman" panose="02020603050405020304" pitchFamily="18" charset="0"/>
                <a:ea typeface="標楷體" pitchFamily="65" charset="-120"/>
                <a:cs typeface="Times New Roman" panose="02020603050405020304" pitchFamily="18" charset="0"/>
              </a:rPr>
              <a:t>蔞裝貨物(</a:t>
            </a:r>
            <a:r>
              <a:rPr lang="en-US" altLang="zh-TW" sz="3200" b="1" dirty="0" smtClean="0">
                <a:latin typeface="Times New Roman" panose="02020603050405020304" pitchFamily="18" charset="0"/>
                <a:ea typeface="標楷體" pitchFamily="65" charset="-120"/>
                <a:cs typeface="Times New Roman" panose="02020603050405020304" pitchFamily="18" charset="0"/>
              </a:rPr>
              <a:t>Basket Cargo)”、”</a:t>
            </a:r>
            <a:r>
              <a:rPr lang="zh-TW" altLang="en-US" sz="3200" b="1" dirty="0" smtClean="0">
                <a:latin typeface="Times New Roman" panose="02020603050405020304" pitchFamily="18" charset="0"/>
                <a:ea typeface="標楷體" pitchFamily="65" charset="-120"/>
                <a:cs typeface="Times New Roman" panose="02020603050405020304" pitchFamily="18" charset="0"/>
              </a:rPr>
              <a:t>櫃裝貨物(</a:t>
            </a:r>
            <a:r>
              <a:rPr lang="en-US" altLang="zh-TW" sz="3200" b="1" dirty="0" smtClean="0">
                <a:latin typeface="Times New Roman" panose="02020603050405020304" pitchFamily="18" charset="0"/>
                <a:ea typeface="標楷體" pitchFamily="65" charset="-120"/>
                <a:cs typeface="Times New Roman" panose="02020603050405020304" pitchFamily="18" charset="0"/>
              </a:rPr>
              <a:t>Containerized Cargo)”.</a:t>
            </a:r>
            <a:endParaRPr lang="zh-TW" altLang="en-US" sz="3200" b="1" dirty="0" smtClean="0">
              <a:latin typeface="Times New Roman" panose="02020603050405020304" pitchFamily="18" charset="0"/>
              <a:cs typeface="Times New Roman" panose="02020603050405020304" pitchFamily="18" charset="0"/>
            </a:endParaRPr>
          </a:p>
        </p:txBody>
      </p:sp>
      <p:sp>
        <p:nvSpPr>
          <p:cNvPr id="23040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lr>
                <a:schemeClr val="tx1"/>
              </a:buClr>
              <a:buSzPct val="90000"/>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lr>
                <a:schemeClr val="tx1"/>
              </a:buClr>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lr>
                <a:schemeClr val="accent1"/>
              </a:buClr>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9pPr>
          </a:lstStyle>
          <a:p>
            <a:pPr eaLnBrk="1" hangingPunct="1">
              <a:spcBef>
                <a:spcPct val="0"/>
              </a:spcBef>
              <a:buClrTx/>
              <a:buSzTx/>
              <a:buFontTx/>
              <a:buNone/>
            </a:pPr>
            <a:fld id="{E90C037A-F086-44D0-92C4-B19E8A0E93AF}" type="slidenum">
              <a:rPr kumimoji="0" lang="zh-TW" altLang="en-US" sz="1400" smtClean="0"/>
              <a:pPr eaLnBrk="1" hangingPunct="1">
                <a:spcBef>
                  <a:spcPct val="0"/>
                </a:spcBef>
                <a:buClrTx/>
                <a:buSzTx/>
                <a:buFontTx/>
                <a:buNone/>
              </a:pPr>
              <a:t>164</a:t>
            </a:fld>
            <a:endParaRPr kumimoji="0" lang="en-US" altLang="zh-TW" sz="1400" smtClean="0"/>
          </a:p>
        </p:txBody>
      </p:sp>
    </p:spTree>
    <p:extLst>
      <p:ext uri="{BB962C8B-B14F-4D97-AF65-F5344CB8AC3E}">
        <p14:creationId xmlns:p14="http://schemas.microsoft.com/office/powerpoint/2010/main" xmlns="" val="117867663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內外包狀</a:t>
            </a:r>
            <a:r>
              <a:rPr lang="zh-TW" altLang="en-US" sz="4000" b="1" dirty="0" smtClean="0">
                <a:solidFill>
                  <a:srgbClr val="003300"/>
                </a:solidFill>
              </a:rPr>
              <a:t> </a:t>
            </a:r>
          </a:p>
        </p:txBody>
      </p:sp>
      <p:sp>
        <p:nvSpPr>
          <p:cNvPr id="231427"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內包裝</a:t>
            </a:r>
            <a:r>
              <a:rPr lang="zh-TW" altLang="en-US" sz="3200" b="1" dirty="0" smtClean="0">
                <a:ea typeface="標楷體" pitchFamily="65" charset="-120"/>
              </a:rPr>
              <a:t>(</a:t>
            </a:r>
            <a:r>
              <a:rPr lang="en-US" altLang="zh-TW" sz="3200" b="1" dirty="0" smtClean="0">
                <a:ea typeface="標楷體" pitchFamily="65" charset="-120"/>
              </a:rPr>
              <a:t>Inner Packing or Packaging)</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指外包裝內不與每件商品直接接觸的包狀</a:t>
            </a:r>
            <a:r>
              <a:rPr lang="zh-TW" altLang="en-US" sz="3200" b="1" dirty="0" smtClean="0"/>
              <a:t> </a:t>
            </a:r>
          </a:p>
          <a:p>
            <a:pPr eaLnBrk="1" hangingPunct="1"/>
            <a:r>
              <a:rPr lang="zh-TW" altLang="en-US" sz="3200" b="1" dirty="0" smtClean="0">
                <a:latin typeface="標楷體" pitchFamily="65" charset="-120"/>
                <a:ea typeface="標楷體" pitchFamily="65" charset="-120"/>
              </a:rPr>
              <a:t>外包裝</a:t>
            </a:r>
            <a:r>
              <a:rPr lang="zh-TW" altLang="en-US" sz="3200" b="1" dirty="0" smtClean="0">
                <a:ea typeface="標楷體" pitchFamily="65" charset="-120"/>
              </a:rPr>
              <a:t>(</a:t>
            </a:r>
            <a:r>
              <a:rPr lang="en-US" altLang="zh-TW" sz="3200" b="1" dirty="0" smtClean="0">
                <a:ea typeface="標楷體" pitchFamily="65" charset="-120"/>
              </a:rPr>
              <a:t>Outward packing</a:t>
            </a:r>
            <a:r>
              <a:rPr lang="zh-TW" altLang="en-US" sz="3200" b="1" dirty="0" smtClean="0">
                <a:latin typeface="標楷體" pitchFamily="65" charset="-120"/>
                <a:ea typeface="標楷體" pitchFamily="65" charset="-120"/>
              </a:rPr>
              <a:t>或</a:t>
            </a:r>
            <a:r>
              <a:rPr lang="en-US" altLang="zh-TW" sz="3200" b="1" dirty="0" smtClean="0">
                <a:ea typeface="標楷體" pitchFamily="65" charset="-120"/>
              </a:rPr>
              <a:t>external packing)</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指為保護出口貨物在運輸途中不受損害及方便裝卸貨,而在內包裝之外，所加之維護材料或容器.</a:t>
            </a:r>
            <a:r>
              <a:rPr lang="zh-TW" altLang="en-US" sz="3200" dirty="0" smtClean="0"/>
              <a:t> </a:t>
            </a:r>
          </a:p>
        </p:txBody>
      </p:sp>
      <p:sp>
        <p:nvSpPr>
          <p:cNvPr id="23142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lr>
                <a:schemeClr val="tx1"/>
              </a:buClr>
              <a:buSzPct val="90000"/>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lr>
                <a:schemeClr val="tx1"/>
              </a:buClr>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lr>
                <a:schemeClr val="accent1"/>
              </a:buClr>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9pPr>
          </a:lstStyle>
          <a:p>
            <a:pPr eaLnBrk="1" hangingPunct="1">
              <a:spcBef>
                <a:spcPct val="0"/>
              </a:spcBef>
              <a:buClrTx/>
              <a:buSzTx/>
              <a:buFontTx/>
              <a:buNone/>
            </a:pPr>
            <a:fld id="{0EE0E080-333C-451F-A379-1128675D01C4}" type="slidenum">
              <a:rPr kumimoji="0" lang="zh-TW" altLang="en-US" sz="1400" smtClean="0"/>
              <a:pPr eaLnBrk="1" hangingPunct="1">
                <a:spcBef>
                  <a:spcPct val="0"/>
                </a:spcBef>
                <a:buClrTx/>
                <a:buSzTx/>
                <a:buFontTx/>
                <a:buNone/>
              </a:pPr>
              <a:t>165</a:t>
            </a:fld>
            <a:endParaRPr kumimoji="0" lang="en-US" altLang="zh-TW" sz="1400" smtClean="0"/>
          </a:p>
        </p:txBody>
      </p:sp>
    </p:spTree>
    <p:extLst>
      <p:ext uri="{BB962C8B-B14F-4D97-AF65-F5344CB8AC3E}">
        <p14:creationId xmlns:p14="http://schemas.microsoft.com/office/powerpoint/2010/main" xmlns="" val="198853601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188" y="0"/>
            <a:ext cx="7772400" cy="1143000"/>
          </a:xfrm>
        </p:spPr>
        <p:txBody>
          <a:bodyPr>
            <a:normAutofit/>
          </a:bodyPr>
          <a:lstStyle/>
          <a:p>
            <a:pPr algn="ctr">
              <a:defRPr/>
            </a:pPr>
            <a:r>
              <a:rPr lang="zh-TW" altLang="zh-TW" sz="4000" b="1" dirty="0" smtClean="0">
                <a:solidFill>
                  <a:srgbClr val="003300"/>
                </a:solidFill>
                <a:latin typeface="+mn-lt"/>
                <a:ea typeface="標楷體" pitchFamily="65" charset="-120"/>
              </a:rPr>
              <a:t>包裝應注意事項</a:t>
            </a:r>
            <a:endParaRPr lang="zh-TW" altLang="en-US" sz="4000" b="1" dirty="0">
              <a:solidFill>
                <a:srgbClr val="003300"/>
              </a:solidFill>
              <a:latin typeface="+mn-lt"/>
              <a:ea typeface="標楷體" pitchFamily="65" charset="-120"/>
            </a:endParaRPr>
          </a:p>
        </p:txBody>
      </p:sp>
      <p:sp>
        <p:nvSpPr>
          <p:cNvPr id="232451" name="內容版面配置區 2"/>
          <p:cNvSpPr>
            <a:spLocks noGrp="1"/>
          </p:cNvSpPr>
          <p:nvPr>
            <p:ph idx="1"/>
          </p:nvPr>
        </p:nvSpPr>
        <p:spPr>
          <a:xfrm>
            <a:off x="684213" y="1268413"/>
            <a:ext cx="7772400" cy="5043487"/>
          </a:xfrm>
        </p:spPr>
        <p:txBody>
          <a:bodyPr>
            <a:normAutofit/>
          </a:bodyPr>
          <a:lstStyle/>
          <a:p>
            <a:r>
              <a:rPr lang="zh-TW" altLang="zh-TW" sz="3200" b="1" dirty="0" smtClean="0">
                <a:ea typeface="標楷體" pitchFamily="65" charset="-120"/>
              </a:rPr>
              <a:t>應明確約定包裝之方式、所適用之材質</a:t>
            </a:r>
            <a:r>
              <a:rPr lang="en-US" altLang="zh-TW" sz="3200" b="1" dirty="0" smtClean="0">
                <a:ea typeface="標楷體" pitchFamily="65" charset="-120"/>
              </a:rPr>
              <a:t>,</a:t>
            </a:r>
            <a:r>
              <a:rPr lang="zh-TW" altLang="zh-TW" sz="3200" b="1" dirty="0" smtClean="0">
                <a:ea typeface="標楷體" pitchFamily="65" charset="-120"/>
              </a:rPr>
              <a:t>及每單位之重量及</a:t>
            </a:r>
            <a:r>
              <a:rPr lang="en-US" altLang="zh-TW" sz="3200" b="1" dirty="0" smtClean="0">
                <a:ea typeface="標楷體" pitchFamily="65" charset="-120"/>
              </a:rPr>
              <a:t>/</a:t>
            </a:r>
            <a:r>
              <a:rPr lang="zh-TW" altLang="zh-TW" sz="3200" b="1" dirty="0" smtClean="0">
                <a:ea typeface="標楷體" pitchFamily="65" charset="-120"/>
              </a:rPr>
              <a:t>或尺寸</a:t>
            </a:r>
            <a:r>
              <a:rPr lang="en-US" altLang="zh-TW" sz="3200" b="1" dirty="0" smtClean="0">
                <a:ea typeface="標楷體" pitchFamily="65" charset="-120"/>
              </a:rPr>
              <a:t>.</a:t>
            </a:r>
          </a:p>
          <a:p>
            <a:r>
              <a:rPr lang="zh-TW" altLang="zh-TW" sz="3200" b="1" dirty="0" smtClean="0">
                <a:ea typeface="標楷體" pitchFamily="65" charset="-120"/>
              </a:rPr>
              <a:t>應注意各國有關防疫及環保而對包裝之相關規定</a:t>
            </a:r>
            <a:r>
              <a:rPr lang="en-US" altLang="zh-TW" sz="3200" b="1" dirty="0" smtClean="0">
                <a:ea typeface="標楷體" pitchFamily="65" charset="-120"/>
              </a:rPr>
              <a:t>.</a:t>
            </a:r>
            <a:r>
              <a:rPr lang="zh-TW" altLang="zh-TW" sz="3200" b="1" dirty="0" smtClean="0">
                <a:ea typeface="標楷體" pitchFamily="65" charset="-120"/>
              </a:rPr>
              <a:t>例如</a:t>
            </a:r>
            <a:r>
              <a:rPr lang="en-US" altLang="zh-TW" sz="3200" b="1" dirty="0" smtClean="0">
                <a:ea typeface="標楷體" pitchFamily="65" charset="-120"/>
              </a:rPr>
              <a:t>:</a:t>
            </a:r>
            <a:r>
              <a:rPr lang="zh-TW" altLang="zh-TW" sz="3200" b="1" dirty="0" smtClean="0">
                <a:ea typeface="標楷體" pitchFamily="65" charset="-120"/>
              </a:rPr>
              <a:t>以木箱包裝</a:t>
            </a:r>
            <a:r>
              <a:rPr lang="en-US" altLang="zh-TW" sz="3200" b="1" dirty="0" smtClean="0">
                <a:ea typeface="標楷體" pitchFamily="65" charset="-120"/>
              </a:rPr>
              <a:t>,</a:t>
            </a:r>
            <a:r>
              <a:rPr lang="zh-TW" altLang="zh-TW" sz="3200" b="1" dirty="0" smtClean="0">
                <a:ea typeface="標楷體" pitchFamily="65" charset="-120"/>
              </a:rPr>
              <a:t>通常規定須提示</a:t>
            </a:r>
            <a:r>
              <a:rPr lang="zh-TW"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燻蒸證明書</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(Fumigation Certificate)</a:t>
            </a:r>
            <a:r>
              <a:rPr lang="zh-TW" altLang="zh-TW" sz="3200" b="1" dirty="0" smtClean="0">
                <a:ea typeface="標楷體" pitchFamily="65" charset="-120"/>
              </a:rPr>
              <a:t>證明已經燻蒸處理</a:t>
            </a:r>
            <a:r>
              <a:rPr lang="en-US" altLang="zh-TW" sz="3200" b="1" dirty="0" smtClean="0">
                <a:ea typeface="標楷體" pitchFamily="65" charset="-120"/>
              </a:rPr>
              <a:t>.</a:t>
            </a:r>
          </a:p>
          <a:p>
            <a:r>
              <a:rPr lang="zh-TW" altLang="zh-TW" sz="3200" b="1" dirty="0" smtClean="0">
                <a:ea typeface="標楷體" pitchFamily="65" charset="-120"/>
              </a:rPr>
              <a:t>避免使用含糊或不明確之用語</a:t>
            </a:r>
            <a:r>
              <a:rPr lang="en-US" altLang="zh-TW" sz="3200" b="1" dirty="0" smtClean="0">
                <a:ea typeface="標楷體" pitchFamily="65" charset="-120"/>
              </a:rPr>
              <a:t>.</a:t>
            </a:r>
          </a:p>
          <a:p>
            <a:r>
              <a:rPr lang="zh-TW" altLang="zh-TW" sz="3200" b="1" dirty="0" smtClean="0">
                <a:ea typeface="標楷體" pitchFamily="65" charset="-120"/>
              </a:rPr>
              <a:t>倘要求使用特製之包裝</a:t>
            </a:r>
            <a:r>
              <a:rPr lang="en-US" altLang="zh-TW" sz="3200" b="1" dirty="0" smtClean="0">
                <a:ea typeface="標楷體" pitchFamily="65" charset="-120"/>
              </a:rPr>
              <a:t>,</a:t>
            </a:r>
            <a:r>
              <a:rPr lang="zh-TW" altLang="zh-TW" sz="3200" b="1" dirty="0" smtClean="0">
                <a:ea typeface="標楷體" pitchFamily="65" charset="-120"/>
              </a:rPr>
              <a:t>應明確約定其因此所產生之額外成本之歸屬</a:t>
            </a:r>
            <a:r>
              <a:rPr lang="en-US" altLang="zh-TW" sz="3200" b="1" dirty="0" smtClean="0">
                <a:ea typeface="標楷體" pitchFamily="65" charset="-120"/>
              </a:rPr>
              <a:t>.</a:t>
            </a:r>
            <a:endParaRPr lang="zh-TW" altLang="en-US" sz="3200" b="1" dirty="0" smtClean="0">
              <a:ea typeface="標楷體" pitchFamily="65" charset="-120"/>
            </a:endParaRPr>
          </a:p>
        </p:txBody>
      </p:sp>
      <p:sp>
        <p:nvSpPr>
          <p:cNvPr id="23245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lr>
                <a:schemeClr val="tx1"/>
              </a:buClr>
              <a:buSzPct val="90000"/>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lr>
                <a:schemeClr val="tx1"/>
              </a:buClr>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lr>
                <a:schemeClr val="accent1"/>
              </a:buClr>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9pPr>
          </a:lstStyle>
          <a:p>
            <a:pPr eaLnBrk="1" hangingPunct="1">
              <a:spcBef>
                <a:spcPct val="0"/>
              </a:spcBef>
              <a:buClrTx/>
              <a:buSzTx/>
              <a:buFontTx/>
              <a:buNone/>
            </a:pPr>
            <a:fld id="{B044686E-15D3-43BE-B315-26433BE9EDD2}" type="slidenum">
              <a:rPr kumimoji="0" lang="zh-TW" altLang="en-US" sz="1400" smtClean="0"/>
              <a:pPr eaLnBrk="1" hangingPunct="1">
                <a:spcBef>
                  <a:spcPct val="0"/>
                </a:spcBef>
                <a:buClrTx/>
                <a:buSzTx/>
                <a:buFontTx/>
                <a:buNone/>
              </a:pPr>
              <a:t>166</a:t>
            </a:fld>
            <a:endParaRPr kumimoji="0" lang="en-US" altLang="zh-TW" sz="1400" smtClean="0"/>
          </a:p>
        </p:txBody>
      </p:sp>
      <p:sp>
        <p:nvSpPr>
          <p:cNvPr id="5" name="向左箭號 4"/>
          <p:cNvSpPr/>
          <p:nvPr/>
        </p:nvSpPr>
        <p:spPr>
          <a:xfrm>
            <a:off x="6156176" y="5805264"/>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2 END</a:t>
            </a:r>
          </a:p>
        </p:txBody>
      </p:sp>
    </p:spTree>
    <p:extLst>
      <p:ext uri="{BB962C8B-B14F-4D97-AF65-F5344CB8AC3E}">
        <p14:creationId xmlns:p14="http://schemas.microsoft.com/office/powerpoint/2010/main" xmlns="" val="13495488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薰蒸證書</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167</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薰蒸</a:t>
            </a:r>
            <a:r>
              <a:rPr lang="zh-TW" altLang="zh-TW" sz="3200" b="1" dirty="0" smtClean="0">
                <a:latin typeface="Times New Roman" panose="02020603050405020304" pitchFamily="18" charset="0"/>
                <a:cs typeface="Times New Roman" panose="02020603050405020304" pitchFamily="18" charset="0"/>
              </a:rPr>
              <a:t>證書</a:t>
            </a:r>
            <a:r>
              <a:rPr lang="en-US" altLang="zh-TW" sz="3200" b="1" dirty="0" smtClean="0">
                <a:latin typeface="Times New Roman" panose="02020603050405020304" pitchFamily="18" charset="0"/>
                <a:cs typeface="Times New Roman" panose="02020603050405020304" pitchFamily="18" charset="0"/>
              </a:rPr>
              <a:t>(Inspection </a:t>
            </a:r>
            <a:r>
              <a:rPr lang="en-US" altLang="zh-TW" sz="3200" b="1" dirty="0">
                <a:latin typeface="Times New Roman" panose="02020603050405020304" pitchFamily="18" charset="0"/>
                <a:cs typeface="Times New Roman" panose="02020603050405020304" pitchFamily="18" charset="0"/>
              </a:rPr>
              <a:t>Certificate of </a:t>
            </a:r>
            <a:r>
              <a:rPr lang="en-US" altLang="zh-TW" sz="3200" b="1" dirty="0" smtClean="0">
                <a:latin typeface="Times New Roman" panose="02020603050405020304" pitchFamily="18" charset="0"/>
                <a:cs typeface="Times New Roman" panose="02020603050405020304" pitchFamily="18" charset="0"/>
              </a:rPr>
              <a:t>Fumigation</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是</a:t>
            </a:r>
            <a:r>
              <a:rPr lang="zh-TW" altLang="zh-TW" sz="3200" b="1" dirty="0">
                <a:latin typeface="Times New Roman" panose="02020603050405020304" pitchFamily="18" charset="0"/>
                <a:cs typeface="Times New Roman" panose="02020603050405020304" pitchFamily="18" charset="0"/>
              </a:rPr>
              <a:t>用於證明出口糧穀、油籽、豆類、皮張等</a:t>
            </a:r>
            <a:r>
              <a:rPr lang="zh-TW" altLang="zh-TW" sz="3200" b="1" dirty="0" smtClean="0">
                <a:latin typeface="Times New Roman" panose="02020603050405020304" pitchFamily="18" charset="0"/>
                <a:cs typeface="Times New Roman" panose="02020603050405020304" pitchFamily="18" charset="0"/>
              </a:rPr>
              <a:t>商品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以及</a:t>
            </a:r>
            <a:r>
              <a:rPr lang="zh-TW" altLang="zh-TW" sz="3200" b="1" dirty="0">
                <a:latin typeface="Times New Roman" panose="02020603050405020304" pitchFamily="18" charset="0"/>
                <a:cs typeface="Times New Roman" panose="02020603050405020304" pitchFamily="18" charset="0"/>
              </a:rPr>
              <a:t>包裝用木材與植物性填充物</a:t>
            </a:r>
            <a:r>
              <a:rPr lang="zh-TW" altLang="zh-TW" sz="3200" b="1" dirty="0" smtClean="0">
                <a:latin typeface="Times New Roman" panose="02020603050405020304" pitchFamily="18" charset="0"/>
                <a:cs typeface="Times New Roman" panose="02020603050405020304" pitchFamily="18" charset="0"/>
              </a:rPr>
              <a:t>等</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已</a:t>
            </a:r>
            <a:r>
              <a:rPr lang="zh-TW" altLang="zh-TW" sz="3200" b="1" dirty="0">
                <a:latin typeface="Times New Roman" panose="02020603050405020304" pitchFamily="18" charset="0"/>
                <a:cs typeface="Times New Roman" panose="02020603050405020304" pitchFamily="18" charset="0"/>
              </a:rPr>
              <a:t>經過薰蒸滅蟲的</a:t>
            </a:r>
            <a:r>
              <a:rPr lang="zh-TW" altLang="zh-TW" sz="3200" b="1" dirty="0" smtClean="0">
                <a:latin typeface="Times New Roman" panose="02020603050405020304" pitchFamily="18" charset="0"/>
                <a:cs typeface="Times New Roman" panose="02020603050405020304" pitchFamily="18" charset="0"/>
              </a:rPr>
              <a:t>證書</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
        <p:nvSpPr>
          <p:cNvPr id="5" name="向左箭號 4"/>
          <p:cNvSpPr/>
          <p:nvPr/>
        </p:nvSpPr>
        <p:spPr>
          <a:xfrm>
            <a:off x="5292080" y="3789040"/>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2 END</a:t>
            </a:r>
          </a:p>
        </p:txBody>
      </p:sp>
    </p:spTree>
    <p:extLst>
      <p:ext uri="{BB962C8B-B14F-4D97-AF65-F5344CB8AC3E}">
        <p14:creationId xmlns:p14="http://schemas.microsoft.com/office/powerpoint/2010/main" xmlns="" val="2679087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123728" y="2048603"/>
            <a:ext cx="5066073" cy="2389238"/>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mn-ea"/>
                <a:cs typeface="Times New Roman" panose="02020603050405020304" pitchFamily="18" charset="0"/>
              </a:rPr>
              <a:t>CH3-</a:t>
            </a:r>
            <a:r>
              <a:rPr lang="zh-TW" altLang="zh-TW" sz="3600" b="1" dirty="0">
                <a:solidFill>
                  <a:schemeClr val="bg1"/>
                </a:solidFill>
                <a:ea typeface="+mn-ea"/>
                <a:cs typeface="Times New Roman" panose="02020603050405020304" pitchFamily="18" charset="0"/>
              </a:rPr>
              <a:t>貿易條件</a:t>
            </a:r>
            <a:r>
              <a:rPr lang="zh-TW" altLang="zh-TW" sz="3600" b="1" dirty="0" smtClean="0">
                <a:solidFill>
                  <a:schemeClr val="bg1"/>
                </a:solidFill>
                <a:ea typeface="+mn-ea"/>
                <a:cs typeface="Times New Roman" panose="02020603050405020304" pitchFamily="18" charset="0"/>
              </a:rPr>
              <a:t>與</a:t>
            </a:r>
            <a:endParaRPr lang="en-US" altLang="zh-TW" sz="3600" b="1" dirty="0" smtClean="0">
              <a:solidFill>
                <a:schemeClr val="bg1"/>
              </a:solidFill>
              <a:ea typeface="+mn-ea"/>
              <a:cs typeface="Times New Roman" panose="02020603050405020304" pitchFamily="18" charset="0"/>
            </a:endParaRPr>
          </a:p>
          <a:p>
            <a:pPr algn="ctr" eaLnBrk="1" hangingPunct="1"/>
            <a:r>
              <a:rPr lang="zh-TW" altLang="zh-TW" sz="3600" b="1" dirty="0" smtClean="0">
                <a:solidFill>
                  <a:schemeClr val="bg1"/>
                </a:solidFill>
                <a:ea typeface="+mn-ea"/>
                <a:cs typeface="Times New Roman" panose="02020603050405020304" pitchFamily="18" charset="0"/>
              </a:rPr>
              <a:t>買賣</a:t>
            </a:r>
            <a:r>
              <a:rPr lang="zh-TW" altLang="zh-TW" sz="3600" b="1" dirty="0">
                <a:solidFill>
                  <a:schemeClr val="bg1"/>
                </a:solidFill>
                <a:ea typeface="+mn-ea"/>
                <a:cs typeface="Times New Roman" panose="02020603050405020304" pitchFamily="18" charset="0"/>
              </a:rPr>
              <a:t>契約之</a:t>
            </a:r>
            <a:r>
              <a:rPr lang="zh-TW" altLang="zh-TW" sz="3600" b="1" dirty="0" smtClean="0">
                <a:solidFill>
                  <a:schemeClr val="bg1"/>
                </a:solidFill>
                <a:ea typeface="+mn-ea"/>
                <a:cs typeface="Times New Roman" panose="02020603050405020304" pitchFamily="18" charset="0"/>
              </a:rPr>
              <a:t>訂立</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-3.</a:t>
            </a:r>
            <a:r>
              <a:rPr lang="zh-TW" altLang="zh-TW" sz="3600" b="1" dirty="0">
                <a:solidFill>
                  <a:schemeClr val="bg1"/>
                </a:solidFill>
                <a:ea typeface="+mn-ea"/>
                <a:cs typeface="Times New Roman" panose="02020603050405020304" pitchFamily="18" charset="0"/>
              </a:rPr>
              <a:t>交易磋商與契約成立</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168</a:t>
            </a:fld>
            <a:endParaRPr lang="zh-TW" altLang="en-US"/>
          </a:p>
        </p:txBody>
      </p:sp>
    </p:spTree>
    <p:extLst>
      <p:ext uri="{BB962C8B-B14F-4D97-AF65-F5344CB8AC3E}">
        <p14:creationId xmlns:p14="http://schemas.microsoft.com/office/powerpoint/2010/main" xmlns="" val="120956511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169</a:t>
            </a:fld>
            <a:endParaRPr lang="zh-TW" altLang="en-US"/>
          </a:p>
        </p:txBody>
      </p:sp>
      <p:sp>
        <p:nvSpPr>
          <p:cNvPr id="4" name="內容版面配置區 3"/>
          <p:cNvSpPr>
            <a:spLocks noGrp="1"/>
          </p:cNvSpPr>
          <p:nvPr>
            <p:ph sz="quarter" idx="1"/>
          </p:nvPr>
        </p:nvSpPr>
        <p:spPr>
          <a:xfrm>
            <a:off x="323528" y="1219200"/>
            <a:ext cx="8363272" cy="4937760"/>
          </a:xfrm>
        </p:spPr>
        <p:txBody>
          <a:bodyPr>
            <a:normAutofit/>
          </a:bodyPr>
          <a:lstStyle/>
          <a:p>
            <a:r>
              <a:rPr lang="zh-TW" altLang="zh-TW" sz="3200" b="1" dirty="0"/>
              <a:t>交易磋商之</a:t>
            </a:r>
            <a:r>
              <a:rPr lang="zh-TW" altLang="zh-TW" sz="3200" b="1" dirty="0" smtClean="0"/>
              <a:t>程序</a:t>
            </a:r>
            <a:r>
              <a:rPr lang="en-US" altLang="zh-TW" sz="3200" b="1" dirty="0" smtClean="0"/>
              <a:t>:</a:t>
            </a:r>
            <a:r>
              <a:rPr lang="zh-TW" altLang="zh-TW" sz="3200" b="1" dirty="0" smtClean="0"/>
              <a:t>詢</a:t>
            </a:r>
            <a:r>
              <a:rPr lang="zh-TW" altLang="zh-TW" sz="3200" b="1" dirty="0"/>
              <a:t>價、報價與要約、還價、接受、買賣契約之訂立等程序之</a:t>
            </a:r>
            <a:r>
              <a:rPr lang="zh-TW" altLang="zh-TW" sz="3200" b="1" dirty="0" smtClean="0"/>
              <a:t>作業</a:t>
            </a:r>
            <a:endParaRPr lang="en-US" altLang="zh-TW" sz="3200" b="1" dirty="0" smtClean="0"/>
          </a:p>
          <a:p>
            <a:r>
              <a:rPr lang="zh-TW" altLang="zh-TW" sz="3200" b="1" dirty="0"/>
              <a:t>各項程序之意義及所產生之</a:t>
            </a:r>
            <a:r>
              <a:rPr lang="zh-TW" altLang="zh-TW" sz="3200" b="1" dirty="0" smtClean="0"/>
              <a:t>效力</a:t>
            </a:r>
            <a:endParaRPr lang="en-US" altLang="zh-TW" sz="3200" b="1" dirty="0" smtClean="0"/>
          </a:p>
          <a:p>
            <a:r>
              <a:rPr lang="zh-TW" altLang="zh-TW" sz="3200" b="1" dirty="0"/>
              <a:t>買賣契約之基本條款與一般條款</a:t>
            </a:r>
            <a:endParaRPr lang="zh-TW" altLang="en-US" sz="3200" dirty="0"/>
          </a:p>
        </p:txBody>
      </p:sp>
    </p:spTree>
    <p:extLst>
      <p:ext uri="{BB962C8B-B14F-4D97-AF65-F5344CB8AC3E}">
        <p14:creationId xmlns:p14="http://schemas.microsoft.com/office/powerpoint/2010/main" xmlns="" val="174511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825" y="0"/>
            <a:ext cx="8642350" cy="764704"/>
          </a:xfrm>
        </p:spPr>
        <p:txBody>
          <a:bodyPr>
            <a:noAutofit/>
          </a:bodyPr>
          <a:lstStyle/>
          <a:p>
            <a:pPr algn="ctr" eaLnBrk="1" hangingPunct="1">
              <a:defRPr/>
            </a:pPr>
            <a:r>
              <a:rPr lang="zh-TW" altLang="en-US" sz="4000" b="1" dirty="0" smtClean="0">
                <a:ea typeface="標楷體" pitchFamily="65" charset="-120"/>
              </a:rPr>
              <a:t>貿易相關主管或支援機構</a:t>
            </a:r>
            <a:r>
              <a:rPr lang="zh-TW" altLang="en-US" sz="4000" dirty="0" smtClean="0"/>
              <a:t> </a:t>
            </a:r>
          </a:p>
        </p:txBody>
      </p:sp>
      <p:sp>
        <p:nvSpPr>
          <p:cNvPr id="13315" name="Rectangle 3"/>
          <p:cNvSpPr>
            <a:spLocks noGrp="1" noChangeArrowheads="1"/>
          </p:cNvSpPr>
          <p:nvPr>
            <p:ph type="body" idx="1"/>
          </p:nvPr>
        </p:nvSpPr>
        <p:spPr>
          <a:xfrm>
            <a:off x="0" y="836713"/>
            <a:ext cx="9131994" cy="6021288"/>
          </a:xfrm>
        </p:spPr>
        <p:txBody>
          <a:bodyPr>
            <a:normAutofit/>
          </a:bodyPr>
          <a:lstStyle/>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經濟部標準檢驗局</a:t>
            </a:r>
            <a:r>
              <a:rPr lang="en-US" altLang="zh-TW" sz="2800" b="1" dirty="0" smtClean="0">
                <a:latin typeface="Times New Roman" panose="02020603050405020304" pitchFamily="18" charset="0"/>
                <a:ea typeface="標楷體" pitchFamily="65" charset="-120"/>
                <a:cs typeface="Times New Roman" panose="02020603050405020304" pitchFamily="18" charset="0"/>
              </a:rPr>
              <a:t>(Bureau of Standards, Metrology and Inspections,</a:t>
            </a:r>
            <a:r>
              <a:rPr lang="zh-TW" altLang="en-US" sz="2800" b="1" dirty="0" smtClean="0">
                <a:latin typeface="Times New Roman" panose="02020603050405020304" pitchFamily="18" charset="0"/>
                <a:ea typeface="標楷體" pitchFamily="65" charset="-120"/>
                <a:cs typeface="Times New Roman" panose="02020603050405020304" pitchFamily="18" charset="0"/>
              </a:rPr>
              <a:t>簡稱</a:t>
            </a:r>
            <a:r>
              <a:rPr lang="en-US" altLang="zh-TW" sz="2800" b="1" dirty="0" smtClean="0">
                <a:latin typeface="Times New Roman" panose="02020603050405020304" pitchFamily="18" charset="0"/>
                <a:ea typeface="標楷體" pitchFamily="65" charset="-120"/>
                <a:cs typeface="Times New Roman" panose="02020603050405020304" pitchFamily="18" charset="0"/>
              </a:rPr>
              <a:t>BSMI) </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行政院衛福部</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行政院農業委員會動植物防疫檢疫局</a:t>
            </a:r>
            <a:r>
              <a:rPr lang="en-US" altLang="zh-TW" sz="2800" b="1" dirty="0" smtClean="0">
                <a:latin typeface="Times New Roman" panose="02020603050405020304" pitchFamily="18" charset="0"/>
                <a:ea typeface="標楷體" pitchFamily="65" charset="-120"/>
                <a:cs typeface="Times New Roman" panose="02020603050405020304" pitchFamily="18" charset="0"/>
              </a:rPr>
              <a:t>(Bureau of Animal and Plant Health) </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行政院大陸委員會 </a:t>
            </a:r>
            <a:endParaRPr lang="en-US" altLang="zh-TW" sz="2800" b="1" dirty="0" smtClean="0">
              <a:latin typeface="Times New Roman" panose="02020603050405020304" pitchFamily="18" charset="0"/>
              <a:ea typeface="標楷體" pitchFamily="65" charset="-120"/>
              <a:cs typeface="Times New Roman" panose="02020603050405020304" pitchFamily="18" charset="0"/>
            </a:endParaRP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行政院金融監督管理委員會</a:t>
            </a:r>
            <a:r>
              <a:rPr lang="en-US" altLang="zh-TW" sz="2800" b="1" dirty="0" smtClean="0">
                <a:latin typeface="Times New Roman" panose="02020603050405020304" pitchFamily="18" charset="0"/>
                <a:ea typeface="標楷體" pitchFamily="65" charset="-120"/>
                <a:cs typeface="Times New Roman" panose="02020603050405020304" pitchFamily="18" charset="0"/>
              </a:rPr>
              <a:t>(Financial Supervisory Commission, Executive Yuan)</a:t>
            </a:r>
            <a:endParaRPr lang="zh-TW" altLang="en-US" sz="2800" b="1" dirty="0" smtClean="0">
              <a:latin typeface="Times New Roman" panose="02020603050405020304" pitchFamily="18" charset="0"/>
              <a:ea typeface="標楷體" pitchFamily="65" charset="-12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行政國家發展委員會</a:t>
            </a:r>
            <a:r>
              <a:rPr lang="en-US" altLang="zh-TW" sz="2800" b="1" dirty="0">
                <a:latin typeface="Times New Roman" panose="02020603050405020304" pitchFamily="18" charset="0"/>
                <a:cs typeface="Times New Roman" panose="02020603050405020304" pitchFamily="18" charset="0"/>
              </a:rPr>
              <a:t>(National Development </a:t>
            </a:r>
            <a:r>
              <a:rPr lang="en-US" altLang="zh-TW" sz="2800" b="1" dirty="0" smtClean="0">
                <a:latin typeface="Times New Roman" panose="02020603050405020304" pitchFamily="18" charset="0"/>
                <a:cs typeface="Times New Roman" panose="02020603050405020304" pitchFamily="18" charset="0"/>
              </a:rPr>
              <a:t>Council)</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係</a:t>
            </a:r>
            <a:r>
              <a:rPr lang="zh-TW" altLang="zh-TW" sz="2800" b="1" dirty="0">
                <a:latin typeface="Times New Roman" panose="02020603050405020304" pitchFamily="18" charset="0"/>
                <a:cs typeface="Times New Roman" panose="02020603050405020304" pitchFamily="18" charset="0"/>
              </a:rPr>
              <a:t>由原行政院經建會、研考會與工程會部分單位整合改組而成</a:t>
            </a:r>
            <a:endParaRPr lang="zh-TW" altLang="en-US" sz="2800" b="1" dirty="0" smtClean="0">
              <a:latin typeface="Times New Roman" panose="02020603050405020304" pitchFamily="18" charset="0"/>
              <a:ea typeface="標楷體" pitchFamily="65" charset="-120"/>
              <a:cs typeface="Times New Roman" panose="02020603050405020304" pitchFamily="18" charset="0"/>
            </a:endParaRP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經濟部貿易調查委員會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17</a:t>
            </a:fld>
            <a:endParaRPr lang="zh-TW" altLang="en-US"/>
          </a:p>
        </p:txBody>
      </p:sp>
    </p:spTree>
    <p:extLst>
      <p:ext uri="{BB962C8B-B14F-4D97-AF65-F5344CB8AC3E}">
        <p14:creationId xmlns:p14="http://schemas.microsoft.com/office/powerpoint/2010/main" xmlns="" val="314290805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4"/>
          <p:cNvSpPr>
            <a:spLocks noChangeArrowheads="1"/>
          </p:cNvSpPr>
          <p:nvPr/>
        </p:nvSpPr>
        <p:spPr bwMode="auto">
          <a:xfrm>
            <a:off x="7812088" y="549275"/>
            <a:ext cx="865187" cy="5975350"/>
          </a:xfrm>
          <a:prstGeom prst="rect">
            <a:avLst/>
          </a:prstGeom>
          <a:solidFill>
            <a:srgbClr val="006600"/>
          </a:solidFill>
          <a:ln w="9525">
            <a:solidFill>
              <a:schemeClr val="tx1"/>
            </a:solidFill>
            <a:miter lim="800000"/>
            <a:headEnd/>
            <a:tailEnd/>
          </a:ln>
        </p:spPr>
        <p:txBody>
          <a:bodyPr vert="eaVert"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800" b="1" dirty="0">
                <a:solidFill>
                  <a:schemeClr val="bg1"/>
                </a:solidFill>
                <a:ea typeface="標楷體" pitchFamily="65" charset="-120"/>
              </a:rPr>
              <a:t>賣                      方</a:t>
            </a:r>
          </a:p>
        </p:txBody>
      </p:sp>
      <p:sp>
        <p:nvSpPr>
          <p:cNvPr id="258051" name="Rectangle 5"/>
          <p:cNvSpPr>
            <a:spLocks noChangeArrowheads="1"/>
          </p:cNvSpPr>
          <p:nvPr/>
        </p:nvSpPr>
        <p:spPr bwMode="auto">
          <a:xfrm>
            <a:off x="468313" y="549275"/>
            <a:ext cx="865187" cy="5903913"/>
          </a:xfrm>
          <a:prstGeom prst="rect">
            <a:avLst/>
          </a:prstGeom>
          <a:solidFill>
            <a:srgbClr val="006600"/>
          </a:solidFill>
          <a:ln w="9525">
            <a:solidFill>
              <a:schemeClr val="tx1"/>
            </a:solidFill>
            <a:miter lim="800000"/>
            <a:headEnd/>
            <a:tailEnd/>
          </a:ln>
        </p:spPr>
        <p:txBody>
          <a:bodyPr vert="eaVert"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800" b="1" dirty="0">
                <a:solidFill>
                  <a:schemeClr val="bg1"/>
                </a:solidFill>
                <a:latin typeface="標楷體" pitchFamily="65" charset="-120"/>
                <a:ea typeface="標楷體" pitchFamily="65" charset="-120"/>
              </a:rPr>
              <a:t>買            方</a:t>
            </a:r>
          </a:p>
        </p:txBody>
      </p:sp>
      <p:sp>
        <p:nvSpPr>
          <p:cNvPr id="258052" name="AutoShape 7"/>
          <p:cNvSpPr>
            <a:spLocks noChangeArrowheads="1"/>
          </p:cNvSpPr>
          <p:nvPr/>
        </p:nvSpPr>
        <p:spPr bwMode="auto">
          <a:xfrm>
            <a:off x="1403350" y="404813"/>
            <a:ext cx="6408738" cy="720725"/>
          </a:xfrm>
          <a:prstGeom prst="leftArrow">
            <a:avLst>
              <a:gd name="adj1" fmla="val 50000"/>
              <a:gd name="adj2" fmla="val 222302"/>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800" b="1">
                <a:solidFill>
                  <a:schemeClr val="bg2"/>
                </a:solidFill>
                <a:ea typeface="標楷體" pitchFamily="65" charset="-120"/>
              </a:rPr>
              <a:t>報     價</a:t>
            </a:r>
            <a:r>
              <a:rPr lang="en-US" altLang="zh-TW" sz="2800" b="1">
                <a:solidFill>
                  <a:schemeClr val="bg2"/>
                </a:solidFill>
                <a:ea typeface="標楷體" pitchFamily="65" charset="-120"/>
              </a:rPr>
              <a:t>(offer)</a:t>
            </a:r>
          </a:p>
        </p:txBody>
      </p:sp>
      <p:sp>
        <p:nvSpPr>
          <p:cNvPr id="258053" name="AutoShape 8"/>
          <p:cNvSpPr>
            <a:spLocks noChangeArrowheads="1"/>
          </p:cNvSpPr>
          <p:nvPr/>
        </p:nvSpPr>
        <p:spPr bwMode="auto">
          <a:xfrm>
            <a:off x="1331913" y="1125538"/>
            <a:ext cx="6408737" cy="792162"/>
          </a:xfrm>
          <a:prstGeom prst="rightArrow">
            <a:avLst>
              <a:gd name="adj1" fmla="val 50000"/>
              <a:gd name="adj2" fmla="val 202255"/>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800" b="1" dirty="0">
                <a:solidFill>
                  <a:schemeClr val="bg2"/>
                </a:solidFill>
                <a:ea typeface="標楷體" pitchFamily="65" charset="-120"/>
              </a:rPr>
              <a:t>接受</a:t>
            </a:r>
            <a:r>
              <a:rPr lang="en-US" altLang="zh-TW" sz="2800" b="1" dirty="0">
                <a:solidFill>
                  <a:schemeClr val="bg2"/>
                </a:solidFill>
                <a:ea typeface="標楷體" pitchFamily="65" charset="-120"/>
              </a:rPr>
              <a:t>(acceptance);</a:t>
            </a:r>
            <a:r>
              <a:rPr lang="zh-TW" altLang="en-US" sz="2800" b="1" dirty="0">
                <a:solidFill>
                  <a:schemeClr val="bg2"/>
                </a:solidFill>
                <a:ea typeface="標楷體" pitchFamily="65" charset="-120"/>
              </a:rPr>
              <a:t>交易成立</a:t>
            </a:r>
          </a:p>
        </p:txBody>
      </p:sp>
      <p:sp>
        <p:nvSpPr>
          <p:cNvPr id="258054" name="Line 9"/>
          <p:cNvSpPr>
            <a:spLocks noChangeShapeType="1"/>
          </p:cNvSpPr>
          <p:nvPr/>
        </p:nvSpPr>
        <p:spPr bwMode="auto">
          <a:xfrm>
            <a:off x="1403350" y="1989138"/>
            <a:ext cx="640873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258055" name="AutoShape 10"/>
          <p:cNvSpPr>
            <a:spLocks noChangeArrowheads="1"/>
          </p:cNvSpPr>
          <p:nvPr/>
        </p:nvSpPr>
        <p:spPr bwMode="auto">
          <a:xfrm>
            <a:off x="1331913" y="2060575"/>
            <a:ext cx="6408737" cy="720725"/>
          </a:xfrm>
          <a:prstGeom prst="leftArrow">
            <a:avLst>
              <a:gd name="adj1" fmla="val 50000"/>
              <a:gd name="adj2" fmla="val 222302"/>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800" b="1">
                <a:solidFill>
                  <a:schemeClr val="bg2"/>
                </a:solidFill>
                <a:ea typeface="標楷體" pitchFamily="65" charset="-120"/>
              </a:rPr>
              <a:t>報     價</a:t>
            </a:r>
            <a:r>
              <a:rPr lang="en-US" altLang="zh-TW" sz="2800" b="1">
                <a:solidFill>
                  <a:schemeClr val="bg2"/>
                </a:solidFill>
                <a:ea typeface="標楷體" pitchFamily="65" charset="-120"/>
              </a:rPr>
              <a:t>(offer)</a:t>
            </a:r>
          </a:p>
        </p:txBody>
      </p:sp>
      <p:sp>
        <p:nvSpPr>
          <p:cNvPr id="258056" name="AutoShape 11"/>
          <p:cNvSpPr>
            <a:spLocks noChangeArrowheads="1"/>
          </p:cNvSpPr>
          <p:nvPr/>
        </p:nvSpPr>
        <p:spPr bwMode="auto">
          <a:xfrm>
            <a:off x="1403350" y="2636838"/>
            <a:ext cx="6408738" cy="792162"/>
          </a:xfrm>
          <a:prstGeom prst="rightArrow">
            <a:avLst>
              <a:gd name="adj1" fmla="val 50000"/>
              <a:gd name="adj2" fmla="val 202255"/>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800" b="1">
                <a:solidFill>
                  <a:schemeClr val="bg2"/>
                </a:solidFill>
                <a:ea typeface="標楷體" pitchFamily="65" charset="-120"/>
              </a:rPr>
              <a:t>還價</a:t>
            </a:r>
            <a:r>
              <a:rPr lang="en-US" altLang="zh-TW" sz="2800" b="1">
                <a:solidFill>
                  <a:schemeClr val="bg2"/>
                </a:solidFill>
                <a:ea typeface="標楷體" pitchFamily="65" charset="-120"/>
              </a:rPr>
              <a:t>(</a:t>
            </a:r>
            <a:r>
              <a:rPr lang="zh-TW" altLang="en-US" sz="2800" b="1">
                <a:solidFill>
                  <a:schemeClr val="bg2"/>
                </a:solidFill>
                <a:ea typeface="標楷體" pitchFamily="65" charset="-120"/>
              </a:rPr>
              <a:t>反報價</a:t>
            </a:r>
            <a:r>
              <a:rPr lang="en-US" altLang="zh-TW" sz="2800" b="1">
                <a:solidFill>
                  <a:schemeClr val="bg2"/>
                </a:solidFill>
                <a:ea typeface="標楷體" pitchFamily="65" charset="-120"/>
              </a:rPr>
              <a:t>)</a:t>
            </a:r>
          </a:p>
        </p:txBody>
      </p:sp>
      <p:sp>
        <p:nvSpPr>
          <p:cNvPr id="258057" name="AutoShape 12"/>
          <p:cNvSpPr>
            <a:spLocks noChangeArrowheads="1"/>
          </p:cNvSpPr>
          <p:nvPr/>
        </p:nvSpPr>
        <p:spPr bwMode="auto">
          <a:xfrm>
            <a:off x="1331913" y="5734050"/>
            <a:ext cx="6408737" cy="720725"/>
          </a:xfrm>
          <a:prstGeom prst="leftArrow">
            <a:avLst>
              <a:gd name="adj1" fmla="val 50000"/>
              <a:gd name="adj2" fmla="val 222302"/>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2800" b="1">
                <a:solidFill>
                  <a:schemeClr val="bg2"/>
                </a:solidFill>
                <a:ea typeface="標楷體" pitchFamily="65" charset="-120"/>
              </a:rPr>
              <a:t>拒絕接</a:t>
            </a:r>
            <a:r>
              <a:rPr lang="zh-TW" altLang="en-US" sz="2800" b="1">
                <a:solidFill>
                  <a:schemeClr val="bg2"/>
                </a:solidFill>
                <a:ea typeface="標楷體" pitchFamily="65" charset="-120"/>
              </a:rPr>
              <a:t>受還價</a:t>
            </a:r>
            <a:r>
              <a:rPr lang="en-US" altLang="zh-TW" sz="2800" b="1">
                <a:solidFill>
                  <a:schemeClr val="bg2"/>
                </a:solidFill>
                <a:ea typeface="標楷體" pitchFamily="65" charset="-120"/>
              </a:rPr>
              <a:t>;</a:t>
            </a:r>
            <a:r>
              <a:rPr lang="zh-TW" altLang="en-US" sz="2800" b="1">
                <a:solidFill>
                  <a:schemeClr val="bg2"/>
                </a:solidFill>
                <a:ea typeface="標楷體" pitchFamily="65" charset="-120"/>
              </a:rPr>
              <a:t>重新磋商或交易不成立</a:t>
            </a:r>
          </a:p>
        </p:txBody>
      </p:sp>
      <p:sp>
        <p:nvSpPr>
          <p:cNvPr id="258058" name="Line 13"/>
          <p:cNvSpPr>
            <a:spLocks noChangeShapeType="1"/>
          </p:cNvSpPr>
          <p:nvPr/>
        </p:nvSpPr>
        <p:spPr bwMode="auto">
          <a:xfrm>
            <a:off x="1331913" y="4365625"/>
            <a:ext cx="64801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258059" name="AutoShape 14"/>
          <p:cNvSpPr>
            <a:spLocks noChangeArrowheads="1"/>
          </p:cNvSpPr>
          <p:nvPr/>
        </p:nvSpPr>
        <p:spPr bwMode="auto">
          <a:xfrm>
            <a:off x="1403350" y="4868863"/>
            <a:ext cx="6408738" cy="792162"/>
          </a:xfrm>
          <a:prstGeom prst="rightArrow">
            <a:avLst>
              <a:gd name="adj1" fmla="val 50000"/>
              <a:gd name="adj2" fmla="val 202255"/>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800" b="1">
                <a:solidFill>
                  <a:schemeClr val="bg2"/>
                </a:solidFill>
                <a:ea typeface="標楷體" pitchFamily="65" charset="-120"/>
              </a:rPr>
              <a:t>還價</a:t>
            </a:r>
            <a:r>
              <a:rPr lang="en-US" altLang="zh-TW" sz="2800" b="1">
                <a:solidFill>
                  <a:schemeClr val="bg2"/>
                </a:solidFill>
                <a:ea typeface="標楷體" pitchFamily="65" charset="-120"/>
              </a:rPr>
              <a:t>(</a:t>
            </a:r>
            <a:r>
              <a:rPr lang="zh-TW" altLang="en-US" sz="2800" b="1">
                <a:solidFill>
                  <a:schemeClr val="bg2"/>
                </a:solidFill>
                <a:ea typeface="標楷體" pitchFamily="65" charset="-120"/>
              </a:rPr>
              <a:t>反報價</a:t>
            </a:r>
            <a:r>
              <a:rPr lang="en-US" altLang="zh-TW" sz="2800" b="1">
                <a:solidFill>
                  <a:schemeClr val="bg2"/>
                </a:solidFill>
                <a:ea typeface="標楷體" pitchFamily="65" charset="-120"/>
              </a:rPr>
              <a:t>)</a:t>
            </a:r>
          </a:p>
        </p:txBody>
      </p:sp>
      <p:sp>
        <p:nvSpPr>
          <p:cNvPr id="258060" name="AutoShape 15"/>
          <p:cNvSpPr>
            <a:spLocks noChangeArrowheads="1"/>
          </p:cNvSpPr>
          <p:nvPr/>
        </p:nvSpPr>
        <p:spPr bwMode="auto">
          <a:xfrm>
            <a:off x="1403350" y="4292600"/>
            <a:ext cx="6408738" cy="720725"/>
          </a:xfrm>
          <a:prstGeom prst="leftArrow">
            <a:avLst>
              <a:gd name="adj1" fmla="val 50000"/>
              <a:gd name="adj2" fmla="val 222302"/>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800" b="1">
                <a:solidFill>
                  <a:schemeClr val="bg2"/>
                </a:solidFill>
                <a:ea typeface="標楷體" pitchFamily="65" charset="-120"/>
              </a:rPr>
              <a:t>報     價</a:t>
            </a:r>
            <a:r>
              <a:rPr lang="en-US" altLang="zh-TW" sz="2800" b="1">
                <a:solidFill>
                  <a:schemeClr val="bg2"/>
                </a:solidFill>
                <a:ea typeface="標楷體" pitchFamily="65" charset="-120"/>
              </a:rPr>
              <a:t>(offer)</a:t>
            </a:r>
          </a:p>
        </p:txBody>
      </p:sp>
      <p:sp>
        <p:nvSpPr>
          <p:cNvPr id="258061" name="AutoShape 16"/>
          <p:cNvSpPr>
            <a:spLocks noChangeArrowheads="1"/>
          </p:cNvSpPr>
          <p:nvPr/>
        </p:nvSpPr>
        <p:spPr bwMode="auto">
          <a:xfrm>
            <a:off x="1331913" y="3429000"/>
            <a:ext cx="6408737" cy="720725"/>
          </a:xfrm>
          <a:prstGeom prst="leftArrow">
            <a:avLst>
              <a:gd name="adj1" fmla="val 50000"/>
              <a:gd name="adj2" fmla="val 222302"/>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800" b="1">
                <a:solidFill>
                  <a:schemeClr val="bg2"/>
                </a:solidFill>
                <a:ea typeface="標楷體" pitchFamily="65" charset="-120"/>
              </a:rPr>
              <a:t>接受還價</a:t>
            </a:r>
            <a:r>
              <a:rPr lang="en-US" altLang="zh-TW" sz="2800" b="1">
                <a:solidFill>
                  <a:schemeClr val="bg2"/>
                </a:solidFill>
                <a:ea typeface="標楷體" pitchFamily="65" charset="-120"/>
              </a:rPr>
              <a:t>;</a:t>
            </a:r>
            <a:r>
              <a:rPr lang="zh-TW" altLang="en-US" sz="2800" b="1">
                <a:solidFill>
                  <a:schemeClr val="bg2"/>
                </a:solidFill>
                <a:ea typeface="標楷體" pitchFamily="65" charset="-120"/>
              </a:rPr>
              <a:t>交易成立</a:t>
            </a:r>
          </a:p>
        </p:txBody>
      </p:sp>
      <p:sp>
        <p:nvSpPr>
          <p:cNvPr id="258062" name="投影片編號版面配置區 1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F861DD43-D322-4AC1-95B4-F3258F0DFAF2}" type="slidenum">
              <a:rPr kumimoji="0" lang="zh-TW" altLang="en-US" sz="1400" smtClean="0"/>
              <a:pPr eaLnBrk="1" hangingPunct="1"/>
              <a:t>170</a:t>
            </a:fld>
            <a:endParaRPr kumimoji="0" lang="en-US" altLang="zh-TW" sz="1400" smtClean="0"/>
          </a:p>
        </p:txBody>
      </p:sp>
    </p:spTree>
    <p:extLst>
      <p:ext uri="{BB962C8B-B14F-4D97-AF65-F5344CB8AC3E}">
        <p14:creationId xmlns:p14="http://schemas.microsoft.com/office/powerpoint/2010/main" xmlns="" val="30821823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詢價之意義</a:t>
            </a:r>
            <a:r>
              <a:rPr lang="zh-TW" altLang="en-US" sz="4000" dirty="0" smtClean="0">
                <a:solidFill>
                  <a:srgbClr val="003300"/>
                </a:solidFill>
              </a:rPr>
              <a:t> </a:t>
            </a:r>
          </a:p>
        </p:txBody>
      </p:sp>
      <p:sp>
        <p:nvSpPr>
          <p:cNvPr id="260099"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詢價</a:t>
            </a:r>
            <a:r>
              <a:rPr lang="zh-TW" altLang="en-US" sz="3200" b="1" dirty="0" smtClean="0">
                <a:ea typeface="標楷體" pitchFamily="65" charset="-120"/>
              </a:rPr>
              <a:t>(</a:t>
            </a:r>
            <a:r>
              <a:rPr lang="en-US" altLang="zh-TW" sz="3200" b="1" dirty="0" smtClean="0">
                <a:ea typeface="標楷體" pitchFamily="65" charset="-120"/>
              </a:rPr>
              <a:t>inquiry)</a:t>
            </a:r>
            <a:r>
              <a:rPr lang="zh-TW" altLang="en-US" sz="3200" b="1" dirty="0" smtClean="0">
                <a:latin typeface="標楷體" pitchFamily="65" charset="-120"/>
                <a:ea typeface="標楷體" pitchFamily="65" charset="-120"/>
              </a:rPr>
              <a:t>是指買方或賣方為洽購或洽銷某項商品,而向交易對手提出有關交易條件之詢問;由於價格往往是詢問之重點，因此實務上稱為「詢價」,但實際上並不以查詢價格為限,諸如索取目錄、樣品、貨品規格、數量、交貨條件等,亦為查詢之項目.</a:t>
            </a:r>
            <a:r>
              <a:rPr lang="zh-TW" altLang="en-US" sz="3200" dirty="0" smtClean="0"/>
              <a:t> </a:t>
            </a:r>
          </a:p>
        </p:txBody>
      </p:sp>
      <p:sp>
        <p:nvSpPr>
          <p:cNvPr id="26010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11C7B6CD-EEF9-4184-8DEB-F7141717BEC2}" type="slidenum">
              <a:rPr kumimoji="0" lang="zh-TW" altLang="en-US" sz="1400" smtClean="0"/>
              <a:pPr eaLnBrk="1" hangingPunct="1"/>
              <a:t>171</a:t>
            </a:fld>
            <a:endParaRPr kumimoji="0" lang="en-US" altLang="zh-TW" sz="1400" smtClean="0"/>
          </a:p>
        </p:txBody>
      </p:sp>
      <p:sp>
        <p:nvSpPr>
          <p:cNvPr id="5" name="矩形 4"/>
          <p:cNvSpPr/>
          <p:nvPr/>
        </p:nvSpPr>
        <p:spPr>
          <a:xfrm>
            <a:off x="0" y="0"/>
            <a:ext cx="1331640" cy="620688"/>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rPr>
              <a:t>詢價</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7559698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詢價之效力</a:t>
            </a:r>
            <a:r>
              <a:rPr lang="zh-TW" altLang="en-US" sz="4000" b="1" dirty="0" smtClean="0">
                <a:solidFill>
                  <a:srgbClr val="003300"/>
                </a:solidFill>
              </a:rPr>
              <a:t> </a:t>
            </a:r>
          </a:p>
        </p:txBody>
      </p:sp>
      <p:sp>
        <p:nvSpPr>
          <p:cNvPr id="261123"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由於詢價僅為交易條件之查詢,因此對買賣雙方均無法律上之拘束力,其間接的意圖是建立貿易契約之關係,同時也是商界慣用打聽市場行情及對方業務狀況之一種手段.</a:t>
            </a:r>
            <a:r>
              <a:rPr lang="zh-TW" altLang="en-US" sz="3200" b="1" dirty="0" smtClean="0"/>
              <a:t> </a:t>
            </a:r>
          </a:p>
        </p:txBody>
      </p:sp>
      <p:sp>
        <p:nvSpPr>
          <p:cNvPr id="26112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BA55D5CD-E4D4-4930-994D-0DF5A390380B}" type="slidenum">
              <a:rPr kumimoji="0" lang="zh-TW" altLang="en-US" sz="1400" smtClean="0"/>
              <a:pPr eaLnBrk="1" hangingPunct="1"/>
              <a:t>172</a:t>
            </a:fld>
            <a:endParaRPr kumimoji="0" lang="en-US" altLang="zh-TW" sz="1400" smtClean="0"/>
          </a:p>
        </p:txBody>
      </p:sp>
      <p:sp>
        <p:nvSpPr>
          <p:cNvPr id="5" name="矩形 4"/>
          <p:cNvSpPr/>
          <p:nvPr/>
        </p:nvSpPr>
        <p:spPr>
          <a:xfrm>
            <a:off x="0" y="0"/>
            <a:ext cx="1331640" cy="620688"/>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rPr>
              <a:t>詢價</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
        <p:nvSpPr>
          <p:cNvPr id="6" name="向左箭號 5"/>
          <p:cNvSpPr/>
          <p:nvPr/>
        </p:nvSpPr>
        <p:spPr>
          <a:xfrm>
            <a:off x="6989069" y="3429000"/>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136833362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報價與要約</a:t>
            </a:r>
            <a:r>
              <a:rPr lang="zh-TW" altLang="en-US" sz="4000" b="1" dirty="0" smtClean="0">
                <a:solidFill>
                  <a:srgbClr val="003300"/>
                </a:solidFill>
              </a:rPr>
              <a:t> </a:t>
            </a:r>
          </a:p>
        </p:txBody>
      </p:sp>
      <p:sp>
        <p:nvSpPr>
          <p:cNvPr id="263171" name="Rectangle 3"/>
          <p:cNvSpPr>
            <a:spLocks noGrp="1" noChangeArrowheads="1"/>
          </p:cNvSpPr>
          <p:nvPr>
            <p:ph type="body" idx="1"/>
          </p:nvPr>
        </p:nvSpPr>
        <p:spPr>
          <a:xfrm>
            <a:off x="467544" y="1268760"/>
            <a:ext cx="8062913" cy="4114800"/>
          </a:xfrm>
        </p:spPr>
        <p:txBody>
          <a:bodyPr>
            <a:normAutofit/>
          </a:bodyPr>
          <a:lstStyle/>
          <a:p>
            <a:pPr eaLnBrk="1" hangingPunct="1"/>
            <a:r>
              <a:rPr lang="zh-TW" altLang="en-US" sz="3200" b="1" dirty="0" smtClean="0">
                <a:ea typeface="標楷體" pitchFamily="65" charset="-120"/>
              </a:rPr>
              <a:t>國際貿易之報價,究竟屬於要約</a:t>
            </a:r>
            <a:r>
              <a:rPr lang="en-US" altLang="zh-TW" sz="3200" b="1" dirty="0" smtClean="0">
                <a:ea typeface="標楷體" pitchFamily="65" charset="-120"/>
              </a:rPr>
              <a:t>(</a:t>
            </a:r>
            <a:r>
              <a:rPr lang="zh-TW" altLang="en-US" sz="3200" b="1" dirty="0" smtClean="0">
                <a:ea typeface="標楷體" pitchFamily="65" charset="-120"/>
              </a:rPr>
              <a:t>報價</a:t>
            </a:r>
            <a:r>
              <a:rPr lang="en-US" altLang="zh-TW" sz="3200" b="1" dirty="0" smtClean="0">
                <a:ea typeface="標楷體" pitchFamily="65" charset="-120"/>
              </a:rPr>
              <a:t>)</a:t>
            </a:r>
            <a:r>
              <a:rPr lang="zh-TW" altLang="en-US" sz="3200" b="1" dirty="0" smtClean="0">
                <a:ea typeface="標楷體" pitchFamily="65" charset="-120"/>
              </a:rPr>
              <a:t>或要約之引誘,須視報價人所為報價之內容而定；若僅為一張價目表之寄送,僅視為要約之引誘；但</a:t>
            </a:r>
            <a:r>
              <a:rPr lang="zh-TW" altLang="en-US" sz="3200" b="1" dirty="0" smtClean="0">
                <a:solidFill>
                  <a:srgbClr val="FF0000"/>
                </a:solidFill>
                <a:ea typeface="標楷體" pitchFamily="65" charset="-120"/>
              </a:rPr>
              <a:t>報價若有:特定之對象、明確之貨物內容、具體規定貨物之數量及價金、願受拘束之意思標示,即構成要約</a:t>
            </a:r>
            <a:r>
              <a:rPr lang="en-US" altLang="zh-TW" sz="3200" b="1" dirty="0" smtClean="0">
                <a:solidFill>
                  <a:srgbClr val="FF0000"/>
                </a:solidFill>
                <a:ea typeface="標楷體" pitchFamily="65" charset="-120"/>
              </a:rPr>
              <a:t>(</a:t>
            </a:r>
            <a:r>
              <a:rPr lang="zh-TW" altLang="en-US" sz="3200" b="1" dirty="0" smtClean="0">
                <a:solidFill>
                  <a:srgbClr val="FF0000"/>
                </a:solidFill>
                <a:ea typeface="標楷體" pitchFamily="65" charset="-120"/>
              </a:rPr>
              <a:t>報價</a:t>
            </a:r>
            <a:r>
              <a:rPr lang="en-US" altLang="zh-TW" sz="3200" b="1" dirty="0" smtClean="0">
                <a:solidFill>
                  <a:srgbClr val="FF0000"/>
                </a:solidFill>
                <a:ea typeface="標楷體" pitchFamily="65" charset="-120"/>
              </a:rPr>
              <a:t>)</a:t>
            </a:r>
            <a:r>
              <a:rPr lang="zh-TW" altLang="en-US" sz="3200" b="1" dirty="0" smtClean="0">
                <a:solidFill>
                  <a:srgbClr val="FF0000"/>
                </a:solidFill>
                <a:ea typeface="標楷體" pitchFamily="65" charset="-120"/>
              </a:rPr>
              <a:t>行為.</a:t>
            </a:r>
            <a:r>
              <a:rPr lang="zh-TW" altLang="en-US" sz="3200" b="1" dirty="0" smtClean="0">
                <a:solidFill>
                  <a:srgbClr val="FF0000"/>
                </a:solidFill>
              </a:rPr>
              <a:t> </a:t>
            </a:r>
          </a:p>
        </p:txBody>
      </p:sp>
      <p:sp>
        <p:nvSpPr>
          <p:cNvPr id="26317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DEDFA1B7-6D1A-41D2-93AC-4BFD37A3B610}" type="slidenum">
              <a:rPr kumimoji="0" lang="zh-TW" altLang="en-US" sz="1400" smtClean="0"/>
              <a:pPr eaLnBrk="1" hangingPunct="1"/>
              <a:t>173</a:t>
            </a:fld>
            <a:endParaRPr kumimoji="0" lang="en-US" altLang="zh-TW" sz="1400" smtClean="0"/>
          </a:p>
        </p:txBody>
      </p:sp>
      <p:sp>
        <p:nvSpPr>
          <p:cNvPr id="5" name="矩形 4"/>
          <p:cNvSpPr/>
          <p:nvPr/>
        </p:nvSpPr>
        <p:spPr>
          <a:xfrm>
            <a:off x="0" y="0"/>
            <a:ext cx="1331640" cy="6206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報價</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0574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4213" y="260350"/>
            <a:ext cx="7772400" cy="792386"/>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報價之方法</a:t>
            </a:r>
            <a:r>
              <a:rPr lang="zh-TW" altLang="en-US" sz="4000" dirty="0" smtClean="0">
                <a:solidFill>
                  <a:srgbClr val="003300"/>
                </a:solidFill>
              </a:rPr>
              <a:t> </a:t>
            </a:r>
          </a:p>
        </p:txBody>
      </p:sp>
      <p:sp>
        <p:nvSpPr>
          <p:cNvPr id="268291" name="Rectangle 3"/>
          <p:cNvSpPr>
            <a:spLocks noGrp="1" noChangeArrowheads="1"/>
          </p:cNvSpPr>
          <p:nvPr>
            <p:ph type="body" idx="1"/>
          </p:nvPr>
        </p:nvSpPr>
        <p:spPr>
          <a:xfrm>
            <a:off x="323528" y="1268760"/>
            <a:ext cx="8642350" cy="4895850"/>
          </a:xfrm>
        </p:spPr>
        <p:txBody>
          <a:bodyPr>
            <a:normAutofit/>
          </a:bodyPr>
          <a:lstStyle/>
          <a:p>
            <a:pPr eaLnBrk="1" hangingPunct="1"/>
            <a:r>
              <a:rPr lang="zh-TW" altLang="en-US" sz="3200" b="1" dirty="0" smtClean="0">
                <a:latin typeface="標楷體" pitchFamily="65" charset="-120"/>
                <a:ea typeface="標楷體" pitchFamily="65" charset="-120"/>
              </a:rPr>
              <a:t>書面報價:凡以信函</a:t>
            </a:r>
            <a:r>
              <a:rPr lang="zh-TW" altLang="en-US" sz="3200" b="1" dirty="0" smtClean="0">
                <a:ea typeface="標楷體" pitchFamily="65" charset="-120"/>
              </a:rPr>
              <a:t>(</a:t>
            </a:r>
            <a:r>
              <a:rPr lang="en-US" altLang="zh-TW" sz="3200" b="1" dirty="0" smtClean="0">
                <a:ea typeface="標楷體" pitchFamily="65" charset="-120"/>
              </a:rPr>
              <a:t>letter)</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傳真</a:t>
            </a:r>
            <a:r>
              <a:rPr lang="zh-TW" altLang="en-US" sz="3200" b="1" dirty="0" smtClean="0">
                <a:ea typeface="標楷體" pitchFamily="65" charset="-120"/>
              </a:rPr>
              <a:t>(</a:t>
            </a:r>
            <a:r>
              <a:rPr lang="en-US" altLang="zh-TW" sz="3200" b="1" dirty="0" smtClean="0">
                <a:ea typeface="標楷體" pitchFamily="65" charset="-120"/>
              </a:rPr>
              <a:t>fax)</a:t>
            </a:r>
            <a:r>
              <a:rPr lang="zh-TW" altLang="en-US" sz="3200" b="1" dirty="0" smtClean="0">
                <a:latin typeface="標楷體" pitchFamily="65" charset="-120"/>
                <a:ea typeface="標楷體" pitchFamily="65" charset="-120"/>
              </a:rPr>
              <a:t>或電子郵件</a:t>
            </a:r>
            <a:r>
              <a:rPr lang="zh-TW" altLang="en-US" sz="3200" b="1" dirty="0" smtClean="0">
                <a:ea typeface="標楷體" pitchFamily="65" charset="-120"/>
              </a:rPr>
              <a:t>(</a:t>
            </a:r>
            <a:r>
              <a:rPr lang="en-US" altLang="zh-TW" sz="3200" b="1" dirty="0" smtClean="0">
                <a:ea typeface="標楷體" pitchFamily="65" charset="-120"/>
              </a:rPr>
              <a:t>e-mail)</a:t>
            </a:r>
            <a:r>
              <a:rPr lang="zh-TW" altLang="en-US" sz="3200" b="1" dirty="0" smtClean="0">
                <a:latin typeface="標楷體" pitchFamily="65" charset="-120"/>
                <a:ea typeface="標楷體" pitchFamily="65" charset="-120"/>
              </a:rPr>
              <a:t>等方式報價者,均為書面報價.</a:t>
            </a:r>
            <a:r>
              <a:rPr lang="zh-TW" altLang="en-US" sz="3200" b="1" dirty="0" smtClean="0"/>
              <a:t> </a:t>
            </a:r>
          </a:p>
          <a:p>
            <a:pPr eaLnBrk="1" hangingPunct="1"/>
            <a:r>
              <a:rPr lang="zh-TW" altLang="en-US" sz="3200" b="1" dirty="0" smtClean="0">
                <a:latin typeface="標楷體" pitchFamily="65" charset="-120"/>
                <a:ea typeface="標楷體" pitchFamily="65" charset="-120"/>
              </a:rPr>
              <a:t>口頭報價:易生爭議,國貿實務較少使用</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但倘以口頭方式報價</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而未規定報價之期限</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則須於對話時表明接受之意思</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否則報價無效</a:t>
            </a:r>
            <a:r>
              <a:rPr lang="en-US" altLang="zh-TW" sz="3200" b="1" dirty="0" smtClean="0">
                <a:latin typeface="標楷體" pitchFamily="65" charset="-120"/>
                <a:ea typeface="標楷體" pitchFamily="65" charset="-120"/>
              </a:rPr>
              <a:t>.</a:t>
            </a:r>
            <a:r>
              <a:rPr lang="en-US" altLang="zh-TW" sz="3200" b="1" dirty="0" smtClean="0"/>
              <a:t> </a:t>
            </a:r>
          </a:p>
          <a:p>
            <a:pPr eaLnBrk="1" hangingPunct="1"/>
            <a:r>
              <a:rPr lang="zh-TW" altLang="en-US" sz="3200" b="1" dirty="0" smtClean="0">
                <a:latin typeface="標楷體" pitchFamily="65" charset="-120"/>
                <a:ea typeface="標楷體" pitchFamily="65" charset="-120"/>
              </a:rPr>
              <a:t>行為報價:尚未經要約或詢價,即運交貨物或給付貨款者,為行為報價,國貿實務亦少使用.</a:t>
            </a:r>
            <a:r>
              <a:rPr lang="zh-TW" altLang="en-US" sz="3200" b="1" dirty="0" smtClean="0"/>
              <a:t> </a:t>
            </a:r>
          </a:p>
        </p:txBody>
      </p:sp>
      <p:sp>
        <p:nvSpPr>
          <p:cNvPr id="26829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CF86CF07-7608-4BDD-90BF-BFF87272C65A}" type="slidenum">
              <a:rPr kumimoji="0" lang="zh-TW" altLang="en-US" sz="1400" smtClean="0"/>
              <a:pPr eaLnBrk="1" hangingPunct="1"/>
              <a:t>174</a:t>
            </a:fld>
            <a:endParaRPr kumimoji="0" lang="en-US" altLang="zh-TW" sz="1400" smtClean="0"/>
          </a:p>
        </p:txBody>
      </p:sp>
      <p:sp>
        <p:nvSpPr>
          <p:cNvPr id="5" name="矩形 4"/>
          <p:cNvSpPr/>
          <p:nvPr/>
        </p:nvSpPr>
        <p:spPr>
          <a:xfrm>
            <a:off x="0" y="0"/>
            <a:ext cx="1331640" cy="6206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報價</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8757614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152400"/>
            <a:ext cx="7772400" cy="972344"/>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報價</a:t>
            </a:r>
            <a:r>
              <a:rPr lang="zh-TW" altLang="en-US" sz="4000" b="1" dirty="0" smtClean="0">
                <a:solidFill>
                  <a:srgbClr val="003300"/>
                </a:solidFill>
                <a:ea typeface="標楷體" pitchFamily="65" charset="-120"/>
              </a:rPr>
              <a:t>/</a:t>
            </a:r>
            <a:r>
              <a:rPr lang="zh-TW" altLang="en-US" sz="4000" b="1" dirty="0" smtClean="0">
                <a:solidFill>
                  <a:srgbClr val="003300"/>
                </a:solidFill>
                <a:latin typeface="標楷體" pitchFamily="65" charset="-120"/>
                <a:ea typeface="標楷體" pitchFamily="65" charset="-120"/>
              </a:rPr>
              <a:t>要約</a:t>
            </a:r>
            <a:r>
              <a:rPr lang="zh-TW" altLang="en-US" sz="4000" b="1" dirty="0">
                <a:solidFill>
                  <a:srgbClr val="003300"/>
                </a:solidFill>
                <a:latin typeface="標楷體" pitchFamily="65" charset="-120"/>
                <a:ea typeface="標楷體" pitchFamily="65" charset="-120"/>
              </a:rPr>
              <a:t>之種類</a:t>
            </a:r>
            <a:r>
              <a:rPr lang="zh-TW" altLang="en-US" sz="4000" dirty="0" smtClean="0">
                <a:solidFill>
                  <a:srgbClr val="003300"/>
                </a:solidFill>
              </a:rPr>
              <a:t> </a:t>
            </a:r>
          </a:p>
        </p:txBody>
      </p:sp>
      <p:sp>
        <p:nvSpPr>
          <p:cNvPr id="265219" name="Rectangle 3"/>
          <p:cNvSpPr>
            <a:spLocks noGrp="1" noChangeArrowheads="1"/>
          </p:cNvSpPr>
          <p:nvPr>
            <p:ph type="body" idx="1"/>
          </p:nvPr>
        </p:nvSpPr>
        <p:spPr>
          <a:xfrm>
            <a:off x="0" y="1219200"/>
            <a:ext cx="9144000" cy="5638800"/>
          </a:xfrm>
        </p:spPr>
        <p:txBody>
          <a:bodyPr>
            <a:normAutofit/>
          </a:bodyPr>
          <a:lstStyle/>
          <a:p>
            <a:pPr eaLnBrk="1" hangingPunct="1">
              <a:lnSpc>
                <a:spcPct val="90000"/>
              </a:lnSpc>
            </a:pPr>
            <a:r>
              <a:rPr lang="zh-TW" altLang="en-US" sz="2800" b="1" dirty="0" smtClean="0">
                <a:latin typeface="標楷體" pitchFamily="65" charset="-120"/>
                <a:ea typeface="標楷體" pitchFamily="65" charset="-120"/>
              </a:rPr>
              <a:t>確定之報價</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要約</a:t>
            </a:r>
            <a:r>
              <a:rPr lang="zh-TW" altLang="en-US" sz="2800" b="1" dirty="0" smtClean="0">
                <a:ea typeface="標楷體" pitchFamily="65" charset="-120"/>
              </a:rPr>
              <a:t>(</a:t>
            </a:r>
            <a:r>
              <a:rPr lang="en-US" altLang="zh-TW" sz="2800" b="1" dirty="0" smtClean="0">
                <a:ea typeface="標楷體" pitchFamily="65" charset="-120"/>
              </a:rPr>
              <a:t>Firm offer):</a:t>
            </a:r>
            <a:r>
              <a:rPr lang="zh-TW" altLang="en-US" sz="2800" b="1" dirty="0" smtClean="0">
                <a:latin typeface="標楷體" pitchFamily="65" charset="-120"/>
                <a:ea typeface="標楷體" pitchFamily="65" charset="-120"/>
              </a:rPr>
              <a:t>又稱穩固報價,為民法上之「要約」行為;係報價人明確指出特定的被邀約人、貨物內容、數量、價金、有效期限及相關交易條件等,並表示願意按報價單上所列載條件訂立買賣契約.</a:t>
            </a:r>
            <a:endParaRPr lang="zh-TW" altLang="en-US" sz="2800" b="1" dirty="0" smtClean="0"/>
          </a:p>
          <a:p>
            <a:pPr eaLnBrk="1" hangingPunct="1">
              <a:lnSpc>
                <a:spcPct val="90000"/>
              </a:lnSpc>
            </a:pPr>
            <a:r>
              <a:rPr lang="zh-TW" altLang="en-US" sz="2800" b="1" dirty="0" smtClean="0">
                <a:latin typeface="標楷體" pitchFamily="65" charset="-120"/>
                <a:ea typeface="標楷體" pitchFamily="65" charset="-120"/>
              </a:rPr>
              <a:t>未確定之報價</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要約</a:t>
            </a:r>
            <a:r>
              <a:rPr lang="zh-TW" altLang="en-US" sz="2800" b="1" dirty="0" smtClean="0">
                <a:ea typeface="標楷體" pitchFamily="65" charset="-120"/>
              </a:rPr>
              <a:t>(</a:t>
            </a:r>
            <a:r>
              <a:rPr lang="en-US" altLang="zh-TW" sz="2800" b="1" dirty="0" smtClean="0">
                <a:ea typeface="標楷體" pitchFamily="65" charset="-120"/>
              </a:rPr>
              <a:t>Non-firm offer):</a:t>
            </a:r>
            <a:r>
              <a:rPr lang="zh-TW" altLang="en-US" sz="2800" b="1" dirty="0" smtClean="0">
                <a:latin typeface="標楷體" pitchFamily="65" charset="-120"/>
                <a:ea typeface="標楷體" pitchFamily="65" charset="-120"/>
              </a:rPr>
              <a:t>僅為要約之引誘;即報價單上未載明確定之交易條件或無特定之對象,報價人可任意變更報價內容,被報價人的承諾須經報價人之確認,契約始能成立.</a:t>
            </a:r>
            <a:r>
              <a:rPr lang="zh-TW" altLang="en-US" sz="2800" b="1" dirty="0" smtClean="0"/>
              <a:t> </a:t>
            </a:r>
          </a:p>
          <a:p>
            <a:pPr eaLnBrk="1" hangingPunct="1">
              <a:lnSpc>
                <a:spcPct val="90000"/>
              </a:lnSpc>
            </a:pPr>
            <a:r>
              <a:rPr lang="zh-TW" altLang="en-US" sz="2800" b="1" dirty="0" smtClean="0">
                <a:latin typeface="標楷體" pitchFamily="65" charset="-120"/>
                <a:ea typeface="標楷體" pitchFamily="65" charset="-120"/>
              </a:rPr>
              <a:t>附條件報價</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要約</a:t>
            </a:r>
            <a:r>
              <a:rPr lang="zh-TW" altLang="en-US" sz="2800" b="1" dirty="0" smtClean="0">
                <a:ea typeface="標楷體" pitchFamily="65" charset="-120"/>
              </a:rPr>
              <a:t>(</a:t>
            </a:r>
            <a:r>
              <a:rPr lang="en-US" altLang="zh-TW" sz="2800" b="1" dirty="0" smtClean="0">
                <a:ea typeface="標楷體" pitchFamily="65" charset="-120"/>
              </a:rPr>
              <a:t>Conditional offer):</a:t>
            </a:r>
            <a:r>
              <a:rPr lang="zh-TW" altLang="en-US" sz="2800" b="1" dirty="0" smtClean="0">
                <a:latin typeface="標楷體" pitchFamily="65" charset="-120"/>
                <a:ea typeface="標楷體" pitchFamily="65" charset="-120"/>
              </a:rPr>
              <a:t>亦視為要約之引誘;通常在要約上聲明不受該要約之拘束,或某種條件下才受其拘束.</a:t>
            </a:r>
            <a:r>
              <a:rPr lang="zh-TW" altLang="en-US" sz="2800" b="1" dirty="0" smtClean="0"/>
              <a:t> </a:t>
            </a:r>
          </a:p>
        </p:txBody>
      </p:sp>
      <p:sp>
        <p:nvSpPr>
          <p:cNvPr id="26522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755A0965-0A22-4C7B-978B-86B3FEF116DF}" type="slidenum">
              <a:rPr kumimoji="0" lang="zh-TW" altLang="en-US" sz="1400" smtClean="0"/>
              <a:pPr eaLnBrk="1" hangingPunct="1"/>
              <a:t>175</a:t>
            </a:fld>
            <a:endParaRPr kumimoji="0" lang="en-US" altLang="zh-TW" sz="1400" smtClean="0"/>
          </a:p>
        </p:txBody>
      </p:sp>
      <p:sp>
        <p:nvSpPr>
          <p:cNvPr id="5" name="矩形 4"/>
          <p:cNvSpPr/>
          <p:nvPr/>
        </p:nvSpPr>
        <p:spPr>
          <a:xfrm>
            <a:off x="0" y="0"/>
            <a:ext cx="1331640" cy="6206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報價</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7609785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有效報價之條件</a:t>
            </a:r>
            <a:r>
              <a:rPr lang="zh-TW" altLang="en-US" sz="4000" dirty="0" smtClean="0">
                <a:solidFill>
                  <a:srgbClr val="003300"/>
                </a:solidFill>
              </a:rPr>
              <a:t> </a:t>
            </a:r>
          </a:p>
        </p:txBody>
      </p:sp>
      <p:sp>
        <p:nvSpPr>
          <p:cNvPr id="267267" name="Rectangle 3"/>
          <p:cNvSpPr>
            <a:spLocks noGrp="1" noChangeArrowheads="1"/>
          </p:cNvSpPr>
          <p:nvPr>
            <p:ph type="body" idx="1"/>
          </p:nvPr>
        </p:nvSpPr>
        <p:spPr>
          <a:xfrm>
            <a:off x="251520" y="1219200"/>
            <a:ext cx="8640960" cy="4937760"/>
          </a:xfrm>
        </p:spPr>
        <p:txBody>
          <a:bodyPr>
            <a:normAutofit/>
          </a:bodyPr>
          <a:lstStyle/>
          <a:p>
            <a:pPr eaLnBrk="1" hangingPunct="1"/>
            <a:r>
              <a:rPr lang="zh-TW" altLang="en-US" sz="3200" b="1" dirty="0" smtClean="0">
                <a:latin typeface="標楷體" pitchFamily="65" charset="-120"/>
                <a:ea typeface="標楷體" pitchFamily="65" charset="-120"/>
              </a:rPr>
              <a:t>有特定之對象</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即必須為一個或一個以上可以對報價表示支特定人</a:t>
            </a:r>
            <a:r>
              <a:rPr lang="en-US" altLang="zh-TW" sz="3200" b="1" dirty="0" smtClean="0">
                <a:latin typeface="標楷體" pitchFamily="65" charset="-120"/>
                <a:ea typeface="標楷體" pitchFamily="65" charset="-120"/>
              </a:rPr>
              <a:t>.</a:t>
            </a:r>
            <a:r>
              <a:rPr lang="en-US" altLang="zh-TW" sz="3200" b="1" dirty="0" smtClean="0"/>
              <a:t> </a:t>
            </a:r>
          </a:p>
          <a:p>
            <a:pPr eaLnBrk="1" hangingPunct="1"/>
            <a:r>
              <a:rPr lang="zh-TW" altLang="en-US" sz="3200" b="1" dirty="0" smtClean="0">
                <a:latin typeface="標楷體" pitchFamily="65" charset="-120"/>
                <a:ea typeface="標楷體" pitchFamily="65" charset="-120"/>
              </a:rPr>
              <a:t>表明接受時受約束之意旨</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報價人必須明確表示</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在被報價人對報價有效接受時</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即受拘束</a:t>
            </a:r>
            <a:r>
              <a:rPr lang="en-US" altLang="zh-TW" sz="3200" b="1" dirty="0" smtClean="0">
                <a:latin typeface="標楷體" pitchFamily="65" charset="-120"/>
                <a:ea typeface="標楷體" pitchFamily="65" charset="-120"/>
              </a:rPr>
              <a:t>.</a:t>
            </a:r>
            <a:r>
              <a:rPr lang="en-US" altLang="zh-TW" sz="3200" b="1" dirty="0" smtClean="0"/>
              <a:t> </a:t>
            </a:r>
          </a:p>
          <a:p>
            <a:pPr eaLnBrk="1" hangingPunct="1"/>
            <a:r>
              <a:rPr lang="zh-TW" altLang="en-US" sz="3200" b="1" dirty="0" smtClean="0">
                <a:latin typeface="標楷體" pitchFamily="65" charset="-120"/>
                <a:ea typeface="標楷體" pitchFamily="65" charset="-120"/>
              </a:rPr>
              <a:t>交易條件必須十分確定</a:t>
            </a:r>
            <a:r>
              <a:rPr lang="zh-TW" altLang="en-US" sz="3200" b="1" dirty="0" smtClean="0"/>
              <a:t> </a:t>
            </a:r>
          </a:p>
        </p:txBody>
      </p:sp>
      <p:sp>
        <p:nvSpPr>
          <p:cNvPr id="26726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D3600F6D-FCD8-42B3-AD27-53227E5FA0D7}" type="slidenum">
              <a:rPr kumimoji="0" lang="zh-TW" altLang="en-US" sz="1400" smtClean="0"/>
              <a:pPr eaLnBrk="1" hangingPunct="1"/>
              <a:t>176</a:t>
            </a:fld>
            <a:endParaRPr kumimoji="0" lang="en-US" altLang="zh-TW" sz="1400" smtClean="0"/>
          </a:p>
        </p:txBody>
      </p:sp>
      <p:sp>
        <p:nvSpPr>
          <p:cNvPr id="5" name="矩形 4"/>
          <p:cNvSpPr/>
          <p:nvPr/>
        </p:nvSpPr>
        <p:spPr>
          <a:xfrm>
            <a:off x="0" y="0"/>
            <a:ext cx="1331640" cy="6206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報價</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022115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效力之發生</a:t>
            </a:r>
            <a:r>
              <a:rPr lang="zh-TW" altLang="en-US" sz="4000" b="1" dirty="0" smtClean="0">
                <a:solidFill>
                  <a:srgbClr val="003300"/>
                </a:solidFill>
              </a:rPr>
              <a:t> </a:t>
            </a:r>
          </a:p>
        </p:txBody>
      </p:sp>
      <p:sp>
        <p:nvSpPr>
          <p:cNvPr id="269315"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依據聯合國國際貨物買賣契約公約第十五條第一項之規定－要約於達到受要約人時生效;但實務上,大多數國家採取到達主義,亦即以報價到達被報價人時生效</a:t>
            </a:r>
            <a:r>
              <a:rPr lang="en-US" altLang="zh-TW" sz="32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所謂到達係指報價到達被報價人的支配範圍,例如報價信寄到被報價人之住所</a:t>
            </a:r>
            <a:r>
              <a:rPr lang="zh-TW" altLang="en-US" sz="3200" b="1" dirty="0" smtClean="0">
                <a:latin typeface="標楷體" pitchFamily="65" charset="-120"/>
                <a:ea typeface="標楷體" pitchFamily="65" charset="-120"/>
              </a:rPr>
              <a:t>.</a:t>
            </a:r>
            <a:r>
              <a:rPr lang="zh-TW" altLang="en-US" sz="3200" dirty="0" smtClean="0"/>
              <a:t> </a:t>
            </a:r>
          </a:p>
        </p:txBody>
      </p:sp>
      <p:sp>
        <p:nvSpPr>
          <p:cNvPr id="26931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511DA6A-177B-4D02-9DE9-A7F1329407F0}" type="slidenum">
              <a:rPr kumimoji="0" lang="zh-TW" altLang="en-US" sz="1400" smtClean="0"/>
              <a:pPr eaLnBrk="1" hangingPunct="1"/>
              <a:t>177</a:t>
            </a:fld>
            <a:endParaRPr kumimoji="0" lang="en-US" altLang="zh-TW" sz="1400" smtClean="0"/>
          </a:p>
        </p:txBody>
      </p:sp>
      <p:sp>
        <p:nvSpPr>
          <p:cNvPr id="5" name="矩形 4"/>
          <p:cNvSpPr/>
          <p:nvPr/>
        </p:nvSpPr>
        <p:spPr>
          <a:xfrm>
            <a:off x="0" y="0"/>
            <a:ext cx="1331640" cy="6206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報價</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2585166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報價之撤回</a:t>
            </a:r>
            <a:r>
              <a:rPr lang="zh-TW" altLang="en-US" sz="4000" dirty="0" smtClean="0">
                <a:solidFill>
                  <a:srgbClr val="003300"/>
                </a:solidFill>
              </a:rPr>
              <a:t> </a:t>
            </a:r>
          </a:p>
        </p:txBody>
      </p:sp>
      <p:sp>
        <p:nvSpPr>
          <p:cNvPr id="270339" name="Rectangle 3"/>
          <p:cNvSpPr>
            <a:spLocks noGrp="1" noChangeArrowheads="1"/>
          </p:cNvSpPr>
          <p:nvPr>
            <p:ph type="body" idx="1"/>
          </p:nvPr>
        </p:nvSpPr>
        <p:spPr/>
        <p:txBody>
          <a:bodyPr>
            <a:normAutofit/>
          </a:bodyPr>
          <a:lstStyle/>
          <a:p>
            <a:pPr eaLnBrk="1" hangingPunct="1">
              <a:lnSpc>
                <a:spcPct val="90000"/>
              </a:lnSpc>
            </a:pPr>
            <a:r>
              <a:rPr lang="zh-TW" altLang="en-US" sz="3200" b="1" dirty="0" smtClean="0">
                <a:latin typeface="Times New Roman" panose="02020603050405020304" pitchFamily="18" charset="0"/>
                <a:ea typeface="標楷體" pitchFamily="65" charset="-120"/>
                <a:cs typeface="Times New Roman" panose="02020603050405020304" pitchFamily="18" charset="0"/>
              </a:rPr>
              <a:t>依據聯合國國際貨物買賣契約公約第16條第一項規定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未成立契約前</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要約人得撤回其要約</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但以撤回邀約之通知於對方未承諾前到達為限</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pPr eaLnBrk="1" hangingPunct="1">
              <a:lnSpc>
                <a:spcPct val="90000"/>
              </a:lnSpc>
            </a:pPr>
            <a:r>
              <a:rPr lang="zh-TW" altLang="en-US" sz="3200" b="1" dirty="0" smtClean="0">
                <a:latin typeface="Times New Roman" panose="02020603050405020304" pitchFamily="18" charset="0"/>
                <a:ea typeface="標楷體" pitchFamily="65" charset="-120"/>
                <a:cs typeface="Times New Roman" panose="02020603050405020304" pitchFamily="18" charset="0"/>
              </a:rPr>
              <a:t>但同條第二項規定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但有下列情形者</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不得撤回要約</a:t>
            </a:r>
            <a:r>
              <a:rPr lang="en-US" altLang="zh-TW" sz="3200" b="1" dirty="0" smtClean="0">
                <a:latin typeface="Times New Roman" panose="02020603050405020304" pitchFamily="18" charset="0"/>
                <a:ea typeface="標楷體" pitchFamily="65" charset="-120"/>
                <a:cs typeface="Times New Roman" panose="02020603050405020304" pitchFamily="18" charset="0"/>
              </a:rPr>
              <a:t>:a.</a:t>
            </a:r>
            <a:r>
              <a:rPr lang="zh-TW" altLang="en-US" sz="3200" b="1" dirty="0" smtClean="0">
                <a:latin typeface="Times New Roman" panose="02020603050405020304" pitchFamily="18" charset="0"/>
                <a:ea typeface="標楷體" pitchFamily="65" charset="-120"/>
                <a:cs typeface="Times New Roman" panose="02020603050405020304" pitchFamily="18" charset="0"/>
              </a:rPr>
              <a:t>若明示記載固定承諾期間或不可撤銷者</a:t>
            </a:r>
            <a:r>
              <a:rPr lang="en-US" altLang="zh-TW" sz="3200" b="1" dirty="0" smtClean="0">
                <a:latin typeface="Times New Roman" panose="02020603050405020304" pitchFamily="18" charset="0"/>
                <a:ea typeface="標楷體" pitchFamily="65" charset="-120"/>
                <a:cs typeface="Times New Roman" panose="02020603050405020304" pitchFamily="18" charset="0"/>
              </a:rPr>
              <a:t>,b.</a:t>
            </a:r>
            <a:r>
              <a:rPr lang="zh-TW" altLang="en-US" sz="3200" b="1" dirty="0" smtClean="0">
                <a:latin typeface="Times New Roman" panose="02020603050405020304" pitchFamily="18" charset="0"/>
                <a:ea typeface="標楷體" pitchFamily="65" charset="-120"/>
                <a:cs typeface="Times New Roman" panose="02020603050405020304" pitchFamily="18" charset="0"/>
              </a:rPr>
              <a:t>受要約人確信該要約為不可撤銷</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且受要約人就該要約已有所作為者</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dirty="0" smtClean="0">
                <a:latin typeface="Times New Roman" panose="02020603050405020304" pitchFamily="18" charset="0"/>
                <a:cs typeface="Times New Roman" panose="02020603050405020304" pitchFamily="18" charset="0"/>
              </a:rPr>
              <a:t> </a:t>
            </a:r>
          </a:p>
        </p:txBody>
      </p:sp>
      <p:sp>
        <p:nvSpPr>
          <p:cNvPr id="27034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0B25B3F5-72EA-44DF-8ED8-5F4BC771FDA1}" type="slidenum">
              <a:rPr kumimoji="0" lang="zh-TW" altLang="en-US" sz="1400" smtClean="0"/>
              <a:pPr eaLnBrk="1" hangingPunct="1"/>
              <a:t>178</a:t>
            </a:fld>
            <a:endParaRPr kumimoji="0" lang="en-US" altLang="zh-TW" sz="1400" smtClean="0"/>
          </a:p>
        </p:txBody>
      </p:sp>
      <p:sp>
        <p:nvSpPr>
          <p:cNvPr id="5" name="矩形 4"/>
          <p:cNvSpPr/>
          <p:nvPr/>
        </p:nvSpPr>
        <p:spPr>
          <a:xfrm>
            <a:off x="0" y="0"/>
            <a:ext cx="1331640" cy="6206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報價</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6478292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報價</a:t>
            </a:r>
            <a:r>
              <a:rPr lang="zh-TW" altLang="en-US" sz="4000" b="1" dirty="0" smtClean="0">
                <a:solidFill>
                  <a:srgbClr val="003300"/>
                </a:solidFill>
                <a:latin typeface="Times New Roman" pitchFamily="18" charset="0"/>
                <a:ea typeface="標楷體" pitchFamily="65" charset="-120"/>
              </a:rPr>
              <a:t>/</a:t>
            </a:r>
            <a:r>
              <a:rPr lang="zh-TW" altLang="en-US" sz="4000" b="1" dirty="0" smtClean="0">
                <a:solidFill>
                  <a:srgbClr val="003300"/>
                </a:solidFill>
                <a:latin typeface="標楷體" pitchFamily="65" charset="-120"/>
                <a:ea typeface="標楷體" pitchFamily="65" charset="-120"/>
              </a:rPr>
              <a:t>要約時效之終止</a:t>
            </a:r>
            <a:r>
              <a:rPr lang="zh-TW" altLang="en-US" sz="4000" dirty="0" smtClean="0">
                <a:solidFill>
                  <a:srgbClr val="003300"/>
                </a:solidFill>
              </a:rPr>
              <a:t> </a:t>
            </a:r>
          </a:p>
        </p:txBody>
      </p:sp>
      <p:sp>
        <p:nvSpPr>
          <p:cNvPr id="271363"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報價</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要約有效期限屆滿</a:t>
            </a:r>
            <a:r>
              <a:rPr lang="zh-TW" altLang="en-US" sz="3200" b="1" dirty="0" smtClean="0"/>
              <a:t>.</a:t>
            </a:r>
          </a:p>
          <a:p>
            <a:pPr eaLnBrk="1" hangingPunct="1"/>
            <a:r>
              <a:rPr lang="zh-TW" altLang="en-US" sz="3200" b="1" dirty="0" smtClean="0">
                <a:latin typeface="標楷體" pitchFamily="65" charset="-120"/>
                <a:ea typeface="標楷體" pitchFamily="65" charset="-120"/>
              </a:rPr>
              <a:t>被報價人提出還價.</a:t>
            </a:r>
            <a:r>
              <a:rPr lang="zh-TW" altLang="en-US" sz="3200" b="1" dirty="0" smtClean="0"/>
              <a:t> </a:t>
            </a:r>
          </a:p>
          <a:p>
            <a:pPr eaLnBrk="1" hangingPunct="1"/>
            <a:r>
              <a:rPr lang="zh-TW" altLang="en-US" sz="3200" b="1" dirty="0" smtClean="0">
                <a:latin typeface="標楷體" pitchFamily="65" charset="-120"/>
                <a:ea typeface="標楷體" pitchFamily="65" charset="-120"/>
              </a:rPr>
              <a:t>報價</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要約經撤銷:報價</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要約是一種確定之意思表示,報價一旦生效,即不得任意撤銷,但經被報價人同意者除外.</a:t>
            </a:r>
            <a:r>
              <a:rPr lang="zh-TW" altLang="en-US" sz="3200" b="1" dirty="0" smtClean="0"/>
              <a:t> </a:t>
            </a:r>
          </a:p>
          <a:p>
            <a:pPr eaLnBrk="1" hangingPunct="1"/>
            <a:r>
              <a:rPr lang="zh-TW" altLang="en-US" sz="3200" b="1" dirty="0" smtClean="0">
                <a:latin typeface="標楷體" pitchFamily="65" charset="-120"/>
                <a:ea typeface="標楷體" pitchFamily="65" charset="-120"/>
              </a:rPr>
              <a:t>報價人宣告破產或死亡.</a:t>
            </a:r>
            <a:r>
              <a:rPr lang="zh-TW" altLang="en-US" sz="3200" dirty="0" smtClean="0"/>
              <a:t> </a:t>
            </a:r>
          </a:p>
        </p:txBody>
      </p:sp>
      <p:sp>
        <p:nvSpPr>
          <p:cNvPr id="27136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C74AC99C-C94C-4FA2-A153-D558304CA7A4}" type="slidenum">
              <a:rPr kumimoji="0" lang="zh-TW" altLang="en-US" sz="1400" smtClean="0"/>
              <a:pPr eaLnBrk="1" hangingPunct="1"/>
              <a:t>179</a:t>
            </a:fld>
            <a:endParaRPr kumimoji="0" lang="en-US" altLang="zh-TW" sz="1400" smtClean="0"/>
          </a:p>
        </p:txBody>
      </p:sp>
      <p:sp>
        <p:nvSpPr>
          <p:cNvPr id="5" name="矩形 4"/>
          <p:cNvSpPr/>
          <p:nvPr/>
        </p:nvSpPr>
        <p:spPr>
          <a:xfrm>
            <a:off x="0" y="0"/>
            <a:ext cx="1331640" cy="6206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報價</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
        <p:nvSpPr>
          <p:cNvPr id="6" name="向左箭號 5"/>
          <p:cNvSpPr/>
          <p:nvPr/>
        </p:nvSpPr>
        <p:spPr>
          <a:xfrm>
            <a:off x="5364088" y="4221088"/>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1342608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0" y="0"/>
            <a:ext cx="7772400" cy="1143000"/>
          </a:xfrm>
        </p:spPr>
        <p:txBody>
          <a:bodyPr/>
          <a:lstStyle/>
          <a:p>
            <a:pPr algn="ctr" eaLnBrk="1" hangingPunct="1">
              <a:defRPr/>
            </a:pPr>
            <a:r>
              <a:rPr lang="zh-TW" altLang="en-US" sz="4000" b="1" dirty="0" smtClean="0">
                <a:ea typeface="標楷體" pitchFamily="65" charset="-120"/>
              </a:rPr>
              <a:t>貿易支援機構</a:t>
            </a:r>
          </a:p>
        </p:txBody>
      </p:sp>
      <p:sp>
        <p:nvSpPr>
          <p:cNvPr id="14339" name="Rectangle 3"/>
          <p:cNvSpPr>
            <a:spLocks noGrp="1" noChangeArrowheads="1"/>
          </p:cNvSpPr>
          <p:nvPr>
            <p:ph type="body" idx="1"/>
          </p:nvPr>
        </p:nvSpPr>
        <p:spPr>
          <a:xfrm>
            <a:off x="251520" y="1219200"/>
            <a:ext cx="8663880" cy="5334000"/>
          </a:xfrm>
        </p:spPr>
        <p:txBody>
          <a:bodyPr>
            <a:normAutofit/>
          </a:bodyPr>
          <a:lstStyle/>
          <a:p>
            <a:pPr eaLnBrk="1" hangingPunct="1"/>
            <a:r>
              <a:rPr lang="zh-TW" altLang="en-US" sz="3200" b="1" dirty="0" smtClean="0">
                <a:ea typeface="標楷體" pitchFamily="65" charset="-120"/>
              </a:rPr>
              <a:t>台灣對外貿易發展協會</a:t>
            </a:r>
            <a:r>
              <a:rPr lang="en-US" altLang="zh-TW" sz="3200" b="1" dirty="0" smtClean="0">
                <a:ea typeface="標楷體" pitchFamily="65" charset="-120"/>
              </a:rPr>
              <a:t>(Taiwan External Trade Development Council,</a:t>
            </a:r>
            <a:r>
              <a:rPr lang="zh-TW" altLang="en-US" sz="3200" b="1" dirty="0" smtClean="0">
                <a:ea typeface="標楷體" pitchFamily="65" charset="-120"/>
              </a:rPr>
              <a:t>簡稱</a:t>
            </a:r>
            <a:r>
              <a:rPr lang="en-US" altLang="zh-TW" sz="3200" b="1" dirty="0" smtClean="0">
                <a:ea typeface="標楷體" pitchFamily="65" charset="-120"/>
              </a:rPr>
              <a:t>TAITRA)</a:t>
            </a:r>
          </a:p>
          <a:p>
            <a:pPr eaLnBrk="1" hangingPunct="1"/>
            <a:r>
              <a:rPr lang="zh-TW" altLang="en-US" sz="3200" b="1" dirty="0" smtClean="0">
                <a:latin typeface="標楷體" pitchFamily="65" charset="-120"/>
                <a:ea typeface="標楷體" pitchFamily="65" charset="-120"/>
              </a:rPr>
              <a:t>外匯指定銀行</a:t>
            </a:r>
            <a:r>
              <a:rPr lang="zh-TW" altLang="en-US" sz="3200" b="1" dirty="0" smtClean="0">
                <a:ea typeface="標楷體" pitchFamily="65" charset="-120"/>
              </a:rPr>
              <a:t> </a:t>
            </a:r>
          </a:p>
          <a:p>
            <a:pPr eaLnBrk="1" hangingPunct="1"/>
            <a:r>
              <a:rPr lang="zh-TW" altLang="en-US" sz="3200" b="1" dirty="0" smtClean="0">
                <a:latin typeface="標楷體" pitchFamily="65" charset="-120"/>
                <a:ea typeface="標楷體" pitchFamily="65" charset="-120"/>
              </a:rPr>
              <a:t>進出口商業同業公會。</a:t>
            </a:r>
            <a:r>
              <a:rPr lang="zh-TW" altLang="en-US" sz="3200" b="1" dirty="0" smtClean="0">
                <a:ea typeface="標楷體" pitchFamily="65" charset="-120"/>
              </a:rPr>
              <a:t> </a:t>
            </a:r>
          </a:p>
          <a:p>
            <a:pPr eaLnBrk="1" hangingPunct="1"/>
            <a:r>
              <a:rPr lang="zh-TW" altLang="en-US" sz="3200" b="1" dirty="0" smtClean="0">
                <a:latin typeface="標楷體" pitchFamily="65" charset="-120"/>
                <a:ea typeface="標楷體" pitchFamily="65" charset="-120"/>
              </a:rPr>
              <a:t>中國輸出入銀行</a:t>
            </a:r>
            <a:r>
              <a:rPr lang="zh-TW" altLang="en-US" sz="3200" b="1" dirty="0" smtClean="0">
                <a:ea typeface="標楷體" pitchFamily="65" charset="-120"/>
              </a:rPr>
              <a:t> </a:t>
            </a:r>
          </a:p>
          <a:p>
            <a:pPr eaLnBrk="1" hangingPunct="1"/>
            <a:r>
              <a:rPr lang="zh-TW" altLang="en-US" sz="3200" b="1" dirty="0" smtClean="0">
                <a:latin typeface="標楷體" pitchFamily="65" charset="-120"/>
                <a:ea typeface="標楷體" pitchFamily="65" charset="-120"/>
              </a:rPr>
              <a:t>通關網路服務公司</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目前有關貿網路</a:t>
            </a:r>
            <a:r>
              <a:rPr lang="zh-TW" altLang="en-US" sz="3200" b="1" dirty="0" smtClean="0">
                <a:ea typeface="標楷體" pitchFamily="65" charset="-120"/>
              </a:rPr>
              <a:t>(</a:t>
            </a:r>
            <a:r>
              <a:rPr lang="en-US" altLang="zh-TW" sz="3200" b="1" dirty="0" smtClean="0">
                <a:ea typeface="標楷體" pitchFamily="65" charset="-120"/>
              </a:rPr>
              <a:t>Trade-Van Information Service Co.)</a:t>
            </a:r>
            <a:r>
              <a:rPr lang="zh-TW" altLang="en-US" sz="3200" b="1" dirty="0" smtClean="0">
                <a:latin typeface="標楷體" pitchFamily="65" charset="-120"/>
                <a:ea typeface="標楷體" pitchFamily="65" charset="-120"/>
              </a:rPr>
              <a:t>與汎宇電商</a:t>
            </a:r>
            <a:r>
              <a:rPr lang="zh-TW" altLang="en-US" sz="3200" b="1" dirty="0" smtClean="0">
                <a:ea typeface="標楷體" pitchFamily="65" charset="-120"/>
              </a:rPr>
              <a:t>(</a:t>
            </a:r>
            <a:r>
              <a:rPr lang="en-US" altLang="zh-TW" sz="3200" b="1" dirty="0" smtClean="0">
                <a:ea typeface="標楷體" pitchFamily="65" charset="-120"/>
              </a:rPr>
              <a:t>Universal EC Inc.)</a:t>
            </a:r>
            <a:r>
              <a:rPr lang="zh-TW" altLang="en-US" sz="3200" b="1" dirty="0" smtClean="0">
                <a:latin typeface="標楷體" pitchFamily="65" charset="-120"/>
                <a:ea typeface="標楷體" pitchFamily="65" charset="-120"/>
              </a:rPr>
              <a:t>兩家業者.</a:t>
            </a:r>
            <a:r>
              <a:rPr lang="zh-TW" altLang="en-US" sz="3200" b="1" dirty="0" smtClean="0">
                <a:ea typeface="標楷體" pitchFamily="65" charset="-120"/>
              </a:rPr>
              <a:t>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18</a:t>
            </a:fld>
            <a:endParaRPr lang="zh-TW" altLang="en-US"/>
          </a:p>
        </p:txBody>
      </p:sp>
    </p:spTree>
    <p:extLst>
      <p:ext uri="{BB962C8B-B14F-4D97-AF65-F5344CB8AC3E}">
        <p14:creationId xmlns:p14="http://schemas.microsoft.com/office/powerpoint/2010/main" xmlns="" val="12906178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還價之定義</a:t>
            </a:r>
            <a:r>
              <a:rPr lang="zh-TW" altLang="en-US" sz="4000" dirty="0" smtClean="0">
                <a:solidFill>
                  <a:srgbClr val="003300"/>
                </a:solidFill>
              </a:rPr>
              <a:t> </a:t>
            </a:r>
          </a:p>
        </p:txBody>
      </p:sp>
      <p:sp>
        <p:nvSpPr>
          <p:cNvPr id="274435"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「還價</a:t>
            </a:r>
            <a:r>
              <a:rPr lang="zh-TW" altLang="en-US" sz="3200" b="1" dirty="0" smtClean="0">
                <a:ea typeface="標楷體" pitchFamily="65" charset="-120"/>
              </a:rPr>
              <a:t>(</a:t>
            </a:r>
            <a:r>
              <a:rPr lang="en-US" altLang="zh-TW" sz="3200" b="1" dirty="0" smtClean="0">
                <a:ea typeface="標楷體" pitchFamily="65" charset="-120"/>
              </a:rPr>
              <a:t>Counter Offer)</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又稱為反報價,是指被報價人對報價內容不完全同意,而提出變更、追加或限縮報價內容之意思表示;因為還價是一種有條件之接受</a:t>
            </a:r>
            <a:r>
              <a:rPr lang="zh-TW" altLang="en-US" sz="3200" b="1" dirty="0" smtClean="0">
                <a:ea typeface="標楷體" pitchFamily="65" charset="-120"/>
              </a:rPr>
              <a:t>(</a:t>
            </a:r>
            <a:r>
              <a:rPr lang="en-US" altLang="zh-TW" sz="3200" b="1" dirty="0" smtClean="0">
                <a:ea typeface="標楷體" pitchFamily="65" charset="-120"/>
              </a:rPr>
              <a:t>conditional acceptance)</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並非有效之接受,所以不能使契約有效成立</a:t>
            </a:r>
            <a:r>
              <a:rPr lang="zh-TW" altLang="en-US" sz="3200" dirty="0" smtClean="0">
                <a:latin typeface="標楷體" pitchFamily="65" charset="-120"/>
                <a:ea typeface="標楷體" pitchFamily="65" charset="-120"/>
              </a:rPr>
              <a:t>.</a:t>
            </a:r>
            <a:r>
              <a:rPr lang="zh-TW" altLang="en-US" sz="3200" dirty="0" smtClean="0"/>
              <a:t> </a:t>
            </a:r>
          </a:p>
        </p:txBody>
      </p:sp>
      <p:sp>
        <p:nvSpPr>
          <p:cNvPr id="27443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41F0380-27B7-4292-928D-3738FFE55353}" type="slidenum">
              <a:rPr kumimoji="0" lang="zh-TW" altLang="en-US" sz="1400" smtClean="0"/>
              <a:pPr eaLnBrk="1" hangingPunct="1"/>
              <a:t>180</a:t>
            </a:fld>
            <a:endParaRPr kumimoji="0" lang="en-US" altLang="zh-TW" sz="1400" smtClean="0"/>
          </a:p>
        </p:txBody>
      </p:sp>
      <p:sp>
        <p:nvSpPr>
          <p:cNvPr id="5" name="矩形 4"/>
          <p:cNvSpPr/>
          <p:nvPr/>
        </p:nvSpPr>
        <p:spPr>
          <a:xfrm>
            <a:off x="0" y="0"/>
            <a:ext cx="1331640" cy="6206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還</a:t>
            </a:r>
            <a:r>
              <a:rPr lang="zh-TW" altLang="en-US" sz="2400" b="1" dirty="0" smtClean="0">
                <a:solidFill>
                  <a:schemeClr val="tx1"/>
                </a:solidFill>
              </a:rPr>
              <a:t>價</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2080518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還價之法律效力</a:t>
            </a:r>
            <a:r>
              <a:rPr lang="zh-TW" altLang="en-US" sz="4000" dirty="0" smtClean="0">
                <a:solidFill>
                  <a:srgbClr val="003300"/>
                </a:solidFill>
              </a:rPr>
              <a:t> </a:t>
            </a:r>
          </a:p>
        </p:txBody>
      </p:sp>
      <p:sp>
        <p:nvSpPr>
          <p:cNvPr id="275459"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還價為拒絕原報價而使原報價失效.</a:t>
            </a:r>
            <a:r>
              <a:rPr lang="zh-TW" altLang="en-US" sz="3200" b="1" dirty="0" smtClean="0"/>
              <a:t> </a:t>
            </a:r>
          </a:p>
          <a:p>
            <a:pPr eaLnBrk="1" hangingPunct="1"/>
            <a:r>
              <a:rPr lang="zh-TW" altLang="en-US" sz="3200" b="1" dirty="0" smtClean="0">
                <a:latin typeface="標楷體" pitchFamily="65" charset="-120"/>
                <a:ea typeface="標楷體" pitchFamily="65" charset="-120"/>
              </a:rPr>
              <a:t>還價為新報價:被報價人提出要求變更原報價內容,即視為新報價</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即被報價人發出新邀約</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,此時被報價人轉換角色為報價人,而原報價人變成新報價之被報價人.</a:t>
            </a:r>
            <a:r>
              <a:rPr lang="zh-TW" altLang="en-US" sz="3200" b="1" dirty="0" smtClean="0"/>
              <a:t> </a:t>
            </a:r>
          </a:p>
        </p:txBody>
      </p:sp>
      <p:sp>
        <p:nvSpPr>
          <p:cNvPr id="27546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F6DF2C7A-9877-4D9F-AE1B-2A947FD34217}" type="slidenum">
              <a:rPr kumimoji="0" lang="zh-TW" altLang="en-US" sz="1400" smtClean="0"/>
              <a:pPr eaLnBrk="1" hangingPunct="1"/>
              <a:t>181</a:t>
            </a:fld>
            <a:endParaRPr kumimoji="0" lang="en-US" altLang="zh-TW" sz="1400" smtClean="0"/>
          </a:p>
        </p:txBody>
      </p:sp>
      <p:sp>
        <p:nvSpPr>
          <p:cNvPr id="5" name="矩形 4"/>
          <p:cNvSpPr/>
          <p:nvPr/>
        </p:nvSpPr>
        <p:spPr>
          <a:xfrm>
            <a:off x="0" y="0"/>
            <a:ext cx="1331640" cy="6206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還</a:t>
            </a:r>
            <a:r>
              <a:rPr lang="zh-TW" altLang="en-US" sz="2400" b="1" dirty="0" smtClean="0">
                <a:solidFill>
                  <a:schemeClr val="tx1"/>
                </a:solidFill>
              </a:rPr>
              <a:t>價</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5275289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還價之處理</a:t>
            </a:r>
            <a:r>
              <a:rPr lang="zh-TW" altLang="en-US" sz="4000" dirty="0" smtClean="0">
                <a:solidFill>
                  <a:srgbClr val="003300"/>
                </a:solidFill>
              </a:rPr>
              <a:t> </a:t>
            </a:r>
          </a:p>
        </p:txBody>
      </p:sp>
      <p:sp>
        <p:nvSpPr>
          <p:cNvPr id="276483"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倘對還價之條件同意接受,交易即成立.</a:t>
            </a:r>
            <a:r>
              <a:rPr lang="zh-TW" altLang="en-US" sz="3200" b="1" dirty="0" smtClean="0"/>
              <a:t> </a:t>
            </a:r>
          </a:p>
          <a:p>
            <a:pPr eaLnBrk="1" hangingPunct="1"/>
            <a:r>
              <a:rPr lang="zh-TW" altLang="en-US" sz="3200" b="1" dirty="0" smtClean="0">
                <a:latin typeface="標楷體" pitchFamily="65" charset="-120"/>
                <a:ea typeface="標楷體" pitchFamily="65" charset="-120"/>
              </a:rPr>
              <a:t>倘對還價之條件無法接受,但仍有交易之意願;則可對還價提出再還價,或洽商雙方皆能接受之條件,以促成交易之實現.</a:t>
            </a:r>
            <a:r>
              <a:rPr lang="zh-TW" altLang="en-US" sz="3200" b="1" dirty="0" smtClean="0"/>
              <a:t> </a:t>
            </a:r>
          </a:p>
          <a:p>
            <a:pPr eaLnBrk="1" hangingPunct="1"/>
            <a:r>
              <a:rPr lang="zh-TW" altLang="en-US" sz="3200" b="1" dirty="0" smtClean="0">
                <a:latin typeface="標楷體" pitchFamily="65" charset="-120"/>
                <a:ea typeface="標楷體" pitchFamily="65" charset="-120"/>
              </a:rPr>
              <a:t>倘對還價之條件無法接受,且無交易之意願,則可拒絕其還價.</a:t>
            </a:r>
            <a:r>
              <a:rPr lang="zh-TW" altLang="en-US" sz="3200" dirty="0" smtClean="0"/>
              <a:t> </a:t>
            </a:r>
          </a:p>
        </p:txBody>
      </p:sp>
      <p:sp>
        <p:nvSpPr>
          <p:cNvPr id="27648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522BBF79-305E-4E90-862D-2226A24A49A8}" type="slidenum">
              <a:rPr kumimoji="0" lang="zh-TW" altLang="en-US" sz="1400" smtClean="0"/>
              <a:pPr eaLnBrk="1" hangingPunct="1"/>
              <a:t>182</a:t>
            </a:fld>
            <a:endParaRPr kumimoji="0" lang="en-US" altLang="zh-TW" sz="1400" smtClean="0"/>
          </a:p>
        </p:txBody>
      </p:sp>
      <p:sp>
        <p:nvSpPr>
          <p:cNvPr id="5" name="矩形 4"/>
          <p:cNvSpPr/>
          <p:nvPr/>
        </p:nvSpPr>
        <p:spPr>
          <a:xfrm>
            <a:off x="0" y="0"/>
            <a:ext cx="1331640" cy="6206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還</a:t>
            </a:r>
            <a:r>
              <a:rPr lang="zh-TW" altLang="en-US" sz="2400" b="1" dirty="0" smtClean="0">
                <a:solidFill>
                  <a:schemeClr val="tx1"/>
                </a:solidFill>
              </a:rPr>
              <a:t>價</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
        <p:nvSpPr>
          <p:cNvPr id="6" name="向左箭號 5"/>
          <p:cNvSpPr/>
          <p:nvPr/>
        </p:nvSpPr>
        <p:spPr>
          <a:xfrm>
            <a:off x="3923928" y="3987981"/>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330651448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接受</a:t>
            </a:r>
            <a:r>
              <a:rPr lang="zh-TW" altLang="en-US" sz="4000" b="1" dirty="0" smtClean="0">
                <a:solidFill>
                  <a:srgbClr val="003300"/>
                </a:solidFill>
                <a:latin typeface="Times New Roman" pitchFamily="18" charset="0"/>
                <a:cs typeface="Times New Roman" pitchFamily="18" charset="0"/>
              </a:rPr>
              <a:t>(</a:t>
            </a:r>
            <a:r>
              <a:rPr lang="en-US" altLang="zh-TW" sz="4000" b="1" dirty="0" smtClean="0">
                <a:solidFill>
                  <a:srgbClr val="003300"/>
                </a:solidFill>
                <a:latin typeface="Times New Roman" pitchFamily="18" charset="0"/>
                <a:cs typeface="Times New Roman" pitchFamily="18" charset="0"/>
              </a:rPr>
              <a:t>acceptance)</a:t>
            </a:r>
            <a:r>
              <a:rPr lang="en-US" altLang="zh-TW" sz="4000" dirty="0" smtClean="0">
                <a:solidFill>
                  <a:srgbClr val="003300"/>
                </a:solidFill>
              </a:rPr>
              <a:t> </a:t>
            </a:r>
            <a:endParaRPr lang="zh-TW" altLang="en-US" sz="4000" dirty="0" smtClean="0">
              <a:solidFill>
                <a:srgbClr val="003300"/>
              </a:solidFill>
            </a:endParaRPr>
          </a:p>
        </p:txBody>
      </p:sp>
      <p:sp>
        <p:nvSpPr>
          <p:cNvPr id="278531" name="Rectangle 3"/>
          <p:cNvSpPr>
            <a:spLocks noGrp="1" noChangeArrowheads="1"/>
          </p:cNvSpPr>
          <p:nvPr>
            <p:ph type="body" idx="1"/>
          </p:nvPr>
        </p:nvSpPr>
        <p:spPr/>
        <p:txBody>
          <a:bodyPr>
            <a:normAutofit/>
          </a:bodyPr>
          <a:lstStyle/>
          <a:p>
            <a:pPr eaLnBrk="1" hangingPunct="1"/>
            <a:r>
              <a:rPr lang="en-US" altLang="zh-TW" sz="3200" b="1" dirty="0" smtClean="0">
                <a:ea typeface="標楷體" pitchFamily="65" charset="-120"/>
              </a:rPr>
              <a:t>“</a:t>
            </a:r>
            <a:r>
              <a:rPr lang="zh-TW" altLang="en-US" sz="3200" b="1" dirty="0" smtClean="0">
                <a:latin typeface="標楷體" pitchFamily="65" charset="-120"/>
                <a:ea typeface="標楷體" pitchFamily="65" charset="-120"/>
              </a:rPr>
              <a:t>接受</a:t>
            </a:r>
            <a:r>
              <a:rPr lang="en-US" altLang="zh-TW" sz="3200" b="1" dirty="0" smtClean="0">
                <a:ea typeface="標楷體" pitchFamily="65" charset="-120"/>
              </a:rPr>
              <a:t>”</a:t>
            </a:r>
            <a:r>
              <a:rPr lang="zh-TW" altLang="en-US" sz="3200" b="1" dirty="0" smtClean="0">
                <a:latin typeface="標楷體" pitchFamily="65" charset="-120"/>
                <a:ea typeface="標楷體" pitchFamily="65" charset="-120"/>
              </a:rPr>
              <a:t>我國民法上稱為「承諾」,承諾</a:t>
            </a:r>
            <a:r>
              <a:rPr lang="zh-TW" altLang="en-US" sz="3200" b="1" dirty="0" smtClean="0">
                <a:ea typeface="標楷體" pitchFamily="65" charset="-120"/>
              </a:rPr>
              <a:t>(</a:t>
            </a:r>
            <a:r>
              <a:rPr lang="en-US" altLang="zh-TW" sz="3200" b="1" dirty="0" smtClean="0">
                <a:ea typeface="標楷體" pitchFamily="65" charset="-120"/>
              </a:rPr>
              <a:t>Acceptance)</a:t>
            </a:r>
            <a:r>
              <a:rPr lang="en-US" altLang="zh-TW" sz="3200" b="1" dirty="0" smtClean="0">
                <a:latin typeface="細明體" pitchFamily="49" charset="-120"/>
                <a:ea typeface="細明體" pitchFamily="49" charset="-120"/>
              </a:rPr>
              <a:t>;</a:t>
            </a:r>
            <a:r>
              <a:rPr lang="zh-TW" altLang="en-US" sz="3200" b="1" dirty="0" smtClean="0">
                <a:latin typeface="標楷體" pitchFamily="65" charset="-120"/>
                <a:ea typeface="標楷體" pitchFamily="65" charset="-120"/>
              </a:rPr>
              <a:t>所謂承諾係指買賣當事人之一方同意接受他方所提出之交易條件</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要約</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之一種意思表示,要約經受要約人承諾後契約即成立.</a:t>
            </a:r>
            <a:r>
              <a:rPr lang="zh-TW" altLang="en-US" sz="3200" b="1" dirty="0" smtClean="0"/>
              <a:t> </a:t>
            </a:r>
          </a:p>
        </p:txBody>
      </p:sp>
      <p:sp>
        <p:nvSpPr>
          <p:cNvPr id="27853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D9AE7FA8-BBC0-455B-AFEC-1865EDCE2981}" type="slidenum">
              <a:rPr kumimoji="0" lang="zh-TW" altLang="en-US" sz="1400" smtClean="0"/>
              <a:pPr eaLnBrk="1" hangingPunct="1"/>
              <a:t>183</a:t>
            </a:fld>
            <a:endParaRPr kumimoji="0" lang="en-US" altLang="zh-TW" sz="1400" smtClean="0"/>
          </a:p>
        </p:txBody>
      </p:sp>
      <p:sp>
        <p:nvSpPr>
          <p:cNvPr id="5" name="矩形 4"/>
          <p:cNvSpPr/>
          <p:nvPr/>
        </p:nvSpPr>
        <p:spPr>
          <a:xfrm>
            <a:off x="0" y="0"/>
            <a:ext cx="1331640" cy="62068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rPr>
              <a:t>接受</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5789787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有效承諾必須具備下述條件</a:t>
            </a:r>
            <a:r>
              <a:rPr lang="zh-TW" altLang="en-US" sz="4000" dirty="0" smtClean="0">
                <a:solidFill>
                  <a:srgbClr val="003300"/>
                </a:solidFill>
              </a:rPr>
              <a:t> </a:t>
            </a:r>
          </a:p>
        </p:txBody>
      </p:sp>
      <p:sp>
        <p:nvSpPr>
          <p:cNvPr id="279555" name="Rectangle 3"/>
          <p:cNvSpPr>
            <a:spLocks noGrp="1" noChangeArrowheads="1"/>
          </p:cNvSpPr>
          <p:nvPr>
            <p:ph type="body" idx="1"/>
          </p:nvPr>
        </p:nvSpPr>
        <p:spPr>
          <a:xfrm>
            <a:off x="457200" y="1219200"/>
            <a:ext cx="8435280" cy="4937760"/>
          </a:xfrm>
        </p:spPr>
        <p:txBody>
          <a:bodyPr>
            <a:normAutofit/>
          </a:bodyPr>
          <a:lstStyle/>
          <a:p>
            <a:pPr eaLnBrk="1" hangingPunct="1"/>
            <a:r>
              <a:rPr lang="zh-TW" altLang="en-US" sz="3200" b="1" dirty="0" smtClean="0">
                <a:latin typeface="標楷體" pitchFamily="65" charset="-120"/>
                <a:ea typeface="標楷體" pitchFamily="65" charset="-120"/>
              </a:rPr>
              <a:t>在要約有效期間內</a:t>
            </a:r>
            <a:r>
              <a:rPr lang="zh-TW" altLang="en-US" sz="3200" b="1" dirty="0" smtClean="0"/>
              <a:t> </a:t>
            </a:r>
          </a:p>
          <a:p>
            <a:pPr eaLnBrk="1" hangingPunct="1"/>
            <a:r>
              <a:rPr lang="zh-TW" altLang="en-US" sz="3200" b="1" dirty="0" smtClean="0">
                <a:latin typeface="標楷體" pitchFamily="65" charset="-120"/>
                <a:ea typeface="標楷體" pitchFamily="65" charset="-120"/>
              </a:rPr>
              <a:t>須為無條件之承諾</a:t>
            </a:r>
            <a:r>
              <a:rPr lang="zh-TW" altLang="en-US" sz="3200" b="1" dirty="0" smtClean="0"/>
              <a:t> </a:t>
            </a:r>
          </a:p>
          <a:p>
            <a:pPr eaLnBrk="1" hangingPunct="1"/>
            <a:r>
              <a:rPr lang="zh-TW" altLang="en-US" sz="3200" b="1" dirty="0" smtClean="0">
                <a:latin typeface="標楷體" pitchFamily="65" charset="-120"/>
                <a:ea typeface="標楷體" pitchFamily="65" charset="-120"/>
              </a:rPr>
              <a:t>接受報價的人須為被報價人,如為被報價人以外之第三者表示接受,該接受無效.</a:t>
            </a:r>
          </a:p>
          <a:p>
            <a:pPr eaLnBrk="1" hangingPunct="1"/>
            <a:r>
              <a:rPr lang="zh-TW" altLang="en-US" sz="3200" b="1" dirty="0" smtClean="0">
                <a:latin typeface="標楷體" pitchFamily="65" charset="-120"/>
                <a:ea typeface="標楷體" pitchFamily="65" charset="-120"/>
              </a:rPr>
              <a:t>接受必須明示,且以報價人所限定之接受方式. </a:t>
            </a:r>
            <a:r>
              <a:rPr lang="zh-TW" altLang="en-US" sz="3200" b="1" dirty="0" smtClean="0"/>
              <a:t> </a:t>
            </a:r>
          </a:p>
        </p:txBody>
      </p:sp>
      <p:sp>
        <p:nvSpPr>
          <p:cNvPr id="27955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62E950E8-DAB4-463A-958C-41702A11A3D3}" type="slidenum">
              <a:rPr kumimoji="0" lang="zh-TW" altLang="en-US" sz="1400" smtClean="0"/>
              <a:pPr eaLnBrk="1" hangingPunct="1"/>
              <a:t>184</a:t>
            </a:fld>
            <a:endParaRPr kumimoji="0" lang="en-US" altLang="zh-TW" sz="1400" smtClean="0"/>
          </a:p>
        </p:txBody>
      </p:sp>
      <p:sp>
        <p:nvSpPr>
          <p:cNvPr id="5" name="矩形 4"/>
          <p:cNvSpPr/>
          <p:nvPr/>
        </p:nvSpPr>
        <p:spPr>
          <a:xfrm>
            <a:off x="0" y="0"/>
            <a:ext cx="1331640" cy="62068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rPr>
              <a:t>接受</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6962007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979712" y="152400"/>
            <a:ext cx="4968552" cy="990600"/>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接受之方式</a:t>
            </a:r>
            <a:r>
              <a:rPr lang="zh-TW" altLang="en-US" sz="4000" b="1" dirty="0" smtClean="0">
                <a:solidFill>
                  <a:srgbClr val="003300"/>
                </a:solidFill>
              </a:rPr>
              <a:t> </a:t>
            </a:r>
          </a:p>
        </p:txBody>
      </p:sp>
      <p:sp>
        <p:nvSpPr>
          <p:cNvPr id="280579"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報價人未指定接受通知之方式：則應依據合理之方式通知.</a:t>
            </a:r>
            <a:r>
              <a:rPr lang="zh-TW" altLang="en-US" sz="3200" b="1" dirty="0" smtClean="0"/>
              <a:t> </a:t>
            </a:r>
          </a:p>
          <a:p>
            <a:pPr eaLnBrk="1" hangingPunct="1"/>
            <a:r>
              <a:rPr lang="zh-TW" altLang="en-US" sz="3200" b="1" dirty="0" smtClean="0">
                <a:latin typeface="標楷體" pitchFamily="65" charset="-120"/>
                <a:ea typeface="標楷體" pitchFamily="65" charset="-120"/>
              </a:rPr>
              <a:t>報價人指定接受通知之方式：則應依據報價中指定接受通知方式通知</a:t>
            </a:r>
            <a:r>
              <a:rPr lang="zh-TW" altLang="en-US" sz="3200" b="1" dirty="0" smtClean="0"/>
              <a:t> .</a:t>
            </a:r>
          </a:p>
        </p:txBody>
      </p:sp>
      <p:sp>
        <p:nvSpPr>
          <p:cNvPr id="28058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41E95ECE-2A6C-4561-8B8F-DBF1F5EA49A6}" type="slidenum">
              <a:rPr kumimoji="0" lang="zh-TW" altLang="en-US" sz="1400" smtClean="0"/>
              <a:pPr eaLnBrk="1" hangingPunct="1"/>
              <a:t>185</a:t>
            </a:fld>
            <a:endParaRPr kumimoji="0" lang="en-US" altLang="zh-TW" sz="1400" smtClean="0"/>
          </a:p>
        </p:txBody>
      </p:sp>
      <p:sp>
        <p:nvSpPr>
          <p:cNvPr id="5" name="矩形 4"/>
          <p:cNvSpPr/>
          <p:nvPr/>
        </p:nvSpPr>
        <p:spPr>
          <a:xfrm>
            <a:off x="0" y="0"/>
            <a:ext cx="1331640" cy="62068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rPr>
              <a:t>接受</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5727463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接受之生效</a:t>
            </a:r>
            <a:r>
              <a:rPr lang="zh-TW" altLang="en-US" sz="4000" dirty="0" smtClean="0">
                <a:solidFill>
                  <a:srgbClr val="003300"/>
                </a:solidFill>
              </a:rPr>
              <a:t> </a:t>
            </a:r>
          </a:p>
        </p:txBody>
      </p:sp>
      <p:sp>
        <p:nvSpPr>
          <p:cNvPr id="281603"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到達主義：大陸法系國家採行.</a:t>
            </a:r>
            <a:r>
              <a:rPr lang="zh-TW" altLang="en-US" sz="3200" b="1" dirty="0" smtClean="0"/>
              <a:t> </a:t>
            </a:r>
          </a:p>
          <a:p>
            <a:pPr eaLnBrk="1" hangingPunct="1"/>
            <a:r>
              <a:rPr lang="zh-TW" altLang="en-US" sz="3200" b="1" dirty="0" smtClean="0">
                <a:latin typeface="標楷體" pitchFamily="65" charset="-120"/>
                <a:ea typeface="標楷體" pitchFamily="65" charset="-120"/>
              </a:rPr>
              <a:t>發信主義：海洋法系國家採行</a:t>
            </a:r>
            <a:r>
              <a:rPr lang="zh-TW" altLang="en-US" sz="3200" b="1" dirty="0" smtClean="0"/>
              <a:t>.</a:t>
            </a:r>
          </a:p>
        </p:txBody>
      </p:sp>
      <p:sp>
        <p:nvSpPr>
          <p:cNvPr id="28160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8D034971-0246-4875-B3EC-7F0F95A5C1CA}" type="slidenum">
              <a:rPr kumimoji="0" lang="zh-TW" altLang="en-US" sz="1400" smtClean="0"/>
              <a:pPr eaLnBrk="1" hangingPunct="1"/>
              <a:t>186</a:t>
            </a:fld>
            <a:endParaRPr kumimoji="0" lang="en-US" altLang="zh-TW" sz="1400" smtClean="0"/>
          </a:p>
        </p:txBody>
      </p:sp>
      <p:sp>
        <p:nvSpPr>
          <p:cNvPr id="5" name="矩形 4"/>
          <p:cNvSpPr/>
          <p:nvPr/>
        </p:nvSpPr>
        <p:spPr>
          <a:xfrm>
            <a:off x="0" y="0"/>
            <a:ext cx="1331640" cy="62068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rPr>
              <a:t>接受</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0087230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331640" y="152400"/>
            <a:ext cx="5328592" cy="990600"/>
          </a:xfrm>
        </p:spPr>
        <p:txBody>
          <a:bodyPr/>
          <a:lstStyle/>
          <a:p>
            <a:pPr algn="ctr" eaLnBrk="1" hangingPunct="1">
              <a:defRPr/>
            </a:pPr>
            <a:r>
              <a:rPr lang="zh-TW" altLang="en-US" b="1" dirty="0" smtClean="0">
                <a:solidFill>
                  <a:srgbClr val="003300"/>
                </a:solidFill>
                <a:latin typeface="標楷體" pitchFamily="65" charset="-120"/>
                <a:ea typeface="標楷體" pitchFamily="65" charset="-120"/>
              </a:rPr>
              <a:t>接受之撤回</a:t>
            </a:r>
            <a:r>
              <a:rPr lang="zh-TW" altLang="en-US" dirty="0" smtClean="0">
                <a:solidFill>
                  <a:srgbClr val="003300"/>
                </a:solidFill>
              </a:rPr>
              <a:t> </a:t>
            </a:r>
          </a:p>
        </p:txBody>
      </p:sp>
      <p:sp>
        <p:nvSpPr>
          <p:cNvPr id="282627"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我國民法對於撤回承諾之規定,準用撤回邀約之規定;即撤回承諾之通知必須比承諾通知先到或同時抵達要約人手中方能生效;若邀約人先收到承諾通知,則契約已告成立,雙方均應受契約之拘束,在此情況下,如果想撤銷契約,必須徵得雙方同意.</a:t>
            </a:r>
            <a:r>
              <a:rPr lang="zh-TW" altLang="en-US" sz="3200" b="1" dirty="0" smtClean="0"/>
              <a:t> </a:t>
            </a:r>
          </a:p>
        </p:txBody>
      </p:sp>
      <p:sp>
        <p:nvSpPr>
          <p:cNvPr id="28262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6A1540E4-76D0-45E9-863B-F946173A0B23}" type="slidenum">
              <a:rPr kumimoji="0" lang="zh-TW" altLang="en-US" sz="1400" smtClean="0"/>
              <a:pPr eaLnBrk="1" hangingPunct="1"/>
              <a:t>187</a:t>
            </a:fld>
            <a:endParaRPr kumimoji="0" lang="en-US" altLang="zh-TW" sz="1400" smtClean="0"/>
          </a:p>
        </p:txBody>
      </p:sp>
      <p:sp>
        <p:nvSpPr>
          <p:cNvPr id="5" name="矩形 4"/>
          <p:cNvSpPr/>
          <p:nvPr/>
        </p:nvSpPr>
        <p:spPr>
          <a:xfrm>
            <a:off x="0" y="0"/>
            <a:ext cx="1331640" cy="62068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rPr>
              <a:t>接受</a:t>
            </a:r>
            <a:endParaRPr lang="zh-TW" altLang="en-US" sz="2400" b="1" dirty="0">
              <a:solidFill>
                <a:schemeClr val="bg1"/>
              </a:solidFill>
              <a:latin typeface="Times New Roman" panose="02020603050405020304" pitchFamily="18" charset="0"/>
              <a:cs typeface="Times New Roman" panose="02020603050405020304" pitchFamily="18" charset="0"/>
            </a:endParaRPr>
          </a:p>
        </p:txBody>
      </p:sp>
      <p:sp>
        <p:nvSpPr>
          <p:cNvPr id="6" name="向左箭號 5"/>
          <p:cNvSpPr/>
          <p:nvPr/>
        </p:nvSpPr>
        <p:spPr>
          <a:xfrm>
            <a:off x="5904148" y="3789040"/>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320804341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304800"/>
            <a:ext cx="7772400" cy="819944"/>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買賣契約</a:t>
            </a:r>
            <a:r>
              <a:rPr lang="zh-TW" altLang="en-US" sz="4000" dirty="0" smtClean="0">
                <a:solidFill>
                  <a:srgbClr val="003300"/>
                </a:solidFill>
              </a:rPr>
              <a:t> </a:t>
            </a:r>
          </a:p>
        </p:txBody>
      </p:sp>
      <p:sp>
        <p:nvSpPr>
          <p:cNvPr id="284675" name="Rectangle 3"/>
          <p:cNvSpPr>
            <a:spLocks noGrp="1" noChangeArrowheads="1"/>
          </p:cNvSpPr>
          <p:nvPr>
            <p:ph type="body" idx="1"/>
          </p:nvPr>
        </p:nvSpPr>
        <p:spPr>
          <a:xfrm>
            <a:off x="467544" y="1268760"/>
            <a:ext cx="7772400" cy="4419600"/>
          </a:xfrm>
        </p:spPr>
        <p:txBody>
          <a:bodyPr/>
          <a:lstStyle/>
          <a:p>
            <a:pPr eaLnBrk="1" hangingPunct="1"/>
            <a:r>
              <a:rPr lang="zh-TW" altLang="en-US" b="1" dirty="0" smtClean="0">
                <a:latin typeface="標楷體" pitchFamily="65" charset="-120"/>
                <a:ea typeface="標楷體" pitchFamily="65" charset="-120"/>
              </a:rPr>
              <a:t>買賣雙方經要約、承諾之程序後,通常會簽訂買賣契約書,以確定交易之完成;其所簽定之書面文件通常有:由賣方簽發者，稱為「銷售確認單</a:t>
            </a:r>
            <a:r>
              <a:rPr lang="zh-TW" altLang="en-US" b="1" dirty="0" smtClean="0">
                <a:ea typeface="標楷體" pitchFamily="65" charset="-120"/>
              </a:rPr>
              <a:t>(</a:t>
            </a:r>
            <a:r>
              <a:rPr lang="en-US" altLang="zh-TW" b="1" dirty="0" smtClean="0">
                <a:ea typeface="標楷體" pitchFamily="65" charset="-120"/>
              </a:rPr>
              <a:t>Sales confirmation)</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或由買方發者，稱為「訂購單</a:t>
            </a:r>
            <a:r>
              <a:rPr lang="zh-TW" altLang="en-US" b="1" dirty="0" smtClean="0">
                <a:ea typeface="標楷體" pitchFamily="65" charset="-120"/>
              </a:rPr>
              <a:t>(</a:t>
            </a:r>
            <a:r>
              <a:rPr lang="en-US" altLang="zh-TW" b="1" dirty="0" smtClean="0">
                <a:ea typeface="標楷體" pitchFamily="65" charset="-120"/>
              </a:rPr>
              <a:t>Purchase order)</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或由買賣雙方共同簽定「買賣契約書</a:t>
            </a:r>
            <a:r>
              <a:rPr lang="zh-TW" altLang="en-US" b="1" dirty="0" smtClean="0">
                <a:ea typeface="標楷體" pitchFamily="65" charset="-120"/>
              </a:rPr>
              <a:t>(</a:t>
            </a:r>
            <a:r>
              <a:rPr lang="en-US" altLang="zh-TW" b="1" dirty="0" smtClean="0">
                <a:ea typeface="標楷體" pitchFamily="65" charset="-120"/>
              </a:rPr>
              <a:t>Sales contract)</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或「買賣合約書</a:t>
            </a:r>
            <a:r>
              <a:rPr lang="zh-TW" altLang="en-US" b="1" dirty="0" smtClean="0">
                <a:ea typeface="標楷體" pitchFamily="65" charset="-120"/>
              </a:rPr>
              <a:t>(</a:t>
            </a:r>
            <a:r>
              <a:rPr lang="en-US" altLang="zh-TW" b="1" dirty="0" smtClean="0">
                <a:ea typeface="標楷體" pitchFamily="65" charset="-120"/>
              </a:rPr>
              <a:t>Sales agreement)</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等.</a:t>
            </a:r>
            <a:r>
              <a:rPr lang="zh-TW" altLang="en-US" b="1" dirty="0" smtClean="0"/>
              <a:t> </a:t>
            </a:r>
          </a:p>
        </p:txBody>
      </p:sp>
      <p:sp>
        <p:nvSpPr>
          <p:cNvPr id="28467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6FD71A1C-5D0D-4EC5-BFD1-E345BC83ADE7}" type="slidenum">
              <a:rPr kumimoji="0" lang="zh-TW" altLang="en-US" sz="1400" smtClean="0"/>
              <a:pPr eaLnBrk="1" hangingPunct="1"/>
              <a:t>188</a:t>
            </a:fld>
            <a:endParaRPr kumimoji="0" lang="en-US" altLang="zh-TW" sz="1400" smtClean="0"/>
          </a:p>
        </p:txBody>
      </p:sp>
      <p:sp>
        <p:nvSpPr>
          <p:cNvPr id="2" name="矩形 1"/>
          <p:cNvSpPr/>
          <p:nvPr/>
        </p:nvSpPr>
        <p:spPr>
          <a:xfrm>
            <a:off x="0" y="0"/>
            <a:ext cx="1979712"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契約訂定</a:t>
            </a:r>
            <a:endParaRPr lang="zh-TW" altLang="en-US" sz="2400" b="1" dirty="0">
              <a:solidFill>
                <a:schemeClr val="bg1"/>
              </a:solidFill>
            </a:endParaRPr>
          </a:p>
        </p:txBody>
      </p:sp>
    </p:spTree>
    <p:extLst>
      <p:ext uri="{BB962C8B-B14F-4D97-AF65-F5344CB8AC3E}">
        <p14:creationId xmlns:p14="http://schemas.microsoft.com/office/powerpoint/2010/main" xmlns="" val="64690227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762000" y="0"/>
            <a:ext cx="7772400" cy="1052736"/>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買賣契約之內容</a:t>
            </a:r>
            <a:r>
              <a:rPr lang="zh-TW" altLang="en-US" sz="4000" dirty="0" smtClean="0">
                <a:solidFill>
                  <a:srgbClr val="003300"/>
                </a:solidFill>
              </a:rPr>
              <a:t> </a:t>
            </a:r>
          </a:p>
        </p:txBody>
      </p:sp>
      <p:sp>
        <p:nvSpPr>
          <p:cNvPr id="285699" name="Rectangle 3"/>
          <p:cNvSpPr>
            <a:spLocks noGrp="1" noChangeArrowheads="1"/>
          </p:cNvSpPr>
          <p:nvPr>
            <p:ph type="body" idx="1"/>
          </p:nvPr>
        </p:nvSpPr>
        <p:spPr>
          <a:xfrm>
            <a:off x="0" y="1124744"/>
            <a:ext cx="9036496" cy="5733256"/>
          </a:xfrm>
        </p:spPr>
        <p:txBody>
          <a:bodyPr/>
          <a:lstStyle/>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買賣契約之當事人:買方(進口商)及賣方(出口商)，但經紀人(</a:t>
            </a:r>
            <a:r>
              <a:rPr lang="en-US" altLang="zh-TW" sz="2800" b="1" dirty="0" smtClean="0">
                <a:latin typeface="Times New Roman" panose="02020603050405020304" pitchFamily="18" charset="0"/>
                <a:ea typeface="標楷體" pitchFamily="65" charset="-120"/>
                <a:cs typeface="Times New Roman" panose="02020603050405020304" pitchFamily="18" charset="0"/>
              </a:rPr>
              <a:t>broker)</a:t>
            </a:r>
            <a:r>
              <a:rPr lang="zh-TW" altLang="en-US" sz="2800" b="1" dirty="0" smtClean="0">
                <a:latin typeface="Times New Roman" panose="02020603050405020304" pitchFamily="18" charset="0"/>
                <a:ea typeface="標楷體" pitchFamily="65" charset="-120"/>
                <a:cs typeface="Times New Roman" panose="02020603050405020304" pitchFamily="18" charset="0"/>
              </a:rPr>
              <a:t>或代理商(</a:t>
            </a:r>
            <a:r>
              <a:rPr lang="en-US" altLang="zh-TW" sz="2800" b="1" dirty="0" smtClean="0">
                <a:latin typeface="Times New Roman" panose="02020603050405020304" pitchFamily="18" charset="0"/>
                <a:ea typeface="標楷體" pitchFamily="65" charset="-120"/>
                <a:cs typeface="Times New Roman" panose="02020603050405020304" pitchFamily="18" charset="0"/>
              </a:rPr>
              <a:t>agent)</a:t>
            </a:r>
            <a:r>
              <a:rPr lang="zh-TW" altLang="en-US" sz="2800" b="1" dirty="0" smtClean="0">
                <a:latin typeface="Times New Roman" panose="02020603050405020304" pitchFamily="18" charset="0"/>
                <a:ea typeface="標楷體" pitchFamily="65" charset="-120"/>
                <a:cs typeface="Times New Roman" panose="02020603050405020304" pitchFamily="18" charset="0"/>
              </a:rPr>
              <a:t>亦可能成為買賣契約之當事人.</a:t>
            </a:r>
            <a:r>
              <a:rPr lang="zh-TW" altLang="en-US" sz="2800" b="1" dirty="0" smtClean="0">
                <a:latin typeface="Times New Roman" panose="02020603050405020304" pitchFamily="18" charset="0"/>
                <a:cs typeface="Times New Roman" panose="02020603050405020304" pitchFamily="18" charset="0"/>
              </a:rPr>
              <a:t> </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買賣契約之內容:通常分成基本條款及一般條款,包含:貨品名稱、價格、數量、買賣之金額、貨物交付之條件(包括：包裝、運送之方式-海運或空運、運送之起/迄地點、報關通關之處理…)、貨款支付之條件(付款之方式-</a:t>
            </a:r>
            <a:r>
              <a:rPr lang="en-US" altLang="zh-TW" sz="2800" b="1" dirty="0" smtClean="0">
                <a:latin typeface="Times New Roman" panose="02020603050405020304" pitchFamily="18" charset="0"/>
                <a:ea typeface="標楷體" pitchFamily="65" charset="-120"/>
                <a:cs typeface="Times New Roman" panose="02020603050405020304" pitchFamily="18" charset="0"/>
              </a:rPr>
              <a:t>L/C, T/T, D/A, D/P…、</a:t>
            </a:r>
            <a:r>
              <a:rPr lang="zh-TW" altLang="en-US" sz="2800" b="1" dirty="0" smtClean="0">
                <a:latin typeface="Times New Roman" panose="02020603050405020304" pitchFamily="18" charset="0"/>
                <a:ea typeface="標楷體" pitchFamily="65" charset="-120"/>
                <a:cs typeface="Times New Roman" panose="02020603050405020304" pitchFamily="18" charset="0"/>
              </a:rPr>
              <a:t>付款之時點-即期或到期、出貨前或出貨後…)、適用之國貿條規(貿易條件</a:t>
            </a:r>
            <a:r>
              <a:rPr lang="en-US" altLang="zh-TW" sz="2800" b="1" dirty="0" smtClean="0">
                <a:latin typeface="Times New Roman" panose="02020603050405020304" pitchFamily="18" charset="0"/>
                <a:ea typeface="標楷體" pitchFamily="65" charset="-120"/>
                <a:cs typeface="Times New Roman" panose="02020603050405020304" pitchFamily="18" charset="0"/>
              </a:rPr>
              <a:t>”trade term”)、</a:t>
            </a:r>
            <a:r>
              <a:rPr lang="zh-TW" altLang="en-US" sz="2800" b="1" dirty="0" smtClean="0">
                <a:latin typeface="Times New Roman" panose="02020603050405020304" pitchFamily="18" charset="0"/>
                <a:ea typeface="標楷體" pitchFamily="65" charset="-120"/>
                <a:cs typeface="Times New Roman" panose="02020603050405020304" pitchFamily="18" charset="0"/>
              </a:rPr>
              <a:t>契約之有效期間及其他(例如：適用之法律或管轄之法院、仲裁之機制、…).</a:t>
            </a:r>
            <a:r>
              <a:rPr lang="zh-TW" altLang="en-US" sz="2800" dirty="0" smtClean="0">
                <a:latin typeface="Times New Roman" panose="02020603050405020304" pitchFamily="18" charset="0"/>
                <a:cs typeface="Times New Roman" panose="02020603050405020304" pitchFamily="18" charset="0"/>
              </a:rPr>
              <a:t> </a:t>
            </a:r>
          </a:p>
        </p:txBody>
      </p:sp>
      <p:sp>
        <p:nvSpPr>
          <p:cNvPr id="28570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60C8B0FB-6FCE-47C8-8B3A-146F1D54EFA4}" type="slidenum">
              <a:rPr kumimoji="0" lang="zh-TW" altLang="en-US" sz="1400" smtClean="0"/>
              <a:pPr eaLnBrk="1" hangingPunct="1"/>
              <a:t>189</a:t>
            </a:fld>
            <a:endParaRPr kumimoji="0" lang="en-US" altLang="zh-TW" sz="1400" smtClean="0"/>
          </a:p>
        </p:txBody>
      </p:sp>
      <p:sp>
        <p:nvSpPr>
          <p:cNvPr id="5" name="矩形 4"/>
          <p:cNvSpPr/>
          <p:nvPr/>
        </p:nvSpPr>
        <p:spPr>
          <a:xfrm>
            <a:off x="0" y="0"/>
            <a:ext cx="1979712"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契約訂定</a:t>
            </a:r>
            <a:endParaRPr lang="zh-TW" altLang="en-US" sz="2400" b="1" dirty="0">
              <a:solidFill>
                <a:schemeClr val="bg1"/>
              </a:solidFill>
            </a:endParaRPr>
          </a:p>
        </p:txBody>
      </p:sp>
    </p:spTree>
    <p:extLst>
      <p:ext uri="{BB962C8B-B14F-4D97-AF65-F5344CB8AC3E}">
        <p14:creationId xmlns:p14="http://schemas.microsoft.com/office/powerpoint/2010/main" xmlns="" val="2952477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貨品暫准通關證</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19</a:t>
            </a:fld>
            <a:endParaRPr lang="zh-TW" altLang="en-US"/>
          </a:p>
        </p:txBody>
      </p:sp>
      <p:sp>
        <p:nvSpPr>
          <p:cNvPr id="4" name="內容版面配置區 3"/>
          <p:cNvSpPr>
            <a:spLocks noGrp="1"/>
          </p:cNvSpPr>
          <p:nvPr>
            <p:ph sz="quarter" idx="1"/>
          </p:nvPr>
        </p:nvSpPr>
        <p:spPr>
          <a:xfrm>
            <a:off x="107504" y="1196752"/>
            <a:ext cx="8856984" cy="5378152"/>
          </a:xfrm>
        </p:spPr>
        <p:txBody>
          <a:bodyPr>
            <a:normAutofit/>
          </a:bodyPr>
          <a:lstStyle/>
          <a:p>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貨品</a:t>
            </a:r>
            <a:r>
              <a:rPr lang="zh-TW" altLang="zh-TW" sz="3200" b="1" dirty="0">
                <a:latin typeface="Times New Roman" panose="02020603050405020304" pitchFamily="18" charset="0"/>
                <a:cs typeface="Times New Roman" panose="02020603050405020304" pitchFamily="18" charset="0"/>
              </a:rPr>
              <a:t>暫准通關</a:t>
            </a:r>
            <a:r>
              <a:rPr lang="zh-TW" altLang="zh-TW" sz="3200" b="1" dirty="0" smtClean="0">
                <a:latin typeface="Times New Roman" panose="02020603050405020304" pitchFamily="18" charset="0"/>
                <a:cs typeface="Times New Roman" panose="02020603050405020304" pitchFamily="18" charset="0"/>
              </a:rPr>
              <a:t>證</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制度</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是</a:t>
            </a:r>
            <a:r>
              <a:rPr lang="zh-TW" altLang="zh-TW" sz="3200" b="1" dirty="0">
                <a:latin typeface="Times New Roman" panose="02020603050405020304" pitchFamily="18" charset="0"/>
                <a:cs typeface="Times New Roman" panose="02020603050405020304" pitchFamily="18" charset="0"/>
              </a:rPr>
              <a:t>一種經認可之通關文件之</a:t>
            </a:r>
            <a:r>
              <a:rPr lang="zh-TW" altLang="zh-TW" sz="3200" b="1" dirty="0" smtClean="0">
                <a:latin typeface="Times New Roman" panose="02020603050405020304" pitchFamily="18" charset="0"/>
                <a:cs typeface="Times New Roman" panose="02020603050405020304" pitchFamily="18" charset="0"/>
              </a:rPr>
              <a:t>制度</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其</a:t>
            </a:r>
            <a:r>
              <a:rPr lang="zh-TW" altLang="zh-TW" sz="3200" b="1" dirty="0">
                <a:latin typeface="Times New Roman" panose="02020603050405020304" pitchFamily="18" charset="0"/>
                <a:cs typeface="Times New Roman" panose="02020603050405020304" pitchFamily="18" charset="0"/>
              </a:rPr>
              <a:t>目的在便利通</a:t>
            </a:r>
            <a:r>
              <a:rPr lang="zh-TW" altLang="zh-TW" sz="3200" b="1" dirty="0" smtClean="0">
                <a:latin typeface="Times New Roman" panose="02020603050405020304" pitchFamily="18" charset="0"/>
                <a:cs typeface="Times New Roman" panose="02020603050405020304" pitchFamily="18" charset="0"/>
              </a:rPr>
              <a:t>關</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特定</a:t>
            </a:r>
            <a:r>
              <a:rPr lang="zh-TW" altLang="zh-TW" sz="3200" b="1" dirty="0">
                <a:latin typeface="Times New Roman" panose="02020603050405020304" pitchFamily="18" charset="0"/>
                <a:cs typeface="Times New Roman" panose="02020603050405020304" pitchFamily="18" charset="0"/>
              </a:rPr>
              <a:t>商品如商業樣品、專業器材、展覽品，在該證之有效期間</a:t>
            </a:r>
            <a:r>
              <a:rPr lang="zh-TW" altLang="zh-TW" sz="3200" b="1" dirty="0" smtClean="0">
                <a:latin typeface="Times New Roman" panose="02020603050405020304" pitchFamily="18" charset="0"/>
                <a:cs typeface="Times New Roman" panose="02020603050405020304" pitchFamily="18" charset="0"/>
              </a:rPr>
              <a:t>內</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大多數</a:t>
            </a:r>
            <a:r>
              <a:rPr lang="zh-TW" altLang="zh-TW" sz="3200" b="1" dirty="0">
                <a:latin typeface="Times New Roman" panose="02020603050405020304" pitchFamily="18" charset="0"/>
                <a:cs typeface="Times New Roman" panose="02020603050405020304" pitchFamily="18" charset="0"/>
              </a:rPr>
              <a:t>情況下為</a:t>
            </a:r>
            <a:r>
              <a:rPr lang="zh-TW" altLang="zh-TW" sz="3200" b="1" dirty="0" smtClean="0">
                <a:latin typeface="Times New Roman" panose="02020603050405020304" pitchFamily="18" charset="0"/>
                <a:cs typeface="Times New Roman" panose="02020603050405020304" pitchFamily="18" charset="0"/>
              </a:rPr>
              <a:t>一年</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可以於</a:t>
            </a:r>
            <a:r>
              <a:rPr lang="en-US" altLang="zh-TW" sz="3200" b="1" dirty="0" smtClean="0">
                <a:latin typeface="Times New Roman" panose="02020603050405020304" pitchFamily="18" charset="0"/>
                <a:cs typeface="Times New Roman" panose="02020603050405020304" pitchFamily="18" charset="0"/>
              </a:rPr>
              <a:t>ATA</a:t>
            </a:r>
            <a:r>
              <a:rPr lang="zh-TW" altLang="zh-TW" sz="3200" b="1" dirty="0" smtClean="0">
                <a:latin typeface="Times New Roman" panose="02020603050405020304" pitchFamily="18" charset="0"/>
                <a:cs typeface="Times New Roman" panose="02020603050405020304" pitchFamily="18" charset="0"/>
              </a:rPr>
              <a:t>締約國</a:t>
            </a:r>
            <a:r>
              <a:rPr lang="zh-TW" altLang="zh-TW" sz="3200" b="1" dirty="0">
                <a:latin typeface="Times New Roman" panose="02020603050405020304" pitchFamily="18" charset="0"/>
                <a:cs typeface="Times New Roman" panose="02020603050405020304" pitchFamily="18" charset="0"/>
              </a:rPr>
              <a:t>間暫時免稅進口後復運</a:t>
            </a:r>
            <a:r>
              <a:rPr lang="zh-TW" altLang="zh-TW" sz="3200" b="1" dirty="0" smtClean="0">
                <a:latin typeface="Times New Roman" panose="02020603050405020304" pitchFamily="18" charset="0"/>
                <a:cs typeface="Times New Roman" panose="02020603050405020304" pitchFamily="18" charset="0"/>
              </a:rPr>
              <a:t>出口</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smtClean="0">
                <a:latin typeface="Times New Roman" panose="02020603050405020304" pitchFamily="18" charset="0"/>
                <a:cs typeface="Times New Roman" panose="02020603050405020304" pitchFamily="18" charset="0"/>
              </a:rPr>
              <a:t>在</a:t>
            </a:r>
            <a:r>
              <a:rPr lang="zh-TW" altLang="zh-TW" sz="3200" b="1" dirty="0">
                <a:latin typeface="Times New Roman" panose="02020603050405020304" pitchFamily="18" charset="0"/>
                <a:cs typeface="Times New Roman" panose="02020603050405020304" pitchFamily="18" charset="0"/>
              </a:rPr>
              <a:t>一般關務</a:t>
            </a:r>
            <a:r>
              <a:rPr lang="zh-TW" altLang="zh-TW" sz="3200" b="1" dirty="0" smtClean="0">
                <a:latin typeface="Times New Roman" panose="02020603050405020304" pitchFamily="18" charset="0"/>
                <a:cs typeface="Times New Roman" panose="02020603050405020304" pitchFamily="18" charset="0"/>
              </a:rPr>
              <a:t>程序</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申請人</a:t>
            </a:r>
            <a:r>
              <a:rPr lang="zh-TW" altLang="zh-TW" sz="3200" b="1" dirty="0">
                <a:latin typeface="Times New Roman" panose="02020603050405020304" pitchFamily="18" charset="0"/>
                <a:cs typeface="Times New Roman" panose="02020603050405020304" pitchFamily="18" charset="0"/>
              </a:rPr>
              <a:t>須遵守各國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填寫</a:t>
            </a:r>
            <a:r>
              <a:rPr lang="zh-TW" altLang="zh-TW" sz="3200" b="1" dirty="0">
                <a:latin typeface="Times New Roman" panose="02020603050405020304" pitchFamily="18" charset="0"/>
                <a:cs typeface="Times New Roman" panose="02020603050405020304" pitchFamily="18" charset="0"/>
              </a:rPr>
              <a:t>各種報關</a:t>
            </a:r>
            <a:r>
              <a:rPr lang="zh-TW" altLang="zh-TW" sz="3200" b="1" dirty="0" smtClean="0">
                <a:latin typeface="Times New Roman" panose="02020603050405020304" pitchFamily="18" charset="0"/>
                <a:cs typeface="Times New Roman" panose="02020603050405020304" pitchFamily="18" charset="0"/>
              </a:rPr>
              <a:t>文件</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繳納</a:t>
            </a:r>
            <a:r>
              <a:rPr lang="zh-TW" altLang="zh-TW" sz="3200" b="1" dirty="0">
                <a:latin typeface="Times New Roman" panose="02020603050405020304" pitchFamily="18" charset="0"/>
                <a:cs typeface="Times New Roman" panose="02020603050405020304" pitchFamily="18" charset="0"/>
              </a:rPr>
              <a:t>進口</a:t>
            </a:r>
            <a:r>
              <a:rPr lang="zh-TW" altLang="zh-TW" sz="3200" b="1" dirty="0" smtClean="0">
                <a:latin typeface="Times New Roman" panose="02020603050405020304" pitchFamily="18" charset="0"/>
                <a:cs typeface="Times New Roman" panose="02020603050405020304" pitchFamily="18" charset="0"/>
              </a:rPr>
              <a:t>稅款</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或</a:t>
            </a:r>
            <a:r>
              <a:rPr lang="zh-TW" altLang="zh-TW" sz="3200" b="1" dirty="0">
                <a:latin typeface="Times New Roman" panose="02020603050405020304" pitchFamily="18" charset="0"/>
                <a:cs typeface="Times New Roman" panose="02020603050405020304" pitchFamily="18" charset="0"/>
              </a:rPr>
              <a:t>稅款保證金方得通關</a:t>
            </a:r>
            <a:r>
              <a:rPr lang="zh-TW" altLang="zh-TW" sz="3200" b="1" dirty="0" smtClean="0">
                <a:latin typeface="Times New Roman" panose="02020603050405020304" pitchFamily="18" charset="0"/>
                <a:cs typeface="Times New Roman" panose="02020603050405020304" pitchFamily="18" charset="0"/>
              </a:rPr>
              <a:t>放行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然而</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暫</a:t>
            </a:r>
            <a:r>
              <a:rPr lang="zh-TW" altLang="zh-TW" sz="3200" b="1" dirty="0">
                <a:latin typeface="Times New Roman" panose="02020603050405020304" pitchFamily="18" charset="0"/>
                <a:cs typeface="Times New Roman" panose="02020603050405020304" pitchFamily="18" charset="0"/>
              </a:rPr>
              <a:t>准通關證可以取代上述所有繁複之通關</a:t>
            </a:r>
            <a:r>
              <a:rPr lang="zh-TW" altLang="zh-TW" sz="3200" b="1" dirty="0" smtClean="0">
                <a:latin typeface="Times New Roman" panose="02020603050405020304" pitchFamily="18" charset="0"/>
                <a:cs typeface="Times New Roman" panose="02020603050405020304" pitchFamily="18" charset="0"/>
              </a:rPr>
              <a:t>手續</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3174334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買賣契約之形式</a:t>
            </a:r>
            <a:r>
              <a:rPr lang="zh-TW" altLang="en-US" sz="4000" dirty="0" smtClean="0">
                <a:solidFill>
                  <a:srgbClr val="003300"/>
                </a:solidFill>
              </a:rPr>
              <a:t> </a:t>
            </a:r>
          </a:p>
        </p:txBody>
      </p:sp>
      <p:sp>
        <p:nvSpPr>
          <p:cNvPr id="286723" name="Rectangle 3"/>
          <p:cNvSpPr>
            <a:spLocks noGrp="1" noChangeArrowheads="1"/>
          </p:cNvSpPr>
          <p:nvPr>
            <p:ph type="body" idx="1"/>
          </p:nvPr>
        </p:nvSpPr>
        <p:spPr>
          <a:xfrm>
            <a:off x="251520" y="1219200"/>
            <a:ext cx="8568952" cy="4937760"/>
          </a:xfrm>
        </p:spPr>
        <p:txBody>
          <a:bodyPr>
            <a:normAutofit/>
          </a:bodyPr>
          <a:lstStyle/>
          <a:p>
            <a:pPr eaLnBrk="1" hangingPunct="1"/>
            <a:r>
              <a:rPr lang="zh-TW" altLang="en-US" sz="3200" b="1" dirty="0" smtClean="0">
                <a:ea typeface="標楷體" pitchFamily="65" charset="-120"/>
              </a:rPr>
              <a:t>理論上買賣契約之簽訂應有正式之格式及條文用字</a:t>
            </a:r>
            <a:r>
              <a:rPr lang="en-US" altLang="zh-TW" sz="3200" b="1" dirty="0" smtClean="0">
                <a:ea typeface="標楷體" pitchFamily="65" charset="-120"/>
              </a:rPr>
              <a:t>,</a:t>
            </a:r>
            <a:r>
              <a:rPr lang="zh-TW" altLang="en-US" sz="3200" b="1" dirty="0" smtClean="0">
                <a:ea typeface="標楷體" pitchFamily="65" charset="-120"/>
              </a:rPr>
              <a:t>且為避免買賣雙方因認知上之差異產生之糾紛</a:t>
            </a:r>
            <a:r>
              <a:rPr lang="en-US" altLang="zh-TW" sz="3200" b="1" dirty="0" smtClean="0">
                <a:ea typeface="標楷體" pitchFamily="65" charset="-120"/>
              </a:rPr>
              <a:t>,</a:t>
            </a:r>
            <a:r>
              <a:rPr lang="zh-TW" altLang="en-US" sz="3200" b="1" dirty="0" smtClean="0">
                <a:ea typeface="標楷體" pitchFamily="65" charset="-120"/>
              </a:rPr>
              <a:t>在某些區域</a:t>
            </a:r>
            <a:r>
              <a:rPr lang="en-US" altLang="zh-TW" sz="3200" b="1" dirty="0" smtClean="0">
                <a:ea typeface="標楷體" pitchFamily="65" charset="-120"/>
              </a:rPr>
              <a:t>,</a:t>
            </a:r>
            <a:r>
              <a:rPr lang="zh-TW" altLang="en-US" sz="3200" b="1" dirty="0" smtClean="0">
                <a:ea typeface="標楷體" pitchFamily="65" charset="-120"/>
              </a:rPr>
              <a:t>標準格式之契約是非常普遍的</a:t>
            </a:r>
            <a:r>
              <a:rPr lang="en-US" altLang="zh-TW" sz="3200" b="1" dirty="0" smtClean="0">
                <a:ea typeface="標楷體" pitchFamily="65" charset="-120"/>
              </a:rPr>
              <a:t>;</a:t>
            </a:r>
            <a:r>
              <a:rPr lang="zh-TW" altLang="en-US" sz="3200" b="1" dirty="0" smtClean="0">
                <a:ea typeface="標楷體" pitchFamily="65" charset="-120"/>
              </a:rPr>
              <a:t>但因現今之國際貿易講求的是速度</a:t>
            </a:r>
            <a:r>
              <a:rPr lang="en-US" altLang="zh-TW" sz="3200" b="1" dirty="0" smtClean="0">
                <a:ea typeface="標楷體" pitchFamily="65" charset="-120"/>
              </a:rPr>
              <a:t>,</a:t>
            </a:r>
            <a:r>
              <a:rPr lang="zh-TW" altLang="en-US" sz="3200" b="1" dirty="0" smtClean="0">
                <a:ea typeface="標楷體" pitchFamily="65" charset="-120"/>
              </a:rPr>
              <a:t>因此</a:t>
            </a:r>
            <a:r>
              <a:rPr lang="en-US" altLang="zh-TW" sz="3200" b="1" dirty="0">
                <a:ea typeface="標楷體" pitchFamily="65" charset="-120"/>
              </a:rPr>
              <a:t>,</a:t>
            </a:r>
            <a:r>
              <a:rPr lang="zh-TW" altLang="en-US" sz="3200" b="1" dirty="0" smtClean="0">
                <a:ea typeface="標楷體" pitchFamily="65" charset="-120"/>
              </a:rPr>
              <a:t>以賣方之預約發票(</a:t>
            </a:r>
            <a:r>
              <a:rPr lang="en-US" altLang="zh-TW" sz="3200" b="1" dirty="0" smtClean="0">
                <a:ea typeface="標楷體" pitchFamily="65" charset="-120"/>
              </a:rPr>
              <a:t>Pro forma invoice),</a:t>
            </a:r>
            <a:r>
              <a:rPr lang="zh-TW" altLang="en-US" sz="3200" b="1" dirty="0" smtClean="0">
                <a:ea typeface="標楷體" pitchFamily="65" charset="-120"/>
              </a:rPr>
              <a:t>或買方之購買訂單(</a:t>
            </a:r>
            <a:r>
              <a:rPr lang="en-US" altLang="zh-TW" sz="3200" b="1" dirty="0" smtClean="0">
                <a:ea typeface="標楷體" pitchFamily="65" charset="-120"/>
              </a:rPr>
              <a:t>Sales order)/</a:t>
            </a:r>
            <a:r>
              <a:rPr lang="zh-TW" altLang="en-US" sz="3200" b="1" dirty="0" smtClean="0">
                <a:ea typeface="標楷體" pitchFamily="65" charset="-120"/>
              </a:rPr>
              <a:t>購買確認(</a:t>
            </a:r>
            <a:r>
              <a:rPr lang="en-US" altLang="zh-TW" sz="3200" b="1" dirty="0" smtClean="0">
                <a:ea typeface="標楷體" pitchFamily="65" charset="-120"/>
              </a:rPr>
              <a:t>Purchase confirmation),</a:t>
            </a:r>
            <a:r>
              <a:rPr lang="zh-TW" altLang="en-US" sz="3200" b="1" dirty="0" smtClean="0">
                <a:ea typeface="標楷體" pitchFamily="65" charset="-120"/>
              </a:rPr>
              <a:t>經交易對手確認後代替正式契約者</a:t>
            </a:r>
            <a:r>
              <a:rPr lang="en-US" altLang="zh-TW" sz="3200" b="1" dirty="0" smtClean="0">
                <a:ea typeface="標楷體" pitchFamily="65" charset="-120"/>
              </a:rPr>
              <a:t>,</a:t>
            </a:r>
            <a:r>
              <a:rPr lang="zh-TW" altLang="en-US" sz="3200" b="1" dirty="0" smtClean="0">
                <a:ea typeface="標楷體" pitchFamily="65" charset="-120"/>
              </a:rPr>
              <a:t>在實務上非常普遍</a:t>
            </a:r>
            <a:r>
              <a:rPr lang="zh-TW" altLang="en-US" sz="3200" dirty="0" smtClean="0"/>
              <a:t> </a:t>
            </a:r>
            <a:r>
              <a:rPr lang="en-US" altLang="zh-TW" sz="3200" dirty="0" smtClean="0"/>
              <a:t>.</a:t>
            </a:r>
            <a:endParaRPr lang="zh-TW" altLang="en-US" sz="3200" dirty="0" smtClean="0"/>
          </a:p>
        </p:txBody>
      </p:sp>
      <p:sp>
        <p:nvSpPr>
          <p:cNvPr id="28672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79AC5C99-A059-465A-97D3-DE0F94B02222}" type="slidenum">
              <a:rPr kumimoji="0" lang="zh-TW" altLang="en-US" sz="1400" smtClean="0"/>
              <a:pPr eaLnBrk="1" hangingPunct="1"/>
              <a:t>190</a:t>
            </a:fld>
            <a:endParaRPr kumimoji="0" lang="en-US" altLang="zh-TW" sz="1400" smtClean="0"/>
          </a:p>
        </p:txBody>
      </p:sp>
      <p:sp>
        <p:nvSpPr>
          <p:cNvPr id="5" name="矩形 4"/>
          <p:cNvSpPr/>
          <p:nvPr/>
        </p:nvSpPr>
        <p:spPr>
          <a:xfrm>
            <a:off x="0" y="0"/>
            <a:ext cx="1979712"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契約訂定</a:t>
            </a:r>
            <a:endParaRPr lang="zh-TW" altLang="en-US" sz="2400" b="1" dirty="0">
              <a:solidFill>
                <a:schemeClr val="bg1"/>
              </a:solidFill>
            </a:endParaRPr>
          </a:p>
        </p:txBody>
      </p:sp>
    </p:spTree>
    <p:extLst>
      <p:ext uri="{BB962C8B-B14F-4D97-AF65-F5344CB8AC3E}">
        <p14:creationId xmlns:p14="http://schemas.microsoft.com/office/powerpoint/2010/main" xmlns="" val="391420532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228600"/>
            <a:ext cx="8153400" cy="824136"/>
          </a:xfrm>
        </p:spPr>
        <p:txBody>
          <a:bodyPr>
            <a:normAutofit/>
          </a:bodyPr>
          <a:lstStyle/>
          <a:p>
            <a:pPr algn="ctr" eaLnBrk="1" hangingPunct="1">
              <a:defRPr/>
            </a:pPr>
            <a:r>
              <a:rPr lang="zh-TW" altLang="en-US" sz="3600" b="1" dirty="0" smtClean="0">
                <a:solidFill>
                  <a:srgbClr val="003300"/>
                </a:solidFill>
                <a:latin typeface="標楷體" pitchFamily="65" charset="-120"/>
                <a:ea typeface="標楷體" pitchFamily="65" charset="-120"/>
              </a:rPr>
              <a:t>買賣契約之基本條款與一般條款</a:t>
            </a:r>
            <a:r>
              <a:rPr lang="zh-TW" altLang="en-US" sz="3600" dirty="0" smtClean="0">
                <a:solidFill>
                  <a:srgbClr val="003300"/>
                </a:solidFill>
              </a:rPr>
              <a:t> </a:t>
            </a:r>
          </a:p>
        </p:txBody>
      </p:sp>
      <p:sp>
        <p:nvSpPr>
          <p:cNvPr id="287747" name="Rectangle 3"/>
          <p:cNvSpPr>
            <a:spLocks noGrp="1" noChangeArrowheads="1"/>
          </p:cNvSpPr>
          <p:nvPr>
            <p:ph type="body" idx="1"/>
          </p:nvPr>
        </p:nvSpPr>
        <p:spPr>
          <a:xfrm>
            <a:off x="395536" y="1196752"/>
            <a:ext cx="8305800" cy="5029200"/>
          </a:xfrm>
        </p:spPr>
        <p:txBody>
          <a:bodyPr>
            <a:normAutofit/>
          </a:bodyPr>
          <a:lstStyle/>
          <a:p>
            <a:pPr eaLnBrk="1" hangingPunct="1">
              <a:lnSpc>
                <a:spcPct val="90000"/>
              </a:lnSpc>
            </a:pPr>
            <a:r>
              <a:rPr lang="zh-TW" altLang="en-US" sz="3200" b="1" dirty="0" smtClean="0">
                <a:latin typeface="標楷體" pitchFamily="65" charset="-120"/>
                <a:ea typeface="標楷體" pitchFamily="65" charset="-120"/>
              </a:rPr>
              <a:t>基本條款:主要有－商品名稱、品質規格、數量及單位、包裝、貿易條件、單價與總金額、交貨期限、付款條件與方式、保險條款、裝運之指示</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分裝、分期裝運、轉運、運送之起訖地點</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等.</a:t>
            </a:r>
            <a:r>
              <a:rPr lang="zh-TW" altLang="en-US" sz="3200" b="1" dirty="0" smtClean="0"/>
              <a:t> </a:t>
            </a:r>
          </a:p>
          <a:p>
            <a:pPr eaLnBrk="1" hangingPunct="1">
              <a:lnSpc>
                <a:spcPct val="90000"/>
              </a:lnSpc>
            </a:pPr>
            <a:r>
              <a:rPr lang="zh-TW" altLang="en-US" sz="3200" b="1" dirty="0" smtClean="0">
                <a:latin typeface="標楷體" pitchFamily="65" charset="-120"/>
                <a:ea typeface="標楷體" pitchFamily="65" charset="-120"/>
              </a:rPr>
              <a:t>一般條款</a:t>
            </a:r>
            <a:r>
              <a:rPr lang="zh-TW" altLang="en-US" sz="3200" b="1" dirty="0" smtClean="0"/>
              <a:t> :</a:t>
            </a:r>
            <a:r>
              <a:rPr lang="zh-TW" altLang="en-US" sz="3200" b="1" dirty="0" smtClean="0">
                <a:latin typeface="標楷體" pitchFamily="65" charset="-120"/>
                <a:ea typeface="標楷體" pitchFamily="65" charset="-120"/>
              </a:rPr>
              <a:t>契約之有效期限</a:t>
            </a:r>
            <a:r>
              <a:rPr lang="zh-TW" altLang="en-US" sz="3200" b="1" dirty="0" smtClean="0"/>
              <a:t> ;</a:t>
            </a:r>
            <a:r>
              <a:rPr lang="zh-TW" altLang="en-US" sz="3200" b="1" dirty="0" smtClean="0">
                <a:latin typeface="標楷體" pitchFamily="65" charset="-120"/>
                <a:ea typeface="標楷體" pitchFamily="65" charset="-120"/>
              </a:rPr>
              <a:t>智慧財產權條款</a:t>
            </a:r>
            <a:r>
              <a:rPr lang="zh-TW" altLang="en-US" sz="3200" b="1" dirty="0" smtClean="0">
                <a:ea typeface="標楷體" pitchFamily="65" charset="-120"/>
              </a:rPr>
              <a:t>(</a:t>
            </a:r>
            <a:r>
              <a:rPr lang="en-US" altLang="zh-TW" sz="3200" b="1" dirty="0" smtClean="0">
                <a:ea typeface="標楷體" pitchFamily="65" charset="-120"/>
              </a:rPr>
              <a:t>Intellectual Property Rights)</a:t>
            </a:r>
            <a:r>
              <a:rPr lang="en-US" altLang="zh-TW" sz="3200" b="1" dirty="0" smtClean="0"/>
              <a:t> ;</a:t>
            </a:r>
            <a:r>
              <a:rPr lang="zh-TW" altLang="en-US" sz="3200" b="1" dirty="0" smtClean="0">
                <a:latin typeface="標楷體" pitchFamily="65" charset="-120"/>
                <a:ea typeface="標楷體" pitchFamily="65" charset="-120"/>
              </a:rPr>
              <a:t>不可抗力條款</a:t>
            </a:r>
            <a:r>
              <a:rPr lang="zh-TW" altLang="en-US" sz="3200" b="1" dirty="0" smtClean="0">
                <a:ea typeface="標楷體" pitchFamily="65" charset="-120"/>
              </a:rPr>
              <a:t>(</a:t>
            </a:r>
            <a:r>
              <a:rPr lang="en-US" altLang="zh-TW" sz="3200" b="1" dirty="0" smtClean="0">
                <a:ea typeface="標楷體" pitchFamily="65" charset="-120"/>
              </a:rPr>
              <a:t>Force Majeure)</a:t>
            </a:r>
            <a:r>
              <a:rPr lang="en-US" altLang="zh-TW" sz="3200" b="1" dirty="0" smtClean="0"/>
              <a:t> ;</a:t>
            </a:r>
            <a:r>
              <a:rPr lang="zh-TW" altLang="en-US" sz="3200" b="1" dirty="0" smtClean="0">
                <a:latin typeface="標楷體" pitchFamily="65" charset="-120"/>
                <a:ea typeface="標楷體" pitchFamily="65" charset="-120"/>
              </a:rPr>
              <a:t>仲裁條款</a:t>
            </a:r>
            <a:r>
              <a:rPr lang="zh-TW" altLang="en-US" sz="3200" b="1" dirty="0" smtClean="0">
                <a:ea typeface="標楷體" pitchFamily="65" charset="-120"/>
              </a:rPr>
              <a:t>(</a:t>
            </a:r>
            <a:r>
              <a:rPr lang="en-US" altLang="zh-TW" sz="3200" b="1" dirty="0" smtClean="0">
                <a:ea typeface="標楷體" pitchFamily="65" charset="-120"/>
              </a:rPr>
              <a:t>Arbitration)</a:t>
            </a:r>
            <a:r>
              <a:rPr lang="en-US" altLang="zh-TW" sz="3200" b="1" dirty="0" smtClean="0"/>
              <a:t> ;</a:t>
            </a:r>
            <a:r>
              <a:rPr lang="zh-TW" altLang="en-US" sz="3200" b="1" dirty="0" smtClean="0">
                <a:latin typeface="標楷體" pitchFamily="65" charset="-120"/>
                <a:ea typeface="標楷體" pitchFamily="65" charset="-120"/>
              </a:rPr>
              <a:t>索賠條款</a:t>
            </a:r>
            <a:r>
              <a:rPr lang="zh-TW" altLang="en-US" sz="3200" b="1" dirty="0" smtClean="0">
                <a:ea typeface="標楷體" pitchFamily="65" charset="-120"/>
              </a:rPr>
              <a:t>(</a:t>
            </a:r>
            <a:r>
              <a:rPr lang="en-US" altLang="zh-TW" sz="3200" b="1" dirty="0" smtClean="0">
                <a:ea typeface="標楷體" pitchFamily="65" charset="-120"/>
              </a:rPr>
              <a:t>Claim)</a:t>
            </a:r>
            <a:r>
              <a:rPr lang="en-US" altLang="zh-TW" sz="3200" b="1" dirty="0" smtClean="0"/>
              <a:t> ;</a:t>
            </a:r>
            <a:r>
              <a:rPr lang="zh-TW" altLang="en-US" sz="3200" b="1" dirty="0" smtClean="0">
                <a:latin typeface="標楷體" pitchFamily="65" charset="-120"/>
                <a:ea typeface="標楷體" pitchFamily="65" charset="-120"/>
              </a:rPr>
              <a:t>準據法</a:t>
            </a:r>
            <a:r>
              <a:rPr lang="zh-TW" altLang="en-US" sz="3200" b="1" dirty="0" smtClean="0">
                <a:ea typeface="標楷體" pitchFamily="65" charset="-120"/>
              </a:rPr>
              <a:t>(</a:t>
            </a:r>
            <a:r>
              <a:rPr lang="en-US" altLang="zh-TW" sz="3200" b="1" dirty="0" smtClean="0">
                <a:ea typeface="標楷體" pitchFamily="65" charset="-120"/>
              </a:rPr>
              <a:t>The Applicable Law of the Contract)</a:t>
            </a:r>
            <a:r>
              <a:rPr lang="en-US" altLang="zh-TW" sz="3200" b="1" dirty="0" smtClean="0"/>
              <a:t> .</a:t>
            </a:r>
            <a:endParaRPr lang="zh-TW" altLang="en-US" sz="3200" b="1" dirty="0" smtClean="0"/>
          </a:p>
        </p:txBody>
      </p:sp>
      <p:sp>
        <p:nvSpPr>
          <p:cNvPr id="28774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2E7608A2-20C4-49AC-85A4-5254ECD6251B}" type="slidenum">
              <a:rPr kumimoji="0" lang="zh-TW" altLang="en-US" sz="1400" smtClean="0"/>
              <a:pPr eaLnBrk="1" hangingPunct="1"/>
              <a:t>191</a:t>
            </a:fld>
            <a:endParaRPr kumimoji="0" lang="en-US" altLang="zh-TW" sz="1400" smtClean="0"/>
          </a:p>
        </p:txBody>
      </p:sp>
      <p:sp>
        <p:nvSpPr>
          <p:cNvPr id="5" name="矩形 4"/>
          <p:cNvSpPr/>
          <p:nvPr/>
        </p:nvSpPr>
        <p:spPr>
          <a:xfrm>
            <a:off x="0" y="0"/>
            <a:ext cx="1979712"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契約訂定</a:t>
            </a:r>
            <a:endParaRPr lang="zh-TW" altLang="en-US" sz="2400" b="1" dirty="0">
              <a:solidFill>
                <a:schemeClr val="bg1"/>
              </a:solidFill>
            </a:endParaRPr>
          </a:p>
        </p:txBody>
      </p:sp>
    </p:spTree>
    <p:extLst>
      <p:ext uri="{BB962C8B-B14F-4D97-AF65-F5344CB8AC3E}">
        <p14:creationId xmlns:p14="http://schemas.microsoft.com/office/powerpoint/2010/main" xmlns="" val="300688871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0"/>
            <a:ext cx="7772400" cy="1143000"/>
          </a:xfrm>
        </p:spPr>
        <p:txBody>
          <a:bodyPr>
            <a:normAutofit/>
          </a:bodyPr>
          <a:lstStyle/>
          <a:p>
            <a:pPr algn="ctr">
              <a:defRPr/>
            </a:pPr>
            <a:r>
              <a:rPr lang="zh-TW" altLang="zh-TW" sz="4000" b="1" dirty="0" smtClean="0">
                <a:solidFill>
                  <a:srgbClr val="003300"/>
                </a:solidFill>
                <a:latin typeface="Times New Roman" panose="02020603050405020304" pitchFamily="18" charset="0"/>
                <a:ea typeface="標楷體" pitchFamily="65" charset="-120"/>
                <a:cs typeface="Times New Roman" panose="02020603050405020304" pitchFamily="18" charset="0"/>
              </a:rPr>
              <a:t>買賣契約生效之要件</a:t>
            </a:r>
            <a:endParaRPr lang="zh-TW" altLang="en-US" sz="4000" b="1" dirty="0">
              <a:solidFill>
                <a:srgbClr val="003300"/>
              </a:solidFill>
              <a:latin typeface="Times New Roman" panose="02020603050405020304" pitchFamily="18" charset="0"/>
              <a:ea typeface="標楷體" pitchFamily="65" charset="-120"/>
              <a:cs typeface="Times New Roman" panose="02020603050405020304" pitchFamily="18" charset="0"/>
            </a:endParaRPr>
          </a:p>
        </p:txBody>
      </p:sp>
      <p:sp>
        <p:nvSpPr>
          <p:cNvPr id="288771" name="內容版面配置區 2"/>
          <p:cNvSpPr>
            <a:spLocks noGrp="1"/>
          </p:cNvSpPr>
          <p:nvPr>
            <p:ph idx="1"/>
          </p:nvPr>
        </p:nvSpPr>
        <p:spPr>
          <a:xfrm>
            <a:off x="684213" y="1196975"/>
            <a:ext cx="7772400" cy="4978400"/>
          </a:xfrm>
        </p:spPr>
        <p:txBody>
          <a:bodyPr>
            <a:normAutofit/>
          </a:bodyPr>
          <a:lstStyle/>
          <a:p>
            <a:r>
              <a:rPr lang="zh-TW" altLang="zh-TW" sz="3200" b="1" dirty="0" smtClean="0">
                <a:ea typeface="標楷體" pitchFamily="65" charset="-120"/>
              </a:rPr>
              <a:t>具備法定必要之方式或約因</a:t>
            </a:r>
            <a:r>
              <a:rPr lang="en-US" altLang="zh-TW" sz="3200" b="1" dirty="0" smtClean="0">
                <a:ea typeface="標楷體" pitchFamily="65" charset="-120"/>
              </a:rPr>
              <a:t>,</a:t>
            </a:r>
            <a:r>
              <a:rPr lang="zh-TW" altLang="zh-TW" sz="3200" b="1" dirty="0" smtClean="0">
                <a:ea typeface="標楷體" pitchFamily="65" charset="-120"/>
              </a:rPr>
              <a:t>及契約之訂定須合法</a:t>
            </a:r>
            <a:r>
              <a:rPr lang="en-US" altLang="zh-TW" sz="3200" b="1" dirty="0" smtClean="0">
                <a:ea typeface="標楷體" pitchFamily="65" charset="-120"/>
              </a:rPr>
              <a:t>.</a:t>
            </a:r>
          </a:p>
          <a:p>
            <a:r>
              <a:rPr lang="zh-TW" altLang="zh-TW" sz="3200" b="1" dirty="0" smtClean="0">
                <a:ea typeface="標楷體" pitchFamily="65" charset="-120"/>
              </a:rPr>
              <a:t>契約當事人具訂約之能力.</a:t>
            </a:r>
            <a:endParaRPr lang="en-US" altLang="zh-TW" sz="3200" b="1" dirty="0" smtClean="0">
              <a:ea typeface="標楷體" pitchFamily="65" charset="-120"/>
            </a:endParaRPr>
          </a:p>
          <a:p>
            <a:r>
              <a:rPr lang="zh-TW" altLang="zh-TW" sz="3200" b="1" dirty="0" smtClean="0">
                <a:ea typeface="標楷體" pitchFamily="65" charset="-120"/>
              </a:rPr>
              <a:t>須有當事人之合意</a:t>
            </a:r>
            <a:r>
              <a:rPr lang="en-US" altLang="zh-TW" sz="3200" b="1" dirty="0" smtClean="0">
                <a:ea typeface="標楷體" pitchFamily="65" charset="-120"/>
              </a:rPr>
              <a:t>.</a:t>
            </a:r>
            <a:endParaRPr lang="zh-TW" altLang="en-US" sz="3200" b="1" dirty="0" smtClean="0">
              <a:ea typeface="標楷體" pitchFamily="65" charset="-120"/>
            </a:endParaRPr>
          </a:p>
        </p:txBody>
      </p:sp>
      <p:sp>
        <p:nvSpPr>
          <p:cNvPr id="28877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1927DC95-3ADD-4D28-8FA6-FE69683B2F44}" type="slidenum">
              <a:rPr kumimoji="0" lang="zh-TW" altLang="en-US" sz="1400" smtClean="0"/>
              <a:pPr eaLnBrk="1" hangingPunct="1"/>
              <a:t>192</a:t>
            </a:fld>
            <a:endParaRPr kumimoji="0" lang="en-US" altLang="zh-TW" sz="1400" smtClean="0"/>
          </a:p>
        </p:txBody>
      </p:sp>
      <p:sp>
        <p:nvSpPr>
          <p:cNvPr id="5" name="矩形 4"/>
          <p:cNvSpPr/>
          <p:nvPr/>
        </p:nvSpPr>
        <p:spPr>
          <a:xfrm>
            <a:off x="0" y="0"/>
            <a:ext cx="1979712"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契約訂定</a:t>
            </a:r>
            <a:endParaRPr lang="zh-TW" altLang="en-US" sz="2400" b="1" dirty="0">
              <a:solidFill>
                <a:schemeClr val="bg1"/>
              </a:solidFill>
            </a:endParaRPr>
          </a:p>
        </p:txBody>
      </p:sp>
      <p:sp>
        <p:nvSpPr>
          <p:cNvPr id="6" name="向左箭號 5"/>
          <p:cNvSpPr/>
          <p:nvPr/>
        </p:nvSpPr>
        <p:spPr>
          <a:xfrm>
            <a:off x="4860032" y="2852936"/>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3 END</a:t>
            </a:r>
          </a:p>
        </p:txBody>
      </p:sp>
    </p:spTree>
    <p:extLst>
      <p:ext uri="{BB962C8B-B14F-4D97-AF65-F5344CB8AC3E}">
        <p14:creationId xmlns:p14="http://schemas.microsoft.com/office/powerpoint/2010/main" xmlns="" val="367867168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2" y="2348880"/>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標楷體" pitchFamily="65" charset="-120"/>
              </a:rPr>
              <a:t>CH4-</a:t>
            </a:r>
            <a:r>
              <a:rPr lang="zh-TW" altLang="zh-TW" sz="3600" b="1" dirty="0">
                <a:solidFill>
                  <a:schemeClr val="bg1"/>
                </a:solidFill>
                <a:ea typeface="+mn-ea"/>
                <a:cs typeface="Times New Roman" panose="02020603050405020304" pitchFamily="18" charset="0"/>
              </a:rPr>
              <a:t>國際貿易付款</a:t>
            </a:r>
            <a:r>
              <a:rPr lang="zh-TW" altLang="zh-TW" sz="3600" b="1" dirty="0" smtClean="0">
                <a:solidFill>
                  <a:schemeClr val="bg1"/>
                </a:solidFill>
                <a:ea typeface="+mn-ea"/>
                <a:cs typeface="Times New Roman" panose="02020603050405020304" pitchFamily="18" charset="0"/>
              </a:rPr>
              <a:t>方式</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-1.</a:t>
            </a:r>
            <a:r>
              <a:rPr lang="zh-TW" altLang="zh-TW" sz="3600" b="1" dirty="0">
                <a:solidFill>
                  <a:schemeClr val="bg1"/>
                </a:solidFill>
                <a:ea typeface="+mn-ea"/>
                <a:cs typeface="Times New Roman" panose="02020603050405020304" pitchFamily="18" charset="0"/>
              </a:rPr>
              <a:t>跟單託收與光票託收</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193</a:t>
            </a:fld>
            <a:endParaRPr lang="zh-TW" altLang="en-US"/>
          </a:p>
        </p:txBody>
      </p:sp>
    </p:spTree>
    <p:extLst>
      <p:ext uri="{BB962C8B-B14F-4D97-AF65-F5344CB8AC3E}">
        <p14:creationId xmlns:p14="http://schemas.microsoft.com/office/powerpoint/2010/main" xmlns="" val="11701378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194</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託收之定義與託收</a:t>
            </a:r>
            <a:r>
              <a:rPr lang="zh-TW" altLang="zh-TW" sz="3200" b="1" dirty="0" smtClean="0"/>
              <a:t>種類</a:t>
            </a:r>
            <a:endParaRPr lang="en-US" altLang="zh-TW" sz="3200" b="1" dirty="0" smtClean="0"/>
          </a:p>
          <a:p>
            <a:r>
              <a:rPr lang="zh-TW" altLang="zh-TW" sz="3200" b="1" dirty="0"/>
              <a:t>出口託收對出口商潛在之風險與因應之</a:t>
            </a:r>
            <a:r>
              <a:rPr lang="zh-TW" altLang="zh-TW" sz="3200" b="1" dirty="0" smtClean="0"/>
              <a:t>道</a:t>
            </a:r>
            <a:endParaRPr lang="en-US" altLang="zh-TW" sz="3200" b="1" dirty="0" smtClean="0"/>
          </a:p>
          <a:p>
            <a:r>
              <a:rPr lang="zh-TW" altLang="zh-TW" sz="3200" b="1" dirty="0"/>
              <a:t>何謂</a:t>
            </a:r>
            <a:r>
              <a:rPr lang="en-US" altLang="zh-TW" sz="3200" b="1" dirty="0"/>
              <a:t>D/A</a:t>
            </a:r>
            <a:r>
              <a:rPr lang="zh-TW" altLang="zh-TW" sz="3200" b="1" dirty="0"/>
              <a:t>、</a:t>
            </a:r>
            <a:r>
              <a:rPr lang="en-US" altLang="zh-TW" sz="3200" b="1" dirty="0"/>
              <a:t>D/P</a:t>
            </a:r>
            <a:r>
              <a:rPr lang="zh-TW" altLang="zh-TW" sz="3200" b="1" dirty="0"/>
              <a:t>之擔保提貨與副提單背書</a:t>
            </a:r>
            <a:endParaRPr lang="zh-TW" altLang="en-US" sz="3200" dirty="0"/>
          </a:p>
        </p:txBody>
      </p:sp>
    </p:spTree>
    <p:extLst>
      <p:ext uri="{BB962C8B-B14F-4D97-AF65-F5344CB8AC3E}">
        <p14:creationId xmlns:p14="http://schemas.microsoft.com/office/powerpoint/2010/main" xmlns="" val="59211304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t>託收之定義</a:t>
            </a:r>
            <a:endParaRPr lang="zh-TW" altLang="en-US" sz="4000" dirty="0"/>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195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所謂</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託收</a:t>
            </a:r>
            <a:r>
              <a:rPr lang="en-US" altLang="zh-TW" sz="3200" b="1" dirty="0">
                <a:latin typeface="Times New Roman" panose="02020603050405020304" pitchFamily="18" charset="0"/>
                <a:cs typeface="Times New Roman" panose="02020603050405020304" pitchFamily="18" charset="0"/>
              </a:rPr>
              <a:t>(Collection)”</a:t>
            </a:r>
            <a:r>
              <a:rPr lang="zh-TW" altLang="zh-TW" sz="3200" b="1" dirty="0">
                <a:latin typeface="Times New Roman" panose="02020603050405020304" pitchFamily="18" charset="0"/>
                <a:cs typeface="Times New Roman" panose="02020603050405020304" pitchFamily="18" charset="0"/>
              </a:rPr>
              <a:t>依據託收統一規則</a:t>
            </a:r>
            <a:r>
              <a:rPr lang="en-US" altLang="zh-TW" sz="3200" b="1" dirty="0">
                <a:latin typeface="Times New Roman" panose="02020603050405020304" pitchFamily="18" charset="0"/>
                <a:cs typeface="Times New Roman" panose="02020603050405020304" pitchFamily="18" charset="0"/>
              </a:rPr>
              <a:t>URC522</a:t>
            </a:r>
            <a:r>
              <a:rPr lang="zh-TW" altLang="zh-TW" sz="3200" b="1" dirty="0">
                <a:latin typeface="Times New Roman" panose="02020603050405020304" pitchFamily="18" charset="0"/>
                <a:cs typeface="Times New Roman" panose="02020603050405020304" pitchFamily="18" charset="0"/>
              </a:rPr>
              <a:t>第</a:t>
            </a:r>
            <a:r>
              <a:rPr lang="en-US" altLang="zh-TW" sz="3200" b="1" dirty="0">
                <a:latin typeface="Times New Roman" panose="02020603050405020304" pitchFamily="18" charset="0"/>
                <a:cs typeface="Times New Roman" panose="02020603050405020304" pitchFamily="18" charset="0"/>
              </a:rPr>
              <a:t>2</a:t>
            </a:r>
            <a:r>
              <a:rPr lang="zh-TW" altLang="zh-TW" sz="3200" b="1" dirty="0">
                <a:latin typeface="Times New Roman" panose="02020603050405020304" pitchFamily="18" charset="0"/>
                <a:cs typeface="Times New Roman" panose="02020603050405020304" pitchFamily="18" charset="0"/>
              </a:rPr>
              <a:t>條</a:t>
            </a:r>
            <a:r>
              <a:rPr lang="en-US" altLang="zh-TW" sz="3200" b="1" dirty="0">
                <a:latin typeface="Times New Roman" panose="02020603050405020304" pitchFamily="18" charset="0"/>
                <a:cs typeface="Times New Roman" panose="02020603050405020304" pitchFamily="18" charset="0"/>
              </a:rPr>
              <a:t>a</a:t>
            </a:r>
            <a:r>
              <a:rPr lang="zh-TW" altLang="zh-TW" sz="3200" b="1" dirty="0">
                <a:latin typeface="Times New Roman" panose="02020603050405020304" pitchFamily="18" charset="0"/>
                <a:cs typeface="Times New Roman" panose="02020603050405020304" pitchFamily="18" charset="0"/>
              </a:rPr>
              <a:t>項之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意</a:t>
            </a:r>
            <a:r>
              <a:rPr lang="zh-TW" altLang="zh-TW" sz="3200" b="1" dirty="0">
                <a:latin typeface="Times New Roman" panose="02020603050405020304" pitchFamily="18" charset="0"/>
                <a:cs typeface="Times New Roman" panose="02020603050405020304" pitchFamily="18" charset="0"/>
              </a:rPr>
              <a:t>指銀行依所收受之</a:t>
            </a:r>
            <a:r>
              <a:rPr lang="zh-TW" altLang="zh-TW" sz="3200" b="1" dirty="0" smtClean="0">
                <a:latin typeface="Times New Roman" panose="02020603050405020304" pitchFamily="18" charset="0"/>
                <a:cs typeface="Times New Roman" panose="02020603050405020304" pitchFamily="18" charset="0"/>
              </a:rPr>
              <a:t>指示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處理</a:t>
            </a:r>
            <a:r>
              <a:rPr lang="zh-TW" altLang="zh-TW" sz="3200" b="1" dirty="0">
                <a:latin typeface="Times New Roman" panose="02020603050405020304" pitchFamily="18" charset="0"/>
                <a:cs typeface="Times New Roman" panose="02020603050405020304" pitchFamily="18" charset="0"/>
              </a:rPr>
              <a:t>本</a:t>
            </a:r>
            <a:r>
              <a:rPr lang="zh-TW" altLang="zh-TW" sz="3200" b="1" dirty="0" smtClean="0">
                <a:latin typeface="Times New Roman" panose="02020603050405020304" pitchFamily="18" charset="0"/>
                <a:cs typeface="Times New Roman" panose="02020603050405020304" pitchFamily="18" charset="0"/>
              </a:rPr>
              <a:t>條</a:t>
            </a:r>
            <a:r>
              <a:rPr lang="en-US" altLang="zh-TW" sz="3200" b="1" dirty="0" smtClean="0">
                <a:latin typeface="Times New Roman" panose="02020603050405020304" pitchFamily="18" charset="0"/>
                <a:cs typeface="Times New Roman" panose="02020603050405020304" pitchFamily="18" charset="0"/>
              </a:rPr>
              <a:t>(b</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項</a:t>
            </a:r>
            <a:r>
              <a:rPr lang="zh-TW" altLang="zh-TW" sz="3200" b="1" dirty="0">
                <a:latin typeface="Times New Roman" panose="02020603050405020304" pitchFamily="18" charset="0"/>
                <a:cs typeface="Times New Roman" panose="02020603050405020304" pitchFamily="18" charset="0"/>
              </a:rPr>
              <a:t>所界定之</a:t>
            </a:r>
            <a:r>
              <a:rPr lang="zh-TW" altLang="zh-TW" sz="3200" b="1" dirty="0" smtClean="0">
                <a:latin typeface="Times New Roman" panose="02020603050405020304" pitchFamily="18" charset="0"/>
                <a:cs typeface="Times New Roman" panose="02020603050405020304" pitchFamily="18" charset="0"/>
              </a:rPr>
              <a:t>單據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以求</a:t>
            </a:r>
            <a:r>
              <a:rPr lang="en-US" altLang="zh-TW" sz="32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zh-TW" altLang="zh-TW" sz="3200" b="1" dirty="0">
                <a:latin typeface="Times New Roman" panose="02020603050405020304" pitchFamily="18" charset="0"/>
                <a:cs typeface="Times New Roman" panose="02020603050405020304" pitchFamily="18" charset="0"/>
              </a:rPr>
              <a:t>獲得付款及</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或</a:t>
            </a:r>
            <a:r>
              <a:rPr lang="zh-TW" altLang="zh-TW" sz="3200" b="1" dirty="0" smtClean="0">
                <a:latin typeface="Times New Roman" panose="02020603050405020304" pitchFamily="18" charset="0"/>
                <a:cs typeface="Times New Roman" panose="02020603050405020304" pitchFamily="18" charset="0"/>
              </a:rPr>
              <a:t>承兌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或</a:t>
            </a:r>
            <a:endParaRPr lang="en-US" altLang="zh-TW" sz="32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3200" b="1" dirty="0">
                <a:latin typeface="Times New Roman" panose="02020603050405020304" pitchFamily="18" charset="0"/>
                <a:cs typeface="Times New Roman" panose="02020603050405020304" pitchFamily="18" charset="0"/>
              </a:rPr>
              <a:t>憑付款及</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或承兌交付</a:t>
            </a:r>
            <a:r>
              <a:rPr lang="zh-TW" altLang="zh-TW" sz="3200" b="1" dirty="0" smtClean="0">
                <a:latin typeface="Times New Roman" panose="02020603050405020304" pitchFamily="18" charset="0"/>
                <a:cs typeface="Times New Roman" panose="02020603050405020304" pitchFamily="18" charset="0"/>
              </a:rPr>
              <a:t>單據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或</a:t>
            </a:r>
            <a:endParaRPr lang="en-US" altLang="zh-TW" sz="32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3200" b="1" dirty="0">
                <a:latin typeface="Times New Roman" panose="02020603050405020304" pitchFamily="18" charset="0"/>
                <a:cs typeface="Times New Roman" panose="02020603050405020304" pitchFamily="18" charset="0"/>
              </a:rPr>
              <a:t>依其他條件交付</a:t>
            </a:r>
            <a:r>
              <a:rPr lang="zh-TW" altLang="zh-TW" sz="3200" b="1" dirty="0" smtClean="0">
                <a:latin typeface="Times New Roman" panose="02020603050405020304" pitchFamily="18" charset="0"/>
                <a:cs typeface="Times New Roman" panose="02020603050405020304" pitchFamily="18" charset="0"/>
              </a:rPr>
              <a:t>單據</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690637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標題 1"/>
          <p:cNvSpPr>
            <a:spLocks noGrp="1"/>
          </p:cNvSpPr>
          <p:nvPr>
            <p:ph type="title"/>
          </p:nvPr>
        </p:nvSpPr>
        <p:spPr>
          <a:xfrm>
            <a:off x="457200" y="122238"/>
            <a:ext cx="7543800" cy="877887"/>
          </a:xfrm>
        </p:spPr>
        <p:txBody>
          <a:bodyPr>
            <a:normAutofit/>
          </a:bodyPr>
          <a:lstStyle/>
          <a:p>
            <a:pPr algn="ctr"/>
            <a:r>
              <a:rPr lang="zh-TW" altLang="en-US" sz="4000" b="1" dirty="0" smtClean="0">
                <a:latin typeface="Times New Roman" pitchFamily="18" charset="0"/>
                <a:ea typeface="標楷體" pitchFamily="65" charset="-120"/>
                <a:cs typeface="Times New Roman" pitchFamily="18" charset="0"/>
              </a:rPr>
              <a:t>光票託收與跟單託收</a:t>
            </a:r>
            <a:endParaRPr lang="zh-TW" altLang="en-US" sz="4000" b="1" dirty="0" smtClean="0">
              <a:ea typeface="標楷體" pitchFamily="65" charset="-120"/>
              <a:cs typeface="Times New Roman" pitchFamily="18" charset="0"/>
            </a:endParaRPr>
          </a:p>
        </p:txBody>
      </p:sp>
      <p:sp>
        <p:nvSpPr>
          <p:cNvPr id="528387" name="內容版面配置區 2"/>
          <p:cNvSpPr>
            <a:spLocks noGrp="1"/>
          </p:cNvSpPr>
          <p:nvPr>
            <p:ph idx="1"/>
          </p:nvPr>
        </p:nvSpPr>
        <p:spPr>
          <a:xfrm>
            <a:off x="251520" y="1196752"/>
            <a:ext cx="8712968" cy="5472607"/>
          </a:xfrm>
        </p:spPr>
        <p:txBody>
          <a:bodyPr>
            <a:normAutofit/>
          </a:bodyPr>
          <a:lstStyle/>
          <a:p>
            <a:pPr>
              <a:buFont typeface="Wingdings" pitchFamily="2" charset="2"/>
              <a:buNone/>
            </a:pPr>
            <a:r>
              <a:rPr lang="zh-TW" altLang="en-US" sz="3200" b="1" dirty="0" smtClean="0">
                <a:latin typeface="Times New Roman" pitchFamily="18" charset="0"/>
                <a:ea typeface="標楷體" pitchFamily="65" charset="-120"/>
                <a:cs typeface="Times New Roman" pitchFamily="18" charset="0"/>
              </a:rPr>
              <a:t>依據</a:t>
            </a:r>
            <a:r>
              <a:rPr lang="en-US" altLang="zh-TW" sz="3200" b="1" dirty="0" smtClean="0">
                <a:latin typeface="Times New Roman" pitchFamily="18" charset="0"/>
                <a:ea typeface="標楷體" pitchFamily="65" charset="-120"/>
                <a:cs typeface="Times New Roman" pitchFamily="18" charset="0"/>
              </a:rPr>
              <a:t>URC522</a:t>
            </a:r>
            <a:r>
              <a:rPr lang="zh-TW" altLang="en-US" sz="3200" b="1" dirty="0" smtClean="0">
                <a:latin typeface="Times New Roman" pitchFamily="18" charset="0"/>
                <a:ea typeface="標楷體" pitchFamily="65" charset="-120"/>
                <a:cs typeface="Times New Roman" pitchFamily="18" charset="0"/>
              </a:rPr>
              <a:t>第</a:t>
            </a:r>
            <a:r>
              <a:rPr lang="en-US" altLang="zh-TW" sz="3200" b="1" dirty="0" smtClean="0">
                <a:latin typeface="Times New Roman" pitchFamily="18" charset="0"/>
                <a:ea typeface="標楷體" pitchFamily="65" charset="-120"/>
                <a:cs typeface="Times New Roman" pitchFamily="18" charset="0"/>
              </a:rPr>
              <a:t>2</a:t>
            </a:r>
            <a:r>
              <a:rPr lang="zh-TW" altLang="en-US" sz="3200" b="1" dirty="0" smtClean="0">
                <a:latin typeface="Times New Roman" pitchFamily="18" charset="0"/>
                <a:ea typeface="標楷體" pitchFamily="65" charset="-120"/>
                <a:cs typeface="Times New Roman" pitchFamily="18" charset="0"/>
              </a:rPr>
              <a:t>條之規定</a:t>
            </a:r>
            <a:r>
              <a:rPr lang="en-US" altLang="zh-TW" sz="3200" b="1" dirty="0" smtClean="0">
                <a:latin typeface="Times New Roman" pitchFamily="18" charset="0"/>
                <a:ea typeface="標楷體" pitchFamily="65" charset="-120"/>
                <a:cs typeface="Times New Roman" pitchFamily="18" charset="0"/>
              </a:rPr>
              <a:t>:</a:t>
            </a:r>
          </a:p>
          <a:p>
            <a:r>
              <a:rPr lang="zh-TW" altLang="en-US" sz="3200" b="1" dirty="0" smtClean="0">
                <a:solidFill>
                  <a:srgbClr val="FF0000"/>
                </a:solidFill>
                <a:latin typeface="Times New Roman" pitchFamily="18" charset="0"/>
                <a:ea typeface="標楷體" pitchFamily="65" charset="-120"/>
                <a:cs typeface="Times New Roman" pitchFamily="18" charset="0"/>
              </a:rPr>
              <a:t>光票託收</a:t>
            </a:r>
            <a:r>
              <a:rPr lang="en-US" altLang="zh-TW" sz="3200" b="1" dirty="0" smtClean="0">
                <a:solidFill>
                  <a:srgbClr val="FF0000"/>
                </a:solidFill>
                <a:latin typeface="Times New Roman" pitchFamily="18" charset="0"/>
                <a:ea typeface="標楷體" pitchFamily="65" charset="-120"/>
                <a:cs typeface="Times New Roman" pitchFamily="18" charset="0"/>
              </a:rPr>
              <a:t>(CLEAN COLLECTION)</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指僅有</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財務單據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之託收未附隨</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商業單據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者</a:t>
            </a:r>
            <a:r>
              <a:rPr lang="en-US" altLang="zh-TW" sz="3200" b="1" dirty="0" smtClean="0">
                <a:latin typeface="Times New Roman" pitchFamily="18" charset="0"/>
                <a:ea typeface="標楷體" pitchFamily="65" charset="-120"/>
                <a:cs typeface="Times New Roman" pitchFamily="18" charset="0"/>
              </a:rPr>
              <a:t>.</a:t>
            </a:r>
          </a:p>
          <a:p>
            <a:r>
              <a:rPr lang="zh-TW" altLang="en-US" sz="3200" b="1" dirty="0" smtClean="0">
                <a:solidFill>
                  <a:srgbClr val="FF0000"/>
                </a:solidFill>
                <a:latin typeface="Times New Roman" pitchFamily="18" charset="0"/>
                <a:ea typeface="標楷體" pitchFamily="65" charset="-120"/>
                <a:cs typeface="Times New Roman" pitchFamily="18" charset="0"/>
              </a:rPr>
              <a:t>跟單託收</a:t>
            </a:r>
            <a:r>
              <a:rPr lang="en-US" altLang="zh-TW" sz="3200" b="1" dirty="0" smtClean="0">
                <a:solidFill>
                  <a:srgbClr val="FF0000"/>
                </a:solidFill>
                <a:latin typeface="Times New Roman" pitchFamily="18" charset="0"/>
                <a:ea typeface="標楷體" pitchFamily="65" charset="-120"/>
                <a:cs typeface="Times New Roman" pitchFamily="18" charset="0"/>
              </a:rPr>
              <a:t>(DOCUMENTARY COLLECTION)</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指</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商業單據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附隨</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財務單據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之託收</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或</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商業單據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未附隨</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財務單據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之託收</a:t>
            </a:r>
            <a:r>
              <a:rPr lang="en-US" altLang="zh-TW" sz="3200" b="1" dirty="0" smtClean="0">
                <a:latin typeface="Times New Roman" pitchFamily="18" charset="0"/>
                <a:ea typeface="標楷體" pitchFamily="65" charset="-120"/>
                <a:cs typeface="Times New Roman" pitchFamily="18" charset="0"/>
              </a:rPr>
              <a:t>.</a:t>
            </a:r>
          </a:p>
          <a:p>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財務單據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指匯票、本票、支票或其他用以收取款項之類似文據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商業單據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指發票、運送單據、物權證書或其他類似單據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或其他非屬財務單據之任何單據</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196</a:t>
            </a:fld>
            <a:endParaRPr lang="zh-TW" altLang="en-US"/>
          </a:p>
        </p:txBody>
      </p:sp>
    </p:spTree>
    <p:extLst>
      <p:ext uri="{BB962C8B-B14F-4D97-AF65-F5344CB8AC3E}">
        <p14:creationId xmlns:p14="http://schemas.microsoft.com/office/powerpoint/2010/main" xmlns="" val="47189544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標題 1"/>
          <p:cNvSpPr>
            <a:spLocks noGrp="1"/>
          </p:cNvSpPr>
          <p:nvPr>
            <p:ph type="title"/>
          </p:nvPr>
        </p:nvSpPr>
        <p:spPr/>
        <p:txBody>
          <a:bodyPr>
            <a:normAutofit/>
          </a:bodyPr>
          <a:lstStyle/>
          <a:p>
            <a:pPr algn="ctr"/>
            <a:r>
              <a:rPr lang="zh-TW" altLang="en-US" sz="4000" b="1" dirty="0" smtClean="0">
                <a:solidFill>
                  <a:srgbClr val="002060"/>
                </a:solidFill>
                <a:ea typeface="標楷體" pitchFamily="65" charset="-120"/>
              </a:rPr>
              <a:t>託收之依據</a:t>
            </a:r>
            <a:endParaRPr lang="zh-TW" altLang="en-US" sz="4000" b="1" dirty="0" smtClean="0"/>
          </a:p>
        </p:txBody>
      </p:sp>
      <p:sp>
        <p:nvSpPr>
          <p:cNvPr id="526339" name="內容版面配置區 2"/>
          <p:cNvSpPr>
            <a:spLocks noGrp="1"/>
          </p:cNvSpPr>
          <p:nvPr>
            <p:ph idx="1"/>
          </p:nvPr>
        </p:nvSpPr>
        <p:spPr/>
        <p:txBody>
          <a:bodyPr/>
          <a:lstStyle/>
          <a:p>
            <a:r>
              <a:rPr lang="zh-TW" altLang="en-US" sz="3200" b="1" dirty="0" smtClean="0">
                <a:latin typeface="Times New Roman" pitchFamily="18" charset="0"/>
                <a:ea typeface="標楷體" pitchFamily="65" charset="-120"/>
                <a:cs typeface="Times New Roman" pitchFamily="18" charset="0"/>
              </a:rPr>
              <a:t>依據託收銀行之託收指示</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委託</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書及託收統一規則</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現行版本為</a:t>
            </a:r>
            <a:r>
              <a:rPr lang="en-US" altLang="zh-TW" sz="3200" b="1" dirty="0" smtClean="0">
                <a:latin typeface="Times New Roman" pitchFamily="18" charset="0"/>
                <a:ea typeface="標楷體" pitchFamily="65" charset="-120"/>
                <a:cs typeface="Times New Roman" pitchFamily="18" charset="0"/>
              </a:rPr>
              <a:t>1995</a:t>
            </a:r>
            <a:r>
              <a:rPr lang="zh-TW" altLang="en-US" sz="3200" b="1" dirty="0" smtClean="0">
                <a:latin typeface="Times New Roman" pitchFamily="18" charset="0"/>
                <a:ea typeface="標楷體" pitchFamily="65" charset="-120"/>
                <a:cs typeface="Times New Roman" pitchFamily="18" charset="0"/>
              </a:rPr>
              <a:t>年修訂之</a:t>
            </a:r>
            <a:r>
              <a:rPr lang="en-US" altLang="zh-TW" sz="3200" b="1" dirty="0" smtClean="0">
                <a:latin typeface="Times New Roman" pitchFamily="18" charset="0"/>
                <a:ea typeface="標楷體" pitchFamily="65" charset="-120"/>
                <a:cs typeface="Times New Roman" pitchFamily="18" charset="0"/>
              </a:rPr>
              <a:t>URC522).</a:t>
            </a:r>
          </a:p>
          <a:p>
            <a:r>
              <a:rPr lang="zh-TW" altLang="en-US" sz="3200" b="1" dirty="0" smtClean="0">
                <a:latin typeface="Times New Roman" pitchFamily="18" charset="0"/>
                <a:ea typeface="標楷體" pitchFamily="65" charset="-120"/>
                <a:cs typeface="Times New Roman" pitchFamily="18" charset="0"/>
              </a:rPr>
              <a:t>且依據</a:t>
            </a:r>
            <a:r>
              <a:rPr lang="en-US" altLang="zh-TW" sz="3200" b="1" dirty="0" smtClean="0">
                <a:latin typeface="Times New Roman" pitchFamily="18" charset="0"/>
                <a:ea typeface="標楷體" pitchFamily="65" charset="-120"/>
                <a:cs typeface="Times New Roman" pitchFamily="18" charset="0"/>
              </a:rPr>
              <a:t>URC522</a:t>
            </a:r>
            <a:r>
              <a:rPr lang="zh-TW" altLang="en-US" sz="3200" b="1" dirty="0" smtClean="0">
                <a:latin typeface="Times New Roman" pitchFamily="18" charset="0"/>
                <a:ea typeface="標楷體" pitchFamily="65" charset="-120"/>
                <a:cs typeface="Times New Roman" pitchFamily="18" charset="0"/>
              </a:rPr>
              <a:t>第</a:t>
            </a:r>
            <a:r>
              <a:rPr lang="en-US" altLang="zh-TW" sz="3200" b="1" dirty="0" smtClean="0">
                <a:latin typeface="Times New Roman" pitchFamily="18" charset="0"/>
                <a:ea typeface="標楷體" pitchFamily="65" charset="-120"/>
                <a:cs typeface="Times New Roman" pitchFamily="18" charset="0"/>
              </a:rPr>
              <a:t>1</a:t>
            </a:r>
            <a:r>
              <a:rPr lang="zh-TW" altLang="en-US" sz="3200" b="1" dirty="0" smtClean="0">
                <a:latin typeface="Times New Roman" pitchFamily="18" charset="0"/>
                <a:ea typeface="標楷體" pitchFamily="65" charset="-120"/>
                <a:cs typeface="Times New Roman" pitchFamily="18" charset="0"/>
              </a:rPr>
              <a:t>條之規定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託收統一規則適用於包含跟單託收與光票託收在內之一切託收</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197</a:t>
            </a:fld>
            <a:endParaRPr lang="zh-TW" altLang="en-US"/>
          </a:p>
        </p:txBody>
      </p:sp>
    </p:spTree>
    <p:extLst>
      <p:ext uri="{BB962C8B-B14F-4D97-AF65-F5344CB8AC3E}">
        <p14:creationId xmlns:p14="http://schemas.microsoft.com/office/powerpoint/2010/main" xmlns="" val="307177551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fld id="{F745A256-AFAD-4E92-9C37-B5ABABB18BD6}" type="slidenum">
              <a:rPr kumimoji="0" lang="zh-TW" altLang="en-US" sz="1400" smtClean="0"/>
              <a:pPr eaLnBrk="1" hangingPunct="1">
                <a:spcBef>
                  <a:spcPct val="0"/>
                </a:spcBef>
                <a:buClrTx/>
                <a:buSzTx/>
                <a:buFontTx/>
                <a:buNone/>
              </a:pPr>
              <a:t>198</a:t>
            </a:fld>
            <a:endParaRPr kumimoji="0" lang="en-US" altLang="zh-TW" sz="1400" smtClean="0"/>
          </a:p>
        </p:txBody>
      </p:sp>
      <p:sp>
        <p:nvSpPr>
          <p:cNvPr id="68611" name="Rectangle 2"/>
          <p:cNvSpPr>
            <a:spLocks noGrp="1" noChangeArrowheads="1"/>
          </p:cNvSpPr>
          <p:nvPr>
            <p:ph type="title"/>
          </p:nvPr>
        </p:nvSpPr>
        <p:spPr/>
        <p:txBody>
          <a:bodyPr>
            <a:normAutofit/>
          </a:bodyPr>
          <a:lstStyle/>
          <a:p>
            <a:pPr algn="ctr" eaLnBrk="1" hangingPunct="1"/>
            <a:r>
              <a:rPr lang="zh-TW" altLang="en-US" sz="4000" b="1" dirty="0" smtClean="0">
                <a:ea typeface="標楷體" pitchFamily="65" charset="-120"/>
              </a:rPr>
              <a:t>光票之定義</a:t>
            </a:r>
          </a:p>
        </p:txBody>
      </p:sp>
      <p:sp>
        <p:nvSpPr>
          <p:cNvPr id="68612" name="Rectangle 3"/>
          <p:cNvSpPr>
            <a:spLocks noGrp="1" noChangeArrowheads="1"/>
          </p:cNvSpPr>
          <p:nvPr>
            <p:ph type="body" idx="1"/>
          </p:nvPr>
        </p:nvSpPr>
        <p:spPr>
          <a:xfrm>
            <a:off x="539552" y="1196752"/>
            <a:ext cx="8193087" cy="4459287"/>
          </a:xfrm>
        </p:spPr>
        <p:txBody>
          <a:bodyPr>
            <a:normAutofit/>
          </a:bodyPr>
          <a:lstStyle/>
          <a:p>
            <a:pPr eaLnBrk="1" hangingPunct="1"/>
            <a:r>
              <a:rPr lang="zh-TW" altLang="zh-TW" sz="3200" b="1" dirty="0" smtClean="0">
                <a:latin typeface="Times New Roman" pitchFamily="18" charset="0"/>
                <a:ea typeface="標楷體" pitchFamily="65" charset="-120"/>
                <a:cs typeface="Times New Roman" pitchFamily="18" charset="0"/>
              </a:rPr>
              <a:t>在國際貿易上</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作為付款工具之單據稱為</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財務單據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包含有支票、本票、匯票或其他財務證明文件</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至於與貨物之交付相關之運送單據、保險單據商業發票等</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稱為</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商業單據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伴隨商業單據之財務單據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例如</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出口押匯之信用狀項下匯票</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或出口託收之匯票</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稱為跟單票據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而未伴隨商業單據之財務單據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則稱為</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光票</a:t>
            </a:r>
            <a:r>
              <a:rPr lang="en-US" altLang="zh-TW" sz="3200" b="1" dirty="0" smtClean="0">
                <a:latin typeface="Times New Roman" pitchFamily="18" charset="0"/>
                <a:ea typeface="標楷體" pitchFamily="65" charset="-120"/>
                <a:cs typeface="Times New Roman" pitchFamily="18" charset="0"/>
              </a:rPr>
              <a:t>(Clean Bill)”.</a:t>
            </a:r>
            <a:endParaRPr lang="zh-TW" altLang="en-US" sz="3200" b="1" dirty="0" smtClean="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xmlns="" val="23215812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光票託收</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199</a:t>
            </a:fld>
            <a:endParaRPr lang="zh-TW" altLang="en-US"/>
          </a:p>
        </p:txBody>
      </p:sp>
      <p:sp>
        <p:nvSpPr>
          <p:cNvPr id="4" name="內容版面配置區 3"/>
          <p:cNvSpPr>
            <a:spLocks noGrp="1"/>
          </p:cNvSpPr>
          <p:nvPr>
            <p:ph sz="quarter" idx="1"/>
          </p:nvPr>
        </p:nvSpPr>
        <p:spPr>
          <a:xfrm>
            <a:off x="179512" y="1219200"/>
            <a:ext cx="8640960" cy="4937760"/>
          </a:xfrm>
        </p:spPr>
        <p:txBody>
          <a:bodyPr>
            <a:noAutofit/>
          </a:bodyPr>
          <a:lstStyle/>
          <a:p>
            <a:r>
              <a:rPr lang="zh-TW" altLang="zh-TW" sz="3200" b="1" dirty="0"/>
              <a:t>辦理光票託收</a:t>
            </a:r>
            <a:r>
              <a:rPr lang="zh-TW" altLang="zh-TW" sz="3200" b="1" dirty="0" smtClean="0"/>
              <a:t>時</a:t>
            </a:r>
            <a:r>
              <a:rPr lang="en-US" altLang="zh-TW" sz="3200" b="1" dirty="0" smtClean="0"/>
              <a:t>,</a:t>
            </a:r>
            <a:r>
              <a:rPr lang="zh-TW" altLang="zh-TW" sz="3200" b="1" dirty="0" smtClean="0"/>
              <a:t>受理</a:t>
            </a:r>
            <a:r>
              <a:rPr lang="zh-TW" altLang="zh-TW" sz="3200" b="1" dirty="0"/>
              <a:t>銀行不先行</a:t>
            </a:r>
            <a:r>
              <a:rPr lang="zh-TW" altLang="zh-TW" sz="3200" b="1" dirty="0" smtClean="0"/>
              <a:t>墊款</a:t>
            </a:r>
            <a:r>
              <a:rPr lang="en-US" altLang="zh-TW" sz="3200" b="1" dirty="0" smtClean="0"/>
              <a:t>,</a:t>
            </a:r>
            <a:r>
              <a:rPr lang="zh-TW" altLang="zh-TW" sz="3200" b="1" dirty="0" smtClean="0"/>
              <a:t>而是</a:t>
            </a:r>
            <a:r>
              <a:rPr lang="zh-TW" altLang="zh-TW" sz="3200" b="1" dirty="0"/>
              <a:t>先將該等票據委託國外代收銀行向付款銀行提示</a:t>
            </a:r>
            <a:r>
              <a:rPr lang="zh-TW" altLang="zh-TW" sz="3200" b="1" dirty="0" smtClean="0"/>
              <a:t>收款</a:t>
            </a:r>
            <a:r>
              <a:rPr lang="en-US" altLang="zh-TW" sz="3200" b="1" dirty="0" smtClean="0"/>
              <a:t>,</a:t>
            </a:r>
            <a:r>
              <a:rPr lang="zh-TW" altLang="zh-TW" sz="3200" b="1" dirty="0" smtClean="0"/>
              <a:t>俟</a:t>
            </a:r>
            <a:r>
              <a:rPr lang="zh-TW" altLang="zh-TW" sz="3200" b="1" dirty="0"/>
              <a:t>款項確定入賬</a:t>
            </a:r>
            <a:r>
              <a:rPr lang="zh-TW" altLang="zh-TW" sz="3200" b="1" dirty="0" smtClean="0"/>
              <a:t>後</a:t>
            </a:r>
            <a:r>
              <a:rPr lang="en-US" altLang="zh-TW" sz="3200" b="1" dirty="0" smtClean="0"/>
              <a:t>,</a:t>
            </a:r>
            <a:r>
              <a:rPr lang="zh-TW" altLang="zh-TW" sz="3200" b="1" dirty="0" smtClean="0"/>
              <a:t>再</a:t>
            </a:r>
            <a:r>
              <a:rPr lang="zh-TW" altLang="zh-TW" sz="3200" b="1" dirty="0"/>
              <a:t>將託收之票款扣減手續費</a:t>
            </a:r>
            <a:r>
              <a:rPr lang="zh-TW" altLang="zh-TW" sz="3200" b="1" dirty="0" smtClean="0"/>
              <a:t>後</a:t>
            </a:r>
            <a:r>
              <a:rPr lang="en-US" altLang="zh-TW" sz="3200" b="1" dirty="0" smtClean="0"/>
              <a:t>,</a:t>
            </a:r>
            <a:r>
              <a:rPr lang="zh-TW" altLang="zh-TW" sz="3200" b="1" dirty="0" smtClean="0"/>
              <a:t>按</a:t>
            </a:r>
            <a:r>
              <a:rPr lang="zh-TW" altLang="zh-TW" sz="3200" b="1" dirty="0"/>
              <a:t>轉帳當日牌告買入匯率換算新台幣解</a:t>
            </a:r>
            <a:r>
              <a:rPr lang="zh-TW" altLang="zh-TW" sz="3200" b="1" dirty="0" smtClean="0"/>
              <a:t>付</a:t>
            </a:r>
            <a:r>
              <a:rPr lang="en-US" altLang="zh-TW" sz="3200" b="1" dirty="0" smtClean="0"/>
              <a:t>;</a:t>
            </a:r>
            <a:r>
              <a:rPr lang="zh-TW" altLang="zh-TW" sz="3200" b="1" dirty="0" smtClean="0"/>
              <a:t>理論上</a:t>
            </a:r>
            <a:r>
              <a:rPr lang="en-US" altLang="zh-TW" sz="3200" b="1" dirty="0"/>
              <a:t>,</a:t>
            </a:r>
            <a:r>
              <a:rPr lang="zh-TW" altLang="zh-TW" sz="3200" b="1" dirty="0" smtClean="0"/>
              <a:t>光</a:t>
            </a:r>
            <a:r>
              <a:rPr lang="zh-TW" altLang="zh-TW" sz="3200" b="1" dirty="0"/>
              <a:t>票託收屬</a:t>
            </a:r>
            <a:r>
              <a:rPr lang="en-US" altLang="zh-TW" sz="3200" b="1" dirty="0"/>
              <a:t>Final </a:t>
            </a:r>
            <a:r>
              <a:rPr lang="en-US" altLang="zh-TW" sz="3200" b="1" dirty="0" smtClean="0"/>
              <a:t>Payment</a:t>
            </a:r>
            <a:r>
              <a:rPr lang="en-US" altLang="zh-TW" sz="3200" b="1" dirty="0"/>
              <a:t>,</a:t>
            </a:r>
            <a:r>
              <a:rPr lang="zh-TW" altLang="zh-TW" sz="3200" b="1" dirty="0" smtClean="0"/>
              <a:t>惟</a:t>
            </a:r>
            <a:r>
              <a:rPr lang="zh-TW" altLang="zh-TW" sz="3200" b="1" dirty="0"/>
              <a:t>實務</a:t>
            </a:r>
            <a:r>
              <a:rPr lang="zh-TW" altLang="zh-TW" sz="3200" b="1" dirty="0" smtClean="0"/>
              <a:t>上</a:t>
            </a:r>
            <a:r>
              <a:rPr lang="en-US" altLang="zh-TW" sz="3200" b="1" dirty="0" smtClean="0"/>
              <a:t>,</a:t>
            </a:r>
            <a:r>
              <a:rPr lang="zh-TW" altLang="zh-TW" sz="3200" b="1" dirty="0" smtClean="0"/>
              <a:t>部分</a:t>
            </a:r>
            <a:r>
              <a:rPr lang="zh-TW" altLang="zh-TW" sz="3200" b="1" dirty="0"/>
              <a:t>國家法律例如美國統一商法之</a:t>
            </a:r>
            <a:r>
              <a:rPr lang="zh-TW" altLang="zh-TW" sz="3200" b="1" dirty="0" smtClean="0"/>
              <a:t>規定</a:t>
            </a:r>
            <a:r>
              <a:rPr lang="en-US" altLang="zh-TW" sz="3200" b="1" dirty="0" smtClean="0"/>
              <a:t>,</a:t>
            </a:r>
            <a:r>
              <a:rPr lang="zh-TW" altLang="zh-TW" sz="3200" b="1" dirty="0" smtClean="0"/>
              <a:t>支票</a:t>
            </a:r>
            <a:r>
              <a:rPr lang="zh-TW" altLang="zh-TW" sz="3200" b="1" dirty="0"/>
              <a:t>背面偽造追索權</a:t>
            </a:r>
            <a:r>
              <a:rPr lang="zh-TW" altLang="zh-TW" sz="3200" b="1" dirty="0" smtClean="0"/>
              <a:t>三年</a:t>
            </a:r>
            <a:r>
              <a:rPr lang="en-US" altLang="zh-TW" sz="3200" b="1" dirty="0" smtClean="0"/>
              <a:t>,</a:t>
            </a:r>
            <a:r>
              <a:rPr lang="zh-TW" altLang="zh-TW" sz="3200" b="1" dirty="0" smtClean="0"/>
              <a:t>所以</a:t>
            </a:r>
            <a:r>
              <a:rPr lang="zh-TW" altLang="zh-TW" sz="3200" b="1" dirty="0"/>
              <a:t>付款銀行在票款付訖後三</a:t>
            </a:r>
            <a:r>
              <a:rPr lang="zh-TW" altLang="zh-TW" sz="3200" b="1" dirty="0" smtClean="0"/>
              <a:t>年內</a:t>
            </a:r>
            <a:r>
              <a:rPr lang="en-US" altLang="zh-TW" sz="3200" b="1" dirty="0" smtClean="0"/>
              <a:t>,</a:t>
            </a:r>
            <a:r>
              <a:rPr lang="zh-TW" altLang="zh-TW" sz="3200" b="1" dirty="0" smtClean="0"/>
              <a:t>對於</a:t>
            </a:r>
            <a:r>
              <a:rPr lang="zh-TW" altLang="zh-TW" sz="3200" b="1" dirty="0"/>
              <a:t>偽造背書之</a:t>
            </a:r>
            <a:r>
              <a:rPr lang="zh-TW" altLang="zh-TW" sz="3200" b="1" dirty="0" smtClean="0"/>
              <a:t>票據</a:t>
            </a:r>
            <a:r>
              <a:rPr lang="en-US" altLang="zh-TW" sz="3200" b="1" dirty="0" smtClean="0"/>
              <a:t>,</a:t>
            </a:r>
            <a:r>
              <a:rPr lang="zh-TW" altLang="zh-TW" sz="3200" b="1" dirty="0" smtClean="0"/>
              <a:t>可以</a:t>
            </a:r>
            <a:r>
              <a:rPr lang="zh-TW" altLang="zh-TW" sz="3200" b="1" dirty="0"/>
              <a:t>不經託收銀行之</a:t>
            </a:r>
            <a:r>
              <a:rPr lang="zh-TW" altLang="zh-TW" sz="3200" b="1" dirty="0" smtClean="0"/>
              <a:t>同意</a:t>
            </a:r>
            <a:r>
              <a:rPr lang="en-US" altLang="zh-TW" sz="3200" b="1" dirty="0" smtClean="0"/>
              <a:t>,</a:t>
            </a:r>
            <a:r>
              <a:rPr lang="zh-TW" altLang="zh-TW" sz="3200" b="1" dirty="0" smtClean="0"/>
              <a:t>逕自</a:t>
            </a:r>
            <a:r>
              <a:rPr lang="zh-TW" altLang="zh-TW" sz="3200" b="1" dirty="0"/>
              <a:t>託收銀行帳上</a:t>
            </a:r>
            <a:r>
              <a:rPr lang="zh-TW" altLang="zh-TW" sz="3200" b="1" dirty="0" smtClean="0"/>
              <a:t>扣除</a:t>
            </a:r>
            <a:r>
              <a:rPr lang="en-US" altLang="zh-TW" sz="3200" b="1" dirty="0" smtClean="0"/>
              <a:t>.</a:t>
            </a:r>
            <a:endParaRPr lang="zh-TW" altLang="en-US" sz="3200" b="1" dirty="0"/>
          </a:p>
        </p:txBody>
      </p:sp>
    </p:spTree>
    <p:extLst>
      <p:ext uri="{BB962C8B-B14F-4D97-AF65-F5344CB8AC3E}">
        <p14:creationId xmlns:p14="http://schemas.microsoft.com/office/powerpoint/2010/main" xmlns="" val="254940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835696" y="2420887"/>
            <a:ext cx="5400601"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a:solidFill>
                  <a:schemeClr val="bg1"/>
                </a:solidFill>
                <a:ea typeface="標楷體" pitchFamily="65" charset="-120"/>
              </a:rPr>
              <a:t>CH1-</a:t>
            </a:r>
            <a:r>
              <a:rPr kumimoji="0" lang="zh-TW" altLang="en-US" sz="3600" b="1" dirty="0">
                <a:solidFill>
                  <a:schemeClr val="bg1"/>
                </a:solidFill>
                <a:ea typeface="標楷體" pitchFamily="65" charset="-120"/>
              </a:rPr>
              <a:t>國際貿易基本概念</a:t>
            </a:r>
          </a:p>
          <a:p>
            <a:pPr algn="ctr" eaLnBrk="1" hangingPunct="1"/>
            <a:r>
              <a:rPr kumimoji="0" lang="en-US" altLang="zh-TW" sz="3600" b="1" dirty="0" smtClean="0">
                <a:solidFill>
                  <a:schemeClr val="bg1"/>
                </a:solidFill>
                <a:ea typeface="標楷體" pitchFamily="65" charset="-120"/>
              </a:rPr>
              <a:t>1.</a:t>
            </a:r>
            <a:r>
              <a:rPr lang="zh-TW" altLang="zh-TW" sz="3600" b="1" dirty="0">
                <a:solidFill>
                  <a:schemeClr val="bg1"/>
                </a:solidFill>
                <a:ea typeface="+mn-ea"/>
                <a:cs typeface="Times New Roman" panose="02020603050405020304" pitchFamily="18" charset="0"/>
              </a:rPr>
              <a:t>國際貿易概述</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a:t>
            </a:fld>
            <a:endParaRPr lang="zh-TW" altLang="en-US"/>
          </a:p>
        </p:txBody>
      </p:sp>
    </p:spTree>
    <p:extLst>
      <p:ext uri="{BB962C8B-B14F-4D97-AF65-F5344CB8AC3E}">
        <p14:creationId xmlns:p14="http://schemas.microsoft.com/office/powerpoint/2010/main" xmlns="" val="85848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252520" cy="908720"/>
          </a:xfrm>
        </p:spPr>
        <p:txBody>
          <a:bodyPr>
            <a:noAutofit/>
          </a:bodyPr>
          <a:lstStyle/>
          <a:p>
            <a:r>
              <a:rPr lang="zh-TW" altLang="zh-TW" sz="4000" b="1" dirty="0"/>
              <a:t>貨品暫准通關</a:t>
            </a:r>
            <a:r>
              <a:rPr lang="zh-TW" altLang="zh-TW" sz="4000" b="1" dirty="0" smtClean="0"/>
              <a:t>證</a:t>
            </a:r>
            <a:r>
              <a:rPr lang="en-US" altLang="zh-TW" b="1" dirty="0" smtClean="0"/>
              <a:t>(ATA Carnet</a:t>
            </a:r>
            <a:r>
              <a:rPr lang="en-US" altLang="zh-TW" b="1" dirty="0"/>
              <a:t>)</a:t>
            </a:r>
            <a:r>
              <a:rPr lang="zh-TW" altLang="zh-TW" sz="4000" b="1" dirty="0" smtClean="0"/>
              <a:t>之</a:t>
            </a:r>
            <a:r>
              <a:rPr lang="zh-TW" altLang="zh-TW" sz="4000" b="1" dirty="0"/>
              <a:t>申請及使用</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20</a:t>
            </a:fld>
            <a:endParaRPr lang="zh-TW" altLang="en-US"/>
          </a:p>
        </p:txBody>
      </p:sp>
      <p:sp>
        <p:nvSpPr>
          <p:cNvPr id="4" name="內容版面配置區 3"/>
          <p:cNvSpPr>
            <a:spLocks noGrp="1"/>
          </p:cNvSpPr>
          <p:nvPr>
            <p:ph sz="quarter" idx="1"/>
          </p:nvPr>
        </p:nvSpPr>
        <p:spPr>
          <a:xfrm>
            <a:off x="0" y="1196752"/>
            <a:ext cx="9144000" cy="5661248"/>
          </a:xfrm>
        </p:spPr>
        <p:txBody>
          <a:bodyPr>
            <a:noAutofit/>
          </a:bodyPr>
          <a:lstStyle/>
          <a:p>
            <a:r>
              <a:rPr lang="zh-TW" altLang="zh-TW" sz="2800" b="1" dirty="0">
                <a:solidFill>
                  <a:srgbClr val="FF0000"/>
                </a:solidFill>
              </a:rPr>
              <a:t>通關證申請人</a:t>
            </a:r>
            <a:r>
              <a:rPr lang="zh-TW" altLang="zh-TW" sz="2800" b="1" dirty="0" smtClean="0"/>
              <a:t>資格</a:t>
            </a:r>
            <a:r>
              <a:rPr lang="en-US" altLang="zh-TW" sz="2800" b="1" dirty="0" smtClean="0"/>
              <a:t>:</a:t>
            </a:r>
            <a:r>
              <a:rPr lang="zh-TW" altLang="zh-TW" sz="2800" b="1" dirty="0"/>
              <a:t>凡居住在</a:t>
            </a:r>
            <a:r>
              <a:rPr lang="zh-TW" altLang="zh-TW" sz="2800" b="1" dirty="0" smtClean="0"/>
              <a:t>我國</a:t>
            </a:r>
            <a:r>
              <a:rPr lang="en-US" altLang="zh-TW" sz="2800" b="1" dirty="0" smtClean="0"/>
              <a:t>,</a:t>
            </a:r>
            <a:r>
              <a:rPr lang="zh-TW" altLang="zh-TW" sz="2800" b="1" dirty="0" smtClean="0"/>
              <a:t>並</a:t>
            </a:r>
            <a:r>
              <a:rPr lang="zh-TW" altLang="zh-TW" sz="2800" b="1" dirty="0"/>
              <a:t>能充份履行使用該證義務之自然人或法人及其他經中華民國對外貿易發展協會認可者均可</a:t>
            </a:r>
            <a:r>
              <a:rPr lang="zh-TW" altLang="zh-TW" sz="2800" b="1" dirty="0" smtClean="0"/>
              <a:t>申請</a:t>
            </a:r>
            <a:r>
              <a:rPr lang="en-US" altLang="zh-TW" sz="2800" b="1" dirty="0" smtClean="0"/>
              <a:t>.</a:t>
            </a:r>
          </a:p>
          <a:p>
            <a:r>
              <a:rPr lang="zh-TW" altLang="zh-TW" sz="2800" b="1" dirty="0" smtClean="0">
                <a:solidFill>
                  <a:srgbClr val="FF0000"/>
                </a:solidFill>
              </a:rPr>
              <a:t>發</a:t>
            </a:r>
            <a:r>
              <a:rPr lang="en-US" altLang="zh-TW" sz="2800" b="1" dirty="0" smtClean="0">
                <a:solidFill>
                  <a:srgbClr val="FF0000"/>
                </a:solidFill>
              </a:rPr>
              <a:t>(</a:t>
            </a:r>
            <a:r>
              <a:rPr lang="zh-TW" altLang="zh-TW" sz="2800" b="1" dirty="0" smtClean="0">
                <a:solidFill>
                  <a:srgbClr val="FF0000"/>
                </a:solidFill>
              </a:rPr>
              <a:t>保</a:t>
            </a:r>
            <a:r>
              <a:rPr lang="en-US" altLang="zh-TW" sz="2800" b="1" dirty="0">
                <a:solidFill>
                  <a:srgbClr val="FF0000"/>
                </a:solidFill>
              </a:rPr>
              <a:t>)</a:t>
            </a:r>
            <a:r>
              <a:rPr lang="zh-TW" altLang="zh-TW" sz="2800" b="1" dirty="0" smtClean="0">
                <a:solidFill>
                  <a:srgbClr val="FF0000"/>
                </a:solidFill>
              </a:rPr>
              <a:t>證機構</a:t>
            </a:r>
            <a:r>
              <a:rPr lang="en-US" altLang="zh-TW" sz="2800" b="1" dirty="0" smtClean="0"/>
              <a:t>:</a:t>
            </a:r>
            <a:r>
              <a:rPr lang="zh-TW" altLang="zh-TW" sz="2800" b="1" dirty="0"/>
              <a:t>發證機構及保證機構係指經</a:t>
            </a:r>
            <a:r>
              <a:rPr lang="en-US" altLang="zh-TW" sz="2800" b="1" dirty="0"/>
              <a:t>ATA</a:t>
            </a:r>
            <a:r>
              <a:rPr lang="zh-TW" altLang="zh-TW" sz="2800" b="1" dirty="0"/>
              <a:t>公約締約國海關當局核准有權在該國領域內簽發通關證及履行其他締約國發證機構所簽發之通關證進入該國後之保證責任之</a:t>
            </a:r>
            <a:r>
              <a:rPr lang="zh-TW" altLang="zh-TW" sz="2800" b="1" dirty="0" smtClean="0"/>
              <a:t>機構</a:t>
            </a:r>
            <a:r>
              <a:rPr lang="en-US" altLang="zh-TW" sz="2800" b="1" dirty="0" smtClean="0"/>
              <a:t>.</a:t>
            </a:r>
            <a:r>
              <a:rPr lang="zh-TW" altLang="zh-TW" sz="2800" b="1" dirty="0" smtClean="0"/>
              <a:t>此</a:t>
            </a:r>
            <a:r>
              <a:rPr lang="zh-TW" altLang="zh-TW" sz="2800" b="1" dirty="0"/>
              <a:t>類機構通常為該國某一特定之</a:t>
            </a:r>
            <a:r>
              <a:rPr lang="zh-TW" altLang="zh-TW" sz="2800" b="1" dirty="0" smtClean="0"/>
              <a:t>商會</a:t>
            </a:r>
            <a:r>
              <a:rPr lang="en-US" altLang="zh-TW" sz="2800" b="1" dirty="0" smtClean="0"/>
              <a:t>,</a:t>
            </a:r>
            <a:r>
              <a:rPr lang="zh-TW" altLang="zh-TW" sz="2800" b="1" dirty="0" smtClean="0"/>
              <a:t>且</a:t>
            </a:r>
            <a:r>
              <a:rPr lang="zh-TW" altLang="zh-TW" sz="2800" b="1" dirty="0"/>
              <a:t>該商會為國際商會之會員或為國際商會事務局所承認之合格保證</a:t>
            </a:r>
            <a:r>
              <a:rPr lang="zh-TW" altLang="zh-TW" sz="2800" b="1" dirty="0" smtClean="0"/>
              <a:t>組織</a:t>
            </a:r>
            <a:r>
              <a:rPr lang="en-US" altLang="zh-TW" sz="2800" b="1" dirty="0" smtClean="0"/>
              <a:t>.</a:t>
            </a:r>
            <a:r>
              <a:rPr lang="zh-TW" altLang="zh-TW" sz="2800" b="1" dirty="0" smtClean="0"/>
              <a:t>通常</a:t>
            </a:r>
            <a:r>
              <a:rPr lang="zh-TW" altLang="zh-TW" sz="2800" b="1" dirty="0"/>
              <a:t>一國之發證機構亦為其保證</a:t>
            </a:r>
            <a:r>
              <a:rPr lang="zh-TW" altLang="zh-TW" sz="2800" b="1" dirty="0" smtClean="0"/>
              <a:t>機構</a:t>
            </a:r>
            <a:r>
              <a:rPr lang="en-US" altLang="zh-TW" sz="2800" b="1" dirty="0" smtClean="0"/>
              <a:t>,</a:t>
            </a:r>
            <a:r>
              <a:rPr lang="zh-TW" altLang="zh-TW" sz="2800" b="1" dirty="0" smtClean="0"/>
              <a:t>統稱</a:t>
            </a:r>
            <a:r>
              <a:rPr lang="zh-TW" altLang="zh-TW" sz="2800" b="1" dirty="0"/>
              <a:t>為</a:t>
            </a:r>
            <a:r>
              <a:rPr lang="zh-TW" altLang="zh-TW" sz="2800" b="1" dirty="0" smtClean="0"/>
              <a:t>發</a:t>
            </a:r>
            <a:r>
              <a:rPr lang="en-US" altLang="zh-TW" sz="2800" b="1" dirty="0" smtClean="0"/>
              <a:t>(</a:t>
            </a:r>
            <a:r>
              <a:rPr lang="zh-TW" altLang="zh-TW" sz="2800" b="1" dirty="0" smtClean="0"/>
              <a:t>保</a:t>
            </a:r>
            <a:r>
              <a:rPr lang="en-US" altLang="zh-TW" sz="2800" b="1" dirty="0"/>
              <a:t>)</a:t>
            </a:r>
            <a:r>
              <a:rPr lang="zh-TW" altLang="zh-TW" sz="2800" b="1" dirty="0" smtClean="0"/>
              <a:t>證機構</a:t>
            </a:r>
            <a:r>
              <a:rPr lang="en-US" altLang="zh-TW" sz="2800" b="1" dirty="0" smtClean="0"/>
              <a:t>….</a:t>
            </a:r>
          </a:p>
        </p:txBody>
      </p:sp>
      <p:sp>
        <p:nvSpPr>
          <p:cNvPr id="5" name="向右箭號 4"/>
          <p:cNvSpPr/>
          <p:nvPr/>
        </p:nvSpPr>
        <p:spPr>
          <a:xfrm>
            <a:off x="3275856" y="5445224"/>
            <a:ext cx="648072"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50546738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3200400" cy="5334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zh-TW" altLang="en-US" sz="2400" b="1">
                <a:solidFill>
                  <a:schemeClr val="bg1"/>
                </a:solidFill>
                <a:latin typeface="Times New Roman" pitchFamily="18" charset="0"/>
                <a:ea typeface="標楷體" pitchFamily="65" charset="-120"/>
              </a:rPr>
              <a:t>光票託收</a:t>
            </a:r>
          </a:p>
        </p:txBody>
      </p:sp>
      <p:sp>
        <p:nvSpPr>
          <p:cNvPr id="84995" name="AutoShape 3"/>
          <p:cNvSpPr>
            <a:spLocks noChangeArrowheads="1"/>
          </p:cNvSpPr>
          <p:nvPr/>
        </p:nvSpPr>
        <p:spPr bwMode="auto">
          <a:xfrm>
            <a:off x="609600" y="838200"/>
            <a:ext cx="2233613"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cs typeface="Times New Roman" pitchFamily="18" charset="0"/>
              </a:rPr>
              <a:t>委託人</a:t>
            </a:r>
            <a:r>
              <a:rPr lang="en-US" altLang="zh-TW" sz="2000" b="1">
                <a:latin typeface="Times New Roman" pitchFamily="18" charset="0"/>
                <a:ea typeface="標楷體" pitchFamily="65" charset="-120"/>
                <a:cs typeface="Times New Roman" pitchFamily="18" charset="0"/>
              </a:rPr>
              <a:t>(</a:t>
            </a:r>
            <a:r>
              <a:rPr lang="zh-TW" altLang="en-US" sz="2000" b="1">
                <a:latin typeface="Times New Roman" pitchFamily="18" charset="0"/>
                <a:ea typeface="標楷體" pitchFamily="65" charset="-120"/>
                <a:cs typeface="Times New Roman" pitchFamily="18" charset="0"/>
              </a:rPr>
              <a:t>執票人</a:t>
            </a:r>
            <a:r>
              <a:rPr lang="en-US" altLang="zh-TW" sz="2000" b="1">
                <a:latin typeface="Times New Roman" pitchFamily="18" charset="0"/>
                <a:ea typeface="標楷體" pitchFamily="65" charset="-120"/>
                <a:cs typeface="Times New Roman" pitchFamily="18" charset="0"/>
              </a:rPr>
              <a:t>)</a:t>
            </a:r>
          </a:p>
        </p:txBody>
      </p:sp>
      <p:sp>
        <p:nvSpPr>
          <p:cNvPr id="84996" name="AutoShape 4"/>
          <p:cNvSpPr>
            <a:spLocks noChangeArrowheads="1"/>
          </p:cNvSpPr>
          <p:nvPr/>
        </p:nvSpPr>
        <p:spPr bwMode="auto">
          <a:xfrm>
            <a:off x="6705600" y="838200"/>
            <a:ext cx="1981200"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rPr>
              <a:t>付款人</a:t>
            </a:r>
            <a:endParaRPr lang="en-US" altLang="zh-TW" sz="2000" b="1">
              <a:latin typeface="Times New Roman" pitchFamily="18" charset="0"/>
              <a:ea typeface="標楷體" pitchFamily="65" charset="-120"/>
            </a:endParaRPr>
          </a:p>
        </p:txBody>
      </p:sp>
      <p:sp>
        <p:nvSpPr>
          <p:cNvPr id="84997" name="AutoShape 6"/>
          <p:cNvSpPr>
            <a:spLocks noChangeArrowheads="1"/>
          </p:cNvSpPr>
          <p:nvPr/>
        </p:nvSpPr>
        <p:spPr bwMode="auto">
          <a:xfrm>
            <a:off x="685800" y="5257800"/>
            <a:ext cx="1676400" cy="3810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zh-TW" altLang="en-US" sz="2000" b="1">
                <a:ea typeface="標楷體" pitchFamily="65" charset="-120"/>
              </a:rPr>
              <a:t>託收銀行</a:t>
            </a:r>
          </a:p>
        </p:txBody>
      </p:sp>
      <p:sp>
        <p:nvSpPr>
          <p:cNvPr id="88072" name="Rectangle 8"/>
          <p:cNvSpPr>
            <a:spLocks noChangeArrowheads="1"/>
          </p:cNvSpPr>
          <p:nvPr/>
        </p:nvSpPr>
        <p:spPr bwMode="auto">
          <a:xfrm>
            <a:off x="899592" y="1772816"/>
            <a:ext cx="432048" cy="2895600"/>
          </a:xfrm>
          <a:prstGeom prst="rect">
            <a:avLst/>
          </a:prstGeom>
          <a:solidFill>
            <a:srgbClr val="008000"/>
          </a:solidFill>
          <a:ln w="9525">
            <a:solidFill>
              <a:schemeClr val="tx1"/>
            </a:solidFill>
            <a:miter lim="800000"/>
            <a:headEnd/>
            <a:tailEnd/>
          </a:ln>
        </p:spPr>
        <p:txBody>
          <a:bodyPr vert="wordArtVertRtl" wrap="none" anchor="ctr"/>
          <a:lstStyle/>
          <a:p>
            <a:pPr algn="ctr">
              <a:defRPr/>
            </a:pPr>
            <a:r>
              <a:rPr lang="en-US" altLang="zh-TW" sz="2000" b="1" dirty="0">
                <a:solidFill>
                  <a:schemeClr val="bg1"/>
                </a:solidFill>
                <a:latin typeface="Times New Roman" pitchFamily="18" charset="0"/>
                <a:ea typeface="標楷體" pitchFamily="65" charset="-120"/>
              </a:rPr>
              <a:t>1</a:t>
            </a:r>
            <a:r>
              <a:rPr lang="zh-TW" altLang="en-US" sz="2000" b="1" dirty="0">
                <a:solidFill>
                  <a:schemeClr val="bg1"/>
                </a:solidFill>
                <a:latin typeface="Times New Roman" pitchFamily="18" charset="0"/>
                <a:ea typeface="標楷體" pitchFamily="65" charset="-120"/>
              </a:rPr>
              <a:t>申請光票託收</a:t>
            </a:r>
            <a:endParaRPr lang="zh-TW" altLang="en-US" b="1" dirty="0">
              <a:solidFill>
                <a:schemeClr val="bg1"/>
              </a:solidFill>
              <a:latin typeface="Times New Roman" pitchFamily="18" charset="0"/>
              <a:ea typeface="標楷體" pitchFamily="65" charset="-120"/>
            </a:endParaRPr>
          </a:p>
        </p:txBody>
      </p:sp>
      <p:sp>
        <p:nvSpPr>
          <p:cNvPr id="84999" name="Rectangle 13"/>
          <p:cNvSpPr>
            <a:spLocks noChangeArrowheads="1"/>
          </p:cNvSpPr>
          <p:nvPr/>
        </p:nvSpPr>
        <p:spPr bwMode="auto">
          <a:xfrm>
            <a:off x="3048000" y="4953000"/>
            <a:ext cx="3200400" cy="3810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2.</a:t>
            </a:r>
            <a:r>
              <a:rPr lang="zh-TW" altLang="en-US" sz="2000" b="1">
                <a:solidFill>
                  <a:schemeClr val="bg1"/>
                </a:solidFill>
                <a:latin typeface="Times New Roman" pitchFamily="18" charset="0"/>
                <a:ea typeface="標楷體" pitchFamily="65" charset="-120"/>
                <a:cs typeface="Times New Roman" pitchFamily="18" charset="0"/>
              </a:rPr>
              <a:t>寄送票據請求代收</a:t>
            </a:r>
          </a:p>
        </p:txBody>
      </p:sp>
      <p:sp>
        <p:nvSpPr>
          <p:cNvPr id="85000" name="AutoShape 14"/>
          <p:cNvSpPr>
            <a:spLocks noChangeArrowheads="1"/>
          </p:cNvSpPr>
          <p:nvPr/>
        </p:nvSpPr>
        <p:spPr bwMode="auto">
          <a:xfrm>
            <a:off x="6934200" y="5257800"/>
            <a:ext cx="1676400" cy="3810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rPr>
              <a:t>代收銀行</a:t>
            </a:r>
          </a:p>
        </p:txBody>
      </p:sp>
      <p:sp>
        <p:nvSpPr>
          <p:cNvPr id="88079" name="Rectangle 15"/>
          <p:cNvSpPr>
            <a:spLocks noChangeArrowheads="1"/>
          </p:cNvSpPr>
          <p:nvPr/>
        </p:nvSpPr>
        <p:spPr bwMode="auto">
          <a:xfrm>
            <a:off x="7308304" y="1844824"/>
            <a:ext cx="304800" cy="2895600"/>
          </a:xfrm>
          <a:prstGeom prst="rect">
            <a:avLst/>
          </a:prstGeom>
          <a:solidFill>
            <a:srgbClr val="008000"/>
          </a:solidFill>
          <a:ln w="9525">
            <a:solidFill>
              <a:schemeClr val="tx1"/>
            </a:solidFill>
            <a:miter lim="800000"/>
            <a:headEnd/>
            <a:tailEnd/>
          </a:ln>
        </p:spPr>
        <p:txBody>
          <a:bodyPr vert="wordArtVertRtl" wrap="none" anchor="ctr"/>
          <a:lstStyle/>
          <a:p>
            <a:pPr algn="ctr">
              <a:defRPr/>
            </a:pPr>
            <a:r>
              <a:rPr lang="en-US" altLang="zh-TW" sz="2000" b="1" dirty="0">
                <a:solidFill>
                  <a:schemeClr val="bg1"/>
                </a:solidFill>
                <a:latin typeface="Times New Roman" pitchFamily="18" charset="0"/>
                <a:ea typeface="標楷體" pitchFamily="65" charset="-120"/>
              </a:rPr>
              <a:t>3</a:t>
            </a:r>
            <a:r>
              <a:rPr lang="zh-TW" altLang="en-US" sz="2000" b="1" dirty="0">
                <a:solidFill>
                  <a:schemeClr val="bg1"/>
                </a:solidFill>
                <a:latin typeface="Times New Roman" pitchFamily="18" charset="0"/>
                <a:ea typeface="標楷體" pitchFamily="65" charset="-120"/>
              </a:rPr>
              <a:t>提示票據</a:t>
            </a:r>
          </a:p>
        </p:txBody>
      </p:sp>
      <p:sp>
        <p:nvSpPr>
          <p:cNvPr id="88081" name="Rectangle 17"/>
          <p:cNvSpPr>
            <a:spLocks noChangeArrowheads="1"/>
          </p:cNvSpPr>
          <p:nvPr/>
        </p:nvSpPr>
        <p:spPr bwMode="auto">
          <a:xfrm>
            <a:off x="8100392" y="1844824"/>
            <a:ext cx="304800" cy="2895600"/>
          </a:xfrm>
          <a:prstGeom prst="rect">
            <a:avLst/>
          </a:prstGeom>
          <a:solidFill>
            <a:srgbClr val="008000"/>
          </a:solidFill>
          <a:ln w="9525">
            <a:solidFill>
              <a:schemeClr val="tx1"/>
            </a:solidFill>
            <a:miter lim="800000"/>
            <a:headEnd/>
            <a:tailEnd/>
          </a:ln>
        </p:spPr>
        <p:txBody>
          <a:bodyPr vert="wordArtVertRtl" wrap="none" anchor="ctr"/>
          <a:lstStyle/>
          <a:p>
            <a:pPr algn="ctr">
              <a:defRPr/>
            </a:pPr>
            <a:r>
              <a:rPr lang="en-US" altLang="zh-TW" sz="2000" b="1" dirty="0">
                <a:solidFill>
                  <a:schemeClr val="bg1"/>
                </a:solidFill>
                <a:latin typeface="Times New Roman" pitchFamily="18" charset="0"/>
                <a:ea typeface="標楷體" pitchFamily="65" charset="-120"/>
              </a:rPr>
              <a:t>4</a:t>
            </a:r>
            <a:r>
              <a:rPr lang="zh-TW" altLang="en-US" sz="2000" b="1" dirty="0">
                <a:solidFill>
                  <a:schemeClr val="bg1"/>
                </a:solidFill>
                <a:latin typeface="Times New Roman" pitchFamily="18" charset="0"/>
                <a:ea typeface="標楷體" pitchFamily="65" charset="-120"/>
              </a:rPr>
              <a:t>付款入帳</a:t>
            </a:r>
          </a:p>
        </p:txBody>
      </p:sp>
      <p:sp>
        <p:nvSpPr>
          <p:cNvPr id="85003" name="Rectangle 19"/>
          <p:cNvSpPr>
            <a:spLocks noChangeArrowheads="1"/>
          </p:cNvSpPr>
          <p:nvPr/>
        </p:nvSpPr>
        <p:spPr bwMode="auto">
          <a:xfrm>
            <a:off x="3048000" y="5562600"/>
            <a:ext cx="3200400" cy="3048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5.</a:t>
            </a:r>
            <a:r>
              <a:rPr lang="zh-TW" altLang="en-US" sz="2000" b="1">
                <a:solidFill>
                  <a:schemeClr val="bg1"/>
                </a:solidFill>
                <a:latin typeface="Times New Roman" pitchFamily="18" charset="0"/>
                <a:ea typeface="標楷體" pitchFamily="65" charset="-120"/>
                <a:cs typeface="Times New Roman" pitchFamily="18" charset="0"/>
              </a:rPr>
              <a:t>通知入帳</a:t>
            </a:r>
          </a:p>
        </p:txBody>
      </p:sp>
      <p:sp>
        <p:nvSpPr>
          <p:cNvPr id="85004" name="Rectangle 20"/>
          <p:cNvSpPr>
            <a:spLocks noChangeArrowheads="1"/>
          </p:cNvSpPr>
          <p:nvPr/>
        </p:nvSpPr>
        <p:spPr bwMode="auto">
          <a:xfrm>
            <a:off x="6084888" y="6172200"/>
            <a:ext cx="2663825" cy="6858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5.</a:t>
            </a:r>
            <a:r>
              <a:rPr lang="zh-TW" altLang="en-US" sz="2000" b="1">
                <a:solidFill>
                  <a:schemeClr val="bg1"/>
                </a:solidFill>
                <a:latin typeface="Times New Roman" pitchFamily="18" charset="0"/>
                <a:ea typeface="標楷體" pitchFamily="65" charset="-120"/>
                <a:cs typeface="Times New Roman" pitchFamily="18" charset="0"/>
              </a:rPr>
              <a:t>倘託收票據非屬付款</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地之貨幣</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須匯往</a:t>
            </a:r>
          </a:p>
        </p:txBody>
      </p:sp>
      <p:sp>
        <p:nvSpPr>
          <p:cNvPr id="85005" name="AutoShape 21"/>
          <p:cNvSpPr>
            <a:spLocks noChangeArrowheads="1"/>
          </p:cNvSpPr>
          <p:nvPr/>
        </p:nvSpPr>
        <p:spPr bwMode="auto">
          <a:xfrm>
            <a:off x="3048000" y="6248400"/>
            <a:ext cx="2286000" cy="6096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rPr>
              <a:t>票據幣別之存匯行</a:t>
            </a:r>
          </a:p>
        </p:txBody>
      </p:sp>
      <p:sp>
        <p:nvSpPr>
          <p:cNvPr id="85006" name="Rectangle 22"/>
          <p:cNvSpPr>
            <a:spLocks noChangeArrowheads="1"/>
          </p:cNvSpPr>
          <p:nvPr/>
        </p:nvSpPr>
        <p:spPr bwMode="auto">
          <a:xfrm>
            <a:off x="684213" y="6248400"/>
            <a:ext cx="1830387" cy="3810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lgn="ctr" eaLnBrk="1" hangingPunct="1">
              <a:spcBef>
                <a:spcPct val="0"/>
              </a:spcBef>
              <a:buClrTx/>
              <a:buSzTx/>
              <a:buFontTx/>
              <a:buNone/>
            </a:pPr>
            <a:r>
              <a:rPr lang="en-US" altLang="zh-TW" sz="2400" b="1">
                <a:solidFill>
                  <a:schemeClr val="bg1"/>
                </a:solidFill>
                <a:latin typeface="Times New Roman" pitchFamily="18" charset="0"/>
                <a:ea typeface="標楷體" pitchFamily="65" charset="-120"/>
                <a:cs typeface="Times New Roman" pitchFamily="18" charset="0"/>
              </a:rPr>
              <a:t>5.</a:t>
            </a:r>
            <a:r>
              <a:rPr lang="zh-TW" altLang="en-US" sz="2400" b="1">
                <a:solidFill>
                  <a:schemeClr val="bg1"/>
                </a:solidFill>
                <a:latin typeface="Times New Roman" pitchFamily="18" charset="0"/>
                <a:ea typeface="標楷體" pitchFamily="65" charset="-120"/>
                <a:cs typeface="Times New Roman" pitchFamily="18" charset="0"/>
              </a:rPr>
              <a:t>通知入帳</a:t>
            </a:r>
          </a:p>
        </p:txBody>
      </p:sp>
      <p:sp>
        <p:nvSpPr>
          <p:cNvPr id="85007" name="Line 28"/>
          <p:cNvSpPr>
            <a:spLocks noChangeShapeType="1"/>
          </p:cNvSpPr>
          <p:nvPr/>
        </p:nvSpPr>
        <p:spPr bwMode="auto">
          <a:xfrm>
            <a:off x="1042988" y="1341438"/>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08" name="Line 29"/>
          <p:cNvSpPr>
            <a:spLocks noChangeShapeType="1"/>
          </p:cNvSpPr>
          <p:nvPr/>
        </p:nvSpPr>
        <p:spPr bwMode="auto">
          <a:xfrm>
            <a:off x="1116013" y="4724400"/>
            <a:ext cx="0" cy="5302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85009" name="Line 30"/>
          <p:cNvSpPr>
            <a:spLocks noChangeShapeType="1"/>
          </p:cNvSpPr>
          <p:nvPr/>
        </p:nvSpPr>
        <p:spPr bwMode="auto">
          <a:xfrm>
            <a:off x="2362200" y="53340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10" name="Line 31"/>
          <p:cNvSpPr>
            <a:spLocks noChangeShapeType="1"/>
          </p:cNvSpPr>
          <p:nvPr/>
        </p:nvSpPr>
        <p:spPr bwMode="auto">
          <a:xfrm flipV="1">
            <a:off x="2590800" y="5105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11" name="Line 32"/>
          <p:cNvSpPr>
            <a:spLocks noChangeShapeType="1"/>
          </p:cNvSpPr>
          <p:nvPr/>
        </p:nvSpPr>
        <p:spPr bwMode="auto">
          <a:xfrm>
            <a:off x="2590800" y="51054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12" name="Line 33"/>
          <p:cNvSpPr>
            <a:spLocks noChangeShapeType="1"/>
          </p:cNvSpPr>
          <p:nvPr/>
        </p:nvSpPr>
        <p:spPr bwMode="auto">
          <a:xfrm>
            <a:off x="6248400" y="51054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13" name="Line 34"/>
          <p:cNvSpPr>
            <a:spLocks noChangeShapeType="1"/>
          </p:cNvSpPr>
          <p:nvPr/>
        </p:nvSpPr>
        <p:spPr bwMode="auto">
          <a:xfrm>
            <a:off x="6477000" y="5105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14" name="Line 35"/>
          <p:cNvSpPr>
            <a:spLocks noChangeShapeType="1"/>
          </p:cNvSpPr>
          <p:nvPr/>
        </p:nvSpPr>
        <p:spPr bwMode="auto">
          <a:xfrm>
            <a:off x="6477000" y="53340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85015" name="Line 36"/>
          <p:cNvSpPr>
            <a:spLocks noChangeShapeType="1"/>
          </p:cNvSpPr>
          <p:nvPr/>
        </p:nvSpPr>
        <p:spPr bwMode="auto">
          <a:xfrm flipV="1">
            <a:off x="7451725" y="4724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16" name="Line 37"/>
          <p:cNvSpPr>
            <a:spLocks noChangeShapeType="1"/>
          </p:cNvSpPr>
          <p:nvPr/>
        </p:nvSpPr>
        <p:spPr bwMode="auto">
          <a:xfrm flipV="1">
            <a:off x="7451725" y="1268413"/>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85017" name="Line 47"/>
          <p:cNvSpPr>
            <a:spLocks noChangeShapeType="1"/>
          </p:cNvSpPr>
          <p:nvPr/>
        </p:nvSpPr>
        <p:spPr bwMode="auto">
          <a:xfrm>
            <a:off x="7086600" y="56388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18" name="Line 48"/>
          <p:cNvSpPr>
            <a:spLocks noChangeShapeType="1"/>
          </p:cNvSpPr>
          <p:nvPr/>
        </p:nvSpPr>
        <p:spPr bwMode="auto">
          <a:xfrm flipH="1">
            <a:off x="5334000" y="6477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85019" name="Line 49"/>
          <p:cNvSpPr>
            <a:spLocks noChangeShapeType="1"/>
          </p:cNvSpPr>
          <p:nvPr/>
        </p:nvSpPr>
        <p:spPr bwMode="auto">
          <a:xfrm flipH="1">
            <a:off x="2514600" y="6477000"/>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20" name="Line 50"/>
          <p:cNvSpPr>
            <a:spLocks noChangeShapeType="1"/>
          </p:cNvSpPr>
          <p:nvPr/>
        </p:nvSpPr>
        <p:spPr bwMode="auto">
          <a:xfrm flipV="1">
            <a:off x="1828800" y="5638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85021" name="Line 51"/>
          <p:cNvSpPr>
            <a:spLocks noChangeShapeType="1"/>
          </p:cNvSpPr>
          <p:nvPr/>
        </p:nvSpPr>
        <p:spPr bwMode="auto">
          <a:xfrm flipH="1">
            <a:off x="6477000" y="55626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22" name="Line 52"/>
          <p:cNvSpPr>
            <a:spLocks noChangeShapeType="1"/>
          </p:cNvSpPr>
          <p:nvPr/>
        </p:nvSpPr>
        <p:spPr bwMode="auto">
          <a:xfrm>
            <a:off x="6477000" y="55626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23" name="Line 53"/>
          <p:cNvSpPr>
            <a:spLocks noChangeShapeType="1"/>
          </p:cNvSpPr>
          <p:nvPr/>
        </p:nvSpPr>
        <p:spPr bwMode="auto">
          <a:xfrm flipH="1">
            <a:off x="6248400" y="57150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24" name="Line 54"/>
          <p:cNvSpPr>
            <a:spLocks noChangeShapeType="1"/>
          </p:cNvSpPr>
          <p:nvPr/>
        </p:nvSpPr>
        <p:spPr bwMode="auto">
          <a:xfrm flipH="1">
            <a:off x="2590800" y="57150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25" name="Line 55"/>
          <p:cNvSpPr>
            <a:spLocks noChangeShapeType="1"/>
          </p:cNvSpPr>
          <p:nvPr/>
        </p:nvSpPr>
        <p:spPr bwMode="auto">
          <a:xfrm flipV="1">
            <a:off x="2590800" y="55626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85026" name="Line 56"/>
          <p:cNvSpPr>
            <a:spLocks noChangeShapeType="1"/>
          </p:cNvSpPr>
          <p:nvPr/>
        </p:nvSpPr>
        <p:spPr bwMode="auto">
          <a:xfrm flipH="1">
            <a:off x="2362200" y="55626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46" name="Rectangle 8"/>
          <p:cNvSpPr>
            <a:spLocks noChangeArrowheads="1"/>
          </p:cNvSpPr>
          <p:nvPr/>
        </p:nvSpPr>
        <p:spPr bwMode="auto">
          <a:xfrm>
            <a:off x="1979712" y="1772816"/>
            <a:ext cx="360040" cy="2895600"/>
          </a:xfrm>
          <a:prstGeom prst="rect">
            <a:avLst/>
          </a:prstGeom>
          <a:solidFill>
            <a:srgbClr val="008000"/>
          </a:solidFill>
          <a:ln w="9525">
            <a:solidFill>
              <a:schemeClr val="tx1"/>
            </a:solidFill>
            <a:miter lim="800000"/>
            <a:headEnd/>
            <a:tailEnd/>
          </a:ln>
        </p:spPr>
        <p:txBody>
          <a:bodyPr vert="wordArtVertRtl" wrap="none" anchor="ctr"/>
          <a:lstStyle/>
          <a:p>
            <a:pPr algn="ctr">
              <a:defRPr/>
            </a:pPr>
            <a:r>
              <a:rPr lang="en-US" altLang="zh-TW" sz="2000" b="1" dirty="0">
                <a:solidFill>
                  <a:schemeClr val="bg1"/>
                </a:solidFill>
                <a:latin typeface="Times New Roman" pitchFamily="18" charset="0"/>
                <a:ea typeface="標楷體" pitchFamily="65" charset="-120"/>
              </a:rPr>
              <a:t>6</a:t>
            </a:r>
            <a:r>
              <a:rPr lang="zh-TW" altLang="en-US" sz="2000" b="1" dirty="0">
                <a:solidFill>
                  <a:schemeClr val="bg1"/>
                </a:solidFill>
                <a:latin typeface="Times New Roman" pitchFamily="18" charset="0"/>
                <a:ea typeface="標楷體" pitchFamily="65" charset="-120"/>
              </a:rPr>
              <a:t>確定入帳後撥款</a:t>
            </a:r>
          </a:p>
        </p:txBody>
      </p:sp>
      <p:cxnSp>
        <p:nvCxnSpPr>
          <p:cNvPr id="85028" name="直線接點 57"/>
          <p:cNvCxnSpPr>
            <a:cxnSpLocks noChangeShapeType="1"/>
            <a:stCxn id="46" idx="2"/>
          </p:cNvCxnSpPr>
          <p:nvPr/>
        </p:nvCxnSpPr>
        <p:spPr bwMode="auto">
          <a:xfrm flipH="1">
            <a:off x="2124075" y="4668838"/>
            <a:ext cx="34925" cy="560387"/>
          </a:xfrm>
          <a:prstGeom prst="line">
            <a:avLst/>
          </a:prstGeom>
          <a:noFill/>
          <a:ln w="9525" algn="ctr">
            <a:solidFill>
              <a:schemeClr val="tx1"/>
            </a:solidFill>
            <a:miter lim="800000"/>
            <a:headEnd/>
            <a:tailEnd/>
          </a:ln>
          <a:extLst>
            <a:ext uri="{909E8E84-426E-40DD-AFC4-6F175D3DCCD1}">
              <a14:hiddenFill xmlns:a14="http://schemas.microsoft.com/office/drawing/2010/main" xmlns="">
                <a:noFill/>
              </a14:hiddenFill>
            </a:ext>
          </a:extLst>
        </p:spPr>
      </p:cxnSp>
      <p:cxnSp>
        <p:nvCxnSpPr>
          <p:cNvPr id="85029" name="直線單箭頭接點 59"/>
          <p:cNvCxnSpPr>
            <a:cxnSpLocks noChangeShapeType="1"/>
            <a:stCxn id="46" idx="0"/>
          </p:cNvCxnSpPr>
          <p:nvPr/>
        </p:nvCxnSpPr>
        <p:spPr bwMode="auto">
          <a:xfrm flipH="1" flipV="1">
            <a:off x="2155825" y="1282700"/>
            <a:ext cx="3175" cy="490538"/>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xmlns="">
                <a:noFill/>
              </a14:hiddenFill>
            </a:ext>
          </a:extLst>
        </p:spPr>
      </p:cxnSp>
      <p:cxnSp>
        <p:nvCxnSpPr>
          <p:cNvPr id="85030" name="直線接點 61"/>
          <p:cNvCxnSpPr>
            <a:cxnSpLocks noChangeShapeType="1"/>
            <a:endCxn id="88081" idx="0"/>
          </p:cNvCxnSpPr>
          <p:nvPr/>
        </p:nvCxnSpPr>
        <p:spPr bwMode="auto">
          <a:xfrm flipH="1">
            <a:off x="8253413" y="1357313"/>
            <a:ext cx="1587" cy="487362"/>
          </a:xfrm>
          <a:prstGeom prst="line">
            <a:avLst/>
          </a:prstGeom>
          <a:noFill/>
          <a:ln w="9525" algn="ctr">
            <a:solidFill>
              <a:schemeClr val="tx1"/>
            </a:solidFill>
            <a:miter lim="800000"/>
            <a:headEnd/>
            <a:tailEnd/>
          </a:ln>
          <a:extLst>
            <a:ext uri="{909E8E84-426E-40DD-AFC4-6F175D3DCCD1}">
              <a14:hiddenFill xmlns:a14="http://schemas.microsoft.com/office/drawing/2010/main" xmlns="">
                <a:noFill/>
              </a14:hiddenFill>
            </a:ext>
          </a:extLst>
        </p:spPr>
      </p:cxnSp>
      <p:cxnSp>
        <p:nvCxnSpPr>
          <p:cNvPr id="85031" name="直線單箭頭接點 63"/>
          <p:cNvCxnSpPr>
            <a:cxnSpLocks noChangeShapeType="1"/>
            <a:stCxn id="88081" idx="2"/>
          </p:cNvCxnSpPr>
          <p:nvPr/>
        </p:nvCxnSpPr>
        <p:spPr bwMode="auto">
          <a:xfrm>
            <a:off x="8253413" y="4740275"/>
            <a:ext cx="1587" cy="504825"/>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xmlns="">
                <a:noFill/>
              </a14:hiddenFill>
            </a:ext>
          </a:extLst>
        </p:spPr>
      </p:cxnSp>
      <p:sp>
        <p:nvSpPr>
          <p:cNvPr id="85032" name="流程圖: 或 64"/>
          <p:cNvSpPr>
            <a:spLocks noChangeArrowheads="1"/>
          </p:cNvSpPr>
          <p:nvPr/>
        </p:nvSpPr>
        <p:spPr bwMode="auto">
          <a:xfrm>
            <a:off x="7092950" y="5805488"/>
            <a:ext cx="287338" cy="287337"/>
          </a:xfrm>
          <a:prstGeom prst="flowChartOr">
            <a:avLst/>
          </a:prstGeom>
          <a:solidFill>
            <a:srgbClr val="FF0000"/>
          </a:solidFill>
          <a:ln w="9525" algn="ctr">
            <a:solidFill>
              <a:schemeClr val="tx1"/>
            </a:solidFill>
            <a:miter lim="800000"/>
            <a:headEnd/>
            <a:tailEnd/>
          </a:ln>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200</a:t>
            </a:fld>
            <a:endParaRPr lang="zh-TW" altLang="en-US"/>
          </a:p>
        </p:txBody>
      </p:sp>
    </p:spTree>
    <p:extLst>
      <p:ext uri="{BB962C8B-B14F-4D97-AF65-F5344CB8AC3E}">
        <p14:creationId xmlns:p14="http://schemas.microsoft.com/office/powerpoint/2010/main" xmlns="" val="385543144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67544" y="28418"/>
            <a:ext cx="8229600" cy="1024317"/>
          </a:xfrm>
        </p:spPr>
        <p:txBody>
          <a:bodyPr>
            <a:normAutofit/>
          </a:bodyPr>
          <a:lstStyle/>
          <a:p>
            <a:pPr algn="ctr"/>
            <a:r>
              <a:rPr lang="zh-TW" altLang="zh-TW" sz="4000" b="1" dirty="0"/>
              <a:t>光票之種類</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201</a:t>
            </a:fld>
            <a:endParaRPr lang="zh-TW" altLang="en-US"/>
          </a:p>
        </p:txBody>
      </p:sp>
      <p:sp>
        <p:nvSpPr>
          <p:cNvPr id="6" name="內容版面配置區 5"/>
          <p:cNvSpPr>
            <a:spLocks noGrp="1"/>
          </p:cNvSpPr>
          <p:nvPr>
            <p:ph sz="quarter" idx="1"/>
          </p:nvPr>
        </p:nvSpPr>
        <p:spPr>
          <a:xfrm>
            <a:off x="179512" y="1052736"/>
            <a:ext cx="4319336" cy="5544616"/>
          </a:xfrm>
        </p:spPr>
        <p:txBody>
          <a:bodyPr>
            <a:normAutofit/>
          </a:bodyPr>
          <a:lstStyle/>
          <a:p>
            <a:r>
              <a:rPr lang="zh-TW" altLang="zh-TW" sz="2800" b="1" dirty="0">
                <a:latin typeface="Times New Roman" panose="02020603050405020304" pitchFamily="18" charset="0"/>
                <a:cs typeface="Times New Roman" panose="02020603050405020304" pitchFamily="18" charset="0"/>
              </a:rPr>
              <a:t>銀行匯票</a:t>
            </a:r>
            <a:r>
              <a:rPr lang="en-US" altLang="zh-TW" sz="2800" b="1" dirty="0">
                <a:latin typeface="Times New Roman" panose="02020603050405020304" pitchFamily="18" charset="0"/>
                <a:cs typeface="Times New Roman" panose="02020603050405020304" pitchFamily="18" charset="0"/>
              </a:rPr>
              <a:t>(Bank’s Drafts</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銀行支票</a:t>
            </a:r>
            <a:r>
              <a:rPr lang="en-US" altLang="zh-TW" sz="2800" b="1" dirty="0">
                <a:latin typeface="Times New Roman" panose="02020603050405020304" pitchFamily="18" charset="0"/>
                <a:cs typeface="Times New Roman" panose="02020603050405020304" pitchFamily="18" charset="0"/>
              </a:rPr>
              <a:t>(Bank’s Checks</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銀行本票</a:t>
            </a:r>
            <a:r>
              <a:rPr lang="en-US" altLang="zh-TW" sz="2800" b="1" dirty="0">
                <a:latin typeface="Times New Roman" panose="02020603050405020304" pitchFamily="18" charset="0"/>
                <a:cs typeface="Times New Roman" panose="02020603050405020304" pitchFamily="18" charset="0"/>
              </a:rPr>
              <a:t>(Bank’s Cashier’s Checks</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旅行支票</a:t>
            </a:r>
            <a:r>
              <a:rPr lang="en-US" altLang="zh-TW" sz="2800" b="1" dirty="0">
                <a:latin typeface="Times New Roman" panose="02020603050405020304" pitchFamily="18" charset="0"/>
                <a:cs typeface="Times New Roman" panose="02020603050405020304" pitchFamily="18" charset="0"/>
              </a:rPr>
              <a:t>(</a:t>
            </a:r>
            <a:r>
              <a:rPr lang="en-US" altLang="zh-TW" sz="2800" b="1" dirty="0" err="1">
                <a:latin typeface="Times New Roman" panose="02020603050405020304" pitchFamily="18" charset="0"/>
                <a:cs typeface="Times New Roman" panose="02020603050405020304" pitchFamily="18" charset="0"/>
              </a:rPr>
              <a:t>Traveller’s</a:t>
            </a:r>
            <a:r>
              <a:rPr lang="en-US" altLang="zh-TW" sz="2800" b="1" dirty="0">
                <a:latin typeface="Times New Roman" panose="02020603050405020304" pitchFamily="18" charset="0"/>
                <a:cs typeface="Times New Roman" panose="02020603050405020304" pitchFamily="18" charset="0"/>
              </a:rPr>
              <a:t> Check, T/C</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旅行信用狀項下之匯票</a:t>
            </a:r>
            <a:r>
              <a:rPr lang="en-US" altLang="zh-TW" sz="2800" b="1" dirty="0">
                <a:latin typeface="Times New Roman" panose="02020603050405020304" pitchFamily="18" charset="0"/>
                <a:cs typeface="Times New Roman" panose="02020603050405020304" pitchFamily="18" charset="0"/>
              </a:rPr>
              <a:t>(Drafts drawn under </a:t>
            </a:r>
            <a:r>
              <a:rPr lang="en-US" altLang="zh-TW" sz="2800" b="1" dirty="0" err="1">
                <a:latin typeface="Times New Roman" panose="02020603050405020304" pitchFamily="18" charset="0"/>
                <a:cs typeface="Times New Roman" panose="02020603050405020304" pitchFamily="18" charset="0"/>
              </a:rPr>
              <a:t>Traveller’s</a:t>
            </a:r>
            <a:r>
              <a:rPr lang="en-US" altLang="zh-TW" sz="2800" b="1" dirty="0">
                <a:latin typeface="Times New Roman" panose="02020603050405020304" pitchFamily="18" charset="0"/>
                <a:cs typeface="Times New Roman" panose="02020603050405020304" pitchFamily="18" charset="0"/>
              </a:rPr>
              <a:t> L/C</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外國郵政匯票</a:t>
            </a:r>
            <a:r>
              <a:rPr lang="en-US" altLang="zh-TW" sz="2800" b="1" dirty="0">
                <a:latin typeface="Times New Roman" panose="02020603050405020304" pitchFamily="18" charset="0"/>
                <a:cs typeface="Times New Roman" panose="02020603050405020304" pitchFamily="18" charset="0"/>
              </a:rPr>
              <a:t>(Postal Money Orders)</a:t>
            </a:r>
            <a:endParaRPr lang="zh-TW" altLang="en-US" sz="2800" b="1" dirty="0">
              <a:latin typeface="Times New Roman" panose="02020603050405020304" pitchFamily="18" charset="0"/>
              <a:cs typeface="Times New Roman" panose="02020603050405020304" pitchFamily="18" charset="0"/>
            </a:endParaRPr>
          </a:p>
        </p:txBody>
      </p:sp>
      <p:sp>
        <p:nvSpPr>
          <p:cNvPr id="7" name="內容版面配置區 6"/>
          <p:cNvSpPr>
            <a:spLocks noGrp="1"/>
          </p:cNvSpPr>
          <p:nvPr>
            <p:ph sz="quarter" idx="2"/>
          </p:nvPr>
        </p:nvSpPr>
        <p:spPr>
          <a:xfrm>
            <a:off x="4632198" y="1052736"/>
            <a:ext cx="4404298" cy="5544616"/>
          </a:xfrm>
        </p:spPr>
        <p:txBody>
          <a:bodyPr>
            <a:normAutofit/>
          </a:bodyPr>
          <a:lstStyle/>
          <a:p>
            <a:r>
              <a:rPr lang="zh-TW" altLang="zh-TW" sz="2800" b="1" dirty="0"/>
              <a:t>外國國庫支票</a:t>
            </a:r>
            <a:r>
              <a:rPr lang="en-US" altLang="zh-TW" sz="2800" b="1" dirty="0"/>
              <a:t>(Treasury Checks</a:t>
            </a:r>
            <a:r>
              <a:rPr lang="en-US" altLang="zh-TW" sz="2800" b="1" dirty="0" smtClean="0"/>
              <a:t>)</a:t>
            </a:r>
          </a:p>
          <a:p>
            <a:r>
              <a:rPr lang="zh-TW" altLang="zh-TW" sz="2800" b="1" dirty="0"/>
              <a:t>到期外國公債及息票</a:t>
            </a:r>
            <a:r>
              <a:rPr lang="en-US" altLang="zh-TW" sz="2800" b="1" dirty="0"/>
              <a:t>(Matured Bonds and Coupons</a:t>
            </a:r>
            <a:r>
              <a:rPr lang="en-US" altLang="zh-TW" sz="2800" b="1" dirty="0" smtClean="0"/>
              <a:t>)</a:t>
            </a:r>
          </a:p>
          <a:p>
            <a:r>
              <a:rPr lang="zh-TW" altLang="zh-TW" sz="2800" b="1" dirty="0"/>
              <a:t>私人或公司行號開發之匯票、本票及支票</a:t>
            </a:r>
            <a:r>
              <a:rPr lang="en-US" altLang="zh-TW" sz="2800" b="1" dirty="0"/>
              <a:t>(Private Drafts</a:t>
            </a:r>
            <a:r>
              <a:rPr lang="zh-TW" altLang="zh-TW" sz="2800" b="1" dirty="0"/>
              <a:t>，</a:t>
            </a:r>
            <a:r>
              <a:rPr lang="en-US" altLang="zh-TW" sz="2800" b="1" dirty="0"/>
              <a:t>Promissory Note and Private Checks</a:t>
            </a:r>
            <a:r>
              <a:rPr lang="en-US" altLang="zh-TW" sz="2800" b="1" dirty="0" smtClean="0"/>
              <a:t>)</a:t>
            </a:r>
          </a:p>
          <a:p>
            <a:r>
              <a:rPr lang="zh-TW" altLang="zh-TW" sz="2800" b="1" dirty="0"/>
              <a:t>小額匯票</a:t>
            </a:r>
            <a:r>
              <a:rPr lang="en-US" altLang="zh-TW" sz="2800" b="1" dirty="0"/>
              <a:t>(Money Order)</a:t>
            </a:r>
            <a:endParaRPr lang="zh-TW" altLang="en-US" sz="2800" b="1" dirty="0"/>
          </a:p>
        </p:txBody>
      </p:sp>
    </p:spTree>
    <p:extLst>
      <p:ext uri="{BB962C8B-B14F-4D97-AF65-F5344CB8AC3E}">
        <p14:creationId xmlns:p14="http://schemas.microsoft.com/office/powerpoint/2010/main" xmlns="" val="18548229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3600" b="1" dirty="0"/>
              <a:t>光票託收之匯票與跟單託收之匯票</a:t>
            </a:r>
            <a:endParaRPr lang="zh-TW" altLang="en-US" sz="36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202</a:t>
            </a:fld>
            <a:endParaRPr lang="zh-TW" altLang="en-US"/>
          </a:p>
        </p:txBody>
      </p:sp>
      <p:sp>
        <p:nvSpPr>
          <p:cNvPr id="7" name="內容版面配置區 6"/>
          <p:cNvSpPr>
            <a:spLocks noGrp="1"/>
          </p:cNvSpPr>
          <p:nvPr>
            <p:ph sz="quarter" idx="1"/>
          </p:nvPr>
        </p:nvSpPr>
        <p:spPr>
          <a:xfrm>
            <a:off x="0" y="1219200"/>
            <a:ext cx="9144000" cy="5306144"/>
          </a:xfrm>
        </p:spPr>
        <p:txBody>
          <a:bodyPr>
            <a:normAutofit/>
          </a:bodyPr>
          <a:lstStyle/>
          <a:p>
            <a:r>
              <a:rPr lang="zh-TW" altLang="zh-TW" sz="3200" b="1" dirty="0"/>
              <a:t>簽發地點</a:t>
            </a:r>
            <a:r>
              <a:rPr lang="zh-TW" altLang="zh-TW" sz="3200" b="1" dirty="0" smtClean="0"/>
              <a:t>不同</a:t>
            </a:r>
            <a:r>
              <a:rPr lang="en-US" altLang="zh-TW" sz="3200" b="1" dirty="0" smtClean="0"/>
              <a:t>:</a:t>
            </a:r>
            <a:r>
              <a:rPr lang="zh-TW" altLang="zh-TW" sz="3200" b="1" dirty="0" smtClean="0"/>
              <a:t>光</a:t>
            </a:r>
            <a:r>
              <a:rPr lang="zh-TW" altLang="zh-TW" sz="3200" b="1" dirty="0"/>
              <a:t>票託收之匯票通常係在進口地</a:t>
            </a:r>
            <a:r>
              <a:rPr lang="zh-TW" altLang="zh-TW" sz="3200" b="1" dirty="0" smtClean="0"/>
              <a:t>簽發</a:t>
            </a:r>
            <a:r>
              <a:rPr lang="en-US" altLang="zh-TW" sz="3200" b="1" dirty="0" smtClean="0"/>
              <a:t>;</a:t>
            </a:r>
            <a:r>
              <a:rPr lang="zh-TW" altLang="zh-TW" sz="3200" b="1" dirty="0" smtClean="0"/>
              <a:t>跟</a:t>
            </a:r>
            <a:r>
              <a:rPr lang="zh-TW" altLang="zh-TW" sz="3200" b="1" dirty="0"/>
              <a:t>單託收之匯票通常由出口地之出口商</a:t>
            </a:r>
            <a:r>
              <a:rPr lang="zh-TW" altLang="zh-TW" sz="3200" b="1" dirty="0" smtClean="0"/>
              <a:t>簽發</a:t>
            </a:r>
            <a:r>
              <a:rPr lang="en-US" altLang="zh-TW" sz="3200" b="1" dirty="0" smtClean="0"/>
              <a:t>.</a:t>
            </a:r>
          </a:p>
          <a:p>
            <a:r>
              <a:rPr lang="zh-TW" altLang="zh-TW" sz="3200" b="1" dirty="0"/>
              <a:t>付款人</a:t>
            </a:r>
            <a:r>
              <a:rPr lang="zh-TW" altLang="zh-TW" sz="3200" b="1" dirty="0" smtClean="0"/>
              <a:t>不同</a:t>
            </a:r>
            <a:r>
              <a:rPr lang="en-US" altLang="zh-TW" sz="3200" b="1" dirty="0" smtClean="0"/>
              <a:t>:</a:t>
            </a:r>
            <a:r>
              <a:rPr lang="zh-TW" altLang="zh-TW" sz="3200" b="1" dirty="0" smtClean="0"/>
              <a:t>光</a:t>
            </a:r>
            <a:r>
              <a:rPr lang="zh-TW" altLang="zh-TW" sz="3200" b="1" dirty="0"/>
              <a:t>票託收之匯票付款人通常為</a:t>
            </a:r>
            <a:r>
              <a:rPr lang="zh-TW" altLang="zh-TW" sz="3200" b="1" dirty="0" smtClean="0"/>
              <a:t>金融機構</a:t>
            </a:r>
            <a:r>
              <a:rPr lang="en-US" altLang="zh-TW" sz="3200" b="1" dirty="0" smtClean="0"/>
              <a:t>,</a:t>
            </a:r>
            <a:r>
              <a:rPr lang="zh-TW" altLang="zh-TW" sz="3200" b="1" dirty="0" smtClean="0"/>
              <a:t>或</a:t>
            </a:r>
            <a:r>
              <a:rPr lang="zh-TW" altLang="zh-TW" sz="3200" b="1" dirty="0"/>
              <a:t>經金融機構保證</a:t>
            </a:r>
            <a:r>
              <a:rPr lang="zh-TW" altLang="zh-TW" sz="3200" b="1" dirty="0" smtClean="0"/>
              <a:t>兌付</a:t>
            </a:r>
            <a:r>
              <a:rPr lang="en-US" altLang="zh-TW" sz="3200" b="1" dirty="0" smtClean="0"/>
              <a:t>;</a:t>
            </a:r>
            <a:r>
              <a:rPr lang="zh-TW" altLang="zh-TW" sz="3200" b="1" dirty="0" smtClean="0"/>
              <a:t>跟</a:t>
            </a:r>
            <a:r>
              <a:rPr lang="zh-TW" altLang="zh-TW" sz="3200" b="1" dirty="0"/>
              <a:t>單託收之匯票付款人通常為</a:t>
            </a:r>
            <a:r>
              <a:rPr lang="zh-TW" altLang="zh-TW" sz="3200" b="1" dirty="0" smtClean="0"/>
              <a:t>進口商</a:t>
            </a:r>
            <a:r>
              <a:rPr lang="en-US" altLang="zh-TW" sz="3200" b="1" dirty="0" smtClean="0"/>
              <a:t>,</a:t>
            </a:r>
            <a:r>
              <a:rPr lang="zh-TW" altLang="zh-TW" sz="3200" b="1" dirty="0" smtClean="0"/>
              <a:t>除非</a:t>
            </a:r>
            <a:r>
              <a:rPr lang="zh-TW" altLang="zh-TW" sz="3200" b="1" dirty="0"/>
              <a:t>得到銀行同意不能以銀行為</a:t>
            </a:r>
            <a:r>
              <a:rPr lang="zh-TW" altLang="zh-TW" sz="3200" b="1" dirty="0" smtClean="0"/>
              <a:t>付款人</a:t>
            </a:r>
            <a:r>
              <a:rPr lang="en-US" altLang="zh-TW" sz="3200" b="1" dirty="0" smtClean="0"/>
              <a:t>.</a:t>
            </a:r>
          </a:p>
          <a:p>
            <a:r>
              <a:rPr lang="zh-TW" altLang="en-US" sz="3200" b="1" dirty="0"/>
              <a:t>光</a:t>
            </a:r>
            <a:r>
              <a:rPr lang="zh-TW" altLang="en-US" sz="3200" b="1" dirty="0" smtClean="0"/>
              <a:t>票託收之匯票</a:t>
            </a:r>
            <a:r>
              <a:rPr lang="en-US" altLang="zh-TW" sz="3200" b="1" dirty="0" smtClean="0"/>
              <a:t>,</a:t>
            </a:r>
            <a:r>
              <a:rPr lang="zh-TW" altLang="en-US" sz="3200" b="1" dirty="0" smtClean="0"/>
              <a:t>係經由金融機構之匯兌服務寄往付款地提示請求付款</a:t>
            </a:r>
            <a:r>
              <a:rPr lang="en-US" altLang="zh-TW" sz="3200" b="1" dirty="0" smtClean="0"/>
              <a:t>,</a:t>
            </a:r>
            <a:r>
              <a:rPr lang="zh-TW" altLang="en-US" sz="3200" b="1" dirty="0" smtClean="0"/>
              <a:t>跟單託收係屬進出口業務</a:t>
            </a:r>
            <a:r>
              <a:rPr lang="en-US" altLang="zh-TW" sz="3200" b="1" dirty="0" smtClean="0"/>
              <a:t>,</a:t>
            </a:r>
            <a:r>
              <a:rPr lang="zh-TW" altLang="en-US" sz="3200" b="1" dirty="0" smtClean="0"/>
              <a:t>出口商出貨後</a:t>
            </a:r>
            <a:r>
              <a:rPr lang="en-US" altLang="zh-TW" sz="3200" b="1" dirty="0" smtClean="0"/>
              <a:t>,</a:t>
            </a:r>
            <a:r>
              <a:rPr lang="zh-TW" altLang="en-US" sz="3200" b="1" dirty="0" smtClean="0"/>
              <a:t>匯票及</a:t>
            </a:r>
            <a:r>
              <a:rPr lang="en-US" altLang="zh-TW" sz="3200" b="1" dirty="0" smtClean="0"/>
              <a:t>/</a:t>
            </a:r>
            <a:r>
              <a:rPr lang="zh-TW" altLang="en-US" sz="3200" b="1" dirty="0" smtClean="0"/>
              <a:t>或單據經由託收銀行寄往代收銀行憑付款或承對交付單據</a:t>
            </a:r>
            <a:r>
              <a:rPr lang="en-US" altLang="zh-TW" sz="3200" b="1" dirty="0" smtClean="0"/>
              <a:t>.</a:t>
            </a:r>
            <a:endParaRPr lang="zh-TW" altLang="en-US" sz="3200" b="1" dirty="0"/>
          </a:p>
        </p:txBody>
      </p:sp>
    </p:spTree>
    <p:extLst>
      <p:ext uri="{BB962C8B-B14F-4D97-AF65-F5344CB8AC3E}">
        <p14:creationId xmlns:p14="http://schemas.microsoft.com/office/powerpoint/2010/main" xmlns="" val="112160447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68313" y="0"/>
            <a:ext cx="8229600" cy="692696"/>
          </a:xfrm>
        </p:spPr>
        <p:txBody>
          <a:bodyPr>
            <a:normAutofit fontScale="90000"/>
          </a:bodyPr>
          <a:lstStyle/>
          <a:p>
            <a:r>
              <a:rPr lang="zh-TW" altLang="en-US" sz="4000" b="1" dirty="0" smtClean="0">
                <a:solidFill>
                  <a:srgbClr val="002060"/>
                </a:solidFill>
                <a:latin typeface="Times New Roman" pitchFamily="18" charset="0"/>
                <a:ea typeface="標楷體" pitchFamily="65" charset="-120"/>
              </a:rPr>
              <a:t>託收之種類</a:t>
            </a:r>
            <a:r>
              <a:rPr lang="en-US" altLang="zh-TW" sz="4000" b="1" dirty="0" smtClean="0">
                <a:solidFill>
                  <a:srgbClr val="002060"/>
                </a:solidFill>
                <a:latin typeface="Times New Roman" pitchFamily="18" charset="0"/>
                <a:ea typeface="標楷體" pitchFamily="65" charset="-120"/>
              </a:rPr>
              <a:t>-</a:t>
            </a:r>
            <a:r>
              <a:rPr lang="zh-TW" altLang="en-US" b="1" dirty="0" smtClean="0">
                <a:latin typeface="Times New Roman" pitchFamily="18" charset="0"/>
                <a:ea typeface="標楷體" pitchFamily="65" charset="-120"/>
                <a:cs typeface="Times New Roman" pitchFamily="18" charset="0"/>
              </a:rPr>
              <a:t>依據</a:t>
            </a:r>
            <a:r>
              <a:rPr lang="zh-TW" altLang="en-US" b="1" dirty="0">
                <a:latin typeface="Times New Roman" pitchFamily="18" charset="0"/>
                <a:ea typeface="標楷體" pitchFamily="65" charset="-120"/>
                <a:cs typeface="Times New Roman" pitchFamily="18" charset="0"/>
              </a:rPr>
              <a:t>交付單據方式區分</a:t>
            </a:r>
            <a:endParaRPr lang="zh-TW" altLang="en-US" b="1" dirty="0" smtClean="0">
              <a:solidFill>
                <a:srgbClr val="002060"/>
              </a:solidFill>
              <a:latin typeface="Times New Roman" pitchFamily="18" charset="0"/>
              <a:ea typeface="標楷體" pitchFamily="65" charset="-120"/>
            </a:endParaRPr>
          </a:p>
        </p:txBody>
      </p:sp>
      <p:sp>
        <p:nvSpPr>
          <p:cNvPr id="150531" name="Rectangle 3"/>
          <p:cNvSpPr>
            <a:spLocks noGrp="1" noChangeArrowheads="1"/>
          </p:cNvSpPr>
          <p:nvPr>
            <p:ph type="body" idx="1"/>
          </p:nvPr>
        </p:nvSpPr>
        <p:spPr>
          <a:xfrm>
            <a:off x="0" y="764704"/>
            <a:ext cx="9144001" cy="6093296"/>
          </a:xfrm>
        </p:spPr>
        <p:txBody>
          <a:bodyPr>
            <a:noAutofit/>
          </a:bodyPr>
          <a:lstStyle/>
          <a:p>
            <a:pPr>
              <a:lnSpc>
                <a:spcPct val="90000"/>
              </a:lnSpc>
            </a:pPr>
            <a:r>
              <a:rPr lang="zh-TW" altLang="en-US" sz="3200" b="1" dirty="0" smtClean="0">
                <a:latin typeface="Times New Roman" pitchFamily="18" charset="0"/>
                <a:ea typeface="標楷體" pitchFamily="65" charset="-120"/>
                <a:cs typeface="Times New Roman" pitchFamily="18" charset="0"/>
              </a:rPr>
              <a:t>承兌交單(</a:t>
            </a:r>
            <a:r>
              <a:rPr lang="en-US" altLang="zh-TW" sz="3200" b="1" dirty="0" smtClean="0">
                <a:latin typeface="Times New Roman" pitchFamily="18" charset="0"/>
                <a:ea typeface="標楷體" pitchFamily="65" charset="-120"/>
                <a:cs typeface="Times New Roman" pitchFamily="18" charset="0"/>
              </a:rPr>
              <a:t>D/A):</a:t>
            </a:r>
            <a:r>
              <a:rPr lang="zh-TW" altLang="zh-TW" sz="3200" b="1" dirty="0">
                <a:latin typeface="Times New Roman" panose="02020603050405020304" pitchFamily="18" charset="0"/>
                <a:cs typeface="Times New Roman" panose="02020603050405020304" pitchFamily="18" charset="0"/>
              </a:rPr>
              <a:t>付款人</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進口商</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於遠期匯票上承兌</a:t>
            </a:r>
            <a:r>
              <a:rPr lang="zh-TW" altLang="zh-TW" sz="3200" b="1" dirty="0" smtClean="0">
                <a:latin typeface="Times New Roman" panose="02020603050405020304" pitchFamily="18" charset="0"/>
                <a:cs typeface="Times New Roman" panose="02020603050405020304" pitchFamily="18" charset="0"/>
              </a:rPr>
              <a:t>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即可</a:t>
            </a:r>
            <a:r>
              <a:rPr lang="zh-TW" altLang="zh-TW" sz="3200" b="1" dirty="0">
                <a:latin typeface="Times New Roman" panose="02020603050405020304" pitchFamily="18" charset="0"/>
                <a:cs typeface="Times New Roman" panose="02020603050405020304" pitchFamily="18" charset="0"/>
              </a:rPr>
              <a:t>贖取</a:t>
            </a:r>
            <a:r>
              <a:rPr lang="zh-TW" altLang="zh-TW" sz="3200" b="1" dirty="0" smtClean="0">
                <a:latin typeface="Times New Roman" panose="02020603050405020304" pitchFamily="18" charset="0"/>
                <a:cs typeface="Times New Roman" panose="02020603050405020304" pitchFamily="18" charset="0"/>
              </a:rPr>
              <a:t>單據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再</a:t>
            </a:r>
            <a:r>
              <a:rPr lang="zh-TW" altLang="zh-TW" sz="3200" b="1" dirty="0">
                <a:latin typeface="Times New Roman" panose="02020603050405020304" pitchFamily="18" charset="0"/>
                <a:cs typeface="Times New Roman" panose="02020603050405020304" pitchFamily="18" charset="0"/>
              </a:rPr>
              <a:t>於所承兌之遠期匯票到期時償付託收款項</a:t>
            </a:r>
            <a:endParaRPr lang="en-US" altLang="zh-TW" sz="3200" b="1" dirty="0" smtClean="0">
              <a:latin typeface="Times New Roman" pitchFamily="18" charset="0"/>
              <a:ea typeface="標楷體" pitchFamily="65" charset="-120"/>
              <a:cs typeface="Times New Roman" pitchFamily="18" charset="0"/>
            </a:endParaRPr>
          </a:p>
          <a:p>
            <a:pPr>
              <a:lnSpc>
                <a:spcPct val="90000"/>
              </a:lnSpc>
            </a:pPr>
            <a:r>
              <a:rPr lang="zh-TW" altLang="en-US" sz="3200" b="1" dirty="0" smtClean="0">
                <a:latin typeface="Times New Roman" pitchFamily="18" charset="0"/>
                <a:ea typeface="標楷體" pitchFamily="65" charset="-120"/>
                <a:cs typeface="Times New Roman" pitchFamily="18" charset="0"/>
              </a:rPr>
              <a:t>付款交單(</a:t>
            </a:r>
            <a:r>
              <a:rPr lang="en-US" altLang="zh-TW" sz="3200" b="1" dirty="0" smtClean="0">
                <a:latin typeface="Times New Roman" pitchFamily="18" charset="0"/>
                <a:ea typeface="標楷體" pitchFamily="65" charset="-120"/>
                <a:cs typeface="Times New Roman" pitchFamily="18" charset="0"/>
              </a:rPr>
              <a:t>D/P) :</a:t>
            </a:r>
            <a:r>
              <a:rPr lang="zh-TW" altLang="zh-TW" sz="3200" b="1" dirty="0">
                <a:latin typeface="Times New Roman" panose="02020603050405020304" pitchFamily="18" charset="0"/>
                <a:cs typeface="Times New Roman" panose="02020603050405020304" pitchFamily="18" charset="0"/>
              </a:rPr>
              <a:t>付款人</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進口商</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須清償託收款項及相關費用</a:t>
            </a:r>
            <a:r>
              <a:rPr lang="zh-TW" altLang="zh-TW" sz="3200" b="1" dirty="0" smtClean="0">
                <a:latin typeface="Times New Roman" panose="02020603050405020304" pitchFamily="18" charset="0"/>
                <a:cs typeface="Times New Roman" panose="02020603050405020304" pitchFamily="18" charset="0"/>
              </a:rPr>
              <a:t>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始</a:t>
            </a:r>
            <a:r>
              <a:rPr lang="zh-TW" altLang="zh-TW" sz="3200" b="1" dirty="0">
                <a:latin typeface="Times New Roman" panose="02020603050405020304" pitchFamily="18" charset="0"/>
                <a:cs typeface="Times New Roman" panose="02020603050405020304" pitchFamily="18" charset="0"/>
              </a:rPr>
              <a:t>能贖</a:t>
            </a:r>
            <a:r>
              <a:rPr lang="zh-TW" altLang="zh-TW" sz="3200" b="1" dirty="0" smtClean="0">
                <a:latin typeface="Times New Roman" panose="02020603050405020304" pitchFamily="18" charset="0"/>
                <a:cs typeface="Times New Roman" panose="02020603050405020304" pitchFamily="18" charset="0"/>
              </a:rPr>
              <a:t>單</a:t>
            </a:r>
            <a:r>
              <a:rPr lang="en-US" altLang="zh-TW" sz="3200" b="1" dirty="0" smtClean="0">
                <a:latin typeface="Times New Roman" panose="02020603050405020304" pitchFamily="18" charset="0"/>
                <a:cs typeface="Times New Roman" panose="02020603050405020304" pitchFamily="18" charset="0"/>
              </a:rPr>
              <a:t>.</a:t>
            </a:r>
            <a:endParaRPr lang="en-US" altLang="zh-TW" sz="3200" b="1" dirty="0" smtClean="0">
              <a:latin typeface="Times New Roman" pitchFamily="18" charset="0"/>
              <a:ea typeface="標楷體" pitchFamily="65" charset="-120"/>
              <a:cs typeface="Times New Roman" pitchFamily="18" charset="0"/>
            </a:endParaRPr>
          </a:p>
          <a:p>
            <a:pPr>
              <a:lnSpc>
                <a:spcPct val="90000"/>
              </a:lnSpc>
            </a:pPr>
            <a:r>
              <a:rPr lang="zh-TW" altLang="en-US" sz="3200" b="1" dirty="0">
                <a:latin typeface="Times New Roman" pitchFamily="18" charset="0"/>
                <a:ea typeface="標楷體" pitchFamily="65" charset="-120"/>
                <a:cs typeface="Times New Roman" pitchFamily="18" charset="0"/>
              </a:rPr>
              <a:t>遠期付款交單(</a:t>
            </a:r>
            <a:r>
              <a:rPr lang="en-US" altLang="zh-TW" sz="3200" b="1" dirty="0" err="1">
                <a:latin typeface="Times New Roman" pitchFamily="18" charset="0"/>
                <a:ea typeface="標楷體" pitchFamily="65" charset="-120"/>
                <a:cs typeface="Times New Roman" pitchFamily="18" charset="0"/>
              </a:rPr>
              <a:t>Usance</a:t>
            </a:r>
            <a:r>
              <a:rPr lang="en-US" altLang="zh-TW" sz="3200" b="1" dirty="0">
                <a:latin typeface="Times New Roman" pitchFamily="18" charset="0"/>
                <a:ea typeface="標楷體" pitchFamily="65" charset="-120"/>
                <a:cs typeface="Times New Roman" pitchFamily="18" charset="0"/>
              </a:rPr>
              <a:t> D/P) :</a:t>
            </a:r>
            <a:r>
              <a:rPr lang="zh-TW" altLang="en-US" sz="3200" b="1" dirty="0">
                <a:latin typeface="Times New Roman" pitchFamily="18" charset="0"/>
                <a:ea typeface="標楷體" pitchFamily="65" charset="-120"/>
                <a:cs typeface="Times New Roman" pitchFamily="18" charset="0"/>
              </a:rPr>
              <a:t>即附有遠期匯票之付款交單託收案件</a:t>
            </a:r>
            <a:r>
              <a:rPr lang="en-US" altLang="zh-TW" sz="3200" b="1" dirty="0">
                <a:latin typeface="Times New Roman" pitchFamily="18" charset="0"/>
                <a:ea typeface="標楷體" pitchFamily="65" charset="-120"/>
                <a:cs typeface="Times New Roman" pitchFamily="18" charset="0"/>
              </a:rPr>
              <a:t>,</a:t>
            </a:r>
            <a:r>
              <a:rPr lang="zh-TW" altLang="en-US" sz="3200" b="1" dirty="0">
                <a:latin typeface="Times New Roman" pitchFamily="18" charset="0"/>
                <a:ea typeface="標楷體" pitchFamily="65" charset="-120"/>
                <a:cs typeface="Times New Roman" pitchFamily="18" charset="0"/>
              </a:rPr>
              <a:t>進口代收銀行於託收單據寄達時</a:t>
            </a:r>
            <a:r>
              <a:rPr lang="en-US" altLang="zh-TW" sz="3200" b="1" dirty="0">
                <a:latin typeface="Times New Roman" pitchFamily="18" charset="0"/>
                <a:ea typeface="標楷體" pitchFamily="65" charset="-120"/>
                <a:cs typeface="Times New Roman" pitchFamily="18" charset="0"/>
              </a:rPr>
              <a:t>,</a:t>
            </a:r>
            <a:r>
              <a:rPr lang="zh-TW" altLang="en-US" sz="3200" b="1" dirty="0">
                <a:latin typeface="Times New Roman" pitchFamily="18" charset="0"/>
                <a:ea typeface="標楷體" pitchFamily="65" charset="-120"/>
                <a:cs typeface="Times New Roman" pitchFamily="18" charset="0"/>
              </a:rPr>
              <a:t>先請付款人</a:t>
            </a:r>
            <a:r>
              <a:rPr lang="en-US" altLang="zh-TW" sz="3200" b="1" dirty="0">
                <a:latin typeface="Times New Roman" pitchFamily="18" charset="0"/>
                <a:ea typeface="標楷體" pitchFamily="65" charset="-120"/>
                <a:cs typeface="Times New Roman" pitchFamily="18" charset="0"/>
              </a:rPr>
              <a:t>(</a:t>
            </a:r>
            <a:r>
              <a:rPr lang="zh-TW" altLang="en-US" sz="3200" b="1" dirty="0">
                <a:latin typeface="Times New Roman" pitchFamily="18" charset="0"/>
                <a:ea typeface="標楷體" pitchFamily="65" charset="-120"/>
                <a:cs typeface="Times New Roman" pitchFamily="18" charset="0"/>
              </a:rPr>
              <a:t>進口商</a:t>
            </a:r>
            <a:r>
              <a:rPr lang="en-US" altLang="zh-TW" sz="3200" b="1" dirty="0">
                <a:latin typeface="Times New Roman" pitchFamily="18" charset="0"/>
                <a:ea typeface="標楷體" pitchFamily="65" charset="-120"/>
                <a:cs typeface="Times New Roman" pitchFamily="18" charset="0"/>
              </a:rPr>
              <a:t>)</a:t>
            </a:r>
            <a:r>
              <a:rPr lang="zh-TW" altLang="en-US" sz="3200" b="1" dirty="0">
                <a:latin typeface="Times New Roman" pitchFamily="18" charset="0"/>
                <a:ea typeface="標楷體" pitchFamily="65" charset="-120"/>
                <a:cs typeface="Times New Roman" pitchFamily="18" charset="0"/>
              </a:rPr>
              <a:t>於遠期匯票上承兌</a:t>
            </a:r>
            <a:r>
              <a:rPr lang="en-US" altLang="zh-TW" sz="3200" b="1" dirty="0">
                <a:latin typeface="Times New Roman" pitchFamily="18" charset="0"/>
                <a:ea typeface="標楷體" pitchFamily="65" charset="-120"/>
                <a:cs typeface="Times New Roman" pitchFamily="18" charset="0"/>
              </a:rPr>
              <a:t>,</a:t>
            </a:r>
            <a:r>
              <a:rPr lang="zh-TW" altLang="en-US" sz="3200" b="1" dirty="0">
                <a:latin typeface="Times New Roman" pitchFamily="18" charset="0"/>
                <a:ea typeface="標楷體" pitchFamily="65" charset="-120"/>
                <a:cs typeface="Times New Roman" pitchFamily="18" charset="0"/>
              </a:rPr>
              <a:t>但單據之交付須俟進口商付款後始得</a:t>
            </a:r>
            <a:r>
              <a:rPr lang="zh-TW" altLang="en-US" sz="3200" b="1" dirty="0" smtClean="0">
                <a:latin typeface="Times New Roman" pitchFamily="18" charset="0"/>
                <a:ea typeface="標楷體" pitchFamily="65" charset="-120"/>
                <a:cs typeface="Times New Roman" pitchFamily="18" charset="0"/>
              </a:rPr>
              <a:t>交付</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依據</a:t>
            </a:r>
            <a:r>
              <a:rPr lang="en-US" altLang="zh-TW" sz="3200" b="1" dirty="0" smtClean="0">
                <a:latin typeface="Times New Roman" pitchFamily="18" charset="0"/>
                <a:ea typeface="標楷體" pitchFamily="65" charset="-120"/>
                <a:cs typeface="Times New Roman" pitchFamily="18" charset="0"/>
              </a:rPr>
              <a:t>URC522</a:t>
            </a:r>
            <a:r>
              <a:rPr lang="zh-TW" altLang="en-US" sz="3200" b="1" dirty="0" smtClean="0">
                <a:latin typeface="Times New Roman" pitchFamily="18" charset="0"/>
                <a:ea typeface="標楷體" pitchFamily="65" charset="-120"/>
                <a:cs typeface="Times New Roman" pitchFamily="18" charset="0"/>
              </a:rPr>
              <a:t>第7條</a:t>
            </a:r>
            <a:r>
              <a:rPr lang="en-US" altLang="zh-TW" sz="3200" b="1" dirty="0" smtClean="0">
                <a:latin typeface="Times New Roman" pitchFamily="18" charset="0"/>
                <a:ea typeface="標楷體" pitchFamily="65" charset="-120"/>
                <a:cs typeface="Times New Roman" pitchFamily="18" charset="0"/>
              </a:rPr>
              <a:t>c</a:t>
            </a:r>
            <a:r>
              <a:rPr lang="zh-TW" altLang="en-US" sz="3200" b="1" dirty="0" smtClean="0">
                <a:latin typeface="Times New Roman" pitchFamily="18" charset="0"/>
                <a:ea typeface="標楷體" pitchFamily="65" charset="-120"/>
                <a:cs typeface="Times New Roman" pitchFamily="18" charset="0"/>
              </a:rPr>
              <a:t>項之規定,如託收含有未來日期付款之匯票,且託收指示書表明商業單據應憑付款交付,則該單據僅於付款後才能交付,代收銀行對任何遲延交付單據所致之任何後果將不負責任.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203</a:t>
            </a:fld>
            <a:endParaRPr lang="zh-TW" altLang="en-US"/>
          </a:p>
        </p:txBody>
      </p:sp>
    </p:spTree>
    <p:extLst>
      <p:ext uri="{BB962C8B-B14F-4D97-AF65-F5344CB8AC3E}">
        <p14:creationId xmlns:p14="http://schemas.microsoft.com/office/powerpoint/2010/main" xmlns="" val="4127148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 calcmode="lin" valueType="num">
                                      <p:cBhvr additive="base">
                                        <p:cTn id="7" dur="500" fill="hold"/>
                                        <p:tgtEl>
                                          <p:spTgt spid="1505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05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0531">
                                            <p:txEl>
                                              <p:pRg st="0" end="0"/>
                                            </p:txEl>
                                          </p:spTgt>
                                        </p:tgtEl>
                                        <p:attrNameLst>
                                          <p:attrName>style.visibility</p:attrName>
                                        </p:attrNameLst>
                                      </p:cBhvr>
                                      <p:to>
                                        <p:strVal val="visible"/>
                                      </p:to>
                                    </p:set>
                                    <p:animEffect transition="in" filter="box(out)">
                                      <p:cBhvr>
                                        <p:cTn id="13" dur="500"/>
                                        <p:tgtEl>
                                          <p:spTgt spid="150531">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0531">
                                            <p:txEl>
                                              <p:pRg st="1" end="1"/>
                                            </p:txEl>
                                          </p:spTgt>
                                        </p:tgtEl>
                                        <p:attrNameLst>
                                          <p:attrName>style.visibility</p:attrName>
                                        </p:attrNameLst>
                                      </p:cBhvr>
                                      <p:to>
                                        <p:strVal val="visible"/>
                                      </p:to>
                                    </p:set>
                                    <p:animEffect transition="in" filter="box(out)">
                                      <p:cBhvr>
                                        <p:cTn id="18" dur="500"/>
                                        <p:tgtEl>
                                          <p:spTgt spid="150531">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0531">
                                            <p:txEl>
                                              <p:pRg st="2" end="2"/>
                                            </p:txEl>
                                          </p:spTgt>
                                        </p:tgtEl>
                                        <p:attrNameLst>
                                          <p:attrName>style.visibility</p:attrName>
                                        </p:attrNameLst>
                                      </p:cBhvr>
                                      <p:to>
                                        <p:strVal val="visible"/>
                                      </p:to>
                                    </p:set>
                                    <p:animEffect transition="in" filter="box(out)">
                                      <p:cBhvr>
                                        <p:cTn id="23" dur="500"/>
                                        <p:tgtEl>
                                          <p:spTgt spid="150531">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build="p" autoUpdateAnimBg="0"/>
      <p:bldP spid="150531" grpId="0" build="p"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標題 1"/>
          <p:cNvSpPr>
            <a:spLocks noGrp="1"/>
          </p:cNvSpPr>
          <p:nvPr>
            <p:ph type="title"/>
          </p:nvPr>
        </p:nvSpPr>
        <p:spPr>
          <a:xfrm>
            <a:off x="428625" y="0"/>
            <a:ext cx="7543800" cy="980728"/>
          </a:xfrm>
        </p:spPr>
        <p:txBody>
          <a:bodyPr>
            <a:normAutofit/>
          </a:bodyPr>
          <a:lstStyle/>
          <a:p>
            <a:pPr algn="ctr"/>
            <a:r>
              <a:rPr lang="zh-TW" altLang="en-US" sz="4000" b="1" dirty="0" smtClean="0">
                <a:latin typeface="Times New Roman" pitchFamily="18" charset="0"/>
                <a:ea typeface="標楷體" pitchFamily="65" charset="-120"/>
                <a:cs typeface="Times New Roman" pitchFamily="18" charset="0"/>
              </a:rPr>
              <a:t>託收之當事人</a:t>
            </a:r>
          </a:p>
        </p:txBody>
      </p:sp>
      <p:sp>
        <p:nvSpPr>
          <p:cNvPr id="531459" name="內容版面配置區 2"/>
          <p:cNvSpPr>
            <a:spLocks noGrp="1"/>
          </p:cNvSpPr>
          <p:nvPr>
            <p:ph idx="1"/>
          </p:nvPr>
        </p:nvSpPr>
        <p:spPr>
          <a:xfrm>
            <a:off x="0" y="1196752"/>
            <a:ext cx="9144000" cy="5661248"/>
          </a:xfrm>
        </p:spPr>
        <p:txBody>
          <a:bodyPr>
            <a:noAutofit/>
          </a:bodyPr>
          <a:lstStyle/>
          <a:p>
            <a:r>
              <a:rPr lang="zh-TW" altLang="en-US" sz="2800" b="1" dirty="0" smtClean="0">
                <a:latin typeface="Times New Roman" pitchFamily="18" charset="0"/>
                <a:ea typeface="標楷體" pitchFamily="65" charset="-120"/>
                <a:cs typeface="Times New Roman" pitchFamily="18" charset="0"/>
              </a:rPr>
              <a:t>依據</a:t>
            </a:r>
            <a:r>
              <a:rPr lang="en-US" altLang="zh-TW" sz="2800" b="1" dirty="0" smtClean="0">
                <a:latin typeface="Times New Roman" pitchFamily="18" charset="0"/>
                <a:ea typeface="標楷體" pitchFamily="65" charset="-120"/>
                <a:cs typeface="Times New Roman" pitchFamily="18" charset="0"/>
              </a:rPr>
              <a:t>URC522</a:t>
            </a:r>
            <a:r>
              <a:rPr lang="zh-TW" altLang="en-US" sz="2800" b="1" dirty="0" smtClean="0">
                <a:latin typeface="Times New Roman" pitchFamily="18" charset="0"/>
                <a:ea typeface="標楷體" pitchFamily="65" charset="-120"/>
                <a:cs typeface="Times New Roman" pitchFamily="18" charset="0"/>
              </a:rPr>
              <a:t>第</a:t>
            </a:r>
            <a:r>
              <a:rPr lang="en-US" altLang="zh-TW" sz="2800" b="1" dirty="0" smtClean="0">
                <a:latin typeface="Times New Roman" pitchFamily="18" charset="0"/>
                <a:ea typeface="標楷體" pitchFamily="65" charset="-120"/>
                <a:cs typeface="Times New Roman" pitchFamily="18" charset="0"/>
              </a:rPr>
              <a:t>3</a:t>
            </a:r>
            <a:r>
              <a:rPr lang="zh-TW" altLang="en-US" sz="2800" b="1" dirty="0" smtClean="0">
                <a:latin typeface="Times New Roman" pitchFamily="18" charset="0"/>
                <a:ea typeface="標楷體" pitchFamily="65" charset="-120"/>
                <a:cs typeface="Times New Roman" pitchFamily="18" charset="0"/>
              </a:rPr>
              <a:t>條之規定</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託收之當事人有</a:t>
            </a:r>
            <a:r>
              <a:rPr lang="en-US" altLang="zh-TW" sz="2800" b="1" dirty="0" smtClean="0">
                <a:latin typeface="Times New Roman" pitchFamily="18" charset="0"/>
                <a:ea typeface="標楷體" pitchFamily="65" charset="-120"/>
                <a:cs typeface="Times New Roman" pitchFamily="18" charset="0"/>
              </a:rPr>
              <a:t>:</a:t>
            </a:r>
          </a:p>
          <a:p>
            <a:pPr>
              <a:buFont typeface="Wingdings" pitchFamily="2" charset="2"/>
              <a:buNone/>
            </a:pP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委託人</a:t>
            </a:r>
            <a:r>
              <a:rPr lang="en-US" altLang="zh-TW" sz="2800" b="1" dirty="0" smtClean="0">
                <a:latin typeface="Times New Roman" pitchFamily="18" charset="0"/>
                <a:ea typeface="標楷體" pitchFamily="65" charset="-120"/>
                <a:cs typeface="Times New Roman" pitchFamily="18" charset="0"/>
              </a:rPr>
              <a:t>(principal):</a:t>
            </a:r>
            <a:r>
              <a:rPr lang="zh-TW" altLang="en-US" sz="2800" b="1" dirty="0" smtClean="0">
                <a:latin typeface="Times New Roman" pitchFamily="18" charset="0"/>
                <a:ea typeface="標楷體" pitchFamily="65" charset="-120"/>
                <a:cs typeface="Times New Roman" pitchFamily="18" charset="0"/>
              </a:rPr>
              <a:t>指委託銀行處理託收之一方</a:t>
            </a:r>
            <a:r>
              <a:rPr lang="en-US" altLang="zh-TW" sz="2800" b="1" dirty="0" smtClean="0">
                <a:latin typeface="Times New Roman" pitchFamily="18" charset="0"/>
                <a:ea typeface="標楷體" pitchFamily="65" charset="-120"/>
                <a:cs typeface="Times New Roman" pitchFamily="18" charset="0"/>
              </a:rPr>
              <a:t>.</a:t>
            </a:r>
          </a:p>
          <a:p>
            <a:pPr>
              <a:buFont typeface="Wingdings" pitchFamily="2" charset="2"/>
              <a:buNone/>
            </a:pP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託收銀行</a:t>
            </a:r>
            <a:r>
              <a:rPr lang="en-US" altLang="zh-TW" sz="2800" b="1" dirty="0" smtClean="0">
                <a:latin typeface="Times New Roman" pitchFamily="18" charset="0"/>
                <a:ea typeface="標楷體" pitchFamily="65" charset="-120"/>
                <a:cs typeface="Times New Roman" pitchFamily="18" charset="0"/>
              </a:rPr>
              <a:t>(remitting bank):</a:t>
            </a:r>
            <a:r>
              <a:rPr lang="zh-TW" altLang="en-US" sz="2800" b="1" dirty="0" smtClean="0">
                <a:latin typeface="Times New Roman" pitchFamily="18" charset="0"/>
                <a:ea typeface="標楷體" pitchFamily="65" charset="-120"/>
                <a:cs typeface="Times New Roman" pitchFamily="18" charset="0"/>
              </a:rPr>
              <a:t>為受委託人委託處理託收之銀行</a:t>
            </a:r>
            <a:r>
              <a:rPr lang="en-US" altLang="zh-TW" sz="2800" b="1" dirty="0" smtClean="0">
                <a:latin typeface="Times New Roman" pitchFamily="18" charset="0"/>
                <a:ea typeface="標楷體" pitchFamily="65" charset="-120"/>
                <a:cs typeface="Times New Roman" pitchFamily="18" charset="0"/>
              </a:rPr>
              <a:t>.</a:t>
            </a:r>
          </a:p>
          <a:p>
            <a:pPr>
              <a:buFont typeface="Wingdings" pitchFamily="2" charset="2"/>
              <a:buNone/>
            </a:pP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代收銀行</a:t>
            </a:r>
            <a:r>
              <a:rPr lang="en-US" altLang="zh-TW" sz="2800" b="1" dirty="0" smtClean="0">
                <a:latin typeface="Times New Roman" pitchFamily="18" charset="0"/>
                <a:ea typeface="標楷體" pitchFamily="65" charset="-120"/>
                <a:cs typeface="Times New Roman" pitchFamily="18" charset="0"/>
              </a:rPr>
              <a:t>(collecting bank):</a:t>
            </a:r>
            <a:r>
              <a:rPr lang="zh-TW" altLang="en-US" sz="2800" b="1" dirty="0" smtClean="0">
                <a:latin typeface="Times New Roman" pitchFamily="18" charset="0"/>
                <a:ea typeface="標楷體" pitchFamily="65" charset="-120"/>
                <a:cs typeface="Times New Roman" pitchFamily="18" charset="0"/>
              </a:rPr>
              <a:t>係託收銀行以外，涉及託收處理之任何銀行</a:t>
            </a:r>
            <a:r>
              <a:rPr lang="en-US" altLang="zh-TW" sz="2800" b="1" dirty="0" smtClean="0">
                <a:latin typeface="Times New Roman" pitchFamily="18" charset="0"/>
                <a:ea typeface="標楷體" pitchFamily="65" charset="-120"/>
                <a:cs typeface="Times New Roman" pitchFamily="18" charset="0"/>
              </a:rPr>
              <a:t>.</a:t>
            </a:r>
          </a:p>
          <a:p>
            <a:pPr>
              <a:buFont typeface="Wingdings" pitchFamily="2" charset="2"/>
              <a:buNone/>
            </a:pP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提示銀行</a:t>
            </a:r>
            <a:r>
              <a:rPr lang="en-US" altLang="zh-TW" sz="2800" b="1" dirty="0" smtClean="0">
                <a:latin typeface="Times New Roman" pitchFamily="18" charset="0"/>
                <a:ea typeface="標楷體" pitchFamily="65" charset="-120"/>
                <a:cs typeface="Times New Roman" pitchFamily="18" charset="0"/>
              </a:rPr>
              <a:t>(presenting bank):</a:t>
            </a:r>
            <a:r>
              <a:rPr lang="zh-TW" altLang="en-US" sz="2800" b="1" dirty="0" smtClean="0">
                <a:latin typeface="Times New Roman" pitchFamily="18" charset="0"/>
                <a:ea typeface="標楷體" pitchFamily="65" charset="-120"/>
                <a:cs typeface="Times New Roman" pitchFamily="18" charset="0"/>
              </a:rPr>
              <a:t>為向付款人辦理提示之代收銀行</a:t>
            </a:r>
            <a:r>
              <a:rPr lang="en-US" altLang="zh-TW" sz="2800" b="1" dirty="0" smtClean="0">
                <a:latin typeface="Times New Roman" pitchFamily="18" charset="0"/>
                <a:ea typeface="標楷體" pitchFamily="65" charset="-120"/>
                <a:cs typeface="Times New Roman" pitchFamily="18" charset="0"/>
              </a:rPr>
              <a:t>.</a:t>
            </a:r>
          </a:p>
          <a:p>
            <a:r>
              <a:rPr lang="zh-TW" altLang="en-US" sz="2800" b="1" dirty="0" smtClean="0">
                <a:latin typeface="Times New Roman" pitchFamily="18" charset="0"/>
                <a:ea typeface="標楷體" pitchFamily="65" charset="-120"/>
                <a:cs typeface="Times New Roman" pitchFamily="18" charset="0"/>
              </a:rPr>
              <a:t>付款人</a:t>
            </a:r>
            <a:r>
              <a:rPr lang="en-US" altLang="zh-TW" sz="2800" b="1" dirty="0" smtClean="0">
                <a:latin typeface="Times New Roman" pitchFamily="18" charset="0"/>
                <a:ea typeface="標楷體" pitchFamily="65" charset="-120"/>
                <a:cs typeface="Times New Roman" pitchFamily="18" charset="0"/>
              </a:rPr>
              <a:t>(</a:t>
            </a:r>
            <a:r>
              <a:rPr lang="en-US" altLang="zh-TW" sz="2800" b="1" dirty="0" err="1" smtClean="0">
                <a:latin typeface="Times New Roman" pitchFamily="18" charset="0"/>
                <a:ea typeface="標楷體" pitchFamily="65" charset="-120"/>
                <a:cs typeface="Times New Roman" pitchFamily="18" charset="0"/>
              </a:rPr>
              <a:t>drawee</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為依託收指示</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提示之對象</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註</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依據</a:t>
            </a:r>
            <a:r>
              <a:rPr lang="en-US" altLang="zh-TW" sz="2800" b="1" dirty="0" smtClean="0">
                <a:latin typeface="Times New Roman" pitchFamily="18" charset="0"/>
                <a:ea typeface="標楷體" pitchFamily="65" charset="-120"/>
                <a:cs typeface="Times New Roman" pitchFamily="18" charset="0"/>
              </a:rPr>
              <a:t>URC522 </a:t>
            </a:r>
            <a:r>
              <a:rPr lang="zh-TW" altLang="en-US" sz="2800" b="1" dirty="0" smtClean="0">
                <a:latin typeface="Times New Roman" pitchFamily="18" charset="0"/>
                <a:ea typeface="標楷體" pitchFamily="65" charset="-120"/>
                <a:cs typeface="Times New Roman" pitchFamily="18" charset="0"/>
              </a:rPr>
              <a:t>第</a:t>
            </a:r>
            <a:r>
              <a:rPr lang="en-US" altLang="zh-TW" sz="2800" b="1" dirty="0" smtClean="0">
                <a:latin typeface="Times New Roman" pitchFamily="18" charset="0"/>
                <a:ea typeface="標楷體" pitchFamily="65" charset="-120"/>
                <a:cs typeface="Times New Roman" pitchFamily="18" charset="0"/>
              </a:rPr>
              <a:t>3</a:t>
            </a:r>
            <a:r>
              <a:rPr lang="zh-TW" altLang="en-US" sz="2800" b="1" dirty="0" smtClean="0">
                <a:latin typeface="Times New Roman" pitchFamily="18" charset="0"/>
                <a:ea typeface="標楷體" pitchFamily="65" charset="-120"/>
                <a:cs typeface="Times New Roman" pitchFamily="18" charset="0"/>
              </a:rPr>
              <a:t>條之規定</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將付款人與其他當事人分開定義</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從而</a:t>
            </a:r>
            <a:r>
              <a:rPr lang="en-US" altLang="zh-TW" sz="2800" b="1" dirty="0" smtClean="0">
                <a:latin typeface="Times New Roman" pitchFamily="18" charset="0"/>
                <a:ea typeface="標楷體" pitchFamily="65" charset="-120"/>
                <a:cs typeface="Times New Roman" pitchFamily="18" charset="0"/>
              </a:rPr>
              <a:t>URC522</a:t>
            </a:r>
            <a:r>
              <a:rPr lang="zh-TW" altLang="en-US" sz="2800" b="1" dirty="0" smtClean="0">
                <a:latin typeface="Times New Roman" pitchFamily="18" charset="0"/>
                <a:ea typeface="標楷體" pitchFamily="65" charset="-120"/>
                <a:cs typeface="Times New Roman" pitchFamily="18" charset="0"/>
              </a:rPr>
              <a:t>文字中出現</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當事人</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一辭時，並不包括付款人</a:t>
            </a:r>
            <a:r>
              <a:rPr lang="en-US" altLang="zh-TW" sz="2800" b="1" dirty="0" smtClean="0">
                <a:latin typeface="Times New Roman" pitchFamily="18" charset="0"/>
                <a:ea typeface="標楷體" pitchFamily="65" charset="-120"/>
                <a:cs typeface="Times New Roman" pitchFamily="18" charset="0"/>
              </a:rPr>
              <a:t>.)</a:t>
            </a:r>
            <a:endParaRPr lang="zh-TW" altLang="en-US" sz="28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204</a:t>
            </a:fld>
            <a:endParaRPr lang="zh-TW" altLang="en-US"/>
          </a:p>
        </p:txBody>
      </p:sp>
    </p:spTree>
    <p:extLst>
      <p:ext uri="{BB962C8B-B14F-4D97-AF65-F5344CB8AC3E}">
        <p14:creationId xmlns:p14="http://schemas.microsoft.com/office/powerpoint/2010/main" xmlns="" val="266123125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出口託收對於</a:t>
            </a:r>
            <a:r>
              <a:rPr lang="zh-TW" altLang="zh-TW" sz="4000" b="1" dirty="0" smtClean="0"/>
              <a:t>出口商</a:t>
            </a:r>
            <a:r>
              <a:rPr lang="zh-TW" altLang="en-US" sz="4000" b="1" dirty="0" smtClean="0">
                <a:latin typeface="Times New Roman" panose="02020603050405020304" pitchFamily="18" charset="0"/>
                <a:cs typeface="Times New Roman" panose="02020603050405020304" pitchFamily="18" charset="0"/>
              </a:rPr>
              <a:t>可能之風險</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205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託收</a:t>
            </a:r>
            <a:r>
              <a:rPr lang="zh-TW" altLang="zh-TW" sz="3200" b="1" dirty="0" smtClean="0"/>
              <a:t>交易</a:t>
            </a:r>
            <a:r>
              <a:rPr lang="en-US" altLang="zh-TW" sz="3200" b="1" dirty="0" smtClean="0"/>
              <a:t>,</a:t>
            </a:r>
            <a:r>
              <a:rPr lang="zh-TW" altLang="zh-TW" sz="3200" b="1" dirty="0" smtClean="0"/>
              <a:t>不論</a:t>
            </a:r>
            <a:r>
              <a:rPr lang="en-US" altLang="zh-TW" sz="3200" b="1" dirty="0"/>
              <a:t>D/P</a:t>
            </a:r>
            <a:r>
              <a:rPr lang="zh-TW" altLang="zh-TW" sz="3200" b="1" dirty="0"/>
              <a:t>或</a:t>
            </a:r>
            <a:r>
              <a:rPr lang="en-US" altLang="zh-TW" sz="3200" b="1" dirty="0" smtClean="0"/>
              <a:t>D/A</a:t>
            </a:r>
            <a:r>
              <a:rPr lang="en-US" altLang="zh-TW" sz="3200" b="1" dirty="0"/>
              <a:t>,</a:t>
            </a:r>
            <a:r>
              <a:rPr lang="zh-TW" altLang="zh-TW" sz="3200" b="1" dirty="0" smtClean="0"/>
              <a:t>通常</a:t>
            </a:r>
            <a:r>
              <a:rPr lang="zh-TW" altLang="zh-TW" sz="3200" b="1" dirty="0"/>
              <a:t>在出貨</a:t>
            </a:r>
            <a:r>
              <a:rPr lang="zh-TW" altLang="zh-TW" sz="3200" b="1" dirty="0" smtClean="0"/>
              <a:t>後</a:t>
            </a:r>
            <a:r>
              <a:rPr lang="en-US" altLang="zh-TW" sz="3200" b="1" dirty="0" smtClean="0"/>
              <a:t>,</a:t>
            </a:r>
            <a:r>
              <a:rPr lang="zh-TW" altLang="zh-TW" sz="3200" b="1" dirty="0" smtClean="0"/>
              <a:t>付款人</a:t>
            </a:r>
            <a:r>
              <a:rPr lang="en-US" altLang="zh-TW" sz="3200" b="1" dirty="0"/>
              <a:t>(</a:t>
            </a:r>
            <a:r>
              <a:rPr lang="zh-TW" altLang="zh-TW" sz="3200" b="1" dirty="0"/>
              <a:t>進口商</a:t>
            </a:r>
            <a:r>
              <a:rPr lang="en-US" altLang="zh-TW" sz="3200" b="1" dirty="0"/>
              <a:t>)</a:t>
            </a:r>
            <a:r>
              <a:rPr lang="zh-TW" altLang="zh-TW" sz="3200" b="1" dirty="0"/>
              <a:t>才</a:t>
            </a:r>
            <a:r>
              <a:rPr lang="zh-TW" altLang="zh-TW" sz="3200" b="1" dirty="0" smtClean="0"/>
              <a:t>付款</a:t>
            </a:r>
            <a:r>
              <a:rPr lang="en-US" altLang="zh-TW" sz="3200" b="1" dirty="0" smtClean="0"/>
              <a:t>;</a:t>
            </a:r>
            <a:r>
              <a:rPr lang="zh-TW" altLang="zh-TW" sz="3200" b="1" dirty="0" smtClean="0"/>
              <a:t>因此</a:t>
            </a:r>
            <a:r>
              <a:rPr lang="en-US" altLang="zh-TW" sz="3200" b="1" dirty="0"/>
              <a:t>,</a:t>
            </a:r>
            <a:r>
              <a:rPr lang="zh-TW" altLang="zh-TW" sz="3200" b="1" dirty="0" smtClean="0"/>
              <a:t>倘</a:t>
            </a:r>
            <a:r>
              <a:rPr lang="zh-TW" altLang="zh-TW" sz="3200" b="1" dirty="0"/>
              <a:t>在台幣持續升值</a:t>
            </a:r>
            <a:r>
              <a:rPr lang="zh-TW" altLang="zh-TW" sz="3200" b="1" dirty="0" smtClean="0"/>
              <a:t>時</a:t>
            </a:r>
            <a:r>
              <a:rPr lang="en-US" altLang="zh-TW" sz="3200" b="1" dirty="0" smtClean="0"/>
              <a:t>,</a:t>
            </a:r>
            <a:r>
              <a:rPr lang="zh-TW" altLang="zh-TW" sz="3200" b="1" dirty="0" smtClean="0"/>
              <a:t>出口</a:t>
            </a:r>
            <a:r>
              <a:rPr lang="zh-TW" altLang="zh-TW" sz="3200" b="1" dirty="0"/>
              <a:t>商會蒙受匯兌</a:t>
            </a:r>
            <a:r>
              <a:rPr lang="zh-TW" altLang="zh-TW" sz="3200" b="1" dirty="0" smtClean="0"/>
              <a:t>損失</a:t>
            </a:r>
            <a:r>
              <a:rPr lang="en-US" altLang="zh-TW" sz="3200" b="1" dirty="0" smtClean="0"/>
              <a:t>.</a:t>
            </a:r>
          </a:p>
          <a:p>
            <a:r>
              <a:rPr lang="zh-TW" altLang="zh-TW" sz="3200" b="1" dirty="0"/>
              <a:t>託收項下貨物之價格大</a:t>
            </a:r>
            <a:r>
              <a:rPr lang="zh-TW" altLang="zh-TW" sz="3200" b="1" dirty="0" smtClean="0"/>
              <a:t>跌</a:t>
            </a:r>
            <a:r>
              <a:rPr lang="en-US" altLang="zh-TW" sz="3200" b="1" dirty="0" smtClean="0"/>
              <a:t>,</a:t>
            </a:r>
            <a:r>
              <a:rPr lang="zh-TW" altLang="zh-TW" sz="3200" b="1" dirty="0" smtClean="0"/>
              <a:t>進口商</a:t>
            </a:r>
            <a:r>
              <a:rPr lang="zh-TW" altLang="zh-TW" sz="3200" b="1" dirty="0"/>
              <a:t>拒絕贖</a:t>
            </a:r>
            <a:r>
              <a:rPr lang="zh-TW" altLang="zh-TW" sz="3200" b="1" dirty="0" smtClean="0"/>
              <a:t>單</a:t>
            </a:r>
            <a:r>
              <a:rPr lang="en-US" altLang="zh-TW" sz="3200" b="1" dirty="0" smtClean="0"/>
              <a:t>.</a:t>
            </a:r>
          </a:p>
          <a:p>
            <a:r>
              <a:rPr lang="zh-TW" altLang="zh-TW" sz="3200" b="1" dirty="0"/>
              <a:t>在以空運方式</a:t>
            </a:r>
            <a:r>
              <a:rPr lang="zh-TW" altLang="zh-TW" sz="3200" b="1" dirty="0" smtClean="0"/>
              <a:t>出口</a:t>
            </a:r>
            <a:r>
              <a:rPr lang="en-US" altLang="zh-TW" sz="3200" b="1" dirty="0" smtClean="0"/>
              <a:t>,</a:t>
            </a:r>
            <a:r>
              <a:rPr lang="zh-TW" altLang="zh-TW" sz="3200" b="1" dirty="0" smtClean="0"/>
              <a:t>進口商</a:t>
            </a:r>
            <a:r>
              <a:rPr lang="zh-TW" altLang="zh-TW" sz="3200" b="1" dirty="0"/>
              <a:t>在贖單前已取得</a:t>
            </a:r>
            <a:r>
              <a:rPr lang="zh-TW" altLang="zh-TW" sz="3200" b="1" dirty="0" smtClean="0"/>
              <a:t>貨物</a:t>
            </a:r>
            <a:r>
              <a:rPr lang="en-US" altLang="zh-TW" sz="3200" b="1" dirty="0" smtClean="0"/>
              <a:t>.</a:t>
            </a:r>
          </a:p>
          <a:p>
            <a:r>
              <a:rPr lang="en-US" altLang="zh-TW" sz="3200" b="1" dirty="0"/>
              <a:t>D/A</a:t>
            </a:r>
            <a:r>
              <a:rPr lang="zh-TW" altLang="zh-TW" sz="3200" b="1" dirty="0" smtClean="0"/>
              <a:t>案件</a:t>
            </a:r>
            <a:r>
              <a:rPr lang="en-US" altLang="zh-TW" sz="3200" b="1" dirty="0" smtClean="0"/>
              <a:t>,</a:t>
            </a:r>
            <a:r>
              <a:rPr lang="zh-TW" altLang="zh-TW" sz="3200" b="1" dirty="0" smtClean="0"/>
              <a:t>以</a:t>
            </a:r>
            <a:r>
              <a:rPr lang="zh-TW" altLang="zh-TW" sz="3200" b="1" dirty="0"/>
              <a:t>承兌匯票到期付款人</a:t>
            </a:r>
            <a:r>
              <a:rPr lang="en-US" altLang="zh-TW" sz="3200" b="1" dirty="0"/>
              <a:t>(</a:t>
            </a:r>
            <a:r>
              <a:rPr lang="zh-TW" altLang="zh-TW" sz="3200" b="1" dirty="0"/>
              <a:t>進口商</a:t>
            </a:r>
            <a:r>
              <a:rPr lang="en-US" altLang="zh-TW" sz="3200" b="1" dirty="0"/>
              <a:t>)</a:t>
            </a:r>
            <a:r>
              <a:rPr lang="zh-TW" altLang="zh-TW" sz="3200" b="1" dirty="0"/>
              <a:t>不</a:t>
            </a:r>
            <a:r>
              <a:rPr lang="zh-TW" altLang="zh-TW" sz="3200" b="1" dirty="0" smtClean="0"/>
              <a:t>付款</a:t>
            </a:r>
            <a:endParaRPr lang="en-US" altLang="zh-TW" sz="3200" b="1" dirty="0" smtClean="0"/>
          </a:p>
          <a:p>
            <a:r>
              <a:rPr lang="zh-TW" altLang="zh-TW" sz="3200" b="1" dirty="0"/>
              <a:t>進口商設局</a:t>
            </a:r>
            <a:r>
              <a:rPr lang="zh-TW" altLang="zh-TW" sz="3200" b="1" dirty="0" smtClean="0"/>
              <a:t>詐騙</a:t>
            </a:r>
            <a:r>
              <a:rPr lang="en-US" altLang="zh-TW" sz="3200" b="1" dirty="0" smtClean="0"/>
              <a:t>.</a:t>
            </a:r>
            <a:endParaRPr lang="zh-TW" altLang="en-US" sz="3200" b="1" dirty="0"/>
          </a:p>
        </p:txBody>
      </p:sp>
    </p:spTree>
    <p:extLst>
      <p:ext uri="{BB962C8B-B14F-4D97-AF65-F5344CB8AC3E}">
        <p14:creationId xmlns:p14="http://schemas.microsoft.com/office/powerpoint/2010/main" xmlns="" val="1673515215"/>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8983"/>
            <a:ext cx="8229600" cy="951745"/>
          </a:xfrm>
        </p:spPr>
        <p:txBody>
          <a:bodyPr>
            <a:normAutofit/>
          </a:bodyPr>
          <a:lstStyle/>
          <a:p>
            <a:pPr algn="ctr"/>
            <a:r>
              <a:rPr lang="zh-TW" altLang="en-US" sz="4000" b="1" dirty="0" smtClean="0">
                <a:solidFill>
                  <a:srgbClr val="003300"/>
                </a:solidFill>
              </a:rPr>
              <a:t>跟單託收與匯兌風險</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206</a:t>
            </a:fld>
            <a:endParaRPr lang="zh-TW" altLang="en-US"/>
          </a:p>
        </p:txBody>
      </p:sp>
      <p:sp>
        <p:nvSpPr>
          <p:cNvPr id="4" name="內容版面配置區 3"/>
          <p:cNvSpPr>
            <a:spLocks noGrp="1"/>
          </p:cNvSpPr>
          <p:nvPr>
            <p:ph sz="quarter" idx="1"/>
          </p:nvPr>
        </p:nvSpPr>
        <p:spPr>
          <a:xfrm>
            <a:off x="107504" y="1196752"/>
            <a:ext cx="8784976" cy="5184576"/>
          </a:xfrm>
        </p:spPr>
        <p:txBody>
          <a:bodyPr>
            <a:normAutofit fontScale="92500"/>
          </a:bodyPr>
          <a:lstStyle/>
          <a:p>
            <a:r>
              <a:rPr lang="zh-TW" altLang="zh-TW" sz="3200" b="1" dirty="0"/>
              <a:t>託收交易</a:t>
            </a:r>
            <a:r>
              <a:rPr lang="en-US" altLang="zh-TW" sz="3200" b="1" dirty="0"/>
              <a:t>,</a:t>
            </a:r>
            <a:r>
              <a:rPr lang="zh-TW" altLang="zh-TW" sz="3200" b="1" dirty="0"/>
              <a:t>不論</a:t>
            </a:r>
            <a:r>
              <a:rPr lang="en-US" altLang="zh-TW" sz="3200" b="1" dirty="0"/>
              <a:t>D/P</a:t>
            </a:r>
            <a:r>
              <a:rPr lang="zh-TW" altLang="zh-TW" sz="3200" b="1" dirty="0"/>
              <a:t>或</a:t>
            </a:r>
            <a:r>
              <a:rPr lang="en-US" altLang="zh-TW" sz="3200" b="1" dirty="0"/>
              <a:t>D/A,</a:t>
            </a:r>
            <a:r>
              <a:rPr lang="zh-TW" altLang="zh-TW" sz="3200" b="1" dirty="0"/>
              <a:t>通常在出貨後</a:t>
            </a:r>
            <a:r>
              <a:rPr lang="en-US" altLang="zh-TW" sz="3200" b="1" dirty="0"/>
              <a:t>,</a:t>
            </a:r>
            <a:r>
              <a:rPr lang="zh-TW" altLang="zh-TW" sz="3200" b="1" dirty="0"/>
              <a:t>付款人</a:t>
            </a:r>
            <a:r>
              <a:rPr lang="en-US" altLang="zh-TW" sz="3200" b="1" dirty="0"/>
              <a:t>(</a:t>
            </a:r>
            <a:r>
              <a:rPr lang="zh-TW" altLang="zh-TW" sz="3200" b="1" dirty="0"/>
              <a:t>進口商</a:t>
            </a:r>
            <a:r>
              <a:rPr lang="en-US" altLang="zh-TW" sz="3200" b="1" dirty="0" smtClean="0"/>
              <a:t>)</a:t>
            </a:r>
            <a:r>
              <a:rPr lang="zh-TW" altLang="en-US" sz="3200" b="1" dirty="0" smtClean="0"/>
              <a:t>於贖單或承兌之匯票到期時</a:t>
            </a:r>
            <a:r>
              <a:rPr lang="en-US" altLang="zh-TW" sz="3200" b="1" dirty="0" smtClean="0"/>
              <a:t>,</a:t>
            </a:r>
            <a:r>
              <a:rPr lang="zh-TW" altLang="zh-TW" sz="3200" b="1" dirty="0" smtClean="0"/>
              <a:t>才</a:t>
            </a:r>
            <a:r>
              <a:rPr lang="zh-TW" altLang="zh-TW" sz="3200" b="1" dirty="0"/>
              <a:t>付款</a:t>
            </a:r>
            <a:r>
              <a:rPr lang="en-US" altLang="zh-TW" sz="3200" b="1" dirty="0"/>
              <a:t>;</a:t>
            </a:r>
            <a:r>
              <a:rPr lang="zh-TW" altLang="zh-TW" sz="3200" b="1" dirty="0"/>
              <a:t>因此</a:t>
            </a:r>
            <a:r>
              <a:rPr lang="en-US" altLang="zh-TW" sz="3200" b="1" dirty="0"/>
              <a:t>,</a:t>
            </a:r>
            <a:r>
              <a:rPr lang="zh-TW" altLang="zh-TW" sz="3200" b="1" dirty="0"/>
              <a:t>倘在台幣持續升值時</a:t>
            </a:r>
            <a:r>
              <a:rPr lang="en-US" altLang="zh-TW" sz="3200" b="1" dirty="0"/>
              <a:t>,</a:t>
            </a:r>
            <a:r>
              <a:rPr lang="zh-TW" altLang="zh-TW" sz="3200" b="1" dirty="0"/>
              <a:t>出口商會蒙受匯兌</a:t>
            </a:r>
            <a:r>
              <a:rPr lang="zh-TW" altLang="zh-TW" sz="3200" b="1" dirty="0" smtClean="0"/>
              <a:t>損失</a:t>
            </a:r>
            <a:r>
              <a:rPr lang="en-US" altLang="zh-TW" sz="3200" b="1" dirty="0" smtClean="0"/>
              <a:t>;</a:t>
            </a:r>
          </a:p>
          <a:p>
            <a:r>
              <a:rPr lang="zh-TW" altLang="en-US" sz="3200" b="1" dirty="0" smtClean="0">
                <a:solidFill>
                  <a:srgbClr val="FF0000"/>
                </a:solidFill>
              </a:rPr>
              <a:t>解決或防範措施</a:t>
            </a:r>
            <a:r>
              <a:rPr lang="en-US" altLang="zh-TW" sz="3200" b="1" dirty="0" smtClean="0">
                <a:solidFill>
                  <a:srgbClr val="FF0000"/>
                </a:solidFill>
              </a:rPr>
              <a:t>:</a:t>
            </a:r>
          </a:p>
          <a:p>
            <a:pPr>
              <a:buFont typeface="Wingdings" panose="05000000000000000000" pitchFamily="2" charset="2"/>
              <a:buChar char="Ø"/>
            </a:pPr>
            <a:r>
              <a:rPr lang="zh-TW" altLang="en-US" sz="3200" b="1" dirty="0">
                <a:latin typeface="Times New Roman" panose="02020603050405020304" pitchFamily="18" charset="0"/>
                <a:cs typeface="Times New Roman" panose="02020603050405020304" pitchFamily="18" charset="0"/>
              </a:rPr>
              <a:t>改</a:t>
            </a:r>
            <a:r>
              <a:rPr lang="zh-TW" altLang="en-US" sz="3200" b="1" dirty="0" smtClean="0">
                <a:latin typeface="Times New Roman" panose="02020603050405020304" pitchFamily="18" charset="0"/>
                <a:cs typeface="Times New Roman" panose="02020603050405020304" pitchFamily="18" charset="0"/>
              </a:rPr>
              <a:t>使用付款時間較早之付款方式</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例如</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預付貨款或</a:t>
            </a:r>
            <a:r>
              <a:rPr lang="zh-TW" altLang="en-US" sz="3200" b="1" dirty="0">
                <a:latin typeface="Times New Roman" panose="02020603050405020304" pitchFamily="18" charset="0"/>
                <a:cs typeface="Times New Roman" panose="02020603050405020304" pitchFamily="18" charset="0"/>
              </a:rPr>
              <a:t>跟單信用</a:t>
            </a:r>
            <a:r>
              <a:rPr lang="zh-TW" altLang="en-US" sz="3200" b="1" dirty="0" smtClean="0">
                <a:latin typeface="Times New Roman" panose="02020603050405020304" pitchFamily="18" charset="0"/>
                <a:cs typeface="Times New Roman" panose="02020603050405020304" pitchFamily="18" charset="0"/>
              </a:rPr>
              <a:t>狀</a:t>
            </a:r>
            <a:r>
              <a:rPr lang="en-US" altLang="zh-TW" sz="3200"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zh-TW" altLang="en-US" sz="3200" b="1" dirty="0" smtClean="0">
                <a:latin typeface="Times New Roman" panose="02020603050405020304" pitchFamily="18" charset="0"/>
                <a:cs typeface="Times New Roman" panose="02020603050405020304" pitchFamily="18" charset="0"/>
              </a:rPr>
              <a:t>辦理預售遠期外匯</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或</a:t>
            </a:r>
            <a:endParaRPr lang="en-US" altLang="zh-TW"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en-US" sz="3200" b="1" dirty="0" smtClean="0">
                <a:latin typeface="Times New Roman" panose="02020603050405020304" pitchFamily="18" charset="0"/>
                <a:cs typeface="Times New Roman" panose="02020603050405020304" pitchFamily="18" charset="0"/>
              </a:rPr>
              <a:t>以出口託收之單據向託收銀行申請外幣短期放款</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並將外幣墊款兌換為台幣</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a:latin typeface="Times New Roman" panose="02020603050405020304" pitchFamily="18" charset="0"/>
                <a:cs typeface="Times New Roman" panose="02020603050405020304" pitchFamily="18" charset="0"/>
              </a:rPr>
              <a:t>再</a:t>
            </a:r>
            <a:r>
              <a:rPr lang="zh-TW" altLang="en-US" sz="3200" b="1" dirty="0" smtClean="0">
                <a:latin typeface="Times New Roman" panose="02020603050405020304" pitchFamily="18" charset="0"/>
                <a:cs typeface="Times New Roman" panose="02020603050405020304" pitchFamily="18" charset="0"/>
              </a:rPr>
              <a:t>於託收款項入帳後</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沖轉前述外幣墊款</a:t>
            </a:r>
            <a:r>
              <a:rPr lang="en-US" altLang="zh-TW" sz="3200"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75054611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8640960" cy="1026368"/>
          </a:xfrm>
        </p:spPr>
        <p:txBody>
          <a:bodyPr>
            <a:noAutofit/>
          </a:bodyPr>
          <a:lstStyle/>
          <a:p>
            <a:pPr algn="ctr"/>
            <a:r>
              <a:rPr lang="zh-TW" altLang="zh-TW" sz="3600" b="1" dirty="0"/>
              <a:t>託收項下貨物之價格大跌</a:t>
            </a:r>
            <a:r>
              <a:rPr lang="en-US" altLang="zh-TW" sz="3600" b="1" dirty="0" smtClean="0"/>
              <a:t>,</a:t>
            </a:r>
            <a:br>
              <a:rPr lang="en-US" altLang="zh-TW" sz="3600" b="1" dirty="0" smtClean="0"/>
            </a:br>
            <a:r>
              <a:rPr lang="zh-TW" altLang="zh-TW" sz="3600" b="1" dirty="0" smtClean="0"/>
              <a:t>進口商</a:t>
            </a:r>
            <a:r>
              <a:rPr lang="zh-TW" altLang="zh-TW" sz="3600" b="1" dirty="0"/>
              <a:t>拒絕贖</a:t>
            </a:r>
            <a:r>
              <a:rPr lang="zh-TW" altLang="zh-TW" sz="3600" b="1" dirty="0" smtClean="0"/>
              <a:t>單</a:t>
            </a:r>
            <a:r>
              <a:rPr lang="zh-TW" altLang="en-US" sz="3600" b="1" dirty="0"/>
              <a:t>之風險</a:t>
            </a:r>
            <a:endParaRPr lang="zh-TW" altLang="en-US" sz="3600" b="1" dirty="0">
              <a:solidFill>
                <a:srgbClr val="003300"/>
              </a:solidFill>
            </a:endParaRPr>
          </a:p>
        </p:txBody>
      </p:sp>
      <p:sp>
        <p:nvSpPr>
          <p:cNvPr id="3" name="投影片編號版面配置區 2"/>
          <p:cNvSpPr>
            <a:spLocks noGrp="1"/>
          </p:cNvSpPr>
          <p:nvPr>
            <p:ph type="sldNum" sz="quarter" idx="12"/>
          </p:nvPr>
        </p:nvSpPr>
        <p:spPr/>
        <p:txBody>
          <a:bodyPr/>
          <a:lstStyle/>
          <a:p>
            <a:fld id="{264D57ED-6878-4D2F-8B06-A7754D23C99E}" type="slidenum">
              <a:rPr lang="zh-TW" altLang="en-US" smtClean="0"/>
              <a:pPr/>
              <a:t>207</a:t>
            </a:fld>
            <a:endParaRPr lang="zh-TW" altLang="en-US"/>
          </a:p>
        </p:txBody>
      </p:sp>
      <p:sp>
        <p:nvSpPr>
          <p:cNvPr id="4" name="內容版面配置區 3"/>
          <p:cNvSpPr>
            <a:spLocks noGrp="1"/>
          </p:cNvSpPr>
          <p:nvPr>
            <p:ph sz="quarter" idx="1"/>
          </p:nvPr>
        </p:nvSpPr>
        <p:spPr>
          <a:xfrm>
            <a:off x="251520" y="1196752"/>
            <a:ext cx="8568952" cy="5112568"/>
          </a:xfrm>
        </p:spPr>
        <p:txBody>
          <a:bodyPr>
            <a:normAutofit/>
          </a:bodyPr>
          <a:lstStyle/>
          <a:p>
            <a:pPr>
              <a:lnSpc>
                <a:spcPct val="90000"/>
              </a:lnSpc>
            </a:pPr>
            <a:r>
              <a:rPr lang="zh-TW" altLang="en-US" sz="3200" b="1" dirty="0">
                <a:ea typeface="標楷體" pitchFamily="65" charset="-120"/>
              </a:rPr>
              <a:t>在國際貿易上</a:t>
            </a:r>
            <a:r>
              <a:rPr lang="en-US" altLang="zh-TW" sz="3200" b="1" dirty="0">
                <a:ea typeface="標楷體" pitchFamily="65" charset="-120"/>
              </a:rPr>
              <a:t>,</a:t>
            </a:r>
            <a:r>
              <a:rPr lang="zh-TW" altLang="en-US" sz="3200" b="1" dirty="0">
                <a:ea typeface="標楷體" pitchFamily="65" charset="-120"/>
              </a:rPr>
              <a:t>為何要簽發信用狀</a:t>
            </a:r>
            <a:r>
              <a:rPr lang="en-US" altLang="zh-TW" sz="3200" b="1" dirty="0">
                <a:latin typeface="Times New Roman" pitchFamily="18" charset="0"/>
                <a:ea typeface="標楷體" pitchFamily="65" charset="-120"/>
              </a:rPr>
              <a:t>?</a:t>
            </a:r>
          </a:p>
          <a:p>
            <a:pPr>
              <a:lnSpc>
                <a:spcPct val="90000"/>
              </a:lnSpc>
              <a:buFont typeface="Wingdings" panose="05000000000000000000" pitchFamily="2" charset="2"/>
              <a:buChar char="Ø"/>
            </a:pPr>
            <a:r>
              <a:rPr lang="zh-TW" altLang="en-US" sz="3200" b="1" dirty="0" smtClean="0">
                <a:ea typeface="標楷體" pitchFamily="65" charset="-120"/>
              </a:rPr>
              <a:t>因買賣雙方信任不足</a:t>
            </a:r>
            <a:r>
              <a:rPr lang="en-US" altLang="zh-TW" sz="3200" b="1" dirty="0" smtClean="0">
                <a:ea typeface="標楷體" pitchFamily="65" charset="-120"/>
              </a:rPr>
              <a:t>,</a:t>
            </a:r>
            <a:r>
              <a:rPr lang="zh-TW" altLang="en-US" sz="3200" b="1" dirty="0" smtClean="0">
                <a:ea typeface="標楷體" pitchFamily="65" charset="-120"/>
              </a:rPr>
              <a:t>對於付款與交貨之孰先孰後爭執不下</a:t>
            </a:r>
            <a:r>
              <a:rPr lang="en-US" altLang="zh-TW" sz="3200" b="1" dirty="0" smtClean="0">
                <a:ea typeface="標楷體" pitchFamily="65" charset="-120"/>
              </a:rPr>
              <a:t>,</a:t>
            </a:r>
            <a:r>
              <a:rPr lang="zh-TW" altLang="en-US" sz="3200" b="1" dirty="0" smtClean="0">
                <a:ea typeface="標楷體" pitchFamily="65" charset="-120"/>
              </a:rPr>
              <a:t>因此</a:t>
            </a:r>
            <a:r>
              <a:rPr lang="en-US" altLang="zh-TW" sz="3200" b="1" dirty="0" smtClean="0">
                <a:ea typeface="標楷體" pitchFamily="65" charset="-120"/>
              </a:rPr>
              <a:t>,</a:t>
            </a:r>
            <a:r>
              <a:rPr lang="zh-TW" altLang="en-US" sz="3200" b="1" dirty="0" smtClean="0">
                <a:ea typeface="標楷體" pitchFamily="65" charset="-120"/>
              </a:rPr>
              <a:t>以銀行之信用介入買賣交易</a:t>
            </a:r>
            <a:r>
              <a:rPr lang="en-US" altLang="zh-TW" sz="3200" b="1" dirty="0" smtClean="0">
                <a:ea typeface="標楷體" pitchFamily="65" charset="-120"/>
              </a:rPr>
              <a:t>,</a:t>
            </a:r>
            <a:r>
              <a:rPr lang="zh-TW" altLang="en-US" sz="3200" b="1" dirty="0" smtClean="0">
                <a:ea typeface="標楷體" pitchFamily="65" charset="-120"/>
              </a:rPr>
              <a:t>由銀行對賣方發出一不可撤銷且確定之承諾取代買方之預付貨款</a:t>
            </a:r>
            <a:r>
              <a:rPr lang="en-US" altLang="zh-TW" sz="3200" b="1" dirty="0" smtClean="0">
                <a:ea typeface="標楷體" pitchFamily="65" charset="-120"/>
              </a:rPr>
              <a:t>,</a:t>
            </a:r>
            <a:r>
              <a:rPr lang="zh-TW" altLang="en-US" sz="3200" b="1" dirty="0" smtClean="0">
                <a:ea typeface="標楷體" pitchFamily="65" charset="-120"/>
              </a:rPr>
              <a:t>以加速交易之進行</a:t>
            </a:r>
            <a:r>
              <a:rPr lang="en-US" altLang="zh-TW" sz="3200" b="1" dirty="0" smtClean="0">
                <a:ea typeface="標楷體" pitchFamily="65" charset="-120"/>
              </a:rPr>
              <a:t>.</a:t>
            </a:r>
          </a:p>
          <a:p>
            <a:pPr>
              <a:lnSpc>
                <a:spcPct val="90000"/>
              </a:lnSpc>
              <a:buFont typeface="Wingdings" panose="05000000000000000000" pitchFamily="2" charset="2"/>
              <a:buChar char="Ø"/>
            </a:pPr>
            <a:r>
              <a:rPr lang="zh-TW" altLang="en-US" sz="3200" b="1" dirty="0">
                <a:ea typeface="標楷體" pitchFamily="65" charset="-120"/>
              </a:rPr>
              <a:t>信用狀之不可撤銷性，使出口商之出貨有一定程度之保障</a:t>
            </a:r>
            <a:r>
              <a:rPr lang="en-US" altLang="zh-TW" sz="3200" b="1" dirty="0">
                <a:ea typeface="標楷體" pitchFamily="65" charset="-120"/>
              </a:rPr>
              <a:t>. </a:t>
            </a:r>
            <a:endParaRPr lang="en-US" altLang="zh-TW" sz="3200" b="1" dirty="0" smtClean="0">
              <a:ea typeface="標楷體" pitchFamily="65" charset="-120"/>
            </a:endParaRPr>
          </a:p>
          <a:p>
            <a:pPr>
              <a:lnSpc>
                <a:spcPct val="90000"/>
              </a:lnSpc>
            </a:pPr>
            <a:r>
              <a:rPr lang="zh-TW" altLang="en-US" sz="3200" b="1" dirty="0">
                <a:solidFill>
                  <a:srgbClr val="FF0000"/>
                </a:solidFill>
              </a:rPr>
              <a:t>解決或防範措施</a:t>
            </a:r>
            <a:r>
              <a:rPr lang="en-US" altLang="zh-TW" sz="3200" b="1" dirty="0">
                <a:solidFill>
                  <a:srgbClr val="FF0000"/>
                </a:solidFill>
              </a:rPr>
              <a:t>:</a:t>
            </a:r>
          </a:p>
          <a:p>
            <a:pPr marL="0" indent="0">
              <a:lnSpc>
                <a:spcPct val="90000"/>
              </a:lnSpc>
              <a:buNone/>
            </a:pPr>
            <a:r>
              <a:rPr lang="zh-TW" altLang="en-US" sz="3200" b="1" dirty="0" smtClean="0"/>
              <a:t>   價格</a:t>
            </a:r>
            <a:r>
              <a:rPr lang="zh-TW" altLang="en-US" sz="3200" b="1" dirty="0"/>
              <a:t>波動較大之交易不宜使用託收</a:t>
            </a:r>
            <a:r>
              <a:rPr lang="en-US" altLang="zh-TW" sz="3200" b="1" dirty="0"/>
              <a:t>,</a:t>
            </a:r>
            <a:r>
              <a:rPr lang="zh-TW" altLang="en-US" sz="3200" b="1" dirty="0"/>
              <a:t>應使用信用</a:t>
            </a:r>
            <a:r>
              <a:rPr lang="zh-TW" altLang="en-US" sz="3200" b="1" dirty="0" smtClean="0"/>
              <a:t>狀</a:t>
            </a:r>
            <a:r>
              <a:rPr lang="en-US" altLang="zh-TW" sz="3200" b="1" dirty="0" smtClean="0"/>
              <a:t>.</a:t>
            </a:r>
            <a:endParaRPr lang="en-US" altLang="zh-TW" sz="3200" b="1" dirty="0" smtClean="0">
              <a:ea typeface="標楷體" pitchFamily="65" charset="-120"/>
            </a:endParaRPr>
          </a:p>
        </p:txBody>
      </p:sp>
    </p:spTree>
    <p:extLst>
      <p:ext uri="{BB962C8B-B14F-4D97-AF65-F5344CB8AC3E}">
        <p14:creationId xmlns:p14="http://schemas.microsoft.com/office/powerpoint/2010/main" xmlns="" val="353191532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fontScale="90000"/>
          </a:bodyPr>
          <a:lstStyle/>
          <a:p>
            <a:pPr algn="ctr"/>
            <a:r>
              <a:rPr lang="zh-TW" altLang="zh-TW" sz="4000" b="1" dirty="0"/>
              <a:t>在以空運方式出口</a:t>
            </a:r>
            <a:r>
              <a:rPr lang="en-US" altLang="zh-TW" sz="4000" b="1" dirty="0"/>
              <a:t>,</a:t>
            </a:r>
            <a:r>
              <a:rPr lang="zh-TW" altLang="zh-TW" sz="4000" b="1" dirty="0"/>
              <a:t>進口商在贖單前已取得貨物</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64D57ED-6878-4D2F-8B06-A7754D23C99E}" type="slidenum">
              <a:rPr lang="zh-TW" altLang="en-US" smtClean="0"/>
              <a:pPr/>
              <a:t>208</a:t>
            </a:fld>
            <a:endParaRPr lang="zh-TW" altLang="en-US"/>
          </a:p>
        </p:txBody>
      </p:sp>
      <p:sp>
        <p:nvSpPr>
          <p:cNvPr id="4" name="內容版面配置區 3"/>
          <p:cNvSpPr>
            <a:spLocks noGrp="1"/>
          </p:cNvSpPr>
          <p:nvPr>
            <p:ph sz="quarter" idx="1"/>
          </p:nvPr>
        </p:nvSpPr>
        <p:spPr>
          <a:xfrm>
            <a:off x="0" y="1124744"/>
            <a:ext cx="9144000" cy="5733256"/>
          </a:xfrm>
        </p:spPr>
        <p:txBody>
          <a:bodyPr>
            <a:normAutofit/>
          </a:bodyPr>
          <a:lstStyle/>
          <a:p>
            <a:r>
              <a:rPr lang="zh-TW" altLang="en-US" sz="3200" b="1" dirty="0" smtClean="0">
                <a:latin typeface="Times New Roman" pitchFamily="18" charset="0"/>
                <a:ea typeface="+mj-ea"/>
                <a:cs typeface="Times New Roman" pitchFamily="18" charset="0"/>
              </a:rPr>
              <a:t>在信用狀項下運送單據之收貨人</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通常做成開狀銀行</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例如</a:t>
            </a:r>
            <a:r>
              <a:rPr lang="en-US" altLang="zh-TW" sz="3200" b="1" dirty="0" smtClean="0">
                <a:latin typeface="Times New Roman" pitchFamily="18" charset="0"/>
                <a:ea typeface="+mj-ea"/>
                <a:cs typeface="Times New Roman" pitchFamily="18" charset="0"/>
              </a:rPr>
              <a:t>:”to the order of OO Bank”</a:t>
            </a:r>
            <a:r>
              <a:rPr lang="zh-TW" altLang="en-US" sz="3200" b="1" dirty="0" smtClean="0">
                <a:latin typeface="Times New Roman" pitchFamily="18" charset="0"/>
                <a:ea typeface="+mj-ea"/>
                <a:cs typeface="Times New Roman" pitchFamily="18" charset="0"/>
              </a:rPr>
              <a:t>或</a:t>
            </a:r>
            <a:r>
              <a:rPr lang="en-US" altLang="zh-TW" sz="3200" b="1" dirty="0" smtClean="0">
                <a:latin typeface="Times New Roman" pitchFamily="18" charset="0"/>
                <a:ea typeface="+mj-ea"/>
                <a:cs typeface="Times New Roman" pitchFamily="18" charset="0"/>
              </a:rPr>
              <a:t>”Consigned to OO Bank”.</a:t>
            </a:r>
          </a:p>
          <a:p>
            <a:r>
              <a:rPr lang="zh-TW" altLang="en-US" sz="3200" b="1" dirty="0" smtClean="0">
                <a:latin typeface="Times New Roman" pitchFamily="18" charset="0"/>
                <a:ea typeface="+mj-ea"/>
                <a:cs typeface="Times New Roman" pitchFamily="18" charset="0"/>
              </a:rPr>
              <a:t>但在託收時</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依據</a:t>
            </a:r>
            <a:r>
              <a:rPr lang="en-US" altLang="zh-TW" sz="3200" b="1" dirty="0" smtClean="0">
                <a:latin typeface="Times New Roman" pitchFamily="18" charset="0"/>
                <a:ea typeface="+mj-ea"/>
                <a:cs typeface="Times New Roman" pitchFamily="18" charset="0"/>
              </a:rPr>
              <a:t>URC522</a:t>
            </a:r>
            <a:r>
              <a:rPr lang="zh-TW" altLang="en-US" sz="3200" b="1" dirty="0" smtClean="0">
                <a:latin typeface="Times New Roman" pitchFamily="18" charset="0"/>
                <a:ea typeface="+mj-ea"/>
                <a:cs typeface="Times New Roman" pitchFamily="18" charset="0"/>
              </a:rPr>
              <a:t>第</a:t>
            </a:r>
            <a:r>
              <a:rPr lang="en-US" altLang="zh-TW" sz="3200" b="1" dirty="0" smtClean="0">
                <a:latin typeface="Times New Roman" pitchFamily="18" charset="0"/>
                <a:ea typeface="+mj-ea"/>
                <a:cs typeface="Times New Roman" pitchFamily="18" charset="0"/>
              </a:rPr>
              <a:t>10</a:t>
            </a:r>
            <a:r>
              <a:rPr lang="zh-TW" altLang="en-US" sz="3200" b="1" dirty="0" smtClean="0">
                <a:latin typeface="Times New Roman" pitchFamily="18" charset="0"/>
                <a:ea typeface="+mj-ea"/>
                <a:cs typeface="Times New Roman" pitchFamily="18" charset="0"/>
              </a:rPr>
              <a:t>條之規定</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未得銀行之同意</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不得以銀行為收貨人</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而只能以進口商為收貨人</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如此在空運時</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運送人之發貨代理將直接將貨物發放給進口商</a:t>
            </a:r>
            <a:r>
              <a:rPr lang="en-US" altLang="zh-TW" sz="3200" b="1" dirty="0" smtClean="0">
                <a:latin typeface="Times New Roman" pitchFamily="18" charset="0"/>
                <a:ea typeface="+mj-ea"/>
                <a:cs typeface="Times New Roman" pitchFamily="18" charset="0"/>
              </a:rPr>
              <a:t>.</a:t>
            </a:r>
          </a:p>
          <a:p>
            <a:r>
              <a:rPr lang="zh-TW" altLang="en-US" sz="3200" b="1" dirty="0">
                <a:solidFill>
                  <a:srgbClr val="FF0000"/>
                </a:solidFill>
                <a:latin typeface="Times New Roman" panose="02020603050405020304" pitchFamily="18" charset="0"/>
                <a:cs typeface="Times New Roman" panose="02020603050405020304" pitchFamily="18" charset="0"/>
              </a:rPr>
              <a:t>解決或防範措施</a:t>
            </a:r>
            <a:r>
              <a:rPr lang="en-US" altLang="zh-TW" sz="3200" b="1" dirty="0" smtClean="0">
                <a:solidFill>
                  <a:srgbClr val="FF0000"/>
                </a:solidFill>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以代收銀行為運送單據之受貨人</a:t>
            </a:r>
            <a:r>
              <a:rPr lang="en-US" altLang="zh-TW" sz="3200" b="1" dirty="0" smtClean="0">
                <a:latin typeface="Times New Roman" panose="02020603050405020304" pitchFamily="18" charset="0"/>
                <a:cs typeface="Times New Roman" panose="02020603050405020304" pitchFamily="18" charset="0"/>
              </a:rPr>
              <a:t>(consignee),</a:t>
            </a:r>
            <a:r>
              <a:rPr lang="zh-TW" altLang="en-US" sz="3200" b="1" dirty="0" smtClean="0">
                <a:latin typeface="Times New Roman" panose="02020603050405020304" pitchFamily="18" charset="0"/>
                <a:cs typeface="Times New Roman" panose="02020603050405020304" pitchFamily="18" charset="0"/>
              </a:rPr>
              <a:t>但須得到代收銀行之同意</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亦即進口商須先向代收銀行申請</a:t>
            </a:r>
            <a:r>
              <a:rPr lang="en-US" altLang="zh-TW" sz="3200" b="1" dirty="0" smtClean="0">
                <a:latin typeface="Times New Roman" panose="02020603050405020304" pitchFamily="18" charset="0"/>
                <a:cs typeface="Times New Roman" panose="02020603050405020304" pitchFamily="18" charset="0"/>
              </a:rPr>
              <a:t>”D/A,D/P</a:t>
            </a:r>
            <a:r>
              <a:rPr lang="zh-TW" altLang="en-US" sz="3200" b="1" dirty="0" smtClean="0">
                <a:latin typeface="Times New Roman" panose="02020603050405020304" pitchFamily="18" charset="0"/>
                <a:cs typeface="Times New Roman" panose="02020603050405020304" pitchFamily="18" charset="0"/>
              </a:rPr>
              <a:t>擔保提貨</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副提單背書</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額度</a:t>
            </a:r>
            <a:r>
              <a:rPr lang="en-US" altLang="zh-TW" sz="3200" b="1" dirty="0" smtClean="0">
                <a:latin typeface="Times New Roman" panose="02020603050405020304" pitchFamily="18" charset="0"/>
                <a:cs typeface="Times New Roman" panose="02020603050405020304" pitchFamily="18" charset="0"/>
              </a:rPr>
              <a:t>.</a:t>
            </a:r>
            <a:endParaRPr lang="en-US" altLang="zh-TW" sz="3200" b="1" dirty="0" smtClean="0">
              <a:latin typeface="Times New Roman" pitchFamily="18" charset="0"/>
              <a:ea typeface="+mj-ea"/>
              <a:cs typeface="Times New Roman" pitchFamily="18" charset="0"/>
            </a:endParaRPr>
          </a:p>
          <a:p>
            <a:endParaRPr lang="zh-TW" altLang="en-US" sz="3200" b="1" dirty="0">
              <a:latin typeface="Times New Roman" pitchFamily="18" charset="0"/>
              <a:ea typeface="+mj-ea"/>
              <a:cs typeface="Times New Roman" pitchFamily="18" charset="0"/>
            </a:endParaRPr>
          </a:p>
        </p:txBody>
      </p:sp>
      <p:sp>
        <p:nvSpPr>
          <p:cNvPr id="5" name="向右箭號 4"/>
          <p:cNvSpPr/>
          <p:nvPr/>
        </p:nvSpPr>
        <p:spPr>
          <a:xfrm>
            <a:off x="4283968" y="4314574"/>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2915816" y="2204864"/>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420873441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Grp="1" noChangeAspect="1"/>
          </p:cNvGraphicFramePr>
          <p:nvPr>
            <p:ph/>
            <p:extLst>
              <p:ext uri="{D42A27DB-BD31-4B8C-83A1-F6EECF244321}">
                <p14:modId xmlns:p14="http://schemas.microsoft.com/office/powerpoint/2010/main" xmlns="" val="2515669352"/>
              </p:ext>
            </p:extLst>
          </p:nvPr>
        </p:nvGraphicFramePr>
        <p:xfrm>
          <a:off x="788988" y="847725"/>
          <a:ext cx="8086725" cy="6015038"/>
        </p:xfrm>
        <a:graphic>
          <a:graphicData uri="http://schemas.openxmlformats.org/presentationml/2006/ole">
            <p:oleObj spid="_x0000_s10286" name="文件" r:id="rId3" imgW="8605642" imgH="6401582" progId="Word.Document.8">
              <p:embed/>
            </p:oleObj>
          </a:graphicData>
        </a:graphic>
      </p:graphicFrame>
      <p:sp>
        <p:nvSpPr>
          <p:cNvPr id="3" name="投影片編號版面配置區 2"/>
          <p:cNvSpPr>
            <a:spLocks noGrp="1"/>
          </p:cNvSpPr>
          <p:nvPr>
            <p:ph type="sldNum" sz="quarter" idx="12"/>
          </p:nvPr>
        </p:nvSpPr>
        <p:spPr/>
        <p:txBody>
          <a:bodyPr/>
          <a:lstStyle/>
          <a:p>
            <a:pPr>
              <a:defRPr/>
            </a:pPr>
            <a:fld id="{49F8A244-63EC-4010-84F4-0885A46CEB84}" type="slidenum">
              <a:rPr lang="en-US" altLang="zh-TW" smtClean="0"/>
              <a:pPr>
                <a:defRPr/>
              </a:pPr>
              <a:t>209</a:t>
            </a:fld>
            <a:endParaRPr lang="en-US" altLang="zh-TW"/>
          </a:p>
        </p:txBody>
      </p:sp>
      <p:sp>
        <p:nvSpPr>
          <p:cNvPr id="2" name="橢圓 1"/>
          <p:cNvSpPr/>
          <p:nvPr/>
        </p:nvSpPr>
        <p:spPr>
          <a:xfrm>
            <a:off x="539552" y="1473470"/>
            <a:ext cx="2376264"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上彎箭號 3"/>
          <p:cNvSpPr/>
          <p:nvPr/>
        </p:nvSpPr>
        <p:spPr>
          <a:xfrm>
            <a:off x="6372200" y="6021288"/>
            <a:ext cx="504056" cy="43204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237661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252520" cy="908720"/>
          </a:xfrm>
        </p:spPr>
        <p:txBody>
          <a:bodyPr>
            <a:noAutofit/>
          </a:bodyPr>
          <a:lstStyle/>
          <a:p>
            <a:r>
              <a:rPr lang="zh-TW" altLang="zh-TW" sz="4000" b="1" dirty="0"/>
              <a:t>貨品暫准通關</a:t>
            </a:r>
            <a:r>
              <a:rPr lang="zh-TW" altLang="zh-TW" sz="4000" b="1" dirty="0" smtClean="0"/>
              <a:t>證</a:t>
            </a:r>
            <a:r>
              <a:rPr lang="en-US" altLang="zh-TW" b="1" dirty="0" smtClean="0"/>
              <a:t>(ATA Carnet</a:t>
            </a:r>
            <a:r>
              <a:rPr lang="en-US" altLang="zh-TW" b="1" dirty="0"/>
              <a:t>)</a:t>
            </a:r>
            <a:r>
              <a:rPr lang="zh-TW" altLang="zh-TW" sz="4000" b="1" dirty="0" smtClean="0"/>
              <a:t>之</a:t>
            </a:r>
            <a:r>
              <a:rPr lang="zh-TW" altLang="zh-TW" sz="4000" b="1" dirty="0"/>
              <a:t>申請及使用</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21</a:t>
            </a:fld>
            <a:endParaRPr lang="zh-TW" altLang="en-US"/>
          </a:p>
        </p:txBody>
      </p:sp>
      <p:sp>
        <p:nvSpPr>
          <p:cNvPr id="4" name="內容版面配置區 3"/>
          <p:cNvSpPr>
            <a:spLocks noGrp="1"/>
          </p:cNvSpPr>
          <p:nvPr>
            <p:ph sz="quarter" idx="1"/>
          </p:nvPr>
        </p:nvSpPr>
        <p:spPr>
          <a:xfrm>
            <a:off x="0" y="1196752"/>
            <a:ext cx="9144000" cy="5661248"/>
          </a:xfrm>
        </p:spPr>
        <p:txBody>
          <a:bodyPr>
            <a:noAutofit/>
          </a:bodyPr>
          <a:lstStyle/>
          <a:p>
            <a:r>
              <a:rPr lang="zh-TW" altLang="zh-TW" sz="2800" b="1" dirty="0" smtClean="0">
                <a:latin typeface="Times New Roman" panose="02020603050405020304" pitchFamily="18" charset="0"/>
                <a:cs typeface="Times New Roman" panose="02020603050405020304" pitchFamily="18" charset="0"/>
              </a:rPr>
              <a:t>我國</a:t>
            </a:r>
            <a:r>
              <a:rPr lang="zh-TW" altLang="zh-TW" sz="2800" b="1" dirty="0">
                <a:latin typeface="Times New Roman" panose="02020603050405020304" pitchFamily="18" charset="0"/>
                <a:cs typeface="Times New Roman" panose="02020603050405020304" pitchFamily="18" charset="0"/>
              </a:rPr>
              <a:t>因非</a:t>
            </a:r>
            <a:r>
              <a:rPr lang="en-US" altLang="zh-TW" sz="2800" b="1" dirty="0">
                <a:latin typeface="Times New Roman" panose="02020603050405020304" pitchFamily="18" charset="0"/>
                <a:cs typeface="Times New Roman" panose="02020603050405020304" pitchFamily="18" charset="0"/>
              </a:rPr>
              <a:t>ATA</a:t>
            </a:r>
            <a:r>
              <a:rPr lang="zh-TW" altLang="zh-TW" sz="2800" b="1" dirty="0">
                <a:latin typeface="Times New Roman" panose="02020603050405020304" pitchFamily="18" charset="0"/>
                <a:cs typeface="Times New Roman" panose="02020603050405020304" pitchFamily="18" charset="0"/>
              </a:rPr>
              <a:t>公約之</a:t>
            </a:r>
            <a:r>
              <a:rPr lang="zh-TW" altLang="zh-TW" sz="2800" b="1" dirty="0" smtClean="0">
                <a:latin typeface="Times New Roman" panose="02020603050405020304" pitchFamily="18" charset="0"/>
                <a:cs typeface="Times New Roman" panose="02020603050405020304" pitchFamily="18" charset="0"/>
              </a:rPr>
              <a:t>締約國</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故</a:t>
            </a:r>
            <a:r>
              <a:rPr lang="zh-TW" altLang="zh-TW" sz="2800" b="1" dirty="0">
                <a:latin typeface="Times New Roman" panose="02020603050405020304" pitchFamily="18" charset="0"/>
                <a:cs typeface="Times New Roman" panose="02020603050405020304" pitchFamily="18" charset="0"/>
              </a:rPr>
              <a:t>政府指定</a:t>
            </a:r>
            <a:r>
              <a:rPr lang="zh-TW" altLang="zh-TW" sz="2800" b="1" dirty="0">
                <a:solidFill>
                  <a:srgbClr val="FF0000"/>
                </a:solidFill>
                <a:latin typeface="Times New Roman" panose="02020603050405020304" pitchFamily="18" charset="0"/>
                <a:cs typeface="Times New Roman" panose="02020603050405020304" pitchFamily="18" charset="0"/>
              </a:rPr>
              <a:t>中華民國對外貿易發展協會為我國境內唯一合法之</a:t>
            </a:r>
            <a:r>
              <a:rPr lang="zh-TW" altLang="zh-TW" sz="2800" b="1" dirty="0" smtClean="0">
                <a:solidFill>
                  <a:srgbClr val="FF0000"/>
                </a:solidFill>
                <a:latin typeface="Times New Roman" panose="02020603050405020304" pitchFamily="18" charset="0"/>
                <a:cs typeface="Times New Roman" panose="02020603050405020304" pitchFamily="18" charset="0"/>
              </a:rPr>
              <a:t>發</a:t>
            </a:r>
            <a:r>
              <a:rPr lang="en-US" altLang="zh-TW" sz="2800" b="1" dirty="0" smtClean="0">
                <a:solidFill>
                  <a:srgbClr val="FF0000"/>
                </a:solidFill>
                <a:latin typeface="Times New Roman" panose="02020603050405020304" pitchFamily="18" charset="0"/>
                <a:cs typeface="Times New Roman" panose="02020603050405020304" pitchFamily="18" charset="0"/>
              </a:rPr>
              <a:t>(</a:t>
            </a:r>
            <a:r>
              <a:rPr lang="zh-TW" altLang="zh-TW" sz="2800" b="1" dirty="0" smtClean="0">
                <a:solidFill>
                  <a:srgbClr val="FF0000"/>
                </a:solidFill>
                <a:latin typeface="Times New Roman" panose="02020603050405020304" pitchFamily="18" charset="0"/>
                <a:cs typeface="Times New Roman" panose="02020603050405020304" pitchFamily="18" charset="0"/>
              </a:rPr>
              <a:t>保</a:t>
            </a:r>
            <a:r>
              <a:rPr lang="en-US" altLang="zh-TW" sz="2800" b="1" dirty="0">
                <a:solidFill>
                  <a:srgbClr val="FF0000"/>
                </a:solidFill>
                <a:latin typeface="Times New Roman" panose="02020603050405020304" pitchFamily="18" charset="0"/>
                <a:cs typeface="Times New Roman" panose="02020603050405020304" pitchFamily="18" charset="0"/>
              </a:rPr>
              <a:t>)</a:t>
            </a:r>
            <a:r>
              <a:rPr lang="zh-TW" altLang="zh-TW" sz="2800" b="1" dirty="0" smtClean="0">
                <a:solidFill>
                  <a:srgbClr val="FF0000"/>
                </a:solidFill>
                <a:latin typeface="Times New Roman" panose="02020603050405020304" pitchFamily="18" charset="0"/>
                <a:cs typeface="Times New Roman" panose="02020603050405020304" pitchFamily="18" charset="0"/>
              </a:rPr>
              <a:t>證機構</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中華民國</a:t>
            </a:r>
            <a:r>
              <a:rPr lang="zh-TW" altLang="zh-TW" sz="2800" b="1" dirty="0">
                <a:latin typeface="Times New Roman" panose="02020603050405020304" pitchFamily="18" charset="0"/>
                <a:cs typeface="Times New Roman" panose="02020603050405020304" pitchFamily="18" charset="0"/>
              </a:rPr>
              <a:t>對外貿易發展協會擔任</a:t>
            </a:r>
            <a:r>
              <a:rPr lang="zh-TW" altLang="zh-TW" sz="2800" b="1" dirty="0" smtClean="0">
                <a:latin typeface="Times New Roman" panose="02020603050405020304" pitchFamily="18" charset="0"/>
                <a:cs typeface="Times New Roman" panose="02020603050405020304" pitchFamily="18" charset="0"/>
              </a:rPr>
              <a:t>發</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保</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證</a:t>
            </a:r>
            <a:r>
              <a:rPr lang="zh-TW" altLang="zh-TW" sz="2800" b="1" dirty="0">
                <a:latin typeface="Times New Roman" panose="02020603050405020304" pitchFamily="18" charset="0"/>
                <a:cs typeface="Times New Roman" panose="02020603050405020304" pitchFamily="18" charset="0"/>
              </a:rPr>
              <a:t>機構之責任係就其簽發之通關</a:t>
            </a:r>
            <a:r>
              <a:rPr lang="zh-TW" altLang="zh-TW" sz="2800" b="1" dirty="0" smtClean="0">
                <a:latin typeface="Times New Roman" panose="02020603050405020304" pitchFamily="18" charset="0"/>
                <a:cs typeface="Times New Roman" panose="02020603050405020304" pitchFamily="18" charset="0"/>
              </a:rPr>
              <a:t>證</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負責</a:t>
            </a:r>
            <a:r>
              <a:rPr lang="zh-TW" altLang="zh-TW" sz="2800" b="1" dirty="0">
                <a:latin typeface="Times New Roman" panose="02020603050405020304" pitchFamily="18" charset="0"/>
                <a:cs typeface="Times New Roman" panose="02020603050405020304" pitchFamily="18" charset="0"/>
              </a:rPr>
              <a:t>立即償還締約國之保證機構代付該國海關之貨品進口稅款及其他應付款項或償付持用締約國發證機構所簽發之通關證進入我國之貨品積欠我國海關之進口稅款及其他應付</a:t>
            </a:r>
            <a:r>
              <a:rPr lang="zh-TW" altLang="zh-TW" sz="2800" b="1" dirty="0" smtClean="0">
                <a:latin typeface="Times New Roman" panose="02020603050405020304" pitchFamily="18" charset="0"/>
                <a:cs typeface="Times New Roman" panose="02020603050405020304" pitchFamily="18" charset="0"/>
              </a:rPr>
              <a:t>款項</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6809791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132138" cy="549275"/>
          </a:xfrm>
          <a:prstGeom prst="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Times New Roman" pitchFamily="18" charset="0"/>
                <a:ea typeface="+mj-ea"/>
                <a:cs typeface="Times New Roman" pitchFamily="18" charset="0"/>
              </a:rPr>
              <a:t>空運提單之作業流程</a:t>
            </a:r>
          </a:p>
        </p:txBody>
      </p:sp>
      <p:sp>
        <p:nvSpPr>
          <p:cNvPr id="3" name="矩形 2"/>
          <p:cNvSpPr/>
          <p:nvPr/>
        </p:nvSpPr>
        <p:spPr>
          <a:xfrm>
            <a:off x="1547813" y="836613"/>
            <a:ext cx="1871662" cy="647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smtClean="0">
                <a:solidFill>
                  <a:schemeClr val="tx1"/>
                </a:solidFill>
                <a:latin typeface="Times New Roman" pitchFamily="18" charset="0"/>
                <a:ea typeface="+mj-ea"/>
                <a:cs typeface="Times New Roman" pitchFamily="18" charset="0"/>
              </a:rPr>
              <a:t>出口商</a:t>
            </a:r>
            <a:endParaRPr lang="zh-TW" altLang="en-US" b="1" dirty="0">
              <a:solidFill>
                <a:schemeClr val="tx1"/>
              </a:solidFill>
              <a:latin typeface="Times New Roman" pitchFamily="18" charset="0"/>
              <a:ea typeface="+mj-ea"/>
              <a:cs typeface="Times New Roman" pitchFamily="18" charset="0"/>
            </a:endParaRPr>
          </a:p>
        </p:txBody>
      </p:sp>
      <p:sp>
        <p:nvSpPr>
          <p:cNvPr id="4" name="矩形 3"/>
          <p:cNvSpPr/>
          <p:nvPr/>
        </p:nvSpPr>
        <p:spPr>
          <a:xfrm>
            <a:off x="250825" y="2565400"/>
            <a:ext cx="1873250" cy="5032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mj-ea"/>
                <a:ea typeface="+mj-ea"/>
              </a:rPr>
              <a:t>託收</a:t>
            </a:r>
            <a:r>
              <a:rPr lang="zh-TW" altLang="en-US" b="1" dirty="0" smtClean="0">
                <a:solidFill>
                  <a:schemeClr val="tx1"/>
                </a:solidFill>
                <a:latin typeface="+mj-ea"/>
                <a:ea typeface="+mj-ea"/>
              </a:rPr>
              <a:t>銀行</a:t>
            </a:r>
            <a:endParaRPr lang="zh-TW" altLang="en-US" b="1" dirty="0">
              <a:solidFill>
                <a:schemeClr val="tx1"/>
              </a:solidFill>
              <a:latin typeface="+mj-ea"/>
              <a:ea typeface="+mj-ea"/>
            </a:endParaRPr>
          </a:p>
        </p:txBody>
      </p:sp>
      <p:sp>
        <p:nvSpPr>
          <p:cNvPr id="5" name="矩形 4"/>
          <p:cNvSpPr/>
          <p:nvPr/>
        </p:nvSpPr>
        <p:spPr>
          <a:xfrm>
            <a:off x="250825" y="4005263"/>
            <a:ext cx="1873250" cy="5032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代收</a:t>
            </a:r>
            <a:r>
              <a:rPr lang="zh-TW" altLang="en-US" b="1" dirty="0" smtClean="0">
                <a:solidFill>
                  <a:schemeClr val="tx1"/>
                </a:solidFill>
                <a:latin typeface="Times New Roman" pitchFamily="18" charset="0"/>
                <a:ea typeface="+mj-ea"/>
                <a:cs typeface="Times New Roman" pitchFamily="18" charset="0"/>
              </a:rPr>
              <a:t>銀行</a:t>
            </a:r>
            <a:endParaRPr lang="zh-TW" altLang="en-US" b="1" dirty="0">
              <a:solidFill>
                <a:schemeClr val="tx1"/>
              </a:solidFill>
              <a:latin typeface="Times New Roman" pitchFamily="18" charset="0"/>
              <a:ea typeface="+mj-ea"/>
              <a:cs typeface="Times New Roman" pitchFamily="18" charset="0"/>
            </a:endParaRPr>
          </a:p>
        </p:txBody>
      </p:sp>
      <p:sp>
        <p:nvSpPr>
          <p:cNvPr id="6" name="矩形 5"/>
          <p:cNvSpPr/>
          <p:nvPr/>
        </p:nvSpPr>
        <p:spPr>
          <a:xfrm>
            <a:off x="6634163" y="4432300"/>
            <a:ext cx="2376487" cy="504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發貨代理</a:t>
            </a:r>
          </a:p>
        </p:txBody>
      </p:sp>
      <p:sp>
        <p:nvSpPr>
          <p:cNvPr id="7" name="矩形 6"/>
          <p:cNvSpPr/>
          <p:nvPr/>
        </p:nvSpPr>
        <p:spPr>
          <a:xfrm>
            <a:off x="6659563" y="836613"/>
            <a:ext cx="2305050" cy="647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運送人</a:t>
            </a:r>
            <a:r>
              <a:rPr lang="en-US" altLang="zh-TW" b="1" dirty="0">
                <a:solidFill>
                  <a:schemeClr val="tx1"/>
                </a:solidFill>
                <a:latin typeface="Times New Roman" pitchFamily="18" charset="0"/>
                <a:ea typeface="+mj-ea"/>
                <a:cs typeface="Times New Roman" pitchFamily="18" charset="0"/>
              </a:rPr>
              <a:t>(</a:t>
            </a:r>
            <a:r>
              <a:rPr lang="zh-TW" altLang="en-US" b="1" dirty="0">
                <a:solidFill>
                  <a:schemeClr val="tx1"/>
                </a:solidFill>
                <a:latin typeface="Times New Roman" pitchFamily="18" charset="0"/>
                <a:ea typeface="+mj-ea"/>
                <a:cs typeface="Times New Roman" pitchFamily="18" charset="0"/>
              </a:rPr>
              <a:t>運送承攬人</a:t>
            </a:r>
            <a:r>
              <a:rPr lang="en-US" altLang="zh-TW" b="1" dirty="0">
                <a:solidFill>
                  <a:schemeClr val="tx1"/>
                </a:solidFill>
                <a:latin typeface="Times New Roman" pitchFamily="18" charset="0"/>
                <a:ea typeface="+mj-ea"/>
                <a:cs typeface="Times New Roman" pitchFamily="18" charset="0"/>
              </a:rPr>
              <a:t>)</a:t>
            </a:r>
            <a:endParaRPr lang="zh-TW" altLang="en-US" b="1" dirty="0">
              <a:solidFill>
                <a:schemeClr val="tx1"/>
              </a:solidFill>
              <a:latin typeface="Times New Roman" pitchFamily="18" charset="0"/>
              <a:ea typeface="+mj-ea"/>
              <a:cs typeface="Times New Roman" pitchFamily="18" charset="0"/>
            </a:endParaRPr>
          </a:p>
        </p:txBody>
      </p:sp>
      <p:sp>
        <p:nvSpPr>
          <p:cNvPr id="8" name="矩形 7"/>
          <p:cNvSpPr/>
          <p:nvPr/>
        </p:nvSpPr>
        <p:spPr>
          <a:xfrm>
            <a:off x="1908175" y="5732463"/>
            <a:ext cx="1871663" cy="504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smtClean="0">
                <a:solidFill>
                  <a:schemeClr val="tx1"/>
                </a:solidFill>
                <a:latin typeface="Times New Roman" pitchFamily="18" charset="0"/>
                <a:ea typeface="+mj-ea"/>
                <a:cs typeface="Times New Roman" pitchFamily="18" charset="0"/>
              </a:rPr>
              <a:t>進口商</a:t>
            </a:r>
            <a:endParaRPr lang="zh-TW" altLang="en-US" b="1" dirty="0">
              <a:solidFill>
                <a:schemeClr val="tx1"/>
              </a:solidFill>
              <a:latin typeface="Times New Roman" pitchFamily="18" charset="0"/>
              <a:ea typeface="+mj-ea"/>
              <a:cs typeface="Times New Roman" pitchFamily="18" charset="0"/>
            </a:endParaRPr>
          </a:p>
        </p:txBody>
      </p:sp>
      <p:sp>
        <p:nvSpPr>
          <p:cNvPr id="9" name="圓角矩形 8"/>
          <p:cNvSpPr/>
          <p:nvPr/>
        </p:nvSpPr>
        <p:spPr>
          <a:xfrm>
            <a:off x="4140200" y="765175"/>
            <a:ext cx="2160588" cy="360363"/>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託運貨物</a:t>
            </a:r>
          </a:p>
        </p:txBody>
      </p:sp>
      <p:sp>
        <p:nvSpPr>
          <p:cNvPr id="10" name="圓角矩形 9"/>
          <p:cNvSpPr/>
          <p:nvPr/>
        </p:nvSpPr>
        <p:spPr>
          <a:xfrm>
            <a:off x="6753225" y="2312988"/>
            <a:ext cx="2160588" cy="1476375"/>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簽發第</a:t>
            </a:r>
            <a:r>
              <a:rPr lang="en-US" altLang="zh-TW" b="1" dirty="0">
                <a:solidFill>
                  <a:schemeClr val="bg1"/>
                </a:solidFill>
                <a:latin typeface="Times New Roman" pitchFamily="18" charset="0"/>
                <a:ea typeface="+mj-ea"/>
                <a:cs typeface="Times New Roman" pitchFamily="18" charset="0"/>
              </a:rPr>
              <a:t>2</a:t>
            </a:r>
            <a:r>
              <a:rPr lang="zh-TW" altLang="en-US" b="1" dirty="0">
                <a:solidFill>
                  <a:schemeClr val="bg1"/>
                </a:solidFill>
                <a:latin typeface="Times New Roman" pitchFamily="18" charset="0"/>
                <a:ea typeface="+mj-ea"/>
                <a:cs typeface="Times New Roman" pitchFamily="18" charset="0"/>
              </a:rPr>
              <a:t>聯正本提單連同貨物打包裝機運往目的地機場</a:t>
            </a:r>
          </a:p>
        </p:txBody>
      </p:sp>
      <p:sp>
        <p:nvSpPr>
          <p:cNvPr id="11" name="圓角矩形 10"/>
          <p:cNvSpPr/>
          <p:nvPr/>
        </p:nvSpPr>
        <p:spPr>
          <a:xfrm>
            <a:off x="4140200" y="1196975"/>
            <a:ext cx="2160588" cy="647700"/>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簽發</a:t>
            </a:r>
            <a:r>
              <a:rPr lang="en-US" altLang="zh-TW" b="1" dirty="0">
                <a:solidFill>
                  <a:schemeClr val="bg1"/>
                </a:solidFill>
                <a:latin typeface="Times New Roman" pitchFamily="18" charset="0"/>
                <a:ea typeface="+mj-ea"/>
                <a:cs typeface="Times New Roman" pitchFamily="18" charset="0"/>
              </a:rPr>
              <a:t>/</a:t>
            </a:r>
            <a:r>
              <a:rPr lang="zh-TW" altLang="en-US" b="1" dirty="0">
                <a:solidFill>
                  <a:schemeClr val="bg1"/>
                </a:solidFill>
                <a:latin typeface="Times New Roman" pitchFamily="18" charset="0"/>
                <a:ea typeface="+mj-ea"/>
                <a:cs typeface="Times New Roman" pitchFamily="18" charset="0"/>
              </a:rPr>
              <a:t>交付空運提單第</a:t>
            </a:r>
            <a:r>
              <a:rPr lang="en-US" altLang="zh-TW" b="1" dirty="0">
                <a:solidFill>
                  <a:schemeClr val="bg1"/>
                </a:solidFill>
                <a:latin typeface="Times New Roman" pitchFamily="18" charset="0"/>
                <a:ea typeface="+mj-ea"/>
                <a:cs typeface="Times New Roman" pitchFamily="18" charset="0"/>
              </a:rPr>
              <a:t>3</a:t>
            </a:r>
            <a:r>
              <a:rPr lang="zh-TW" altLang="en-US" b="1" dirty="0">
                <a:solidFill>
                  <a:schemeClr val="bg1"/>
                </a:solidFill>
                <a:latin typeface="Times New Roman" pitchFamily="18" charset="0"/>
                <a:ea typeface="+mj-ea"/>
                <a:cs typeface="Times New Roman" pitchFamily="18" charset="0"/>
              </a:rPr>
              <a:t>聯正本</a:t>
            </a:r>
          </a:p>
        </p:txBody>
      </p:sp>
      <p:sp>
        <p:nvSpPr>
          <p:cNvPr id="12" name="圓角矩形 11"/>
          <p:cNvSpPr/>
          <p:nvPr/>
        </p:nvSpPr>
        <p:spPr>
          <a:xfrm>
            <a:off x="755650" y="1773238"/>
            <a:ext cx="2160588"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提示單據</a:t>
            </a:r>
            <a:r>
              <a:rPr lang="zh-TW" altLang="en-US" b="1" dirty="0" smtClean="0">
                <a:solidFill>
                  <a:schemeClr val="bg1"/>
                </a:solidFill>
                <a:latin typeface="Times New Roman" pitchFamily="18" charset="0"/>
                <a:ea typeface="+mj-ea"/>
                <a:cs typeface="Times New Roman" pitchFamily="18" charset="0"/>
              </a:rPr>
              <a:t>辦理</a:t>
            </a:r>
            <a:r>
              <a:rPr lang="zh-TW" altLang="en-US" b="1" dirty="0">
                <a:solidFill>
                  <a:schemeClr val="bg1"/>
                </a:solidFill>
                <a:latin typeface="Times New Roman" pitchFamily="18" charset="0"/>
                <a:ea typeface="+mj-ea"/>
                <a:cs typeface="Times New Roman" pitchFamily="18" charset="0"/>
              </a:rPr>
              <a:t>託收</a:t>
            </a:r>
          </a:p>
        </p:txBody>
      </p:sp>
      <p:sp>
        <p:nvSpPr>
          <p:cNvPr id="13" name="圓角矩形 12"/>
          <p:cNvSpPr/>
          <p:nvPr/>
        </p:nvSpPr>
        <p:spPr>
          <a:xfrm>
            <a:off x="107950" y="3284538"/>
            <a:ext cx="2160588" cy="360362"/>
          </a:xfrm>
          <a:prstGeom prst="roundRect">
            <a:avLst/>
          </a:prstGeom>
          <a:solidFill>
            <a:srgbClr val="195E06"/>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寄</a:t>
            </a:r>
            <a:r>
              <a:rPr lang="zh-TW" altLang="en-US" b="1" dirty="0" smtClean="0">
                <a:solidFill>
                  <a:schemeClr val="bg1"/>
                </a:solidFill>
                <a:latin typeface="Times New Roman" pitchFamily="18" charset="0"/>
                <a:ea typeface="+mj-ea"/>
                <a:cs typeface="Times New Roman" pitchFamily="18" charset="0"/>
              </a:rPr>
              <a:t>單</a:t>
            </a:r>
            <a:r>
              <a:rPr lang="zh-TW" altLang="en-US" b="1" dirty="0">
                <a:solidFill>
                  <a:schemeClr val="bg1"/>
                </a:solidFill>
                <a:latin typeface="Times New Roman" pitchFamily="18" charset="0"/>
                <a:ea typeface="+mj-ea"/>
                <a:cs typeface="Times New Roman" pitchFamily="18" charset="0"/>
              </a:rPr>
              <a:t>託收</a:t>
            </a:r>
          </a:p>
        </p:txBody>
      </p:sp>
      <p:sp>
        <p:nvSpPr>
          <p:cNvPr id="14" name="圓角矩形 13"/>
          <p:cNvSpPr/>
          <p:nvPr/>
        </p:nvSpPr>
        <p:spPr>
          <a:xfrm>
            <a:off x="4140200" y="5084763"/>
            <a:ext cx="2160588"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a:solidFill>
                  <a:schemeClr val="bg1"/>
                </a:solidFill>
                <a:latin typeface="Times New Roman" pitchFamily="18" charset="0"/>
                <a:ea typeface="+mj-ea"/>
                <a:cs typeface="Times New Roman" pitchFamily="18" charset="0"/>
              </a:rPr>
              <a:t>通知到貨</a:t>
            </a:r>
            <a:endParaRPr lang="zh-TW" altLang="en-US" b="1" dirty="0">
              <a:solidFill>
                <a:schemeClr val="bg1"/>
              </a:solidFill>
              <a:latin typeface="Times New Roman" pitchFamily="18" charset="0"/>
              <a:ea typeface="+mj-ea"/>
              <a:cs typeface="Times New Roman" pitchFamily="18" charset="0"/>
            </a:endParaRPr>
          </a:p>
        </p:txBody>
      </p:sp>
      <p:sp>
        <p:nvSpPr>
          <p:cNvPr id="15" name="圓角矩形 14"/>
          <p:cNvSpPr/>
          <p:nvPr/>
        </p:nvSpPr>
        <p:spPr>
          <a:xfrm>
            <a:off x="611188" y="4868863"/>
            <a:ext cx="2160587"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smtClean="0">
                <a:solidFill>
                  <a:schemeClr val="bg1"/>
                </a:solidFill>
                <a:latin typeface="Times New Roman" pitchFamily="18" charset="0"/>
                <a:ea typeface="+mj-ea"/>
                <a:cs typeface="Times New Roman" pitchFamily="18" charset="0"/>
              </a:rPr>
              <a:t>付款</a:t>
            </a:r>
            <a:r>
              <a:rPr lang="en-US" altLang="zh-TW" b="1" dirty="0" smtClean="0">
                <a:solidFill>
                  <a:schemeClr val="bg1"/>
                </a:solidFill>
                <a:latin typeface="Times New Roman" pitchFamily="18" charset="0"/>
                <a:ea typeface="+mj-ea"/>
                <a:cs typeface="Times New Roman" pitchFamily="18" charset="0"/>
              </a:rPr>
              <a:t>/</a:t>
            </a:r>
            <a:r>
              <a:rPr lang="zh-TW" altLang="en-US" b="1" dirty="0" smtClean="0">
                <a:solidFill>
                  <a:schemeClr val="bg1"/>
                </a:solidFill>
                <a:latin typeface="Times New Roman" pitchFamily="18" charset="0"/>
                <a:ea typeface="+mj-ea"/>
                <a:cs typeface="Times New Roman" pitchFamily="18" charset="0"/>
              </a:rPr>
              <a:t>承兌贖單</a:t>
            </a:r>
            <a:endParaRPr lang="zh-TW" altLang="en-US" b="1" dirty="0">
              <a:solidFill>
                <a:schemeClr val="bg1"/>
              </a:solidFill>
              <a:latin typeface="Times New Roman" pitchFamily="18" charset="0"/>
              <a:ea typeface="+mj-ea"/>
              <a:cs typeface="Times New Roman" pitchFamily="18" charset="0"/>
            </a:endParaRPr>
          </a:p>
        </p:txBody>
      </p:sp>
      <p:sp>
        <p:nvSpPr>
          <p:cNvPr id="16" name="圓角矩形 15"/>
          <p:cNvSpPr/>
          <p:nvPr/>
        </p:nvSpPr>
        <p:spPr>
          <a:xfrm>
            <a:off x="5219700" y="6092825"/>
            <a:ext cx="2160588" cy="360363"/>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辦理領貨</a:t>
            </a:r>
          </a:p>
        </p:txBody>
      </p:sp>
      <p:sp>
        <p:nvSpPr>
          <p:cNvPr id="17" name="圓角矩形 16"/>
          <p:cNvSpPr/>
          <p:nvPr/>
        </p:nvSpPr>
        <p:spPr>
          <a:xfrm>
            <a:off x="4787900" y="5589588"/>
            <a:ext cx="3168650"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憑</a:t>
            </a:r>
            <a:r>
              <a:rPr lang="zh-TW" altLang="en-US" b="1" dirty="0" smtClean="0">
                <a:solidFill>
                  <a:schemeClr val="bg1"/>
                </a:solidFill>
                <a:latin typeface="Times New Roman" pitchFamily="18" charset="0"/>
                <a:ea typeface="+mj-ea"/>
                <a:cs typeface="Times New Roman" pitchFamily="18" charset="0"/>
              </a:rPr>
              <a:t>第</a:t>
            </a:r>
            <a:r>
              <a:rPr lang="en-US" altLang="zh-TW" b="1" dirty="0">
                <a:solidFill>
                  <a:schemeClr val="bg1"/>
                </a:solidFill>
                <a:latin typeface="Times New Roman" pitchFamily="18" charset="0"/>
                <a:ea typeface="+mj-ea"/>
                <a:cs typeface="Times New Roman" pitchFamily="18" charset="0"/>
              </a:rPr>
              <a:t>2</a:t>
            </a:r>
            <a:r>
              <a:rPr lang="zh-TW" altLang="en-US" b="1" dirty="0">
                <a:solidFill>
                  <a:schemeClr val="bg1"/>
                </a:solidFill>
                <a:latin typeface="Times New Roman" pitchFamily="18" charset="0"/>
                <a:ea typeface="+mj-ea"/>
                <a:cs typeface="Times New Roman" pitchFamily="18" charset="0"/>
              </a:rPr>
              <a:t>聯</a:t>
            </a:r>
            <a:r>
              <a:rPr lang="zh-TW" altLang="en-US" b="1" dirty="0" smtClean="0">
                <a:solidFill>
                  <a:schemeClr val="bg1"/>
                </a:solidFill>
                <a:latin typeface="Times New Roman" pitchFamily="18" charset="0"/>
                <a:ea typeface="+mj-ea"/>
                <a:cs typeface="Times New Roman" pitchFamily="18" charset="0"/>
              </a:rPr>
              <a:t>正本指名之受貨人</a:t>
            </a:r>
            <a:endParaRPr lang="zh-TW" altLang="en-US" b="1" dirty="0">
              <a:solidFill>
                <a:schemeClr val="bg1"/>
              </a:solidFill>
              <a:latin typeface="Times New Roman" pitchFamily="18" charset="0"/>
              <a:ea typeface="+mj-ea"/>
              <a:cs typeface="Times New Roman" pitchFamily="18" charset="0"/>
            </a:endParaRPr>
          </a:p>
        </p:txBody>
      </p:sp>
      <p:cxnSp>
        <p:nvCxnSpPr>
          <p:cNvPr id="19" name="肘形接點 18"/>
          <p:cNvCxnSpPr>
            <a:stCxn id="3" idx="3"/>
            <a:endCxn id="9" idx="1"/>
          </p:cNvCxnSpPr>
          <p:nvPr/>
        </p:nvCxnSpPr>
        <p:spPr>
          <a:xfrm flipV="1">
            <a:off x="3419475" y="944563"/>
            <a:ext cx="720725" cy="2159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1" name="肘形接點 20"/>
          <p:cNvCxnSpPr>
            <a:stCxn id="9" idx="3"/>
            <a:endCxn id="7" idx="1"/>
          </p:cNvCxnSpPr>
          <p:nvPr/>
        </p:nvCxnSpPr>
        <p:spPr>
          <a:xfrm>
            <a:off x="6300788" y="944563"/>
            <a:ext cx="358775" cy="2159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肘形接點 24"/>
          <p:cNvCxnSpPr>
            <a:stCxn id="11" idx="3"/>
          </p:cNvCxnSpPr>
          <p:nvPr/>
        </p:nvCxnSpPr>
        <p:spPr>
          <a:xfrm flipV="1">
            <a:off x="6300788" y="1268413"/>
            <a:ext cx="358775" cy="25241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8" name="肘形接點 27"/>
          <p:cNvCxnSpPr>
            <a:stCxn id="11" idx="1"/>
          </p:cNvCxnSpPr>
          <p:nvPr/>
        </p:nvCxnSpPr>
        <p:spPr>
          <a:xfrm rot="10800000">
            <a:off x="3419475" y="1341438"/>
            <a:ext cx="720725" cy="179387"/>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10" idx="2"/>
            <a:endCxn id="6" idx="0"/>
          </p:cNvCxnSpPr>
          <p:nvPr/>
        </p:nvCxnSpPr>
        <p:spPr>
          <a:xfrm flipH="1">
            <a:off x="7821613" y="3789363"/>
            <a:ext cx="12700" cy="642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肘形接點 35"/>
          <p:cNvCxnSpPr>
            <a:stCxn id="14" idx="3"/>
            <a:endCxn id="6" idx="1"/>
          </p:cNvCxnSpPr>
          <p:nvPr/>
        </p:nvCxnSpPr>
        <p:spPr>
          <a:xfrm flipV="1">
            <a:off x="6300788" y="4684713"/>
            <a:ext cx="333375" cy="58102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8" name="圖案 47"/>
          <p:cNvCxnSpPr>
            <a:stCxn id="14" idx="1"/>
          </p:cNvCxnSpPr>
          <p:nvPr/>
        </p:nvCxnSpPr>
        <p:spPr>
          <a:xfrm rot="10800000" flipV="1">
            <a:off x="3708400" y="5265738"/>
            <a:ext cx="431800" cy="46672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肘形接點 53"/>
          <p:cNvCxnSpPr>
            <a:stCxn id="17" idx="1"/>
          </p:cNvCxnSpPr>
          <p:nvPr/>
        </p:nvCxnSpPr>
        <p:spPr>
          <a:xfrm rot="10800000" flipV="1">
            <a:off x="3779838" y="5768975"/>
            <a:ext cx="1008062" cy="36513"/>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V="1">
            <a:off x="7092950" y="4941888"/>
            <a:ext cx="0" cy="647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肘形接點 57"/>
          <p:cNvCxnSpPr>
            <a:stCxn id="3" idx="2"/>
            <a:endCxn id="12" idx="0"/>
          </p:cNvCxnSpPr>
          <p:nvPr/>
        </p:nvCxnSpPr>
        <p:spPr>
          <a:xfrm rot="5400000">
            <a:off x="2015331" y="1304132"/>
            <a:ext cx="288925" cy="649288"/>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60" name="肘形接點 59"/>
          <p:cNvCxnSpPr>
            <a:stCxn id="12" idx="2"/>
            <a:endCxn id="4" idx="0"/>
          </p:cNvCxnSpPr>
          <p:nvPr/>
        </p:nvCxnSpPr>
        <p:spPr>
          <a:xfrm rot="5400000">
            <a:off x="1295400" y="2025650"/>
            <a:ext cx="431800" cy="6477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直線接點 61"/>
          <p:cNvCxnSpPr>
            <a:stCxn id="4" idx="2"/>
            <a:endCxn id="13" idx="0"/>
          </p:cNvCxnSpPr>
          <p:nvPr/>
        </p:nvCxnSpPr>
        <p:spPr>
          <a:xfrm>
            <a:off x="1187450" y="3068638"/>
            <a:ext cx="0"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直線單箭頭接點 65"/>
          <p:cNvCxnSpPr>
            <a:stCxn id="13" idx="2"/>
            <a:endCxn id="5" idx="0"/>
          </p:cNvCxnSpPr>
          <p:nvPr/>
        </p:nvCxnSpPr>
        <p:spPr>
          <a:xfrm>
            <a:off x="1187450" y="3644900"/>
            <a:ext cx="0" cy="3603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8" name="肘形接點 67"/>
          <p:cNvCxnSpPr>
            <a:stCxn id="15" idx="0"/>
            <a:endCxn id="5" idx="2"/>
          </p:cNvCxnSpPr>
          <p:nvPr/>
        </p:nvCxnSpPr>
        <p:spPr>
          <a:xfrm rot="16200000" flipV="1">
            <a:off x="1259681" y="4436269"/>
            <a:ext cx="360363" cy="504825"/>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肘形接點 69"/>
          <p:cNvCxnSpPr>
            <a:stCxn id="15" idx="2"/>
            <a:endCxn id="8" idx="1"/>
          </p:cNvCxnSpPr>
          <p:nvPr/>
        </p:nvCxnSpPr>
        <p:spPr>
          <a:xfrm rot="16200000" flipH="1">
            <a:off x="1422400" y="5499100"/>
            <a:ext cx="755650" cy="2159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肘形接點 74"/>
          <p:cNvCxnSpPr>
            <a:stCxn id="8" idx="3"/>
            <a:endCxn id="16" idx="1"/>
          </p:cNvCxnSpPr>
          <p:nvPr/>
        </p:nvCxnSpPr>
        <p:spPr>
          <a:xfrm>
            <a:off x="3779838" y="5984875"/>
            <a:ext cx="1439862" cy="28892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7" name="圖案 76"/>
          <p:cNvCxnSpPr>
            <a:stCxn id="16" idx="3"/>
          </p:cNvCxnSpPr>
          <p:nvPr/>
        </p:nvCxnSpPr>
        <p:spPr>
          <a:xfrm flipV="1">
            <a:off x="7380288" y="4941888"/>
            <a:ext cx="1008062" cy="133191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6851" name="投影片編號版面配置區 36"/>
          <p:cNvSpPr>
            <a:spLocks noGrp="1"/>
          </p:cNvSpPr>
          <p:nvPr>
            <p:ph type="sldNum" sz="quarter" idx="12"/>
          </p:nvPr>
        </p:nvSpPr>
        <p:spPr>
          <a:noFill/>
        </p:spPr>
        <p:txBody>
          <a:bodyPr/>
          <a:lstStyle/>
          <a:p>
            <a:fld id="{8C200D39-08EB-4344-BEEC-756416CE4BA6}" type="slidenum">
              <a:rPr lang="zh-TW" altLang="en-US" smtClean="0"/>
              <a:pPr/>
              <a:t>210</a:t>
            </a:fld>
            <a:endParaRPr lang="zh-TW" altLang="en-US" smtClean="0"/>
          </a:p>
        </p:txBody>
      </p:sp>
      <p:cxnSp>
        <p:nvCxnSpPr>
          <p:cNvPr id="50" name="直線接點 49"/>
          <p:cNvCxnSpPr>
            <a:stCxn id="7" idx="2"/>
            <a:endCxn id="10" idx="0"/>
          </p:cNvCxnSpPr>
          <p:nvPr/>
        </p:nvCxnSpPr>
        <p:spPr>
          <a:xfrm>
            <a:off x="7812088" y="1484313"/>
            <a:ext cx="22225" cy="828675"/>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721655" y="2358345"/>
            <a:ext cx="3708401" cy="211931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D/A,D/P</a:t>
            </a:r>
            <a:r>
              <a:rPr lang="zh-TW" altLang="en-US" sz="2400" b="1" dirty="0" smtClean="0">
                <a:solidFill>
                  <a:srgbClr val="FF0000"/>
                </a:solidFill>
                <a:latin typeface="Times New Roman" panose="02020603050405020304" pitchFamily="18" charset="0"/>
                <a:ea typeface="+mj-ea"/>
                <a:cs typeface="Times New Roman" panose="02020603050405020304" pitchFamily="18" charset="0"/>
              </a:rPr>
              <a:t>之運送單據之受貨人通常為進口商</a:t>
            </a: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a:t>
            </a:r>
          </a:p>
          <a:p>
            <a:pPr algn="ctr"/>
            <a:r>
              <a:rPr lang="zh-TW" altLang="en-US" sz="2400" b="1" dirty="0" smtClean="0">
                <a:solidFill>
                  <a:srgbClr val="FF0000"/>
                </a:solidFill>
                <a:latin typeface="Times New Roman" panose="02020603050405020304" pitchFamily="18" charset="0"/>
                <a:ea typeface="+mj-ea"/>
                <a:cs typeface="Times New Roman" panose="02020603050405020304" pitchFamily="18" charset="0"/>
              </a:rPr>
              <a:t>倘空運提單之受貨人為代收銀行</a:t>
            </a: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a:t>
            </a:r>
            <a:r>
              <a:rPr lang="zh-TW" altLang="en-US" sz="2400" b="1" dirty="0" smtClean="0">
                <a:solidFill>
                  <a:srgbClr val="FF0000"/>
                </a:solidFill>
                <a:latin typeface="Times New Roman" panose="02020603050405020304" pitchFamily="18" charset="0"/>
                <a:ea typeface="+mj-ea"/>
                <a:cs typeface="Times New Roman" panose="02020603050405020304" pitchFamily="18" charset="0"/>
              </a:rPr>
              <a:t>則須至代收銀行辦理副提單背書</a:t>
            </a: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a:t>
            </a:r>
            <a:endParaRPr lang="zh-TW" altLang="en-US" sz="24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81081804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152400"/>
            <a:ext cx="8363272" cy="990600"/>
          </a:xfrm>
        </p:spPr>
        <p:txBody>
          <a:bodyPr>
            <a:normAutofit/>
          </a:bodyPr>
          <a:lstStyle/>
          <a:p>
            <a:pPr algn="ctr"/>
            <a:r>
              <a:rPr lang="en-US" altLang="zh-TW" sz="4000" b="1" dirty="0"/>
              <a:t>D/A</a:t>
            </a:r>
            <a:r>
              <a:rPr lang="zh-TW" altLang="zh-TW" sz="4000" b="1" dirty="0" smtClean="0"/>
              <a:t>案件</a:t>
            </a:r>
            <a:r>
              <a:rPr lang="zh-TW" altLang="en-US" sz="4000" b="1" dirty="0"/>
              <a:t>之風險</a:t>
            </a:r>
            <a:endParaRPr lang="zh-TW" altLang="en-US" sz="4000" dirty="0"/>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211</a:t>
            </a:fld>
            <a:endParaRPr lang="zh-TW" altLang="en-US"/>
          </a:p>
        </p:txBody>
      </p:sp>
      <p:sp>
        <p:nvSpPr>
          <p:cNvPr id="4" name="內容版面配置區 3"/>
          <p:cNvSpPr>
            <a:spLocks noGrp="1"/>
          </p:cNvSpPr>
          <p:nvPr>
            <p:ph sz="quarter" idx="1"/>
          </p:nvPr>
        </p:nvSpPr>
        <p:spPr>
          <a:xfrm>
            <a:off x="0" y="1219200"/>
            <a:ext cx="9036496" cy="5234136"/>
          </a:xfrm>
        </p:spPr>
        <p:txBody>
          <a:bodyPr/>
          <a:lstStyle/>
          <a:p>
            <a:r>
              <a:rPr lang="en-US" altLang="zh-TW" sz="3200" b="1" dirty="0">
                <a:latin typeface="Times New Roman" panose="02020603050405020304" pitchFamily="18" charset="0"/>
                <a:cs typeface="Times New Roman" panose="02020603050405020304" pitchFamily="18" charset="0"/>
              </a:rPr>
              <a:t>D/A</a:t>
            </a:r>
            <a:r>
              <a:rPr lang="zh-TW" altLang="zh-TW" sz="3200" b="1" dirty="0">
                <a:latin typeface="Times New Roman" panose="02020603050405020304" pitchFamily="18" charset="0"/>
                <a:cs typeface="Times New Roman" panose="02020603050405020304" pitchFamily="18" charset="0"/>
              </a:rPr>
              <a:t>案件</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以承兌匯票到期付款人</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進口商</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不</a:t>
            </a:r>
            <a:r>
              <a:rPr lang="zh-TW" altLang="zh-TW" sz="3200" b="1" dirty="0" smtClean="0">
                <a:latin typeface="Times New Roman" panose="02020603050405020304" pitchFamily="18" charset="0"/>
                <a:cs typeface="Times New Roman" panose="02020603050405020304" pitchFamily="18" charset="0"/>
              </a:rPr>
              <a:t>付款</a:t>
            </a:r>
            <a:endParaRPr lang="en-US" altLang="zh-TW" sz="3200" b="1" dirty="0" smtClean="0">
              <a:latin typeface="Times New Roman" panose="02020603050405020304" pitchFamily="18" charset="0"/>
              <a:cs typeface="Times New Roman" panose="02020603050405020304" pitchFamily="18" charset="0"/>
            </a:endParaRPr>
          </a:p>
          <a:p>
            <a:r>
              <a:rPr lang="zh-TW" altLang="en-US" sz="3200" b="1" dirty="0">
                <a:solidFill>
                  <a:srgbClr val="FF0000"/>
                </a:solidFill>
                <a:latin typeface="Times New Roman" panose="02020603050405020304" pitchFamily="18" charset="0"/>
                <a:cs typeface="Times New Roman" panose="02020603050405020304" pitchFamily="18" charset="0"/>
              </a:rPr>
              <a:t>解決或防範措施</a:t>
            </a:r>
            <a:r>
              <a:rPr lang="en-US" altLang="zh-TW" sz="3200" b="1" dirty="0" smtClean="0">
                <a:solidFill>
                  <a:srgbClr val="FF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zh-TW" altLang="en-US" sz="3200" b="1" dirty="0" smtClean="0">
                <a:latin typeface="Times New Roman" panose="02020603050405020304" pitchFamily="18" charset="0"/>
                <a:cs typeface="Times New Roman" panose="02020603050405020304" pitchFamily="18" charset="0"/>
              </a:rPr>
              <a:t>投保輸出入銀行之</a:t>
            </a:r>
            <a:r>
              <a:rPr lang="zh-TW" altLang="zh-TW" sz="3200" b="1" dirty="0">
                <a:latin typeface="Times New Roman" panose="02020603050405020304" pitchFamily="18" charset="0"/>
                <a:cs typeface="Times New Roman" panose="02020603050405020304" pitchFamily="18" charset="0"/>
              </a:rPr>
              <a:t>「依託收方式</a:t>
            </a:r>
            <a:r>
              <a:rPr lang="en-US" altLang="zh-TW" sz="3200" b="1" dirty="0">
                <a:latin typeface="Times New Roman" panose="02020603050405020304" pitchFamily="18" charset="0"/>
                <a:cs typeface="Times New Roman" panose="02020603050405020304" pitchFamily="18" charset="0"/>
              </a:rPr>
              <a:t>(D/A</a:t>
            </a:r>
            <a:r>
              <a:rPr lang="zh-TW" altLang="zh-TW" sz="3200" b="1" dirty="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D/P)</a:t>
            </a:r>
            <a:r>
              <a:rPr lang="zh-TW" altLang="zh-TW" sz="3200" b="1" dirty="0">
                <a:latin typeface="Times New Roman" panose="02020603050405020304" pitchFamily="18" charset="0"/>
                <a:cs typeface="Times New Roman" panose="02020603050405020304" pitchFamily="18" charset="0"/>
              </a:rPr>
              <a:t>輸出綜合保險</a:t>
            </a:r>
            <a:r>
              <a:rPr lang="zh-TW" altLang="zh-TW" sz="3200" b="1" dirty="0" smtClean="0">
                <a:latin typeface="Times New Roman" panose="02020603050405020304" pitchFamily="18" charset="0"/>
                <a:cs typeface="Times New Roman" panose="02020603050405020304" pitchFamily="18" charset="0"/>
              </a:rPr>
              <a:t>」</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但應注意</a:t>
            </a:r>
            <a:r>
              <a:rPr lang="zh-TW" altLang="zh-TW" sz="3200" b="1" dirty="0">
                <a:latin typeface="Times New Roman" panose="02020603050405020304" pitchFamily="18" charset="0"/>
                <a:cs typeface="Times New Roman" panose="02020603050405020304" pitchFamily="18" charset="0"/>
              </a:rPr>
              <a:t>該保險除外責任之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即</a:t>
            </a:r>
            <a:r>
              <a:rPr lang="zh-TW" altLang="en-US" sz="3200" b="1" dirty="0">
                <a:latin typeface="Times New Roman" panose="02020603050405020304" pitchFamily="18" charset="0"/>
                <a:cs typeface="Times New Roman" panose="02020603050405020304" pitchFamily="18" charset="0"/>
              </a:rPr>
              <a:t>以代收銀行為運送單據之受貨人</a:t>
            </a:r>
            <a:r>
              <a:rPr lang="en-US" altLang="zh-TW" sz="3200" b="1" dirty="0">
                <a:latin typeface="Times New Roman" panose="02020603050405020304" pitchFamily="18" charset="0"/>
                <a:cs typeface="Times New Roman" panose="02020603050405020304" pitchFamily="18" charset="0"/>
              </a:rPr>
              <a:t>(consignee),</a:t>
            </a:r>
            <a:r>
              <a:rPr lang="zh-TW" altLang="en-US" sz="3200" b="1" dirty="0">
                <a:latin typeface="Times New Roman" panose="02020603050405020304" pitchFamily="18" charset="0"/>
                <a:cs typeface="Times New Roman" panose="02020603050405020304" pitchFamily="18" charset="0"/>
              </a:rPr>
              <a:t>但須得到代收銀行之同意</a:t>
            </a:r>
            <a:r>
              <a:rPr lang="en-US" altLang="zh-TW" sz="3200" b="1" dirty="0">
                <a:latin typeface="Times New Roman" panose="02020603050405020304" pitchFamily="18" charset="0"/>
                <a:cs typeface="Times New Roman" panose="02020603050405020304" pitchFamily="18" charset="0"/>
              </a:rPr>
              <a:t>,</a:t>
            </a:r>
            <a:r>
              <a:rPr lang="zh-TW" altLang="en-US" sz="3200" b="1" dirty="0">
                <a:latin typeface="Times New Roman" panose="02020603050405020304" pitchFamily="18" charset="0"/>
                <a:cs typeface="Times New Roman" panose="02020603050405020304" pitchFamily="18" charset="0"/>
              </a:rPr>
              <a:t>亦即進口商須先向代收銀行申請</a:t>
            </a:r>
            <a:r>
              <a:rPr lang="en-US" altLang="zh-TW" sz="3200" b="1" dirty="0">
                <a:latin typeface="Times New Roman" panose="02020603050405020304" pitchFamily="18" charset="0"/>
                <a:cs typeface="Times New Roman" panose="02020603050405020304" pitchFamily="18" charset="0"/>
              </a:rPr>
              <a:t>”D/A,D/P</a:t>
            </a:r>
            <a:r>
              <a:rPr lang="zh-TW" altLang="en-US" sz="3200" b="1" dirty="0">
                <a:latin typeface="Times New Roman" panose="02020603050405020304" pitchFamily="18" charset="0"/>
                <a:cs typeface="Times New Roman" panose="02020603050405020304" pitchFamily="18" charset="0"/>
              </a:rPr>
              <a:t>擔保提貨</a:t>
            </a:r>
            <a:r>
              <a:rPr lang="en-US" altLang="zh-TW" sz="3200" b="1" dirty="0">
                <a:latin typeface="Times New Roman" panose="02020603050405020304" pitchFamily="18" charset="0"/>
                <a:cs typeface="Times New Roman" panose="02020603050405020304" pitchFamily="18" charset="0"/>
              </a:rPr>
              <a:t>/</a:t>
            </a:r>
            <a:r>
              <a:rPr lang="zh-TW" altLang="en-US" sz="3200" b="1" dirty="0">
                <a:latin typeface="Times New Roman" panose="02020603050405020304" pitchFamily="18" charset="0"/>
                <a:cs typeface="Times New Roman" panose="02020603050405020304" pitchFamily="18" charset="0"/>
              </a:rPr>
              <a:t>副提單背書</a:t>
            </a:r>
            <a:r>
              <a:rPr lang="en-US" altLang="zh-TW" sz="3200" b="1" dirty="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額度</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或</a:t>
            </a:r>
            <a:endParaRPr lang="en-US" altLang="zh-TW"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en-US" sz="3200" b="1" dirty="0" smtClean="0">
                <a:latin typeface="Times New Roman" panose="02020603050405020304" pitchFamily="18" charset="0"/>
                <a:cs typeface="Times New Roman" panose="02020603050405020304" pitchFamily="18" charset="0"/>
              </a:rPr>
              <a:t>承作</a:t>
            </a:r>
            <a:r>
              <a:rPr lang="en-US" altLang="zh-TW" sz="3200" b="1" dirty="0" smtClean="0">
                <a:latin typeface="Times New Roman" panose="02020603050405020304" pitchFamily="18" charset="0"/>
                <a:cs typeface="Times New Roman" panose="02020603050405020304" pitchFamily="18" charset="0"/>
              </a:rPr>
              <a:t>Factoring.</a:t>
            </a:r>
            <a:endParaRPr lang="en-US" altLang="zh-TW" sz="3200" b="1"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xmlns="" val="114653990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投保出口保險</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212</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latin typeface="Times New Roman" panose="02020603050405020304" pitchFamily="18" charset="0"/>
                <a:cs typeface="Times New Roman" panose="02020603050405020304" pitchFamily="18" charset="0"/>
              </a:rPr>
              <a:t>應注意中國輸出入銀行「依託收方式</a:t>
            </a:r>
            <a:r>
              <a:rPr lang="en-US" altLang="zh-TW" sz="2800" b="1" dirty="0">
                <a:latin typeface="Times New Roman" panose="02020603050405020304" pitchFamily="18" charset="0"/>
                <a:cs typeface="Times New Roman" panose="02020603050405020304" pitchFamily="18" charset="0"/>
              </a:rPr>
              <a:t>(D/A</a:t>
            </a:r>
            <a:r>
              <a:rPr lang="zh-TW" altLang="zh-TW" sz="2800" b="1" dirty="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D/P)</a:t>
            </a:r>
            <a:r>
              <a:rPr lang="zh-TW" altLang="zh-TW" sz="2800" b="1" dirty="0">
                <a:latin typeface="Times New Roman" panose="02020603050405020304" pitchFamily="18" charset="0"/>
                <a:cs typeface="Times New Roman" panose="02020603050405020304" pitchFamily="18" charset="0"/>
              </a:rPr>
              <a:t>輸出綜合保險」之除外責任</a:t>
            </a:r>
            <a:r>
              <a:rPr lang="zh-TW" altLang="zh-TW" sz="2800" b="1" dirty="0" smtClean="0">
                <a:latin typeface="Times New Roman" panose="02020603050405020304" pitchFamily="18" charset="0"/>
                <a:cs typeface="Times New Roman" panose="02020603050405020304" pitchFamily="18" charset="0"/>
              </a:rPr>
              <a:t>條款</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即</a:t>
            </a:r>
            <a:r>
              <a:rPr lang="zh-TW" altLang="zh-TW" sz="2800" b="1" dirty="0">
                <a:latin typeface="Times New Roman" panose="02020603050405020304" pitchFamily="18" charset="0"/>
                <a:cs typeface="Times New Roman" panose="02020603050405020304" pitchFamily="18" charset="0"/>
              </a:rPr>
              <a:t>依據該保險除外</a:t>
            </a:r>
            <a:r>
              <a:rPr lang="zh-TW" altLang="zh-TW" sz="2800" b="1" dirty="0" smtClean="0">
                <a:latin typeface="Times New Roman" panose="02020603050405020304" pitchFamily="18" charset="0"/>
                <a:cs typeface="Times New Roman" panose="02020603050405020304" pitchFamily="18" charset="0"/>
              </a:rPr>
              <a:t>責任之規定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以</a:t>
            </a:r>
            <a:r>
              <a:rPr lang="zh-TW" altLang="zh-TW" sz="2800" b="1" dirty="0">
                <a:latin typeface="Times New Roman" panose="02020603050405020304" pitchFamily="18" charset="0"/>
                <a:cs typeface="Times New Roman" panose="02020603050405020304" pitchFamily="18" charset="0"/>
              </a:rPr>
              <a:t>付款交單</a:t>
            </a:r>
            <a:r>
              <a:rPr lang="en-US" altLang="zh-TW" sz="2800" b="1" dirty="0">
                <a:latin typeface="Times New Roman" panose="02020603050405020304" pitchFamily="18" charset="0"/>
                <a:cs typeface="Times New Roman" panose="02020603050405020304" pitchFamily="18" charset="0"/>
              </a:rPr>
              <a:t>(D/P)</a:t>
            </a:r>
            <a:r>
              <a:rPr lang="zh-TW" altLang="zh-TW" sz="2800" b="1" dirty="0">
                <a:latin typeface="Times New Roman" panose="02020603050405020304" pitchFamily="18" charset="0"/>
                <a:cs typeface="Times New Roman" panose="02020603050405020304" pitchFamily="18" charset="0"/>
              </a:rPr>
              <a:t>方式交易者，在付款</a:t>
            </a:r>
            <a:r>
              <a:rPr lang="zh-TW" altLang="zh-TW" sz="2800" b="1" dirty="0" smtClean="0">
                <a:latin typeface="Times New Roman" panose="02020603050405020304" pitchFamily="18" charset="0"/>
                <a:cs typeface="Times New Roman" panose="02020603050405020304" pitchFamily="18" charset="0"/>
              </a:rPr>
              <a:t>前</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以</a:t>
            </a:r>
            <a:r>
              <a:rPr lang="zh-TW" altLang="zh-TW" sz="2800" b="1" dirty="0">
                <a:latin typeface="Times New Roman" panose="02020603050405020304" pitchFamily="18" charset="0"/>
                <a:cs typeface="Times New Roman" panose="02020603050405020304" pitchFamily="18" charset="0"/>
              </a:rPr>
              <a:t>承兌交單</a:t>
            </a:r>
            <a:r>
              <a:rPr lang="en-US" altLang="zh-TW" sz="2800" b="1" dirty="0">
                <a:latin typeface="Times New Roman" panose="02020603050405020304" pitchFamily="18" charset="0"/>
                <a:cs typeface="Times New Roman" panose="02020603050405020304" pitchFamily="18" charset="0"/>
              </a:rPr>
              <a:t>(D/A)</a:t>
            </a:r>
            <a:r>
              <a:rPr lang="zh-TW" altLang="zh-TW" sz="2800" b="1" dirty="0">
                <a:latin typeface="Times New Roman" panose="02020603050405020304" pitchFamily="18" charset="0"/>
                <a:cs typeface="Times New Roman" panose="02020603050405020304" pitchFamily="18" charset="0"/>
              </a:rPr>
              <a:t>方式交易</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在</a:t>
            </a:r>
            <a:r>
              <a:rPr lang="zh-TW" altLang="zh-TW" sz="2800" b="1" dirty="0">
                <a:latin typeface="Times New Roman" panose="02020603050405020304" pitchFamily="18" charset="0"/>
                <a:cs typeface="Times New Roman" panose="02020603050405020304" pitchFamily="18" charset="0"/>
              </a:rPr>
              <a:t>承兌</a:t>
            </a:r>
            <a:r>
              <a:rPr lang="zh-TW" altLang="zh-TW" sz="2800" b="1" dirty="0" smtClean="0">
                <a:latin typeface="Times New Roman" panose="02020603050405020304" pitchFamily="18" charset="0"/>
                <a:cs typeface="Times New Roman" panose="02020603050405020304" pitchFamily="18" charset="0"/>
              </a:rPr>
              <a:t>前</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將</a:t>
            </a:r>
            <a:r>
              <a:rPr lang="zh-TW" altLang="zh-TW" sz="2800" b="1" dirty="0">
                <a:latin typeface="Times New Roman" panose="02020603050405020304" pitchFamily="18" charset="0"/>
                <a:cs typeface="Times New Roman" panose="02020603050405020304" pitchFamily="18" charset="0"/>
              </a:rPr>
              <a:t>貨運單證或輸出貨物交付進口商或受貨人</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將</a:t>
            </a:r>
            <a:r>
              <a:rPr lang="zh-TW" altLang="zh-TW" sz="2800" b="1" dirty="0">
                <a:latin typeface="Times New Roman" panose="02020603050405020304" pitchFamily="18" charset="0"/>
                <a:cs typeface="Times New Roman" panose="02020603050405020304" pitchFamily="18" charset="0"/>
              </a:rPr>
              <a:t>不予以</a:t>
            </a:r>
            <a:r>
              <a:rPr lang="zh-TW" altLang="zh-TW" sz="2800" b="1" dirty="0" smtClean="0">
                <a:latin typeface="Times New Roman" panose="02020603050405020304" pitchFamily="18" charset="0"/>
                <a:cs typeface="Times New Roman" panose="02020603050405020304" pitchFamily="18" charset="0"/>
              </a:rPr>
              <a:t>理賠</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對以空運方式</a:t>
            </a:r>
            <a:r>
              <a:rPr lang="zh-TW" altLang="zh-TW" sz="2800" b="1" dirty="0" smtClean="0">
                <a:latin typeface="Times New Roman" panose="02020603050405020304" pitchFamily="18" charset="0"/>
                <a:cs typeface="Times New Roman" panose="02020603050405020304" pitchFamily="18" charset="0"/>
              </a:rPr>
              <a:t>出口</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或</a:t>
            </a:r>
            <a:r>
              <a:rPr lang="zh-TW" altLang="zh-TW" sz="2800" b="1" dirty="0">
                <a:latin typeface="Times New Roman" panose="02020603050405020304" pitchFamily="18" charset="0"/>
                <a:cs typeface="Times New Roman" panose="02020603050405020304" pitchFamily="18" charset="0"/>
              </a:rPr>
              <a:t>以海運出口但一份正本提單先行交付</a:t>
            </a:r>
            <a:r>
              <a:rPr lang="zh-TW" altLang="zh-TW" sz="2800" b="1" dirty="0" smtClean="0">
                <a:latin typeface="Times New Roman" panose="02020603050405020304" pitchFamily="18" charset="0"/>
                <a:cs typeface="Times New Roman" panose="02020603050405020304" pitchFamily="18" charset="0"/>
              </a:rPr>
              <a:t>進口商</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而</a:t>
            </a:r>
            <a:r>
              <a:rPr lang="zh-TW" altLang="zh-TW" sz="2800" b="1" dirty="0">
                <a:latin typeface="Times New Roman" panose="02020603050405020304" pitchFamily="18" charset="0"/>
                <a:cs typeface="Times New Roman" panose="02020603050405020304" pitchFamily="18" charset="0"/>
              </a:rPr>
              <a:t>受貨人</a:t>
            </a:r>
            <a:r>
              <a:rPr lang="en-US" altLang="zh-TW" sz="2800" b="1" dirty="0">
                <a:latin typeface="Times New Roman" panose="02020603050405020304" pitchFamily="18" charset="0"/>
                <a:cs typeface="Times New Roman" panose="02020603050405020304" pitchFamily="18" charset="0"/>
              </a:rPr>
              <a:t>(consignee)</a:t>
            </a:r>
            <a:r>
              <a:rPr lang="zh-TW" altLang="zh-TW" sz="2800" b="1" dirty="0">
                <a:latin typeface="Times New Roman" panose="02020603050405020304" pitchFamily="18" charset="0"/>
                <a:cs typeface="Times New Roman" panose="02020603050405020304" pitchFamily="18" charset="0"/>
              </a:rPr>
              <a:t>作成進口商</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實務上運送單據大多如此處理</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之出口託收案件其處理應審慎為</a:t>
            </a:r>
            <a:r>
              <a:rPr lang="zh-TW" altLang="zh-TW" sz="2800" b="1" dirty="0" smtClean="0">
                <a:latin typeface="Times New Roman" panose="02020603050405020304" pitchFamily="18" charset="0"/>
                <a:cs typeface="Times New Roman" panose="02020603050405020304" pitchFamily="18" charset="0"/>
              </a:rPr>
              <a:t>之</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0533205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rmAutofit/>
          </a:bodyPr>
          <a:lstStyle/>
          <a:p>
            <a:pPr algn="ctr" eaLnBrk="1" hangingPunct="1"/>
            <a:r>
              <a:rPr lang="en-US" altLang="zh-TW" sz="4000" b="1" dirty="0" smtClean="0">
                <a:latin typeface="Times New Roman" pitchFamily="18" charset="0"/>
                <a:ea typeface="標楷體" pitchFamily="65" charset="-120"/>
              </a:rPr>
              <a:t>D/A,D/P</a:t>
            </a:r>
            <a:r>
              <a:rPr lang="zh-TW" altLang="en-US" sz="4000" b="1" dirty="0" smtClean="0">
                <a:latin typeface="Times New Roman" pitchFamily="18" charset="0"/>
                <a:ea typeface="標楷體" pitchFamily="65" charset="-120"/>
              </a:rPr>
              <a:t>擔保提貨與副提單背書</a:t>
            </a:r>
          </a:p>
        </p:txBody>
      </p:sp>
      <p:sp>
        <p:nvSpPr>
          <p:cNvPr id="564227" name="Rectangle 3"/>
          <p:cNvSpPr>
            <a:spLocks noGrp="1" noChangeArrowheads="1"/>
          </p:cNvSpPr>
          <p:nvPr>
            <p:ph type="body" idx="1"/>
          </p:nvPr>
        </p:nvSpPr>
        <p:spPr>
          <a:xfrm>
            <a:off x="179512" y="1268760"/>
            <a:ext cx="8748712" cy="4968552"/>
          </a:xfrm>
        </p:spPr>
        <p:txBody>
          <a:bodyPr>
            <a:normAutofit/>
          </a:bodyPr>
          <a:lstStyle/>
          <a:p>
            <a:pPr eaLnBrk="1" hangingPunct="1">
              <a:lnSpc>
                <a:spcPct val="90000"/>
              </a:lnSpc>
            </a:pPr>
            <a:r>
              <a:rPr lang="zh-TW" altLang="en-US" sz="3200" b="1" dirty="0" smtClean="0">
                <a:ea typeface="標楷體" pitchFamily="65" charset="-120"/>
              </a:rPr>
              <a:t>辦理此項業務</a:t>
            </a:r>
            <a:r>
              <a:rPr lang="en-US" altLang="zh-TW" sz="3200" b="1" dirty="0" smtClean="0">
                <a:ea typeface="標楷體" pitchFamily="65" charset="-120"/>
              </a:rPr>
              <a:t>,</a:t>
            </a:r>
            <a:r>
              <a:rPr lang="zh-TW" altLang="en-US" sz="3200" b="1" dirty="0" smtClean="0">
                <a:ea typeface="標楷體" pitchFamily="65" charset="-120"/>
              </a:rPr>
              <a:t>銀行從代理人轉變為保證人</a:t>
            </a:r>
            <a:r>
              <a:rPr lang="en-US" altLang="zh-TW" sz="3200" b="1" dirty="0" smtClean="0">
                <a:ea typeface="標楷體" pitchFamily="65" charset="-120"/>
              </a:rPr>
              <a:t>,</a:t>
            </a:r>
            <a:r>
              <a:rPr lang="zh-TW" altLang="en-US" sz="3200" b="1" dirty="0" smtClean="0">
                <a:ea typeface="標楷體" pitchFamily="65" charset="-120"/>
              </a:rPr>
              <a:t>或直接涉入買賣雙方之交易</a:t>
            </a:r>
            <a:r>
              <a:rPr lang="en-US" altLang="zh-TW" sz="3200" b="1" dirty="0" smtClean="0">
                <a:ea typeface="標楷體" pitchFamily="65" charset="-120"/>
              </a:rPr>
              <a:t>,</a:t>
            </a:r>
            <a:r>
              <a:rPr lang="zh-TW" altLang="en-US" sz="3200" b="1" dirty="0" smtClean="0">
                <a:ea typeface="標楷體" pitchFamily="65" charset="-120"/>
              </a:rPr>
              <a:t>產生債權</a:t>
            </a:r>
            <a:r>
              <a:rPr lang="en-US" altLang="zh-TW" sz="3200" b="1" dirty="0" smtClean="0">
                <a:ea typeface="標楷體" pitchFamily="65" charset="-120"/>
              </a:rPr>
              <a:t>/</a:t>
            </a:r>
            <a:r>
              <a:rPr lang="zh-TW" altLang="en-US" sz="3200" b="1" dirty="0" smtClean="0">
                <a:ea typeface="標楷體" pitchFamily="65" charset="-120"/>
              </a:rPr>
              <a:t>債務關係</a:t>
            </a:r>
            <a:r>
              <a:rPr lang="en-US" altLang="zh-TW" sz="3200" b="1" dirty="0" smtClean="0">
                <a:ea typeface="標楷體" pitchFamily="65" charset="-120"/>
              </a:rPr>
              <a:t>.</a:t>
            </a:r>
          </a:p>
          <a:p>
            <a:pPr eaLnBrk="1" hangingPunct="1">
              <a:lnSpc>
                <a:spcPct val="90000"/>
              </a:lnSpc>
            </a:pPr>
            <a:r>
              <a:rPr lang="zh-TW" altLang="en-US" sz="3200" b="1" dirty="0" smtClean="0">
                <a:ea typeface="標楷體" pitchFamily="65" charset="-120"/>
              </a:rPr>
              <a:t>無法審查託收條件</a:t>
            </a:r>
            <a:r>
              <a:rPr lang="en-US" altLang="zh-TW" sz="3200" b="1" dirty="0" smtClean="0">
                <a:ea typeface="標楷體" pitchFamily="65" charset="-120"/>
              </a:rPr>
              <a:t>,</a:t>
            </a:r>
            <a:r>
              <a:rPr lang="zh-TW" altLang="en-US" sz="3200" b="1" dirty="0" smtClean="0">
                <a:ea typeface="標楷體" pitchFamily="65" charset="-120"/>
              </a:rPr>
              <a:t>風險極大</a:t>
            </a:r>
            <a:r>
              <a:rPr lang="en-US" altLang="zh-TW" sz="3200" b="1" dirty="0" smtClean="0">
                <a:ea typeface="標楷體" pitchFamily="65" charset="-120"/>
              </a:rPr>
              <a:t>,</a:t>
            </a:r>
            <a:r>
              <a:rPr lang="zh-TW" altLang="en-US" sz="3200" b="1" dirty="0" smtClean="0">
                <a:ea typeface="標楷體" pitchFamily="65" charset="-120"/>
              </a:rPr>
              <a:t>應審慎辦理</a:t>
            </a:r>
            <a:r>
              <a:rPr lang="en-US" altLang="zh-TW" sz="3200" b="1" dirty="0" smtClean="0">
                <a:ea typeface="標楷體" pitchFamily="65" charset="-120"/>
              </a:rPr>
              <a:t>.</a:t>
            </a:r>
          </a:p>
          <a:p>
            <a:pPr eaLnBrk="1" hangingPunct="1">
              <a:lnSpc>
                <a:spcPct val="90000"/>
              </a:lnSpc>
            </a:pPr>
            <a:r>
              <a:rPr lang="zh-TW" altLang="en-US" sz="3200" b="1" dirty="0" smtClean="0">
                <a:ea typeface="標楷體" pitchFamily="65" charset="-120"/>
              </a:rPr>
              <a:t>慎選優良客戶</a:t>
            </a:r>
            <a:r>
              <a:rPr lang="en-US" altLang="zh-TW" sz="3200" b="1" dirty="0" smtClean="0">
                <a:ea typeface="標楷體" pitchFamily="65" charset="-120"/>
              </a:rPr>
              <a:t>,</a:t>
            </a:r>
            <a:r>
              <a:rPr lang="zh-TW" altLang="en-US" sz="3200" b="1" dirty="0" smtClean="0">
                <a:ea typeface="標楷體" pitchFamily="65" charset="-120"/>
              </a:rPr>
              <a:t>核予額度後辦理</a:t>
            </a:r>
            <a:r>
              <a:rPr lang="en-US" altLang="zh-TW" sz="3200" b="1" dirty="0" smtClean="0">
                <a:ea typeface="標楷體" pitchFamily="65" charset="-120"/>
              </a:rPr>
              <a:t>.</a:t>
            </a:r>
          </a:p>
          <a:p>
            <a:pPr eaLnBrk="1" hangingPunct="1">
              <a:lnSpc>
                <a:spcPct val="90000"/>
              </a:lnSpc>
            </a:pPr>
            <a:r>
              <a:rPr lang="zh-TW" altLang="en-US" sz="3200" b="1" dirty="0" smtClean="0">
                <a:ea typeface="標楷體" pitchFamily="65" charset="-120"/>
              </a:rPr>
              <a:t>提供辦理</a:t>
            </a:r>
            <a:r>
              <a:rPr lang="zh-TW" altLang="en-US" sz="3200" b="1" dirty="0" smtClean="0">
                <a:latin typeface="Times New Roman" pitchFamily="18" charset="0"/>
                <a:ea typeface="標楷體" pitchFamily="65" charset="-120"/>
              </a:rPr>
              <a:t>擔保提貨與副提單背書之各項單據應審慎查核</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並評估其合理性</a:t>
            </a:r>
            <a:r>
              <a:rPr lang="en-US" altLang="zh-TW" sz="3200" b="1" dirty="0" smtClean="0">
                <a:latin typeface="Times New Roman" pitchFamily="18" charset="0"/>
                <a:ea typeface="標楷體" pitchFamily="65" charset="-120"/>
              </a:rPr>
              <a:t>.</a:t>
            </a:r>
          </a:p>
          <a:p>
            <a:pPr eaLnBrk="1" hangingPunct="1">
              <a:lnSpc>
                <a:spcPct val="90000"/>
              </a:lnSpc>
            </a:pPr>
            <a:r>
              <a:rPr lang="zh-TW" altLang="en-US" sz="3200" b="1" dirty="0" smtClean="0">
                <a:latin typeface="Times New Roman" pitchFamily="18" charset="0"/>
                <a:ea typeface="標楷體" pitchFamily="65" charset="-120"/>
              </a:rPr>
              <a:t>注意託收單據之追蹤</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及擔保責任之解除</a:t>
            </a:r>
            <a:r>
              <a:rPr lang="en-US" altLang="zh-TW" sz="3200" b="1" dirty="0" smtClean="0">
                <a:latin typeface="Times New Roman" pitchFamily="18"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213</a:t>
            </a:fld>
            <a:endParaRPr lang="zh-TW" altLang="en-US"/>
          </a:p>
        </p:txBody>
      </p:sp>
    </p:spTree>
    <p:extLst>
      <p:ext uri="{BB962C8B-B14F-4D97-AF65-F5344CB8AC3E}">
        <p14:creationId xmlns:p14="http://schemas.microsoft.com/office/powerpoint/2010/main" xmlns="" val="18610006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3" descr="銀行建築"/>
          <p:cNvPicPr>
            <a:picLocks noChangeAspect="1" noChangeArrowheads="1"/>
          </p:cNvPicPr>
          <p:nvPr/>
        </p:nvPicPr>
        <p:blipFill>
          <a:blip r:embed="rId2" cstate="print"/>
          <a:srcRect/>
          <a:stretch>
            <a:fillRect/>
          </a:stretch>
        </p:blipFill>
        <p:spPr bwMode="auto">
          <a:xfrm>
            <a:off x="4067175" y="404813"/>
            <a:ext cx="1296988" cy="1511300"/>
          </a:xfrm>
          <a:prstGeom prst="rect">
            <a:avLst/>
          </a:prstGeom>
          <a:noFill/>
          <a:ln w="9525">
            <a:noFill/>
            <a:miter lim="800000"/>
            <a:headEnd/>
            <a:tailEnd/>
          </a:ln>
        </p:spPr>
      </p:pic>
      <p:pic>
        <p:nvPicPr>
          <p:cNvPr id="285699" name="Picture 5" descr="工廠的煙囪冒著黑煙"/>
          <p:cNvPicPr>
            <a:picLocks noChangeAspect="1" noChangeArrowheads="1"/>
          </p:cNvPicPr>
          <p:nvPr/>
        </p:nvPicPr>
        <p:blipFill>
          <a:blip r:embed="rId3" cstate="print"/>
          <a:srcRect/>
          <a:stretch>
            <a:fillRect/>
          </a:stretch>
        </p:blipFill>
        <p:spPr bwMode="auto">
          <a:xfrm>
            <a:off x="7747000" y="5373688"/>
            <a:ext cx="1397000" cy="1036637"/>
          </a:xfrm>
          <a:prstGeom prst="rect">
            <a:avLst/>
          </a:prstGeom>
          <a:noFill/>
          <a:ln w="9525">
            <a:noFill/>
            <a:miter lim="800000"/>
            <a:headEnd/>
            <a:tailEnd/>
          </a:ln>
        </p:spPr>
      </p:pic>
      <p:pic>
        <p:nvPicPr>
          <p:cNvPr id="285700" name="Picture 3" descr="銀行建築"/>
          <p:cNvPicPr>
            <a:picLocks noChangeAspect="1" noChangeArrowheads="1"/>
          </p:cNvPicPr>
          <p:nvPr/>
        </p:nvPicPr>
        <p:blipFill>
          <a:blip r:embed="rId2" cstate="print"/>
          <a:srcRect/>
          <a:stretch>
            <a:fillRect/>
          </a:stretch>
        </p:blipFill>
        <p:spPr bwMode="auto">
          <a:xfrm>
            <a:off x="7235825" y="2205038"/>
            <a:ext cx="1152525" cy="1295400"/>
          </a:xfrm>
          <a:prstGeom prst="rect">
            <a:avLst/>
          </a:prstGeom>
          <a:noFill/>
          <a:ln w="9525">
            <a:noFill/>
            <a:miter lim="800000"/>
            <a:headEnd/>
            <a:tailEnd/>
          </a:ln>
        </p:spPr>
      </p:pic>
      <p:pic>
        <p:nvPicPr>
          <p:cNvPr id="285701" name="Picture 7" descr="大型企業設計範本"/>
          <p:cNvPicPr>
            <a:picLocks noChangeAspect="1" noChangeArrowheads="1"/>
          </p:cNvPicPr>
          <p:nvPr/>
        </p:nvPicPr>
        <p:blipFill>
          <a:blip r:embed="rId4" cstate="print"/>
          <a:srcRect/>
          <a:stretch>
            <a:fillRect/>
          </a:stretch>
        </p:blipFill>
        <p:spPr bwMode="auto">
          <a:xfrm>
            <a:off x="0" y="765175"/>
            <a:ext cx="1008063" cy="935038"/>
          </a:xfrm>
          <a:prstGeom prst="rect">
            <a:avLst/>
          </a:prstGeom>
          <a:noFill/>
          <a:ln w="9525">
            <a:noFill/>
            <a:miter lim="800000"/>
            <a:headEnd/>
            <a:tailEnd/>
          </a:ln>
        </p:spPr>
      </p:pic>
      <p:sp>
        <p:nvSpPr>
          <p:cNvPr id="7" name="矩形 6"/>
          <p:cNvSpPr/>
          <p:nvPr/>
        </p:nvSpPr>
        <p:spPr>
          <a:xfrm>
            <a:off x="0" y="1700213"/>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進口商</a:t>
            </a:r>
          </a:p>
        </p:txBody>
      </p:sp>
      <p:sp>
        <p:nvSpPr>
          <p:cNvPr id="8" name="矩形 7"/>
          <p:cNvSpPr/>
          <p:nvPr/>
        </p:nvSpPr>
        <p:spPr>
          <a:xfrm>
            <a:off x="3851275" y="0"/>
            <a:ext cx="1512888"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代收</a:t>
            </a:r>
            <a:r>
              <a:rPr lang="zh-TW" altLang="en-US" sz="2000" b="1" dirty="0" smtClean="0">
                <a:solidFill>
                  <a:schemeClr val="tx1"/>
                </a:solidFill>
                <a:latin typeface="標楷體" pitchFamily="65" charset="-120"/>
                <a:ea typeface="標楷體" pitchFamily="65" charset="-120"/>
              </a:rPr>
              <a:t>銀行</a:t>
            </a:r>
            <a:endParaRPr lang="zh-TW" altLang="en-US" sz="2000" b="1" dirty="0">
              <a:solidFill>
                <a:schemeClr val="tx1"/>
              </a:solidFill>
              <a:latin typeface="標楷體" pitchFamily="65" charset="-120"/>
              <a:ea typeface="標楷體" pitchFamily="65" charset="-120"/>
            </a:endParaRPr>
          </a:p>
        </p:txBody>
      </p:sp>
      <p:sp>
        <p:nvSpPr>
          <p:cNvPr id="9" name="矩形 8"/>
          <p:cNvSpPr/>
          <p:nvPr/>
        </p:nvSpPr>
        <p:spPr>
          <a:xfrm>
            <a:off x="7127875" y="3429000"/>
            <a:ext cx="2016125"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託收</a:t>
            </a:r>
            <a:r>
              <a:rPr lang="zh-TW" altLang="en-US" sz="2000" b="1" dirty="0" smtClean="0">
                <a:solidFill>
                  <a:schemeClr val="tx1"/>
                </a:solidFill>
                <a:latin typeface="標楷體" pitchFamily="65" charset="-120"/>
                <a:ea typeface="標楷體" pitchFamily="65" charset="-120"/>
              </a:rPr>
              <a:t>銀行</a:t>
            </a:r>
            <a:endParaRPr lang="zh-TW" altLang="en-US" sz="2000" b="1" dirty="0">
              <a:solidFill>
                <a:schemeClr val="tx1"/>
              </a:solidFill>
              <a:latin typeface="標楷體" pitchFamily="65" charset="-120"/>
              <a:ea typeface="標楷體" pitchFamily="65" charset="-120"/>
            </a:endParaRPr>
          </a:p>
        </p:txBody>
      </p:sp>
      <p:sp>
        <p:nvSpPr>
          <p:cNvPr id="10" name="矩形 9"/>
          <p:cNvSpPr/>
          <p:nvPr/>
        </p:nvSpPr>
        <p:spPr>
          <a:xfrm>
            <a:off x="7991475" y="6497638"/>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出口商</a:t>
            </a:r>
          </a:p>
        </p:txBody>
      </p:sp>
      <p:cxnSp>
        <p:nvCxnSpPr>
          <p:cNvPr id="15" name="直線接點 14"/>
          <p:cNvCxnSpPr>
            <a:endCxn id="35" idx="1"/>
          </p:cNvCxnSpPr>
          <p:nvPr/>
        </p:nvCxnSpPr>
        <p:spPr>
          <a:xfrm flipV="1">
            <a:off x="971550" y="765175"/>
            <a:ext cx="360363"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流程圖: 文件 28"/>
          <p:cNvSpPr/>
          <p:nvPr/>
        </p:nvSpPr>
        <p:spPr>
          <a:xfrm>
            <a:off x="1547813" y="1196975"/>
            <a:ext cx="1871662" cy="71913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簽署擔保提貨書</a:t>
            </a:r>
          </a:p>
        </p:txBody>
      </p:sp>
      <p:cxnSp>
        <p:nvCxnSpPr>
          <p:cNvPr id="32" name="直線單箭頭接點 31"/>
          <p:cNvCxnSpPr>
            <a:stCxn id="35" idx="3"/>
          </p:cNvCxnSpPr>
          <p:nvPr/>
        </p:nvCxnSpPr>
        <p:spPr>
          <a:xfrm>
            <a:off x="3563938" y="765175"/>
            <a:ext cx="3603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流程圖: 決策 34"/>
          <p:cNvSpPr/>
          <p:nvPr/>
        </p:nvSpPr>
        <p:spPr>
          <a:xfrm>
            <a:off x="1331913" y="404813"/>
            <a:ext cx="2232025" cy="720725"/>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申請擔保提貨</a:t>
            </a:r>
          </a:p>
        </p:txBody>
      </p:sp>
      <p:cxnSp>
        <p:nvCxnSpPr>
          <p:cNvPr id="45" name="直線接點 44"/>
          <p:cNvCxnSpPr/>
          <p:nvPr/>
        </p:nvCxnSpPr>
        <p:spPr>
          <a:xfrm flipH="1">
            <a:off x="3492500" y="1484313"/>
            <a:ext cx="57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flipH="1">
            <a:off x="971550" y="1412875"/>
            <a:ext cx="5048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0" y="0"/>
            <a:ext cx="2987824" cy="404813"/>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b="1" dirty="0" smtClean="0">
                <a:solidFill>
                  <a:schemeClr val="bg1"/>
                </a:solidFill>
                <a:latin typeface="Times New Roman" pitchFamily="18" charset="0"/>
                <a:ea typeface="標楷體" pitchFamily="65" charset="-120"/>
                <a:cs typeface="Times New Roman" pitchFamily="18" charset="0"/>
              </a:rPr>
              <a:t>D/A,D/P</a:t>
            </a:r>
            <a:r>
              <a:rPr lang="zh-TW" altLang="en-US" sz="2800" b="1" dirty="0" smtClean="0">
                <a:solidFill>
                  <a:schemeClr val="bg1"/>
                </a:solidFill>
                <a:latin typeface="Times New Roman" pitchFamily="18" charset="0"/>
                <a:ea typeface="標楷體" pitchFamily="65" charset="-120"/>
                <a:cs typeface="Times New Roman" pitchFamily="18" charset="0"/>
              </a:rPr>
              <a:t>擔保</a:t>
            </a:r>
            <a:r>
              <a:rPr lang="zh-TW" altLang="en-US" sz="2800" b="1" dirty="0">
                <a:solidFill>
                  <a:schemeClr val="bg1"/>
                </a:solidFill>
                <a:latin typeface="Times New Roman" pitchFamily="18" charset="0"/>
                <a:ea typeface="標楷體" pitchFamily="65" charset="-120"/>
                <a:cs typeface="Times New Roman" pitchFamily="18" charset="0"/>
              </a:rPr>
              <a:t>提貨</a:t>
            </a:r>
          </a:p>
        </p:txBody>
      </p:sp>
      <p:pic>
        <p:nvPicPr>
          <p:cNvPr id="285713" name="Picture 3" descr="檢視詳細資料"/>
          <p:cNvPicPr>
            <a:picLocks noChangeAspect="1" noChangeArrowheads="1"/>
          </p:cNvPicPr>
          <p:nvPr/>
        </p:nvPicPr>
        <p:blipFill>
          <a:blip r:embed="rId5" cstate="print"/>
          <a:srcRect/>
          <a:stretch>
            <a:fillRect/>
          </a:stretch>
        </p:blipFill>
        <p:spPr bwMode="auto">
          <a:xfrm>
            <a:off x="4140200" y="5445125"/>
            <a:ext cx="1252538" cy="1052513"/>
          </a:xfrm>
          <a:prstGeom prst="rect">
            <a:avLst/>
          </a:prstGeom>
          <a:noFill/>
          <a:ln w="9525">
            <a:noFill/>
            <a:miter lim="800000"/>
            <a:headEnd/>
            <a:tailEnd/>
          </a:ln>
        </p:spPr>
      </p:pic>
      <p:sp>
        <p:nvSpPr>
          <p:cNvPr id="37" name="矩形 36"/>
          <p:cNvSpPr/>
          <p:nvPr/>
        </p:nvSpPr>
        <p:spPr>
          <a:xfrm>
            <a:off x="4211638" y="6497638"/>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運送人</a:t>
            </a:r>
          </a:p>
        </p:txBody>
      </p:sp>
      <p:sp>
        <p:nvSpPr>
          <p:cNvPr id="38" name="流程圖: 決策 37"/>
          <p:cNvSpPr/>
          <p:nvPr/>
        </p:nvSpPr>
        <p:spPr>
          <a:xfrm>
            <a:off x="5795963" y="5300663"/>
            <a:ext cx="1728787" cy="720725"/>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託運貨物</a:t>
            </a:r>
          </a:p>
        </p:txBody>
      </p:sp>
      <p:sp>
        <p:nvSpPr>
          <p:cNvPr id="39" name="流程圖: 文件 38"/>
          <p:cNvSpPr/>
          <p:nvPr/>
        </p:nvSpPr>
        <p:spPr>
          <a:xfrm>
            <a:off x="6084888" y="6137275"/>
            <a:ext cx="1295400" cy="7207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掣發提單</a:t>
            </a:r>
          </a:p>
        </p:txBody>
      </p:sp>
      <p:pic>
        <p:nvPicPr>
          <p:cNvPr id="285717" name="Picture 5" descr="在大倉庫裡搬運裝箱貨品"/>
          <p:cNvPicPr>
            <a:picLocks noChangeAspect="1" noChangeArrowheads="1" noCrop="1"/>
          </p:cNvPicPr>
          <p:nvPr/>
        </p:nvPicPr>
        <p:blipFill>
          <a:blip r:embed="rId6" cstate="print"/>
          <a:srcRect/>
          <a:stretch>
            <a:fillRect/>
          </a:stretch>
        </p:blipFill>
        <p:spPr bwMode="auto">
          <a:xfrm>
            <a:off x="3995738" y="2420938"/>
            <a:ext cx="1223962" cy="1512887"/>
          </a:xfrm>
          <a:prstGeom prst="rect">
            <a:avLst/>
          </a:prstGeom>
          <a:noFill/>
          <a:ln w="9525">
            <a:noFill/>
            <a:miter lim="800000"/>
            <a:headEnd/>
            <a:tailEnd/>
          </a:ln>
        </p:spPr>
      </p:pic>
      <p:sp>
        <p:nvSpPr>
          <p:cNvPr id="40" name="矩形 39"/>
          <p:cNvSpPr/>
          <p:nvPr/>
        </p:nvSpPr>
        <p:spPr>
          <a:xfrm>
            <a:off x="3851275" y="3644900"/>
            <a:ext cx="1728788"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目的地貨棧</a:t>
            </a:r>
          </a:p>
        </p:txBody>
      </p:sp>
      <p:pic>
        <p:nvPicPr>
          <p:cNvPr id="285719" name="Picture 7" descr="http://t2.gstatic.com/images?q=tbn:ANd9GcRPkGLqXBVihWwrAw8U64v8AMbt0orN5TxqK9-6TrTGaN7j6pf-FQ"/>
          <p:cNvPicPr>
            <a:picLocks noChangeAspect="1" noChangeArrowheads="1"/>
          </p:cNvPicPr>
          <p:nvPr/>
        </p:nvPicPr>
        <p:blipFill>
          <a:blip r:embed="rId7" cstate="print"/>
          <a:srcRect/>
          <a:stretch>
            <a:fillRect/>
          </a:stretch>
        </p:blipFill>
        <p:spPr bwMode="auto">
          <a:xfrm>
            <a:off x="0" y="5373688"/>
            <a:ext cx="1042988" cy="1079500"/>
          </a:xfrm>
          <a:prstGeom prst="rect">
            <a:avLst/>
          </a:prstGeom>
          <a:noFill/>
          <a:ln w="9525">
            <a:noFill/>
            <a:miter lim="800000"/>
            <a:headEnd/>
            <a:tailEnd/>
          </a:ln>
        </p:spPr>
      </p:pic>
      <p:sp>
        <p:nvSpPr>
          <p:cNvPr id="41" name="矩形 40"/>
          <p:cNvSpPr/>
          <p:nvPr/>
        </p:nvSpPr>
        <p:spPr>
          <a:xfrm>
            <a:off x="0" y="6497638"/>
            <a:ext cx="1403350"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船務代理</a:t>
            </a:r>
          </a:p>
        </p:txBody>
      </p:sp>
      <p:sp>
        <p:nvSpPr>
          <p:cNvPr id="42" name="流程圖: 文件 41"/>
          <p:cNvSpPr/>
          <p:nvPr/>
        </p:nvSpPr>
        <p:spPr>
          <a:xfrm>
            <a:off x="1979613" y="5994400"/>
            <a:ext cx="1512887" cy="8636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託運單副本及載貨清單</a:t>
            </a:r>
          </a:p>
        </p:txBody>
      </p:sp>
      <p:sp>
        <p:nvSpPr>
          <p:cNvPr id="52" name="流程圖: 程序 51"/>
          <p:cNvSpPr/>
          <p:nvPr/>
        </p:nvSpPr>
        <p:spPr>
          <a:xfrm>
            <a:off x="0" y="3141663"/>
            <a:ext cx="323850" cy="136683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通知到貨</a:t>
            </a:r>
          </a:p>
        </p:txBody>
      </p:sp>
      <p:sp>
        <p:nvSpPr>
          <p:cNvPr id="53" name="流程圖: 程序 52"/>
          <p:cNvSpPr/>
          <p:nvPr/>
        </p:nvSpPr>
        <p:spPr>
          <a:xfrm>
            <a:off x="539750" y="2997200"/>
            <a:ext cx="719138" cy="187166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以擔保提貨書換</a:t>
            </a:r>
            <a:r>
              <a:rPr lang="en-US" altLang="zh-TW" b="1" dirty="0">
                <a:solidFill>
                  <a:schemeClr val="tx1"/>
                </a:solidFill>
                <a:latin typeface="Times New Roman" pitchFamily="18" charset="0"/>
                <a:ea typeface="標楷體" pitchFamily="65" charset="-120"/>
                <a:cs typeface="Times New Roman" pitchFamily="18" charset="0"/>
              </a:rPr>
              <a:t>D/O</a:t>
            </a:r>
            <a:endParaRPr lang="zh-TW" altLang="en-US" b="1" dirty="0">
              <a:solidFill>
                <a:schemeClr val="tx1"/>
              </a:solidFill>
              <a:latin typeface="Times New Roman" pitchFamily="18" charset="0"/>
              <a:ea typeface="標楷體" pitchFamily="65" charset="-120"/>
              <a:cs typeface="Times New Roman" pitchFamily="18" charset="0"/>
            </a:endParaRPr>
          </a:p>
        </p:txBody>
      </p:sp>
      <p:sp>
        <p:nvSpPr>
          <p:cNvPr id="57" name="流程圖: 決策 56"/>
          <p:cNvSpPr/>
          <p:nvPr/>
        </p:nvSpPr>
        <p:spPr>
          <a:xfrm>
            <a:off x="1619250" y="2565400"/>
            <a:ext cx="2016125" cy="719138"/>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憑</a:t>
            </a:r>
            <a:r>
              <a:rPr lang="en-US" altLang="zh-TW" b="1" dirty="0">
                <a:solidFill>
                  <a:schemeClr val="tx1"/>
                </a:solidFill>
                <a:latin typeface="Times New Roman" pitchFamily="18" charset="0"/>
                <a:ea typeface="標楷體" pitchFamily="65" charset="-120"/>
                <a:cs typeface="Times New Roman" pitchFamily="18" charset="0"/>
              </a:rPr>
              <a:t>D/O</a:t>
            </a:r>
            <a:r>
              <a:rPr lang="zh-TW" altLang="en-US" b="1" dirty="0">
                <a:solidFill>
                  <a:schemeClr val="tx1"/>
                </a:solidFill>
                <a:latin typeface="Times New Roman" pitchFamily="18" charset="0"/>
                <a:ea typeface="標楷體" pitchFamily="65" charset="-120"/>
                <a:cs typeface="Times New Roman" pitchFamily="18" charset="0"/>
              </a:rPr>
              <a:t>提貨</a:t>
            </a:r>
          </a:p>
        </p:txBody>
      </p:sp>
      <p:sp>
        <p:nvSpPr>
          <p:cNvPr id="59" name="流程圖: 多重文件 58"/>
          <p:cNvSpPr/>
          <p:nvPr/>
        </p:nvSpPr>
        <p:spPr>
          <a:xfrm>
            <a:off x="7343775" y="4221163"/>
            <a:ext cx="1800225" cy="863600"/>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備妥單據辦理押匯</a:t>
            </a:r>
          </a:p>
        </p:txBody>
      </p:sp>
      <p:sp>
        <p:nvSpPr>
          <p:cNvPr id="62" name="流程圖: 決策 61"/>
          <p:cNvSpPr/>
          <p:nvPr/>
        </p:nvSpPr>
        <p:spPr>
          <a:xfrm>
            <a:off x="6443663" y="1412875"/>
            <a:ext cx="2700337" cy="86360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a:solidFill>
                  <a:schemeClr val="tx1"/>
                </a:solidFill>
                <a:latin typeface="Times New Roman" pitchFamily="18" charset="0"/>
                <a:ea typeface="標楷體" pitchFamily="65" charset="-120"/>
                <a:cs typeface="Times New Roman" pitchFamily="18" charset="0"/>
              </a:rPr>
              <a:t>審理單據但尚未寄單</a:t>
            </a:r>
            <a:endParaRPr lang="zh-TW" altLang="en-US" b="1" dirty="0">
              <a:solidFill>
                <a:schemeClr val="tx1"/>
              </a:solidFill>
              <a:latin typeface="Times New Roman" pitchFamily="18" charset="0"/>
              <a:ea typeface="標楷體" pitchFamily="65" charset="-120"/>
              <a:cs typeface="Times New Roman" pitchFamily="18" charset="0"/>
            </a:endParaRPr>
          </a:p>
        </p:txBody>
      </p:sp>
      <p:cxnSp>
        <p:nvCxnSpPr>
          <p:cNvPr id="65" name="直線接點 64"/>
          <p:cNvCxnSpPr/>
          <p:nvPr/>
        </p:nvCxnSpPr>
        <p:spPr>
          <a:xfrm>
            <a:off x="179388" y="4652963"/>
            <a:ext cx="0"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p:nvPr/>
        </p:nvCxnSpPr>
        <p:spPr>
          <a:xfrm flipV="1">
            <a:off x="179388" y="2205038"/>
            <a:ext cx="0" cy="86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flipV="1">
            <a:off x="900113" y="2060575"/>
            <a:ext cx="0" cy="86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53" idx="2"/>
          </p:cNvCxnSpPr>
          <p:nvPr/>
        </p:nvCxnSpPr>
        <p:spPr>
          <a:xfrm>
            <a:off x="900113" y="4868863"/>
            <a:ext cx="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H="1">
            <a:off x="3635375" y="6308725"/>
            <a:ext cx="360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flipH="1">
            <a:off x="5508625" y="6453188"/>
            <a:ext cx="358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flipH="1">
            <a:off x="7524750" y="5661025"/>
            <a:ext cx="360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stCxn id="38" idx="1"/>
          </p:cNvCxnSpPr>
          <p:nvPr/>
        </p:nvCxnSpPr>
        <p:spPr>
          <a:xfrm flipH="1">
            <a:off x="5435600" y="5661025"/>
            <a:ext cx="3603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H="1">
            <a:off x="1116013" y="6308725"/>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p:nvPr/>
        </p:nvCxnSpPr>
        <p:spPr>
          <a:xfrm flipV="1">
            <a:off x="4643438" y="4005263"/>
            <a:ext cx="0" cy="1368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圖案 86"/>
          <p:cNvCxnSpPr>
            <a:endCxn id="57" idx="0"/>
          </p:cNvCxnSpPr>
          <p:nvPr/>
        </p:nvCxnSpPr>
        <p:spPr>
          <a:xfrm>
            <a:off x="1187450" y="2060575"/>
            <a:ext cx="1439863" cy="50482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p:nvPr/>
        </p:nvCxnSpPr>
        <p:spPr>
          <a:xfrm>
            <a:off x="3708400" y="2924175"/>
            <a:ext cx="358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p:nvPr/>
        </p:nvCxnSpPr>
        <p:spPr>
          <a:xfrm>
            <a:off x="7451725" y="6453188"/>
            <a:ext cx="3603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8459788" y="5013325"/>
            <a:ext cx="0" cy="503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p:nvPr/>
        </p:nvCxnSpPr>
        <p:spPr>
          <a:xfrm flipV="1">
            <a:off x="8316913" y="3860800"/>
            <a:ext cx="0" cy="288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肘形接點 98"/>
          <p:cNvCxnSpPr/>
          <p:nvPr/>
        </p:nvCxnSpPr>
        <p:spPr>
          <a:xfrm rot="10800000">
            <a:off x="5508625" y="908050"/>
            <a:ext cx="2232025" cy="3603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手繪多邊形 99"/>
          <p:cNvSpPr/>
          <p:nvPr/>
        </p:nvSpPr>
        <p:spPr>
          <a:xfrm>
            <a:off x="6334125" y="658813"/>
            <a:ext cx="481013" cy="565150"/>
          </a:xfrm>
          <a:custGeom>
            <a:avLst/>
            <a:gdLst>
              <a:gd name="connsiteX0" fmla="*/ 470647 w 481157"/>
              <a:gd name="connsiteY0" fmla="*/ 0 h 564776"/>
              <a:gd name="connsiteX1" fmla="*/ 430306 w 481157"/>
              <a:gd name="connsiteY1" fmla="*/ 147918 h 564776"/>
              <a:gd name="connsiteX2" fmla="*/ 416859 w 481157"/>
              <a:gd name="connsiteY2" fmla="*/ 188259 h 564776"/>
              <a:gd name="connsiteX3" fmla="*/ 376517 w 481157"/>
              <a:gd name="connsiteY3" fmla="*/ 215153 h 564776"/>
              <a:gd name="connsiteX4" fmla="*/ 242047 w 481157"/>
              <a:gd name="connsiteY4" fmla="*/ 376518 h 564776"/>
              <a:gd name="connsiteX5" fmla="*/ 201706 w 481157"/>
              <a:gd name="connsiteY5" fmla="*/ 416859 h 564776"/>
              <a:gd name="connsiteX6" fmla="*/ 174811 w 481157"/>
              <a:gd name="connsiteY6" fmla="*/ 443753 h 564776"/>
              <a:gd name="connsiteX7" fmla="*/ 53788 w 481157"/>
              <a:gd name="connsiteY7" fmla="*/ 510988 h 564776"/>
              <a:gd name="connsiteX8" fmla="*/ 0 w 481157"/>
              <a:gd name="connsiteY8" fmla="*/ 564776 h 5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7" h="564776">
                <a:moveTo>
                  <a:pt x="470647" y="0"/>
                </a:moveTo>
                <a:cubicBezTo>
                  <a:pt x="446449" y="193583"/>
                  <a:pt x="481157" y="46215"/>
                  <a:pt x="430306" y="147918"/>
                </a:cubicBezTo>
                <a:cubicBezTo>
                  <a:pt x="423967" y="160596"/>
                  <a:pt x="425714" y="177191"/>
                  <a:pt x="416859" y="188259"/>
                </a:cubicBezTo>
                <a:cubicBezTo>
                  <a:pt x="406763" y="200879"/>
                  <a:pt x="389964" y="206188"/>
                  <a:pt x="376517" y="215153"/>
                </a:cubicBezTo>
                <a:cubicBezTo>
                  <a:pt x="301632" y="327480"/>
                  <a:pt x="345584" y="272981"/>
                  <a:pt x="242047" y="376518"/>
                </a:cubicBezTo>
                <a:lnTo>
                  <a:pt x="201706" y="416859"/>
                </a:lnTo>
                <a:cubicBezTo>
                  <a:pt x="192741" y="425824"/>
                  <a:pt x="186839" y="439744"/>
                  <a:pt x="174811" y="443753"/>
                </a:cubicBezTo>
                <a:cubicBezTo>
                  <a:pt x="103806" y="467421"/>
                  <a:pt x="146264" y="449337"/>
                  <a:pt x="53788" y="510988"/>
                </a:cubicBezTo>
                <a:cubicBezTo>
                  <a:pt x="5108" y="543442"/>
                  <a:pt x="20675" y="523427"/>
                  <a:pt x="0" y="56477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101" name="手繪多邊形 100"/>
          <p:cNvSpPr/>
          <p:nvPr/>
        </p:nvSpPr>
        <p:spPr>
          <a:xfrm>
            <a:off x="6300788" y="692150"/>
            <a:ext cx="601662" cy="466725"/>
          </a:xfrm>
          <a:custGeom>
            <a:avLst/>
            <a:gdLst>
              <a:gd name="connsiteX0" fmla="*/ 0 w 602200"/>
              <a:gd name="connsiteY0" fmla="*/ 0 h 465973"/>
              <a:gd name="connsiteX1" fmla="*/ 107577 w 602200"/>
              <a:gd name="connsiteY1" fmla="*/ 67235 h 465973"/>
              <a:gd name="connsiteX2" fmla="*/ 188259 w 602200"/>
              <a:gd name="connsiteY2" fmla="*/ 147917 h 465973"/>
              <a:gd name="connsiteX3" fmla="*/ 242047 w 602200"/>
              <a:gd name="connsiteY3" fmla="*/ 188258 h 465973"/>
              <a:gd name="connsiteX4" fmla="*/ 322730 w 602200"/>
              <a:gd name="connsiteY4" fmla="*/ 242047 h 465973"/>
              <a:gd name="connsiteX5" fmla="*/ 363071 w 602200"/>
              <a:gd name="connsiteY5" fmla="*/ 255494 h 465973"/>
              <a:gd name="connsiteX6" fmla="*/ 443753 w 602200"/>
              <a:gd name="connsiteY6" fmla="*/ 309282 h 465973"/>
              <a:gd name="connsiteX7" fmla="*/ 510988 w 602200"/>
              <a:gd name="connsiteY7" fmla="*/ 389964 h 465973"/>
              <a:gd name="connsiteX8" fmla="*/ 564777 w 602200"/>
              <a:gd name="connsiteY8" fmla="*/ 430306 h 4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200" h="465973">
                <a:moveTo>
                  <a:pt x="0" y="0"/>
                </a:moveTo>
                <a:cubicBezTo>
                  <a:pt x="35859" y="22412"/>
                  <a:pt x="74326" y="41110"/>
                  <a:pt x="107577" y="67235"/>
                </a:cubicBezTo>
                <a:cubicBezTo>
                  <a:pt x="137484" y="90733"/>
                  <a:pt x="157832" y="125097"/>
                  <a:pt x="188259" y="147917"/>
                </a:cubicBezTo>
                <a:cubicBezTo>
                  <a:pt x="206188" y="161364"/>
                  <a:pt x="223687" y="175406"/>
                  <a:pt x="242047" y="188258"/>
                </a:cubicBezTo>
                <a:cubicBezTo>
                  <a:pt x="268527" y="206794"/>
                  <a:pt x="292066" y="231826"/>
                  <a:pt x="322730" y="242047"/>
                </a:cubicBezTo>
                <a:cubicBezTo>
                  <a:pt x="336177" y="246529"/>
                  <a:pt x="350680" y="248610"/>
                  <a:pt x="363071" y="255494"/>
                </a:cubicBezTo>
                <a:cubicBezTo>
                  <a:pt x="391326" y="271191"/>
                  <a:pt x="443753" y="309282"/>
                  <a:pt x="443753" y="309282"/>
                </a:cubicBezTo>
                <a:cubicBezTo>
                  <a:pt x="470196" y="348947"/>
                  <a:pt x="472162" y="357609"/>
                  <a:pt x="510988" y="389964"/>
                </a:cubicBezTo>
                <a:cubicBezTo>
                  <a:pt x="602200" y="465973"/>
                  <a:pt x="522018" y="387544"/>
                  <a:pt x="564777" y="43030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49" name="投影片編號版面配置區 48"/>
          <p:cNvSpPr>
            <a:spLocks noGrp="1"/>
          </p:cNvSpPr>
          <p:nvPr>
            <p:ph type="sldNum" sz="quarter" idx="12"/>
          </p:nvPr>
        </p:nvSpPr>
        <p:spPr/>
        <p:txBody>
          <a:bodyPr/>
          <a:lstStyle/>
          <a:p>
            <a:fld id="{6D447E34-87FF-4364-9729-FBEAB2C4B0ED}" type="slidenum">
              <a:rPr lang="zh-TW" altLang="en-US" smtClean="0"/>
              <a:pPr/>
              <a:t>214</a:t>
            </a:fld>
            <a:endParaRPr lang="zh-TW" altLang="en-US"/>
          </a:p>
        </p:txBody>
      </p:sp>
    </p:spTree>
    <p:extLst>
      <p:ext uri="{BB962C8B-B14F-4D97-AF65-F5344CB8AC3E}">
        <p14:creationId xmlns:p14="http://schemas.microsoft.com/office/powerpoint/2010/main" xmlns="" val="162636500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3200400" cy="533400"/>
          </a:xfrm>
          <a:prstGeom prst="rect">
            <a:avLst/>
          </a:prstGeom>
          <a:solidFill>
            <a:srgbClr val="275224"/>
          </a:solidFill>
          <a:ln w="9525">
            <a:solidFill>
              <a:schemeClr val="tx1"/>
            </a:solidFill>
            <a:miter lim="800000"/>
            <a:headEnd/>
            <a:tailEnd/>
          </a:ln>
        </p:spPr>
        <p:txBody>
          <a:bodyPr wrap="none" anchor="ctr"/>
          <a:lstStyle/>
          <a:p>
            <a:pPr algn="ctr"/>
            <a:r>
              <a:rPr kumimoji="1" lang="zh-TW" altLang="en-US" sz="2400" b="1" dirty="0">
                <a:solidFill>
                  <a:schemeClr val="bg1"/>
                </a:solidFill>
                <a:latin typeface="Times New Roman" pitchFamily="18" charset="0"/>
                <a:ea typeface="標楷體" pitchFamily="65" charset="-120"/>
                <a:cs typeface="Times New Roman" pitchFamily="18" charset="0"/>
              </a:rPr>
              <a:t>進口商</a:t>
            </a:r>
            <a:r>
              <a:rPr kumimoji="1" lang="zh-TW" altLang="en-US" sz="2400" b="1" dirty="0" smtClean="0">
                <a:solidFill>
                  <a:schemeClr val="bg1"/>
                </a:solidFill>
                <a:latin typeface="Times New Roman" pitchFamily="18" charset="0"/>
                <a:ea typeface="標楷體" pitchFamily="65" charset="-120"/>
                <a:cs typeface="Times New Roman" pitchFamily="18" charset="0"/>
              </a:rPr>
              <a:t>設局詐騙案例</a:t>
            </a:r>
            <a:endParaRPr kumimoji="1" lang="zh-TW" altLang="en-US" sz="2400" b="1" dirty="0">
              <a:solidFill>
                <a:schemeClr val="bg1"/>
              </a:solidFill>
              <a:latin typeface="Times New Roman" pitchFamily="18" charset="0"/>
              <a:ea typeface="標楷體" pitchFamily="65" charset="-120"/>
              <a:cs typeface="Times New Roman" pitchFamily="18" charset="0"/>
            </a:endParaRPr>
          </a:p>
        </p:txBody>
      </p:sp>
      <p:sp>
        <p:nvSpPr>
          <p:cNvPr id="10243" name="AutoShape 3"/>
          <p:cNvSpPr>
            <a:spLocks noChangeArrowheads="1"/>
          </p:cNvSpPr>
          <p:nvPr/>
        </p:nvSpPr>
        <p:spPr bwMode="auto">
          <a:xfrm>
            <a:off x="609600" y="838200"/>
            <a:ext cx="1828800" cy="457200"/>
          </a:xfrm>
          <a:prstGeom prst="flowChartAlternateProcess">
            <a:avLst/>
          </a:prstGeom>
          <a:solidFill>
            <a:schemeClr val="bg1"/>
          </a:solidFill>
          <a:ln w="9525">
            <a:solidFill>
              <a:schemeClr val="tx1"/>
            </a:solidFill>
            <a:miter lim="800000"/>
            <a:headEnd/>
            <a:tailEnd/>
          </a:ln>
        </p:spPr>
        <p:txBody>
          <a:bodyPr wrap="none" anchor="ctr"/>
          <a:lstStyle/>
          <a:p>
            <a:pPr algn="ctr"/>
            <a:r>
              <a:rPr kumimoji="1" lang="zh-TW" altLang="en-US" sz="2000" b="1">
                <a:ea typeface="標楷體" pitchFamily="65" charset="-120"/>
              </a:rPr>
              <a:t>出口商</a:t>
            </a:r>
            <a:r>
              <a:rPr kumimoji="1" lang="en-US" altLang="zh-TW" sz="2000" b="1">
                <a:ea typeface="標楷體" pitchFamily="65" charset="-120"/>
              </a:rPr>
              <a:t>(</a:t>
            </a:r>
            <a:r>
              <a:rPr kumimoji="1" lang="zh-TW" altLang="en-US" sz="2000" b="1">
                <a:ea typeface="標楷體" pitchFamily="65" charset="-120"/>
              </a:rPr>
              <a:t>委託人</a:t>
            </a:r>
            <a:r>
              <a:rPr kumimoji="1" lang="en-US" altLang="zh-TW" sz="2000" b="1">
                <a:ea typeface="標楷體" pitchFamily="65" charset="-120"/>
              </a:rPr>
              <a:t>)</a:t>
            </a:r>
          </a:p>
        </p:txBody>
      </p:sp>
      <p:sp>
        <p:nvSpPr>
          <p:cNvPr id="10244" name="AutoShape 4"/>
          <p:cNvSpPr>
            <a:spLocks noChangeArrowheads="1"/>
          </p:cNvSpPr>
          <p:nvPr/>
        </p:nvSpPr>
        <p:spPr bwMode="auto">
          <a:xfrm>
            <a:off x="6705600" y="838200"/>
            <a:ext cx="1981200" cy="457200"/>
          </a:xfrm>
          <a:prstGeom prst="flowChartAlternateProcess">
            <a:avLst/>
          </a:prstGeom>
          <a:solidFill>
            <a:schemeClr val="bg1"/>
          </a:solidFill>
          <a:ln w="9525">
            <a:solidFill>
              <a:schemeClr val="tx1"/>
            </a:solidFill>
            <a:miter lim="800000"/>
            <a:headEnd/>
            <a:tailEnd/>
          </a:ln>
        </p:spPr>
        <p:txBody>
          <a:bodyPr wrap="none" anchor="ctr"/>
          <a:lstStyle/>
          <a:p>
            <a:pPr algn="ctr"/>
            <a:r>
              <a:rPr kumimoji="1" lang="zh-TW" altLang="en-US" sz="2000" b="1">
                <a:latin typeface="Tahoma" pitchFamily="34" charset="0"/>
                <a:ea typeface="標楷體" pitchFamily="65" charset="-120"/>
              </a:rPr>
              <a:t>進口商</a:t>
            </a:r>
            <a:r>
              <a:rPr kumimoji="1" lang="en-US" altLang="zh-TW" sz="2000" b="1">
                <a:ea typeface="標楷體" pitchFamily="65" charset="-120"/>
              </a:rPr>
              <a:t>(</a:t>
            </a:r>
            <a:r>
              <a:rPr kumimoji="1" lang="zh-TW" altLang="en-US" sz="2000" b="1">
                <a:ea typeface="標楷體" pitchFamily="65" charset="-120"/>
              </a:rPr>
              <a:t>付款人</a:t>
            </a:r>
            <a:r>
              <a:rPr kumimoji="1" lang="en-US" altLang="zh-TW" sz="2000" b="1">
                <a:ea typeface="標楷體" pitchFamily="65" charset="-120"/>
              </a:rPr>
              <a:t>)</a:t>
            </a:r>
          </a:p>
        </p:txBody>
      </p:sp>
      <p:sp>
        <p:nvSpPr>
          <p:cNvPr id="10245" name="Rectangle 5"/>
          <p:cNvSpPr>
            <a:spLocks noChangeArrowheads="1"/>
          </p:cNvSpPr>
          <p:nvPr/>
        </p:nvSpPr>
        <p:spPr bwMode="auto">
          <a:xfrm>
            <a:off x="3619500" y="838200"/>
            <a:ext cx="1943100" cy="457200"/>
          </a:xfrm>
          <a:prstGeom prst="rect">
            <a:avLst/>
          </a:prstGeom>
          <a:solidFill>
            <a:schemeClr val="bg1"/>
          </a:solidFill>
          <a:ln w="9525">
            <a:solidFill>
              <a:schemeClr val="tx1"/>
            </a:solidFill>
            <a:miter lim="800000"/>
            <a:headEnd/>
            <a:tailEnd/>
          </a:ln>
        </p:spPr>
        <p:txBody>
          <a:bodyPr wrap="none" anchor="ctr"/>
          <a:lstStyle/>
          <a:p>
            <a:pPr algn="ctr"/>
            <a:r>
              <a:rPr kumimoji="1" lang="en-US" altLang="zh-TW" b="1" dirty="0" smtClean="0">
                <a:latin typeface="Tahoma" pitchFamily="34" charset="0"/>
                <a:ea typeface="標楷體" pitchFamily="65" charset="-120"/>
              </a:rPr>
              <a:t>2.</a:t>
            </a:r>
            <a:r>
              <a:rPr kumimoji="1" lang="zh-TW" altLang="en-US" b="1" dirty="0" smtClean="0">
                <a:latin typeface="Tahoma" pitchFamily="34" charset="0"/>
                <a:ea typeface="標楷體" pitchFamily="65" charset="-120"/>
              </a:rPr>
              <a:t>通知寄單地址</a:t>
            </a:r>
            <a:endParaRPr kumimoji="1" lang="zh-TW" altLang="en-US" b="1" dirty="0">
              <a:latin typeface="Tahoma" pitchFamily="34" charset="0"/>
              <a:ea typeface="標楷體" pitchFamily="65" charset="-120"/>
            </a:endParaRPr>
          </a:p>
        </p:txBody>
      </p:sp>
      <p:sp>
        <p:nvSpPr>
          <p:cNvPr id="10246" name="AutoShape 6"/>
          <p:cNvSpPr>
            <a:spLocks noChangeArrowheads="1"/>
          </p:cNvSpPr>
          <p:nvPr/>
        </p:nvSpPr>
        <p:spPr bwMode="auto">
          <a:xfrm>
            <a:off x="685800" y="5257800"/>
            <a:ext cx="1676400" cy="381000"/>
          </a:xfrm>
          <a:prstGeom prst="flowChartAlternateProcess">
            <a:avLst/>
          </a:prstGeom>
          <a:solidFill>
            <a:schemeClr val="bg1"/>
          </a:solidFill>
          <a:ln w="9525">
            <a:solidFill>
              <a:schemeClr val="tx1"/>
            </a:solidFill>
            <a:miter lim="800000"/>
            <a:headEnd/>
            <a:tailEnd/>
          </a:ln>
        </p:spPr>
        <p:txBody>
          <a:bodyPr wrap="none" anchor="ctr"/>
          <a:lstStyle/>
          <a:p>
            <a:pPr algn="ctr"/>
            <a:r>
              <a:rPr kumimoji="1" lang="zh-TW" altLang="en-US" sz="2000" b="1">
                <a:latin typeface="Tahoma" pitchFamily="34" charset="0"/>
                <a:ea typeface="標楷體" pitchFamily="65" charset="-120"/>
              </a:rPr>
              <a:t>託收銀行</a:t>
            </a:r>
          </a:p>
        </p:txBody>
      </p:sp>
      <p:sp>
        <p:nvSpPr>
          <p:cNvPr id="10248" name="Rectangle 8"/>
          <p:cNvSpPr>
            <a:spLocks noChangeArrowheads="1"/>
          </p:cNvSpPr>
          <p:nvPr/>
        </p:nvSpPr>
        <p:spPr bwMode="auto">
          <a:xfrm>
            <a:off x="1219200" y="1828800"/>
            <a:ext cx="609600" cy="2895600"/>
          </a:xfrm>
          <a:prstGeom prst="rect">
            <a:avLst/>
          </a:prstGeom>
          <a:solidFill>
            <a:schemeClr val="bg1"/>
          </a:solidFill>
          <a:ln w="9525">
            <a:solidFill>
              <a:schemeClr val="tx1"/>
            </a:solidFill>
            <a:miter lim="800000"/>
            <a:headEnd/>
            <a:tailEnd/>
          </a:ln>
        </p:spPr>
        <p:txBody>
          <a:bodyPr vert="eaVert" wrap="none" anchor="ctr"/>
          <a:lstStyle/>
          <a:p>
            <a:pPr algn="ctr"/>
            <a:r>
              <a:rPr kumimoji="1" lang="en-US" altLang="zh-TW" b="1" dirty="0">
                <a:ea typeface="標楷體" pitchFamily="65" charset="-120"/>
              </a:rPr>
              <a:t>4</a:t>
            </a:r>
            <a:r>
              <a:rPr kumimoji="1" lang="zh-TW" altLang="en-US" b="1" dirty="0" smtClean="0">
                <a:ea typeface="標楷體" pitchFamily="65" charset="-120"/>
              </a:rPr>
              <a:t>交付</a:t>
            </a:r>
            <a:r>
              <a:rPr kumimoji="1" lang="zh-TW" altLang="en-US" b="1" dirty="0">
                <a:ea typeface="標楷體" pitchFamily="65" charset="-120"/>
              </a:rPr>
              <a:t>匯票及各項單據</a:t>
            </a:r>
          </a:p>
          <a:p>
            <a:pPr algn="ctr"/>
            <a:r>
              <a:rPr kumimoji="1" lang="zh-TW" altLang="en-US" b="1" dirty="0">
                <a:ea typeface="標楷體" pitchFamily="65" charset="-120"/>
              </a:rPr>
              <a:t>委託收款</a:t>
            </a:r>
          </a:p>
        </p:txBody>
      </p:sp>
      <p:sp>
        <p:nvSpPr>
          <p:cNvPr id="10249" name="AutoShape 9"/>
          <p:cNvSpPr>
            <a:spLocks noChangeArrowheads="1"/>
          </p:cNvSpPr>
          <p:nvPr/>
        </p:nvSpPr>
        <p:spPr bwMode="auto">
          <a:xfrm>
            <a:off x="2438400" y="3048000"/>
            <a:ext cx="990600" cy="457200"/>
          </a:xfrm>
          <a:prstGeom prst="flowChartAlternateProcess">
            <a:avLst/>
          </a:prstGeom>
          <a:solidFill>
            <a:schemeClr val="bg1"/>
          </a:solidFill>
          <a:ln w="9525">
            <a:solidFill>
              <a:schemeClr val="tx1"/>
            </a:solidFill>
            <a:miter lim="800000"/>
            <a:headEnd/>
            <a:tailEnd/>
          </a:ln>
        </p:spPr>
        <p:txBody>
          <a:bodyPr wrap="none" anchor="ctr"/>
          <a:lstStyle/>
          <a:p>
            <a:pPr algn="ctr"/>
            <a:r>
              <a:rPr kumimoji="1" lang="zh-TW" altLang="en-US" sz="2000" b="1">
                <a:ea typeface="標楷體" pitchFamily="65" charset="-120"/>
              </a:rPr>
              <a:t>運送人</a:t>
            </a:r>
          </a:p>
        </p:txBody>
      </p:sp>
      <p:sp>
        <p:nvSpPr>
          <p:cNvPr id="10250" name="Rectangle 10"/>
          <p:cNvSpPr>
            <a:spLocks noChangeArrowheads="1"/>
          </p:cNvSpPr>
          <p:nvPr/>
        </p:nvSpPr>
        <p:spPr bwMode="auto">
          <a:xfrm>
            <a:off x="2438400" y="1828800"/>
            <a:ext cx="1371600" cy="609600"/>
          </a:xfrm>
          <a:prstGeom prst="rect">
            <a:avLst/>
          </a:prstGeom>
          <a:solidFill>
            <a:schemeClr val="bg1"/>
          </a:solidFill>
          <a:ln w="9525">
            <a:solidFill>
              <a:schemeClr val="tx1"/>
            </a:solidFill>
            <a:miter lim="800000"/>
            <a:headEnd/>
            <a:tailEnd/>
          </a:ln>
        </p:spPr>
        <p:txBody>
          <a:bodyPr wrap="none" anchor="ctr"/>
          <a:lstStyle/>
          <a:p>
            <a:pPr algn="ctr"/>
            <a:r>
              <a:rPr kumimoji="1" lang="en-US" altLang="zh-TW" b="1" dirty="0" smtClean="0">
                <a:ea typeface="標楷體" pitchFamily="65" charset="-120"/>
              </a:rPr>
              <a:t>3.</a:t>
            </a:r>
            <a:r>
              <a:rPr kumimoji="1" lang="zh-TW" altLang="en-US" b="1" dirty="0">
                <a:ea typeface="標楷體" pitchFamily="65" charset="-120"/>
              </a:rPr>
              <a:t>託運貨物取</a:t>
            </a:r>
          </a:p>
          <a:p>
            <a:pPr algn="ctr"/>
            <a:r>
              <a:rPr kumimoji="1" lang="zh-TW" altLang="en-US" b="1" dirty="0">
                <a:ea typeface="標楷體" pitchFamily="65" charset="-120"/>
              </a:rPr>
              <a:t>得運送單據</a:t>
            </a:r>
          </a:p>
        </p:txBody>
      </p:sp>
      <p:sp>
        <p:nvSpPr>
          <p:cNvPr id="10251" name="Rectangle 11"/>
          <p:cNvSpPr>
            <a:spLocks noChangeArrowheads="1"/>
          </p:cNvSpPr>
          <p:nvPr/>
        </p:nvSpPr>
        <p:spPr bwMode="auto">
          <a:xfrm>
            <a:off x="3810000" y="3048000"/>
            <a:ext cx="1524000" cy="381000"/>
          </a:xfrm>
          <a:prstGeom prst="rect">
            <a:avLst/>
          </a:prstGeom>
          <a:solidFill>
            <a:schemeClr val="bg1"/>
          </a:solidFill>
          <a:ln w="9525">
            <a:solidFill>
              <a:schemeClr val="tx1"/>
            </a:solidFill>
            <a:miter lim="800000"/>
            <a:headEnd/>
            <a:tailEnd/>
          </a:ln>
        </p:spPr>
        <p:txBody>
          <a:bodyPr wrap="none" anchor="ctr"/>
          <a:lstStyle/>
          <a:p>
            <a:pPr algn="ctr"/>
            <a:r>
              <a:rPr kumimoji="1" lang="zh-TW" altLang="en-US" b="1">
                <a:latin typeface="Tahoma" pitchFamily="34" charset="0"/>
                <a:ea typeface="標楷體" pitchFamily="65" charset="-120"/>
              </a:rPr>
              <a:t>載運貨物</a:t>
            </a:r>
          </a:p>
        </p:txBody>
      </p:sp>
      <p:sp>
        <p:nvSpPr>
          <p:cNvPr id="10252" name="AutoShape 12"/>
          <p:cNvSpPr>
            <a:spLocks noChangeArrowheads="1"/>
          </p:cNvSpPr>
          <p:nvPr/>
        </p:nvSpPr>
        <p:spPr bwMode="auto">
          <a:xfrm>
            <a:off x="5791200" y="3048000"/>
            <a:ext cx="838200" cy="457200"/>
          </a:xfrm>
          <a:prstGeom prst="flowChartAlternateProcess">
            <a:avLst/>
          </a:prstGeom>
          <a:solidFill>
            <a:schemeClr val="bg1"/>
          </a:solidFill>
          <a:ln w="9525">
            <a:solidFill>
              <a:schemeClr val="tx1"/>
            </a:solidFill>
            <a:miter lim="800000"/>
            <a:headEnd/>
            <a:tailEnd/>
          </a:ln>
        </p:spPr>
        <p:txBody>
          <a:bodyPr wrap="none" anchor="ctr"/>
          <a:lstStyle/>
          <a:p>
            <a:pPr algn="ctr"/>
            <a:r>
              <a:rPr kumimoji="1" lang="zh-TW" altLang="en-US" sz="2000" b="1">
                <a:latin typeface="Tahoma" pitchFamily="34" charset="0"/>
                <a:ea typeface="標楷體" pitchFamily="65" charset="-120"/>
              </a:rPr>
              <a:t>運送人</a:t>
            </a:r>
          </a:p>
        </p:txBody>
      </p:sp>
      <p:sp>
        <p:nvSpPr>
          <p:cNvPr id="10253" name="Rectangle 13"/>
          <p:cNvSpPr>
            <a:spLocks noChangeArrowheads="1"/>
          </p:cNvSpPr>
          <p:nvPr/>
        </p:nvSpPr>
        <p:spPr bwMode="auto">
          <a:xfrm>
            <a:off x="3105348" y="5257800"/>
            <a:ext cx="3200400" cy="381000"/>
          </a:xfrm>
          <a:prstGeom prst="rect">
            <a:avLst/>
          </a:prstGeom>
          <a:solidFill>
            <a:schemeClr val="bg1"/>
          </a:solidFill>
          <a:ln w="9525">
            <a:solidFill>
              <a:schemeClr val="tx1"/>
            </a:solidFill>
            <a:miter lim="800000"/>
            <a:headEnd/>
            <a:tailEnd/>
          </a:ln>
        </p:spPr>
        <p:txBody>
          <a:bodyPr wrap="none" anchor="ctr"/>
          <a:lstStyle/>
          <a:p>
            <a:pPr algn="ctr"/>
            <a:r>
              <a:rPr kumimoji="1" lang="en-US" altLang="zh-TW" b="1" dirty="0">
                <a:ea typeface="標楷體" pitchFamily="65" charset="-120"/>
              </a:rPr>
              <a:t>5</a:t>
            </a:r>
            <a:r>
              <a:rPr kumimoji="1" lang="en-US" altLang="zh-TW" b="1" dirty="0" smtClean="0">
                <a:ea typeface="標楷體" pitchFamily="65" charset="-120"/>
              </a:rPr>
              <a:t>.</a:t>
            </a:r>
            <a:r>
              <a:rPr kumimoji="1" lang="zh-TW" altLang="en-US" b="1" dirty="0">
                <a:latin typeface="Tahoma" pitchFamily="34" charset="0"/>
                <a:ea typeface="標楷體" pitchFamily="65" charset="-120"/>
              </a:rPr>
              <a:t>寄發匯票及各項單據委託收款</a:t>
            </a:r>
          </a:p>
        </p:txBody>
      </p:sp>
      <p:sp>
        <p:nvSpPr>
          <p:cNvPr id="10254" name="AutoShape 14"/>
          <p:cNvSpPr>
            <a:spLocks noChangeArrowheads="1"/>
          </p:cNvSpPr>
          <p:nvPr/>
        </p:nvSpPr>
        <p:spPr bwMode="auto">
          <a:xfrm>
            <a:off x="6934200" y="5257800"/>
            <a:ext cx="1676400" cy="381000"/>
          </a:xfrm>
          <a:prstGeom prst="flowChartAlternateProcess">
            <a:avLst/>
          </a:prstGeom>
          <a:solidFill>
            <a:schemeClr val="bg1"/>
          </a:solidFill>
          <a:ln w="9525">
            <a:solidFill>
              <a:schemeClr val="tx1"/>
            </a:solidFill>
            <a:miter lim="800000"/>
            <a:headEnd/>
            <a:tailEnd/>
          </a:ln>
        </p:spPr>
        <p:txBody>
          <a:bodyPr wrap="none" anchor="ctr"/>
          <a:lstStyle/>
          <a:p>
            <a:pPr algn="ctr"/>
            <a:r>
              <a:rPr kumimoji="1" lang="zh-TW" altLang="en-US" sz="2000" b="1" dirty="0">
                <a:ea typeface="標楷體" pitchFamily="65" charset="-120"/>
              </a:rPr>
              <a:t>代收銀行</a:t>
            </a:r>
          </a:p>
        </p:txBody>
      </p:sp>
      <p:sp>
        <p:nvSpPr>
          <p:cNvPr id="10256" name="Rectangle 16"/>
          <p:cNvSpPr>
            <a:spLocks noChangeArrowheads="1"/>
          </p:cNvSpPr>
          <p:nvPr/>
        </p:nvSpPr>
        <p:spPr bwMode="auto">
          <a:xfrm>
            <a:off x="8100392" y="1828800"/>
            <a:ext cx="480392" cy="2895600"/>
          </a:xfrm>
          <a:prstGeom prst="rect">
            <a:avLst/>
          </a:prstGeom>
          <a:solidFill>
            <a:schemeClr val="bg1"/>
          </a:solidFill>
          <a:ln w="9525">
            <a:solidFill>
              <a:schemeClr val="tx1"/>
            </a:solidFill>
            <a:miter lim="800000"/>
            <a:headEnd/>
            <a:tailEnd/>
          </a:ln>
        </p:spPr>
        <p:txBody>
          <a:bodyPr vert="eaVert" wrap="none" anchor="ctr"/>
          <a:lstStyle/>
          <a:p>
            <a:pPr algn="ctr"/>
            <a:r>
              <a:rPr kumimoji="1" lang="en-US" altLang="zh-TW" b="1" dirty="0" smtClean="0">
                <a:ea typeface="標楷體" pitchFamily="65" charset="-120"/>
              </a:rPr>
              <a:t>1.</a:t>
            </a:r>
            <a:r>
              <a:rPr kumimoji="1" lang="zh-TW" altLang="en-US" b="1" dirty="0" smtClean="0">
                <a:ea typeface="標楷體" pitchFamily="65" charset="-120"/>
              </a:rPr>
              <a:t>虛設代收銀行</a:t>
            </a:r>
            <a:endParaRPr kumimoji="1" lang="zh-TW" altLang="en-US" b="1" dirty="0">
              <a:ea typeface="標楷體" pitchFamily="65" charset="-120"/>
            </a:endParaRPr>
          </a:p>
        </p:txBody>
      </p:sp>
      <p:sp>
        <p:nvSpPr>
          <p:cNvPr id="10258" name="Rectangle 18"/>
          <p:cNvSpPr>
            <a:spLocks noChangeArrowheads="1"/>
          </p:cNvSpPr>
          <p:nvPr/>
        </p:nvSpPr>
        <p:spPr bwMode="auto">
          <a:xfrm>
            <a:off x="5486400" y="1828800"/>
            <a:ext cx="1219200" cy="609600"/>
          </a:xfrm>
          <a:prstGeom prst="rect">
            <a:avLst/>
          </a:prstGeom>
          <a:solidFill>
            <a:schemeClr val="bg1"/>
          </a:solidFill>
          <a:ln w="9525">
            <a:solidFill>
              <a:schemeClr val="tx1"/>
            </a:solidFill>
            <a:miter lim="800000"/>
            <a:headEnd/>
            <a:tailEnd/>
          </a:ln>
        </p:spPr>
        <p:txBody>
          <a:bodyPr wrap="none" anchor="ctr"/>
          <a:lstStyle/>
          <a:p>
            <a:pPr algn="ctr"/>
            <a:r>
              <a:rPr kumimoji="1" lang="en-US" altLang="zh-TW" b="1" dirty="0" smtClean="0">
                <a:ea typeface="標楷體" pitchFamily="65" charset="-120"/>
              </a:rPr>
              <a:t>7.</a:t>
            </a:r>
            <a:r>
              <a:rPr kumimoji="1" lang="zh-TW" altLang="en-US" b="1" dirty="0">
                <a:ea typeface="標楷體" pitchFamily="65" charset="-120"/>
              </a:rPr>
              <a:t>憑提單</a:t>
            </a:r>
          </a:p>
          <a:p>
            <a:pPr algn="ctr"/>
            <a:r>
              <a:rPr kumimoji="1" lang="zh-TW" altLang="en-US" b="1" dirty="0">
                <a:ea typeface="標楷體" pitchFamily="65" charset="-120"/>
              </a:rPr>
              <a:t>提貨</a:t>
            </a:r>
          </a:p>
        </p:txBody>
      </p:sp>
      <p:sp>
        <p:nvSpPr>
          <p:cNvPr id="10263" name="Line 23"/>
          <p:cNvSpPr>
            <a:spLocks noChangeShapeType="1"/>
          </p:cNvSpPr>
          <p:nvPr/>
        </p:nvSpPr>
        <p:spPr bwMode="auto">
          <a:xfrm flipH="1">
            <a:off x="2438400" y="1066800"/>
            <a:ext cx="1181100" cy="0"/>
          </a:xfrm>
          <a:prstGeom prst="line">
            <a:avLst/>
          </a:prstGeom>
          <a:noFill/>
          <a:ln w="9525">
            <a:solidFill>
              <a:schemeClr val="tx1"/>
            </a:solidFill>
            <a:round/>
            <a:headEnd/>
            <a:tailEnd type="triangle" w="med" len="med"/>
          </a:ln>
        </p:spPr>
        <p:txBody>
          <a:bodyPr wrap="none"/>
          <a:lstStyle/>
          <a:p>
            <a:endParaRPr lang="zh-TW" altLang="en-US"/>
          </a:p>
        </p:txBody>
      </p:sp>
      <p:sp>
        <p:nvSpPr>
          <p:cNvPr id="10264" name="Line 24"/>
          <p:cNvSpPr>
            <a:spLocks noChangeShapeType="1"/>
          </p:cNvSpPr>
          <p:nvPr/>
        </p:nvSpPr>
        <p:spPr bwMode="auto">
          <a:xfrm>
            <a:off x="5562600" y="1066800"/>
            <a:ext cx="1143000" cy="0"/>
          </a:xfrm>
          <a:prstGeom prst="line">
            <a:avLst/>
          </a:prstGeom>
          <a:noFill/>
          <a:ln w="9525">
            <a:solidFill>
              <a:schemeClr val="tx1"/>
            </a:solidFill>
            <a:round/>
            <a:headEnd/>
            <a:tailEnd type="triangle" w="med" len="med"/>
          </a:ln>
        </p:spPr>
        <p:txBody>
          <a:bodyPr wrap="none"/>
          <a:lstStyle/>
          <a:p>
            <a:endParaRPr lang="zh-TW" altLang="en-US"/>
          </a:p>
        </p:txBody>
      </p:sp>
      <p:sp>
        <p:nvSpPr>
          <p:cNvPr id="10265" name="Line 25"/>
          <p:cNvSpPr>
            <a:spLocks noChangeShapeType="1"/>
          </p:cNvSpPr>
          <p:nvPr/>
        </p:nvSpPr>
        <p:spPr bwMode="auto">
          <a:xfrm>
            <a:off x="3200400" y="1219200"/>
            <a:ext cx="0" cy="609600"/>
          </a:xfrm>
          <a:prstGeom prst="line">
            <a:avLst/>
          </a:prstGeom>
          <a:noFill/>
          <a:ln w="9525">
            <a:solidFill>
              <a:schemeClr val="tx1"/>
            </a:solidFill>
            <a:round/>
            <a:headEnd/>
            <a:tailEnd/>
          </a:ln>
        </p:spPr>
        <p:txBody>
          <a:bodyPr wrap="none"/>
          <a:lstStyle/>
          <a:p>
            <a:endParaRPr lang="zh-TW" altLang="en-US"/>
          </a:p>
        </p:txBody>
      </p:sp>
      <p:sp>
        <p:nvSpPr>
          <p:cNvPr id="10266" name="Line 26"/>
          <p:cNvSpPr>
            <a:spLocks noChangeShapeType="1"/>
          </p:cNvSpPr>
          <p:nvPr/>
        </p:nvSpPr>
        <p:spPr bwMode="auto">
          <a:xfrm flipH="1">
            <a:off x="2438400" y="1219200"/>
            <a:ext cx="762000" cy="0"/>
          </a:xfrm>
          <a:prstGeom prst="line">
            <a:avLst/>
          </a:prstGeom>
          <a:noFill/>
          <a:ln w="9525">
            <a:solidFill>
              <a:schemeClr val="tx1"/>
            </a:solidFill>
            <a:round/>
            <a:headEnd/>
            <a:tailEnd type="triangle" w="med" len="med"/>
          </a:ln>
        </p:spPr>
        <p:txBody>
          <a:bodyPr wrap="none"/>
          <a:lstStyle/>
          <a:p>
            <a:endParaRPr lang="zh-TW" altLang="en-US"/>
          </a:p>
        </p:txBody>
      </p:sp>
      <p:sp>
        <p:nvSpPr>
          <p:cNvPr id="10267" name="Line 27"/>
          <p:cNvSpPr>
            <a:spLocks noChangeShapeType="1"/>
          </p:cNvSpPr>
          <p:nvPr/>
        </p:nvSpPr>
        <p:spPr bwMode="auto">
          <a:xfrm>
            <a:off x="3200400" y="2438400"/>
            <a:ext cx="0" cy="609600"/>
          </a:xfrm>
          <a:prstGeom prst="line">
            <a:avLst/>
          </a:prstGeom>
          <a:noFill/>
          <a:ln w="9525">
            <a:solidFill>
              <a:schemeClr val="tx1"/>
            </a:solidFill>
            <a:round/>
            <a:headEnd/>
            <a:tailEnd type="triangle" w="med" len="med"/>
          </a:ln>
        </p:spPr>
        <p:txBody>
          <a:bodyPr wrap="none"/>
          <a:lstStyle/>
          <a:p>
            <a:endParaRPr lang="zh-TW" altLang="en-US"/>
          </a:p>
        </p:txBody>
      </p:sp>
      <p:sp>
        <p:nvSpPr>
          <p:cNvPr id="10268" name="Line 28"/>
          <p:cNvSpPr>
            <a:spLocks noChangeShapeType="1"/>
          </p:cNvSpPr>
          <p:nvPr/>
        </p:nvSpPr>
        <p:spPr bwMode="auto">
          <a:xfrm>
            <a:off x="1524000" y="1295400"/>
            <a:ext cx="0" cy="533400"/>
          </a:xfrm>
          <a:prstGeom prst="line">
            <a:avLst/>
          </a:prstGeom>
          <a:noFill/>
          <a:ln w="9525">
            <a:solidFill>
              <a:schemeClr val="tx1"/>
            </a:solidFill>
            <a:round/>
            <a:headEnd/>
            <a:tailEnd/>
          </a:ln>
        </p:spPr>
        <p:txBody>
          <a:bodyPr wrap="none"/>
          <a:lstStyle/>
          <a:p>
            <a:endParaRPr lang="zh-TW" altLang="en-US"/>
          </a:p>
        </p:txBody>
      </p:sp>
      <p:sp>
        <p:nvSpPr>
          <p:cNvPr id="10269" name="Line 29"/>
          <p:cNvSpPr>
            <a:spLocks noChangeShapeType="1"/>
          </p:cNvSpPr>
          <p:nvPr/>
        </p:nvSpPr>
        <p:spPr bwMode="auto">
          <a:xfrm>
            <a:off x="1524000" y="4800600"/>
            <a:ext cx="0" cy="457200"/>
          </a:xfrm>
          <a:prstGeom prst="line">
            <a:avLst/>
          </a:prstGeom>
          <a:noFill/>
          <a:ln w="9525">
            <a:solidFill>
              <a:schemeClr val="tx1"/>
            </a:solidFill>
            <a:round/>
            <a:headEnd/>
            <a:tailEnd type="triangle" w="med" len="med"/>
          </a:ln>
        </p:spPr>
        <p:txBody>
          <a:bodyPr wrap="none"/>
          <a:lstStyle/>
          <a:p>
            <a:endParaRPr lang="zh-TW" altLang="en-US"/>
          </a:p>
        </p:txBody>
      </p:sp>
      <p:sp>
        <p:nvSpPr>
          <p:cNvPr id="10278" name="Line 38"/>
          <p:cNvSpPr>
            <a:spLocks noChangeShapeType="1"/>
          </p:cNvSpPr>
          <p:nvPr/>
        </p:nvSpPr>
        <p:spPr bwMode="auto">
          <a:xfrm>
            <a:off x="8340588" y="1295400"/>
            <a:ext cx="0" cy="533400"/>
          </a:xfrm>
          <a:prstGeom prst="line">
            <a:avLst/>
          </a:prstGeom>
          <a:noFill/>
          <a:ln w="9525">
            <a:solidFill>
              <a:schemeClr val="tx1"/>
            </a:solidFill>
            <a:round/>
            <a:headEnd/>
            <a:tailEnd/>
          </a:ln>
        </p:spPr>
        <p:txBody>
          <a:bodyPr wrap="none"/>
          <a:lstStyle/>
          <a:p>
            <a:endParaRPr lang="zh-TW" altLang="en-US"/>
          </a:p>
        </p:txBody>
      </p:sp>
      <p:sp>
        <p:nvSpPr>
          <p:cNvPr id="10279" name="Line 39"/>
          <p:cNvSpPr>
            <a:spLocks noChangeShapeType="1"/>
          </p:cNvSpPr>
          <p:nvPr/>
        </p:nvSpPr>
        <p:spPr bwMode="auto">
          <a:xfrm>
            <a:off x="8340588" y="4762500"/>
            <a:ext cx="0" cy="495300"/>
          </a:xfrm>
          <a:prstGeom prst="line">
            <a:avLst/>
          </a:prstGeom>
          <a:noFill/>
          <a:ln w="9525">
            <a:solidFill>
              <a:schemeClr val="tx1"/>
            </a:solidFill>
            <a:round/>
            <a:headEnd/>
            <a:tailEnd type="triangle" w="med" len="med"/>
          </a:ln>
        </p:spPr>
        <p:txBody>
          <a:bodyPr wrap="none"/>
          <a:lstStyle/>
          <a:p>
            <a:endParaRPr lang="zh-TW" altLang="en-US"/>
          </a:p>
        </p:txBody>
      </p:sp>
      <p:sp>
        <p:nvSpPr>
          <p:cNvPr id="10282" name="Line 42"/>
          <p:cNvSpPr>
            <a:spLocks noChangeShapeType="1"/>
          </p:cNvSpPr>
          <p:nvPr/>
        </p:nvSpPr>
        <p:spPr bwMode="auto">
          <a:xfrm flipV="1">
            <a:off x="6096000" y="1219200"/>
            <a:ext cx="0" cy="609600"/>
          </a:xfrm>
          <a:prstGeom prst="line">
            <a:avLst/>
          </a:prstGeom>
          <a:noFill/>
          <a:ln w="9525">
            <a:solidFill>
              <a:schemeClr val="tx1"/>
            </a:solidFill>
            <a:round/>
            <a:headEnd/>
            <a:tailEnd/>
          </a:ln>
        </p:spPr>
        <p:txBody>
          <a:bodyPr wrap="none"/>
          <a:lstStyle/>
          <a:p>
            <a:endParaRPr lang="zh-TW" altLang="en-US"/>
          </a:p>
        </p:txBody>
      </p:sp>
      <p:sp>
        <p:nvSpPr>
          <p:cNvPr id="10283" name="Line 43"/>
          <p:cNvSpPr>
            <a:spLocks noChangeShapeType="1"/>
          </p:cNvSpPr>
          <p:nvPr/>
        </p:nvSpPr>
        <p:spPr bwMode="auto">
          <a:xfrm>
            <a:off x="6096000" y="1219200"/>
            <a:ext cx="609600" cy="0"/>
          </a:xfrm>
          <a:prstGeom prst="line">
            <a:avLst/>
          </a:prstGeom>
          <a:noFill/>
          <a:ln w="9525">
            <a:solidFill>
              <a:schemeClr val="tx1"/>
            </a:solidFill>
            <a:round/>
            <a:headEnd/>
            <a:tailEnd type="triangle" w="med" len="med"/>
          </a:ln>
        </p:spPr>
        <p:txBody>
          <a:bodyPr wrap="none"/>
          <a:lstStyle/>
          <a:p>
            <a:endParaRPr lang="zh-TW" altLang="en-US"/>
          </a:p>
        </p:txBody>
      </p:sp>
      <p:sp>
        <p:nvSpPr>
          <p:cNvPr id="10284" name="Line 44"/>
          <p:cNvSpPr>
            <a:spLocks noChangeShapeType="1"/>
          </p:cNvSpPr>
          <p:nvPr/>
        </p:nvSpPr>
        <p:spPr bwMode="auto">
          <a:xfrm>
            <a:off x="6096000" y="2438400"/>
            <a:ext cx="0" cy="609600"/>
          </a:xfrm>
          <a:prstGeom prst="line">
            <a:avLst/>
          </a:prstGeom>
          <a:noFill/>
          <a:ln w="9525">
            <a:solidFill>
              <a:schemeClr val="tx1"/>
            </a:solidFill>
            <a:round/>
            <a:headEnd/>
            <a:tailEnd type="triangle" w="med" len="med"/>
          </a:ln>
        </p:spPr>
        <p:txBody>
          <a:bodyPr wrap="none"/>
          <a:lstStyle/>
          <a:p>
            <a:endParaRPr lang="zh-TW" altLang="en-US"/>
          </a:p>
        </p:txBody>
      </p:sp>
      <p:sp>
        <p:nvSpPr>
          <p:cNvPr id="10285" name="Line 45"/>
          <p:cNvSpPr>
            <a:spLocks noChangeShapeType="1"/>
          </p:cNvSpPr>
          <p:nvPr/>
        </p:nvSpPr>
        <p:spPr bwMode="auto">
          <a:xfrm>
            <a:off x="3429000" y="3276600"/>
            <a:ext cx="381000" cy="0"/>
          </a:xfrm>
          <a:prstGeom prst="line">
            <a:avLst/>
          </a:prstGeom>
          <a:noFill/>
          <a:ln w="9525">
            <a:solidFill>
              <a:schemeClr val="tx1"/>
            </a:solidFill>
            <a:round/>
            <a:headEnd/>
            <a:tailEnd/>
          </a:ln>
        </p:spPr>
        <p:txBody>
          <a:bodyPr wrap="none"/>
          <a:lstStyle/>
          <a:p>
            <a:endParaRPr lang="zh-TW" altLang="en-US"/>
          </a:p>
        </p:txBody>
      </p:sp>
      <p:sp>
        <p:nvSpPr>
          <p:cNvPr id="10286" name="Line 46"/>
          <p:cNvSpPr>
            <a:spLocks noChangeShapeType="1"/>
          </p:cNvSpPr>
          <p:nvPr/>
        </p:nvSpPr>
        <p:spPr bwMode="auto">
          <a:xfrm>
            <a:off x="5334000" y="3276600"/>
            <a:ext cx="457200" cy="0"/>
          </a:xfrm>
          <a:prstGeom prst="line">
            <a:avLst/>
          </a:prstGeom>
          <a:noFill/>
          <a:ln w="9525">
            <a:solidFill>
              <a:schemeClr val="tx1"/>
            </a:solidFill>
            <a:round/>
            <a:headEnd/>
            <a:tailEnd type="triangle" w="med" len="med"/>
          </a:ln>
        </p:spPr>
        <p:txBody>
          <a:bodyPr wrap="none"/>
          <a:lstStyle/>
          <a:p>
            <a:endParaRPr lang="zh-TW" altLang="en-US"/>
          </a:p>
        </p:txBody>
      </p:sp>
      <p:sp>
        <p:nvSpPr>
          <p:cNvPr id="10299" name="Line 59"/>
          <p:cNvSpPr>
            <a:spLocks noChangeShapeType="1"/>
          </p:cNvSpPr>
          <p:nvPr/>
        </p:nvSpPr>
        <p:spPr bwMode="auto">
          <a:xfrm>
            <a:off x="2438400" y="1219200"/>
            <a:ext cx="685800" cy="0"/>
          </a:xfrm>
          <a:prstGeom prst="line">
            <a:avLst/>
          </a:prstGeom>
          <a:noFill/>
          <a:ln w="9525">
            <a:solidFill>
              <a:schemeClr val="tx1"/>
            </a:solidFill>
            <a:round/>
            <a:headEnd/>
            <a:tailEnd/>
          </a:ln>
        </p:spPr>
        <p:txBody>
          <a:bodyPr wrap="none"/>
          <a:lstStyle/>
          <a:p>
            <a:endParaRPr lang="zh-TW" altLang="en-US"/>
          </a:p>
        </p:txBody>
      </p:sp>
      <p:sp>
        <p:nvSpPr>
          <p:cNvPr id="61" name="投影片編號版面配置區 60"/>
          <p:cNvSpPr>
            <a:spLocks noGrp="1"/>
          </p:cNvSpPr>
          <p:nvPr>
            <p:ph type="sldNum" sz="quarter" idx="12"/>
          </p:nvPr>
        </p:nvSpPr>
        <p:spPr/>
        <p:txBody>
          <a:bodyPr/>
          <a:lstStyle/>
          <a:p>
            <a:fld id="{264D57ED-6878-4D2F-8B06-A7754D23C99E}" type="slidenum">
              <a:rPr lang="zh-TW" altLang="en-US" smtClean="0"/>
              <a:pPr/>
              <a:t>215</a:t>
            </a:fld>
            <a:endParaRPr lang="zh-TW" altLang="en-US" dirty="0"/>
          </a:p>
        </p:txBody>
      </p:sp>
      <p:sp>
        <p:nvSpPr>
          <p:cNvPr id="62" name="Rectangle 16"/>
          <p:cNvSpPr>
            <a:spLocks noChangeArrowheads="1"/>
          </p:cNvSpPr>
          <p:nvPr/>
        </p:nvSpPr>
        <p:spPr bwMode="auto">
          <a:xfrm>
            <a:off x="7210425" y="1848619"/>
            <a:ext cx="480392" cy="2895600"/>
          </a:xfrm>
          <a:prstGeom prst="rect">
            <a:avLst/>
          </a:prstGeom>
          <a:solidFill>
            <a:schemeClr val="bg1"/>
          </a:solidFill>
          <a:ln w="9525">
            <a:solidFill>
              <a:schemeClr val="tx1"/>
            </a:solidFill>
            <a:miter lim="800000"/>
            <a:headEnd/>
            <a:tailEnd/>
          </a:ln>
        </p:spPr>
        <p:txBody>
          <a:bodyPr vert="eaVert" wrap="none" anchor="ctr"/>
          <a:lstStyle/>
          <a:p>
            <a:pPr algn="ctr"/>
            <a:r>
              <a:rPr kumimoji="1" lang="en-US" altLang="zh-TW" b="1" dirty="0" smtClean="0">
                <a:ea typeface="標楷體" pitchFamily="65" charset="-120"/>
              </a:rPr>
              <a:t>6.</a:t>
            </a:r>
            <a:r>
              <a:rPr kumimoji="1" lang="zh-TW" altLang="en-US" b="1" dirty="0" smtClean="0">
                <a:ea typeface="標楷體" pitchFamily="65" charset="-120"/>
              </a:rPr>
              <a:t>取得運送單據</a:t>
            </a:r>
            <a:endParaRPr kumimoji="1" lang="zh-TW" altLang="en-US" b="1" dirty="0">
              <a:ea typeface="標楷體" pitchFamily="65" charset="-120"/>
            </a:endParaRPr>
          </a:p>
        </p:txBody>
      </p:sp>
      <p:cxnSp>
        <p:nvCxnSpPr>
          <p:cNvPr id="5" name="直線接點 4"/>
          <p:cNvCxnSpPr>
            <a:stCxn id="10246" idx="3"/>
            <a:endCxn id="10253" idx="1"/>
          </p:cNvCxnSpPr>
          <p:nvPr/>
        </p:nvCxnSpPr>
        <p:spPr>
          <a:xfrm>
            <a:off x="2362200" y="5448300"/>
            <a:ext cx="743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單箭頭接點 8"/>
          <p:cNvCxnSpPr>
            <a:stCxn id="10253" idx="3"/>
            <a:endCxn id="10254" idx="1"/>
          </p:cNvCxnSpPr>
          <p:nvPr/>
        </p:nvCxnSpPr>
        <p:spPr>
          <a:xfrm>
            <a:off x="6305748" y="5448300"/>
            <a:ext cx="6284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接點 10"/>
          <p:cNvCxnSpPr>
            <a:stCxn id="62" idx="2"/>
          </p:cNvCxnSpPr>
          <p:nvPr/>
        </p:nvCxnSpPr>
        <p:spPr>
          <a:xfrm>
            <a:off x="7450621" y="4744219"/>
            <a:ext cx="0" cy="513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62" idx="0"/>
          </p:cNvCxnSpPr>
          <p:nvPr/>
        </p:nvCxnSpPr>
        <p:spPr>
          <a:xfrm flipV="1">
            <a:off x="7450621" y="1295400"/>
            <a:ext cx="0" cy="553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6764288" y="5001009"/>
            <a:ext cx="201622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橢圓 75"/>
          <p:cNvSpPr/>
          <p:nvPr/>
        </p:nvSpPr>
        <p:spPr>
          <a:xfrm>
            <a:off x="6705600" y="659904"/>
            <a:ext cx="201622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形圖說文字 14"/>
          <p:cNvSpPr/>
          <p:nvPr/>
        </p:nvSpPr>
        <p:spPr>
          <a:xfrm>
            <a:off x="5076056" y="0"/>
            <a:ext cx="2374565" cy="659904"/>
          </a:xfrm>
          <a:prstGeom prst="wedgeEllipseCallout">
            <a:avLst>
              <a:gd name="adj1" fmla="val 24895"/>
              <a:gd name="adj2" fmla="val 776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詐騙集團</a:t>
            </a:r>
            <a:endPar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橢圓形圖說文字 15"/>
          <p:cNvSpPr/>
          <p:nvPr/>
        </p:nvSpPr>
        <p:spPr>
          <a:xfrm>
            <a:off x="4202001" y="6066395"/>
            <a:ext cx="2263998" cy="504056"/>
          </a:xfrm>
          <a:prstGeom prst="wedgeEllipseCallout">
            <a:avLst>
              <a:gd name="adj1" fmla="val 74202"/>
              <a:gd name="adj2" fmla="val -1217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虛設之銀行</a:t>
            </a:r>
            <a:endPar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xmlns="" val="314406477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t>進口商設局詐騙</a:t>
            </a:r>
            <a:endParaRPr lang="zh-TW" altLang="en-US" sz="4000" dirty="0"/>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216</a:t>
            </a:fld>
            <a:endParaRPr lang="zh-TW" altLang="en-US"/>
          </a:p>
        </p:txBody>
      </p:sp>
      <p:sp>
        <p:nvSpPr>
          <p:cNvPr id="4" name="內容版面配置區 3"/>
          <p:cNvSpPr>
            <a:spLocks noGrp="1"/>
          </p:cNvSpPr>
          <p:nvPr>
            <p:ph sz="quarter" idx="1"/>
          </p:nvPr>
        </p:nvSpPr>
        <p:spPr/>
        <p:txBody>
          <a:bodyPr>
            <a:normAutofit/>
          </a:bodyPr>
          <a:lstStyle/>
          <a:p>
            <a:r>
              <a:rPr lang="zh-TW" altLang="en-US" sz="3200" b="1" dirty="0"/>
              <a:t>解決或防範措施</a:t>
            </a:r>
            <a:r>
              <a:rPr lang="en-US" altLang="zh-TW" sz="3200" b="1" dirty="0" smtClean="0"/>
              <a:t>:</a:t>
            </a:r>
          </a:p>
          <a:p>
            <a:pPr>
              <a:buFont typeface="Wingdings" panose="05000000000000000000" pitchFamily="2" charset="2"/>
              <a:buChar char="Ø"/>
            </a:pPr>
            <a:r>
              <a:rPr lang="zh-TW" altLang="en-US" sz="3200" b="1" dirty="0" smtClean="0"/>
              <a:t>落實對進口商之徵信調查</a:t>
            </a:r>
            <a:endParaRPr lang="en-US" altLang="zh-TW" sz="3200" b="1" dirty="0" smtClean="0"/>
          </a:p>
          <a:p>
            <a:pPr>
              <a:buFont typeface="Wingdings" panose="05000000000000000000" pitchFamily="2" charset="2"/>
              <a:buChar char="Ø"/>
            </a:pPr>
            <a:r>
              <a:rPr lang="zh-TW" altLang="en-US" sz="3200" b="1" dirty="0" smtClean="0"/>
              <a:t>確認代收銀行之真實性</a:t>
            </a:r>
            <a:endParaRPr lang="zh-TW" altLang="en-US" sz="3200" dirty="0"/>
          </a:p>
        </p:txBody>
      </p:sp>
    </p:spTree>
    <p:extLst>
      <p:ext uri="{BB962C8B-B14F-4D97-AF65-F5344CB8AC3E}">
        <p14:creationId xmlns:p14="http://schemas.microsoft.com/office/powerpoint/2010/main" xmlns="" val="372255145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ChangeArrowheads="1"/>
          </p:cNvSpPr>
          <p:nvPr/>
        </p:nvSpPr>
        <p:spPr bwMode="auto">
          <a:xfrm>
            <a:off x="0" y="0"/>
            <a:ext cx="3200400" cy="533400"/>
          </a:xfrm>
          <a:prstGeom prst="rect">
            <a:avLst/>
          </a:prstGeom>
          <a:solidFill>
            <a:srgbClr val="0033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solidFill>
                  <a:schemeClr val="bg1"/>
                </a:solidFill>
                <a:latin typeface="Times New Roman" pitchFamily="18" charset="0"/>
                <a:ea typeface="標楷體" pitchFamily="65" charset="-120"/>
              </a:rPr>
              <a:t>付款交單</a:t>
            </a:r>
            <a:r>
              <a:rPr lang="en-US" altLang="zh-TW" sz="2400" b="1">
                <a:solidFill>
                  <a:schemeClr val="bg1"/>
                </a:solidFill>
                <a:latin typeface="Times New Roman" pitchFamily="18" charset="0"/>
                <a:ea typeface="標楷體" pitchFamily="65" charset="-120"/>
              </a:rPr>
              <a:t>(D/P)</a:t>
            </a:r>
            <a:r>
              <a:rPr lang="zh-TW" altLang="en-US" sz="2400" b="1">
                <a:solidFill>
                  <a:schemeClr val="bg1"/>
                </a:solidFill>
                <a:latin typeface="Times New Roman" pitchFamily="18" charset="0"/>
                <a:ea typeface="標楷體" pitchFamily="65" charset="-120"/>
              </a:rPr>
              <a:t>作業流程</a:t>
            </a:r>
          </a:p>
        </p:txBody>
      </p:sp>
      <p:sp>
        <p:nvSpPr>
          <p:cNvPr id="548867" name="AutoShape 3"/>
          <p:cNvSpPr>
            <a:spLocks noChangeArrowheads="1"/>
          </p:cNvSpPr>
          <p:nvPr/>
        </p:nvSpPr>
        <p:spPr bwMode="auto">
          <a:xfrm>
            <a:off x="609600" y="838200"/>
            <a:ext cx="1828800"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rPr>
              <a:t>出口商</a:t>
            </a:r>
            <a:r>
              <a:rPr lang="en-US" altLang="zh-TW" sz="2000" b="1">
                <a:latin typeface="Times New Roman" pitchFamily="18" charset="0"/>
                <a:ea typeface="標楷體" pitchFamily="65" charset="-120"/>
              </a:rPr>
              <a:t>(</a:t>
            </a:r>
            <a:r>
              <a:rPr lang="zh-TW" altLang="en-US" sz="2000" b="1">
                <a:latin typeface="Times New Roman" pitchFamily="18" charset="0"/>
                <a:ea typeface="標楷體" pitchFamily="65" charset="-120"/>
              </a:rPr>
              <a:t>委託人</a:t>
            </a:r>
            <a:r>
              <a:rPr lang="en-US" altLang="zh-TW" sz="2000" b="1">
                <a:latin typeface="Times New Roman" pitchFamily="18" charset="0"/>
                <a:ea typeface="標楷體" pitchFamily="65" charset="-120"/>
              </a:rPr>
              <a:t>)</a:t>
            </a:r>
          </a:p>
        </p:txBody>
      </p:sp>
      <p:sp>
        <p:nvSpPr>
          <p:cNvPr id="548868" name="AutoShape 4"/>
          <p:cNvSpPr>
            <a:spLocks noChangeArrowheads="1"/>
          </p:cNvSpPr>
          <p:nvPr/>
        </p:nvSpPr>
        <p:spPr bwMode="auto">
          <a:xfrm>
            <a:off x="6705600" y="838200"/>
            <a:ext cx="1981200"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ahoma" pitchFamily="34" charset="0"/>
                <a:ea typeface="標楷體" pitchFamily="65" charset="-120"/>
              </a:rPr>
              <a:t>進口商</a:t>
            </a:r>
            <a:r>
              <a:rPr lang="en-US" altLang="zh-TW" sz="2000" b="1">
                <a:latin typeface="Times New Roman" pitchFamily="18" charset="0"/>
                <a:ea typeface="標楷體" pitchFamily="65" charset="-120"/>
              </a:rPr>
              <a:t>(</a:t>
            </a:r>
            <a:r>
              <a:rPr lang="zh-TW" altLang="en-US" sz="2000" b="1">
                <a:latin typeface="Times New Roman" pitchFamily="18" charset="0"/>
                <a:ea typeface="標楷體" pitchFamily="65" charset="-120"/>
              </a:rPr>
              <a:t>付款人</a:t>
            </a:r>
            <a:r>
              <a:rPr lang="en-US" altLang="zh-TW" sz="2000" b="1">
                <a:latin typeface="Times New Roman" pitchFamily="18" charset="0"/>
                <a:ea typeface="標楷體" pitchFamily="65" charset="-120"/>
              </a:rPr>
              <a:t>)</a:t>
            </a:r>
          </a:p>
        </p:txBody>
      </p:sp>
      <p:sp>
        <p:nvSpPr>
          <p:cNvPr id="548869" name="Rectangle 5"/>
          <p:cNvSpPr>
            <a:spLocks noChangeArrowheads="1"/>
          </p:cNvSpPr>
          <p:nvPr/>
        </p:nvSpPr>
        <p:spPr bwMode="auto">
          <a:xfrm>
            <a:off x="3962400" y="838200"/>
            <a:ext cx="1600200" cy="4572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a:t>
            </a:r>
            <a:r>
              <a:rPr lang="zh-TW" altLang="en-US" sz="1800" b="1">
                <a:solidFill>
                  <a:schemeClr val="bg1"/>
                </a:solidFill>
                <a:latin typeface="Tahoma" pitchFamily="34" charset="0"/>
                <a:ea typeface="標楷體" pitchFamily="65" charset="-120"/>
              </a:rPr>
              <a:t>訂定買賣契約</a:t>
            </a:r>
          </a:p>
        </p:txBody>
      </p:sp>
      <p:sp>
        <p:nvSpPr>
          <p:cNvPr id="548870" name="AutoShape 6"/>
          <p:cNvSpPr>
            <a:spLocks noChangeArrowheads="1"/>
          </p:cNvSpPr>
          <p:nvPr/>
        </p:nvSpPr>
        <p:spPr bwMode="auto">
          <a:xfrm>
            <a:off x="685800" y="5257800"/>
            <a:ext cx="1676400" cy="3810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ahoma" pitchFamily="34" charset="0"/>
                <a:ea typeface="標楷體" pitchFamily="65" charset="-120"/>
              </a:rPr>
              <a:t>託收銀行</a:t>
            </a:r>
          </a:p>
        </p:txBody>
      </p:sp>
      <p:sp>
        <p:nvSpPr>
          <p:cNvPr id="548871" name="Rectangle 7"/>
          <p:cNvSpPr>
            <a:spLocks noChangeArrowheads="1"/>
          </p:cNvSpPr>
          <p:nvPr/>
        </p:nvSpPr>
        <p:spPr bwMode="auto">
          <a:xfrm>
            <a:off x="609600" y="1828800"/>
            <a:ext cx="304800" cy="2895600"/>
          </a:xfrm>
          <a:prstGeom prst="rect">
            <a:avLst/>
          </a:prstGeom>
          <a:solidFill>
            <a:srgbClr val="008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fontAlgn="t" hangingPunct="1">
              <a:spcBef>
                <a:spcPct val="0"/>
              </a:spcBef>
              <a:buClrTx/>
              <a:buSzTx/>
              <a:buFontTx/>
              <a:buNone/>
            </a:pPr>
            <a:r>
              <a:rPr lang="en-US" altLang="zh-TW" sz="1800" b="1">
                <a:solidFill>
                  <a:schemeClr val="bg1"/>
                </a:solidFill>
                <a:latin typeface="Times New Roman" pitchFamily="18" charset="0"/>
                <a:ea typeface="標楷體" pitchFamily="65" charset="-120"/>
              </a:rPr>
              <a:t>12</a:t>
            </a:r>
            <a:r>
              <a:rPr lang="zh-TW" altLang="en-US" sz="1800" b="1">
                <a:solidFill>
                  <a:schemeClr val="bg1"/>
                </a:solidFill>
                <a:latin typeface="Times New Roman" pitchFamily="18" charset="0"/>
                <a:ea typeface="標楷體" pitchFamily="65" charset="-120"/>
              </a:rPr>
              <a:t>撥付款項                </a:t>
            </a:r>
          </a:p>
        </p:txBody>
      </p:sp>
      <p:sp>
        <p:nvSpPr>
          <p:cNvPr id="548872" name="Rectangle 8"/>
          <p:cNvSpPr>
            <a:spLocks noChangeArrowheads="1"/>
          </p:cNvSpPr>
          <p:nvPr/>
        </p:nvSpPr>
        <p:spPr bwMode="auto">
          <a:xfrm>
            <a:off x="1219200" y="1828800"/>
            <a:ext cx="609600" cy="2895600"/>
          </a:xfrm>
          <a:prstGeom prst="rect">
            <a:avLst/>
          </a:prstGeom>
          <a:solidFill>
            <a:srgbClr val="008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3</a:t>
            </a:r>
            <a:r>
              <a:rPr lang="zh-TW" altLang="en-US" sz="1800" b="1">
                <a:solidFill>
                  <a:schemeClr val="bg1"/>
                </a:solidFill>
                <a:latin typeface="Times New Roman" pitchFamily="18" charset="0"/>
                <a:ea typeface="標楷體" pitchFamily="65" charset="-120"/>
              </a:rPr>
              <a:t>交付匯票及各項單據</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委託收款</a:t>
            </a:r>
          </a:p>
        </p:txBody>
      </p:sp>
      <p:sp>
        <p:nvSpPr>
          <p:cNvPr id="548873" name="AutoShape 9"/>
          <p:cNvSpPr>
            <a:spLocks noChangeArrowheads="1"/>
          </p:cNvSpPr>
          <p:nvPr/>
        </p:nvSpPr>
        <p:spPr bwMode="auto">
          <a:xfrm>
            <a:off x="2438400" y="3048000"/>
            <a:ext cx="990600"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rPr>
              <a:t>運送人</a:t>
            </a:r>
          </a:p>
        </p:txBody>
      </p:sp>
      <p:sp>
        <p:nvSpPr>
          <p:cNvPr id="548874" name="Rectangle 10"/>
          <p:cNvSpPr>
            <a:spLocks noChangeArrowheads="1"/>
          </p:cNvSpPr>
          <p:nvPr/>
        </p:nvSpPr>
        <p:spPr bwMode="auto">
          <a:xfrm>
            <a:off x="2438400" y="1828800"/>
            <a:ext cx="1371600" cy="6096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2.</a:t>
            </a:r>
            <a:r>
              <a:rPr lang="zh-TW" altLang="en-US" sz="1800" b="1">
                <a:solidFill>
                  <a:schemeClr val="bg1"/>
                </a:solidFill>
                <a:latin typeface="Times New Roman" pitchFamily="18" charset="0"/>
                <a:ea typeface="標楷體" pitchFamily="65" charset="-120"/>
              </a:rPr>
              <a:t>託運貨物取</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得運送單據</a:t>
            </a:r>
          </a:p>
        </p:txBody>
      </p:sp>
      <p:sp>
        <p:nvSpPr>
          <p:cNvPr id="548875" name="Rectangle 11"/>
          <p:cNvSpPr>
            <a:spLocks noChangeArrowheads="1"/>
          </p:cNvSpPr>
          <p:nvPr/>
        </p:nvSpPr>
        <p:spPr bwMode="auto">
          <a:xfrm>
            <a:off x="3810000" y="3048000"/>
            <a:ext cx="1524000" cy="3810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solidFill>
                  <a:schemeClr val="bg1"/>
                </a:solidFill>
                <a:latin typeface="Tahoma" pitchFamily="34" charset="0"/>
                <a:ea typeface="標楷體" pitchFamily="65" charset="-120"/>
              </a:rPr>
              <a:t>載運貨物</a:t>
            </a:r>
          </a:p>
        </p:txBody>
      </p:sp>
      <p:sp>
        <p:nvSpPr>
          <p:cNvPr id="548876" name="AutoShape 12"/>
          <p:cNvSpPr>
            <a:spLocks noChangeArrowheads="1"/>
          </p:cNvSpPr>
          <p:nvPr/>
        </p:nvSpPr>
        <p:spPr bwMode="auto">
          <a:xfrm>
            <a:off x="5791200" y="3048000"/>
            <a:ext cx="838200"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ahoma" pitchFamily="34" charset="0"/>
                <a:ea typeface="標楷體" pitchFamily="65" charset="-120"/>
              </a:rPr>
              <a:t>運送人</a:t>
            </a:r>
          </a:p>
        </p:txBody>
      </p:sp>
      <p:sp>
        <p:nvSpPr>
          <p:cNvPr id="548877" name="Rectangle 13"/>
          <p:cNvSpPr>
            <a:spLocks noChangeArrowheads="1"/>
          </p:cNvSpPr>
          <p:nvPr/>
        </p:nvSpPr>
        <p:spPr bwMode="auto">
          <a:xfrm>
            <a:off x="3048000" y="4953000"/>
            <a:ext cx="3200400" cy="3810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4.</a:t>
            </a:r>
            <a:r>
              <a:rPr lang="zh-TW" altLang="en-US" sz="1800" b="1">
                <a:solidFill>
                  <a:schemeClr val="bg1"/>
                </a:solidFill>
                <a:latin typeface="Tahoma" pitchFamily="34" charset="0"/>
                <a:ea typeface="標楷體" pitchFamily="65" charset="-120"/>
              </a:rPr>
              <a:t>寄發匯票及各項單據委託收款</a:t>
            </a:r>
          </a:p>
        </p:txBody>
      </p:sp>
      <p:sp>
        <p:nvSpPr>
          <p:cNvPr id="548878" name="AutoShape 14"/>
          <p:cNvSpPr>
            <a:spLocks noChangeArrowheads="1"/>
          </p:cNvSpPr>
          <p:nvPr/>
        </p:nvSpPr>
        <p:spPr bwMode="auto">
          <a:xfrm>
            <a:off x="6934200" y="5257800"/>
            <a:ext cx="1676400" cy="3810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rPr>
              <a:t>代收銀行</a:t>
            </a:r>
          </a:p>
        </p:txBody>
      </p:sp>
      <p:sp>
        <p:nvSpPr>
          <p:cNvPr id="548879" name="Rectangle 15"/>
          <p:cNvSpPr>
            <a:spLocks noChangeArrowheads="1"/>
          </p:cNvSpPr>
          <p:nvPr/>
        </p:nvSpPr>
        <p:spPr bwMode="auto">
          <a:xfrm>
            <a:off x="6934200" y="1828800"/>
            <a:ext cx="304800" cy="2895600"/>
          </a:xfrm>
          <a:prstGeom prst="rect">
            <a:avLst/>
          </a:prstGeom>
          <a:solidFill>
            <a:srgbClr val="008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5</a:t>
            </a:r>
            <a:r>
              <a:rPr lang="zh-TW" altLang="en-US" sz="1800" b="1">
                <a:solidFill>
                  <a:schemeClr val="bg1"/>
                </a:solidFill>
                <a:latin typeface="Times New Roman" pitchFamily="18" charset="0"/>
                <a:ea typeface="標楷體" pitchFamily="65" charset="-120"/>
              </a:rPr>
              <a:t>通知到單</a:t>
            </a:r>
          </a:p>
        </p:txBody>
      </p:sp>
      <p:sp>
        <p:nvSpPr>
          <p:cNvPr id="548880" name="Rectangle 16"/>
          <p:cNvSpPr>
            <a:spLocks noChangeArrowheads="1"/>
          </p:cNvSpPr>
          <p:nvPr/>
        </p:nvSpPr>
        <p:spPr bwMode="auto">
          <a:xfrm>
            <a:off x="7620000" y="1828800"/>
            <a:ext cx="304800" cy="2895600"/>
          </a:xfrm>
          <a:prstGeom prst="rect">
            <a:avLst/>
          </a:prstGeom>
          <a:solidFill>
            <a:srgbClr val="008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6</a:t>
            </a:r>
            <a:r>
              <a:rPr lang="zh-TW" altLang="en-US" sz="1800" b="1">
                <a:solidFill>
                  <a:schemeClr val="bg1"/>
                </a:solidFill>
                <a:latin typeface="Times New Roman" pitchFamily="18" charset="0"/>
                <a:ea typeface="標楷體" pitchFamily="65" charset="-120"/>
              </a:rPr>
              <a:t>付款贖單</a:t>
            </a:r>
          </a:p>
        </p:txBody>
      </p:sp>
      <p:sp>
        <p:nvSpPr>
          <p:cNvPr id="548881" name="Rectangle 17"/>
          <p:cNvSpPr>
            <a:spLocks noChangeArrowheads="1"/>
          </p:cNvSpPr>
          <p:nvPr/>
        </p:nvSpPr>
        <p:spPr bwMode="auto">
          <a:xfrm>
            <a:off x="8305800" y="1828800"/>
            <a:ext cx="304800" cy="2895600"/>
          </a:xfrm>
          <a:prstGeom prst="rect">
            <a:avLst/>
          </a:prstGeom>
          <a:solidFill>
            <a:srgbClr val="008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7</a:t>
            </a:r>
            <a:r>
              <a:rPr lang="zh-TW" altLang="en-US" sz="1800" b="1">
                <a:solidFill>
                  <a:schemeClr val="bg1"/>
                </a:solidFill>
                <a:latin typeface="Times New Roman" pitchFamily="18" charset="0"/>
                <a:ea typeface="標楷體" pitchFamily="65" charset="-120"/>
              </a:rPr>
              <a:t>交付各項單據</a:t>
            </a:r>
          </a:p>
        </p:txBody>
      </p:sp>
      <p:sp>
        <p:nvSpPr>
          <p:cNvPr id="548882" name="Rectangle 18"/>
          <p:cNvSpPr>
            <a:spLocks noChangeArrowheads="1"/>
          </p:cNvSpPr>
          <p:nvPr/>
        </p:nvSpPr>
        <p:spPr bwMode="auto">
          <a:xfrm>
            <a:off x="5486400" y="1828800"/>
            <a:ext cx="1219200" cy="6096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8.</a:t>
            </a:r>
            <a:r>
              <a:rPr lang="zh-TW" altLang="en-US" sz="1800" b="1">
                <a:solidFill>
                  <a:schemeClr val="bg1"/>
                </a:solidFill>
                <a:latin typeface="Times New Roman" pitchFamily="18" charset="0"/>
                <a:ea typeface="標楷體" pitchFamily="65" charset="-120"/>
              </a:rPr>
              <a:t>憑提單</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提貨</a:t>
            </a:r>
          </a:p>
        </p:txBody>
      </p:sp>
      <p:sp>
        <p:nvSpPr>
          <p:cNvPr id="548883" name="Rectangle 19"/>
          <p:cNvSpPr>
            <a:spLocks noChangeArrowheads="1"/>
          </p:cNvSpPr>
          <p:nvPr/>
        </p:nvSpPr>
        <p:spPr bwMode="auto">
          <a:xfrm>
            <a:off x="3048000" y="5562600"/>
            <a:ext cx="3200400" cy="3048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9.</a:t>
            </a:r>
            <a:r>
              <a:rPr lang="zh-TW" altLang="en-US" sz="1800" b="1">
                <a:solidFill>
                  <a:schemeClr val="bg1"/>
                </a:solidFill>
                <a:latin typeface="Times New Roman" pitchFamily="18" charset="0"/>
                <a:ea typeface="標楷體" pitchFamily="65" charset="-120"/>
              </a:rPr>
              <a:t>通知託收款項收妥</a:t>
            </a:r>
          </a:p>
        </p:txBody>
      </p:sp>
      <p:sp>
        <p:nvSpPr>
          <p:cNvPr id="548884" name="Rectangle 20"/>
          <p:cNvSpPr>
            <a:spLocks noChangeArrowheads="1"/>
          </p:cNvSpPr>
          <p:nvPr/>
        </p:nvSpPr>
        <p:spPr bwMode="auto">
          <a:xfrm>
            <a:off x="6096000" y="6172200"/>
            <a:ext cx="1447800" cy="5334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10.</a:t>
            </a:r>
            <a:r>
              <a:rPr lang="zh-TW" altLang="en-US" sz="1800" b="1">
                <a:solidFill>
                  <a:schemeClr val="bg1"/>
                </a:solidFill>
                <a:latin typeface="Times New Roman" pitchFamily="18" charset="0"/>
                <a:ea typeface="標楷體" pitchFamily="65" charset="-120"/>
              </a:rPr>
              <a:t>依託收指示</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匯付款項</a:t>
            </a:r>
          </a:p>
        </p:txBody>
      </p:sp>
      <p:sp>
        <p:nvSpPr>
          <p:cNvPr id="548885" name="AutoShape 21"/>
          <p:cNvSpPr>
            <a:spLocks noChangeArrowheads="1"/>
          </p:cNvSpPr>
          <p:nvPr/>
        </p:nvSpPr>
        <p:spPr bwMode="auto">
          <a:xfrm>
            <a:off x="3048000" y="6248400"/>
            <a:ext cx="2286000"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rPr>
              <a:t>託收銀行之存匯行</a:t>
            </a:r>
          </a:p>
        </p:txBody>
      </p:sp>
      <p:sp>
        <p:nvSpPr>
          <p:cNvPr id="548886" name="Rectangle 22"/>
          <p:cNvSpPr>
            <a:spLocks noChangeArrowheads="1"/>
          </p:cNvSpPr>
          <p:nvPr/>
        </p:nvSpPr>
        <p:spPr bwMode="auto">
          <a:xfrm>
            <a:off x="1219200" y="6248400"/>
            <a:ext cx="1295400" cy="3810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11.</a:t>
            </a:r>
            <a:r>
              <a:rPr lang="zh-TW" altLang="en-US" sz="1800" b="1">
                <a:solidFill>
                  <a:schemeClr val="bg1"/>
                </a:solidFill>
                <a:latin typeface="Tahoma" pitchFamily="34" charset="0"/>
                <a:ea typeface="標楷體" pitchFamily="65" charset="-120"/>
              </a:rPr>
              <a:t>入帳通知</a:t>
            </a:r>
          </a:p>
        </p:txBody>
      </p:sp>
      <p:sp>
        <p:nvSpPr>
          <p:cNvPr id="548887" name="Line 23"/>
          <p:cNvSpPr>
            <a:spLocks noChangeShapeType="1"/>
          </p:cNvSpPr>
          <p:nvPr/>
        </p:nvSpPr>
        <p:spPr bwMode="auto">
          <a:xfrm flipH="1">
            <a:off x="2438400" y="10668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88" name="Line 24"/>
          <p:cNvSpPr>
            <a:spLocks noChangeShapeType="1"/>
          </p:cNvSpPr>
          <p:nvPr/>
        </p:nvSpPr>
        <p:spPr bwMode="auto">
          <a:xfrm>
            <a:off x="5562600" y="10668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89" name="Line 25"/>
          <p:cNvSpPr>
            <a:spLocks noChangeShapeType="1"/>
          </p:cNvSpPr>
          <p:nvPr/>
        </p:nvSpPr>
        <p:spPr bwMode="auto">
          <a:xfrm>
            <a:off x="3200400" y="1219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90" name="Line 26"/>
          <p:cNvSpPr>
            <a:spLocks noChangeShapeType="1"/>
          </p:cNvSpPr>
          <p:nvPr/>
        </p:nvSpPr>
        <p:spPr bwMode="auto">
          <a:xfrm flipH="1">
            <a:off x="2438400" y="12192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91" name="Line 27"/>
          <p:cNvSpPr>
            <a:spLocks noChangeShapeType="1"/>
          </p:cNvSpPr>
          <p:nvPr/>
        </p:nvSpPr>
        <p:spPr bwMode="auto">
          <a:xfrm>
            <a:off x="3200400" y="2438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92" name="Line 28"/>
          <p:cNvSpPr>
            <a:spLocks noChangeShapeType="1"/>
          </p:cNvSpPr>
          <p:nvPr/>
        </p:nvSpPr>
        <p:spPr bwMode="auto">
          <a:xfrm>
            <a:off x="1524000" y="1295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93" name="Line 29"/>
          <p:cNvSpPr>
            <a:spLocks noChangeShapeType="1"/>
          </p:cNvSpPr>
          <p:nvPr/>
        </p:nvSpPr>
        <p:spPr bwMode="auto">
          <a:xfrm>
            <a:off x="1524000" y="4800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94" name="Line 30"/>
          <p:cNvSpPr>
            <a:spLocks noChangeShapeType="1"/>
          </p:cNvSpPr>
          <p:nvPr/>
        </p:nvSpPr>
        <p:spPr bwMode="auto">
          <a:xfrm>
            <a:off x="2362200" y="53340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95" name="Line 31"/>
          <p:cNvSpPr>
            <a:spLocks noChangeShapeType="1"/>
          </p:cNvSpPr>
          <p:nvPr/>
        </p:nvSpPr>
        <p:spPr bwMode="auto">
          <a:xfrm flipV="1">
            <a:off x="2590800" y="5105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96" name="Line 32"/>
          <p:cNvSpPr>
            <a:spLocks noChangeShapeType="1"/>
          </p:cNvSpPr>
          <p:nvPr/>
        </p:nvSpPr>
        <p:spPr bwMode="auto">
          <a:xfrm>
            <a:off x="2590800" y="51054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97" name="Line 33"/>
          <p:cNvSpPr>
            <a:spLocks noChangeShapeType="1"/>
          </p:cNvSpPr>
          <p:nvPr/>
        </p:nvSpPr>
        <p:spPr bwMode="auto">
          <a:xfrm>
            <a:off x="6248400" y="51054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98" name="Line 34"/>
          <p:cNvSpPr>
            <a:spLocks noChangeShapeType="1"/>
          </p:cNvSpPr>
          <p:nvPr/>
        </p:nvSpPr>
        <p:spPr bwMode="auto">
          <a:xfrm>
            <a:off x="6477000" y="5105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899" name="Line 35"/>
          <p:cNvSpPr>
            <a:spLocks noChangeShapeType="1"/>
          </p:cNvSpPr>
          <p:nvPr/>
        </p:nvSpPr>
        <p:spPr bwMode="auto">
          <a:xfrm>
            <a:off x="6477000" y="53340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00" name="Line 36"/>
          <p:cNvSpPr>
            <a:spLocks noChangeShapeType="1"/>
          </p:cNvSpPr>
          <p:nvPr/>
        </p:nvSpPr>
        <p:spPr bwMode="auto">
          <a:xfrm flipV="1">
            <a:off x="7086600" y="4724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01" name="Line 37"/>
          <p:cNvSpPr>
            <a:spLocks noChangeShapeType="1"/>
          </p:cNvSpPr>
          <p:nvPr/>
        </p:nvSpPr>
        <p:spPr bwMode="auto">
          <a:xfrm flipV="1">
            <a:off x="7086600" y="1295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02" name="Line 38"/>
          <p:cNvSpPr>
            <a:spLocks noChangeShapeType="1"/>
          </p:cNvSpPr>
          <p:nvPr/>
        </p:nvSpPr>
        <p:spPr bwMode="auto">
          <a:xfrm>
            <a:off x="7772400" y="1295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03" name="Line 39"/>
          <p:cNvSpPr>
            <a:spLocks noChangeShapeType="1"/>
          </p:cNvSpPr>
          <p:nvPr/>
        </p:nvSpPr>
        <p:spPr bwMode="auto">
          <a:xfrm>
            <a:off x="7772400" y="4724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04" name="Line 40"/>
          <p:cNvSpPr>
            <a:spLocks noChangeShapeType="1"/>
          </p:cNvSpPr>
          <p:nvPr/>
        </p:nvSpPr>
        <p:spPr bwMode="auto">
          <a:xfrm flipV="1">
            <a:off x="8458200" y="4724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05" name="Line 41"/>
          <p:cNvSpPr>
            <a:spLocks noChangeShapeType="1"/>
          </p:cNvSpPr>
          <p:nvPr/>
        </p:nvSpPr>
        <p:spPr bwMode="auto">
          <a:xfrm flipV="1">
            <a:off x="8458200" y="1295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06" name="Line 42"/>
          <p:cNvSpPr>
            <a:spLocks noChangeShapeType="1"/>
          </p:cNvSpPr>
          <p:nvPr/>
        </p:nvSpPr>
        <p:spPr bwMode="auto">
          <a:xfrm flipV="1">
            <a:off x="6096000" y="1219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07" name="Line 43"/>
          <p:cNvSpPr>
            <a:spLocks noChangeShapeType="1"/>
          </p:cNvSpPr>
          <p:nvPr/>
        </p:nvSpPr>
        <p:spPr bwMode="auto">
          <a:xfrm>
            <a:off x="6096000" y="1219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08" name="Line 44"/>
          <p:cNvSpPr>
            <a:spLocks noChangeShapeType="1"/>
          </p:cNvSpPr>
          <p:nvPr/>
        </p:nvSpPr>
        <p:spPr bwMode="auto">
          <a:xfrm>
            <a:off x="6096000" y="2438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09" name="Line 45"/>
          <p:cNvSpPr>
            <a:spLocks noChangeShapeType="1"/>
          </p:cNvSpPr>
          <p:nvPr/>
        </p:nvSpPr>
        <p:spPr bwMode="auto">
          <a:xfrm>
            <a:off x="3429000" y="327660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10" name="Line 46"/>
          <p:cNvSpPr>
            <a:spLocks noChangeShapeType="1"/>
          </p:cNvSpPr>
          <p:nvPr/>
        </p:nvSpPr>
        <p:spPr bwMode="auto">
          <a:xfrm>
            <a:off x="5334000" y="32766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11" name="Line 47"/>
          <p:cNvSpPr>
            <a:spLocks noChangeShapeType="1"/>
          </p:cNvSpPr>
          <p:nvPr/>
        </p:nvSpPr>
        <p:spPr bwMode="auto">
          <a:xfrm>
            <a:off x="7086600" y="56388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12" name="Line 48"/>
          <p:cNvSpPr>
            <a:spLocks noChangeShapeType="1"/>
          </p:cNvSpPr>
          <p:nvPr/>
        </p:nvSpPr>
        <p:spPr bwMode="auto">
          <a:xfrm flipH="1">
            <a:off x="5334000" y="6477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13" name="Line 49"/>
          <p:cNvSpPr>
            <a:spLocks noChangeShapeType="1"/>
          </p:cNvSpPr>
          <p:nvPr/>
        </p:nvSpPr>
        <p:spPr bwMode="auto">
          <a:xfrm flipH="1">
            <a:off x="2514600" y="6477000"/>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14" name="Line 50"/>
          <p:cNvSpPr>
            <a:spLocks noChangeShapeType="1"/>
          </p:cNvSpPr>
          <p:nvPr/>
        </p:nvSpPr>
        <p:spPr bwMode="auto">
          <a:xfrm flipV="1">
            <a:off x="1828800" y="5638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15" name="Line 51"/>
          <p:cNvSpPr>
            <a:spLocks noChangeShapeType="1"/>
          </p:cNvSpPr>
          <p:nvPr/>
        </p:nvSpPr>
        <p:spPr bwMode="auto">
          <a:xfrm flipH="1">
            <a:off x="6477000" y="55626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16" name="Line 52"/>
          <p:cNvSpPr>
            <a:spLocks noChangeShapeType="1"/>
          </p:cNvSpPr>
          <p:nvPr/>
        </p:nvSpPr>
        <p:spPr bwMode="auto">
          <a:xfrm>
            <a:off x="6477000" y="55626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17" name="Line 53"/>
          <p:cNvSpPr>
            <a:spLocks noChangeShapeType="1"/>
          </p:cNvSpPr>
          <p:nvPr/>
        </p:nvSpPr>
        <p:spPr bwMode="auto">
          <a:xfrm flipH="1">
            <a:off x="6248400" y="57150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18" name="Line 54"/>
          <p:cNvSpPr>
            <a:spLocks noChangeShapeType="1"/>
          </p:cNvSpPr>
          <p:nvPr/>
        </p:nvSpPr>
        <p:spPr bwMode="auto">
          <a:xfrm flipH="1">
            <a:off x="2590800" y="57150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19" name="Line 55"/>
          <p:cNvSpPr>
            <a:spLocks noChangeShapeType="1"/>
          </p:cNvSpPr>
          <p:nvPr/>
        </p:nvSpPr>
        <p:spPr bwMode="auto">
          <a:xfrm flipV="1">
            <a:off x="2590800" y="55626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20" name="Line 56"/>
          <p:cNvSpPr>
            <a:spLocks noChangeShapeType="1"/>
          </p:cNvSpPr>
          <p:nvPr/>
        </p:nvSpPr>
        <p:spPr bwMode="auto">
          <a:xfrm flipH="1">
            <a:off x="2362200" y="55626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21" name="Line 57"/>
          <p:cNvSpPr>
            <a:spLocks noChangeShapeType="1"/>
          </p:cNvSpPr>
          <p:nvPr/>
        </p:nvSpPr>
        <p:spPr bwMode="auto">
          <a:xfrm flipV="1">
            <a:off x="762000" y="4724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22" name="Line 58"/>
          <p:cNvSpPr>
            <a:spLocks noChangeShapeType="1"/>
          </p:cNvSpPr>
          <p:nvPr/>
        </p:nvSpPr>
        <p:spPr bwMode="auto">
          <a:xfrm flipV="1">
            <a:off x="762000" y="1295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8923" name="Line 59"/>
          <p:cNvSpPr>
            <a:spLocks noChangeShapeType="1"/>
          </p:cNvSpPr>
          <p:nvPr/>
        </p:nvSpPr>
        <p:spPr bwMode="auto">
          <a:xfrm>
            <a:off x="2438400" y="1219200"/>
            <a:ext cx="685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217</a:t>
            </a:fld>
            <a:endParaRPr lang="zh-TW" altLang="en-US"/>
          </a:p>
        </p:txBody>
      </p:sp>
    </p:spTree>
    <p:extLst>
      <p:ext uri="{BB962C8B-B14F-4D97-AF65-F5344CB8AC3E}">
        <p14:creationId xmlns:p14="http://schemas.microsoft.com/office/powerpoint/2010/main" xmlns="" val="226005436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ChangeArrowheads="1"/>
          </p:cNvSpPr>
          <p:nvPr/>
        </p:nvSpPr>
        <p:spPr bwMode="auto">
          <a:xfrm>
            <a:off x="0" y="0"/>
            <a:ext cx="3200400" cy="533400"/>
          </a:xfrm>
          <a:prstGeom prst="rect">
            <a:avLst/>
          </a:prstGeom>
          <a:solidFill>
            <a:srgbClr val="0033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dirty="0">
                <a:solidFill>
                  <a:schemeClr val="bg1"/>
                </a:solidFill>
                <a:latin typeface="Times New Roman" pitchFamily="18" charset="0"/>
                <a:ea typeface="標楷體" pitchFamily="65" charset="-120"/>
              </a:rPr>
              <a:t>承兌交單</a:t>
            </a:r>
            <a:r>
              <a:rPr lang="en-US" altLang="zh-TW" sz="2400" b="1" dirty="0">
                <a:solidFill>
                  <a:schemeClr val="bg1"/>
                </a:solidFill>
                <a:latin typeface="Times New Roman" pitchFamily="18" charset="0"/>
                <a:ea typeface="標楷體" pitchFamily="65" charset="-120"/>
              </a:rPr>
              <a:t>(D/A)</a:t>
            </a:r>
            <a:r>
              <a:rPr lang="zh-TW" altLang="en-US" sz="2400" b="1" dirty="0">
                <a:solidFill>
                  <a:schemeClr val="bg1"/>
                </a:solidFill>
                <a:latin typeface="Times New Roman" pitchFamily="18" charset="0"/>
                <a:ea typeface="標楷體" pitchFamily="65" charset="-120"/>
              </a:rPr>
              <a:t>作業流程</a:t>
            </a:r>
          </a:p>
        </p:txBody>
      </p:sp>
      <p:sp>
        <p:nvSpPr>
          <p:cNvPr id="549891" name="AutoShape 3"/>
          <p:cNvSpPr>
            <a:spLocks noChangeArrowheads="1"/>
          </p:cNvSpPr>
          <p:nvPr/>
        </p:nvSpPr>
        <p:spPr bwMode="auto">
          <a:xfrm>
            <a:off x="609600" y="838200"/>
            <a:ext cx="1828800"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rPr>
              <a:t>出口商</a:t>
            </a:r>
            <a:r>
              <a:rPr lang="en-US" altLang="zh-TW" sz="2000" b="1">
                <a:latin typeface="Times New Roman" pitchFamily="18" charset="0"/>
                <a:ea typeface="標楷體" pitchFamily="65" charset="-120"/>
              </a:rPr>
              <a:t>(</a:t>
            </a:r>
            <a:r>
              <a:rPr lang="zh-TW" altLang="en-US" sz="2000" b="1">
                <a:latin typeface="Times New Roman" pitchFamily="18" charset="0"/>
                <a:ea typeface="標楷體" pitchFamily="65" charset="-120"/>
              </a:rPr>
              <a:t>委託人</a:t>
            </a:r>
            <a:r>
              <a:rPr lang="en-US" altLang="zh-TW" sz="2000" b="1">
                <a:latin typeface="Times New Roman" pitchFamily="18" charset="0"/>
                <a:ea typeface="標楷體" pitchFamily="65" charset="-120"/>
              </a:rPr>
              <a:t>)</a:t>
            </a:r>
          </a:p>
        </p:txBody>
      </p:sp>
      <p:sp>
        <p:nvSpPr>
          <p:cNvPr id="549892" name="AutoShape 4"/>
          <p:cNvSpPr>
            <a:spLocks noChangeArrowheads="1"/>
          </p:cNvSpPr>
          <p:nvPr/>
        </p:nvSpPr>
        <p:spPr bwMode="auto">
          <a:xfrm>
            <a:off x="6705600" y="838200"/>
            <a:ext cx="1981200"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ahoma" pitchFamily="34" charset="0"/>
                <a:ea typeface="標楷體" pitchFamily="65" charset="-120"/>
              </a:rPr>
              <a:t>進口商</a:t>
            </a:r>
            <a:r>
              <a:rPr lang="en-US" altLang="zh-TW" sz="2000" b="1">
                <a:latin typeface="Times New Roman" pitchFamily="18" charset="0"/>
                <a:ea typeface="標楷體" pitchFamily="65" charset="-120"/>
              </a:rPr>
              <a:t>(</a:t>
            </a:r>
            <a:r>
              <a:rPr lang="zh-TW" altLang="en-US" sz="2000" b="1">
                <a:latin typeface="Times New Roman" pitchFamily="18" charset="0"/>
                <a:ea typeface="標楷體" pitchFamily="65" charset="-120"/>
              </a:rPr>
              <a:t>付款人</a:t>
            </a:r>
            <a:r>
              <a:rPr lang="en-US" altLang="zh-TW" sz="2000" b="1">
                <a:latin typeface="Times New Roman" pitchFamily="18" charset="0"/>
                <a:ea typeface="標楷體" pitchFamily="65" charset="-120"/>
              </a:rPr>
              <a:t>)</a:t>
            </a:r>
          </a:p>
        </p:txBody>
      </p:sp>
      <p:sp>
        <p:nvSpPr>
          <p:cNvPr id="549893" name="Rectangle 5"/>
          <p:cNvSpPr>
            <a:spLocks noChangeArrowheads="1"/>
          </p:cNvSpPr>
          <p:nvPr/>
        </p:nvSpPr>
        <p:spPr bwMode="auto">
          <a:xfrm>
            <a:off x="3962400" y="838200"/>
            <a:ext cx="1600200" cy="4572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a:t>
            </a:r>
            <a:r>
              <a:rPr lang="zh-TW" altLang="en-US" sz="1800" b="1">
                <a:solidFill>
                  <a:schemeClr val="bg1"/>
                </a:solidFill>
                <a:latin typeface="Tahoma" pitchFamily="34" charset="0"/>
                <a:ea typeface="標楷體" pitchFamily="65" charset="-120"/>
              </a:rPr>
              <a:t>訂定買賣契約</a:t>
            </a:r>
          </a:p>
        </p:txBody>
      </p:sp>
      <p:sp>
        <p:nvSpPr>
          <p:cNvPr id="549894" name="AutoShape 6"/>
          <p:cNvSpPr>
            <a:spLocks noChangeArrowheads="1"/>
          </p:cNvSpPr>
          <p:nvPr/>
        </p:nvSpPr>
        <p:spPr bwMode="auto">
          <a:xfrm>
            <a:off x="685800" y="5257800"/>
            <a:ext cx="1676400" cy="3810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ahoma" pitchFamily="34" charset="0"/>
                <a:ea typeface="標楷體" pitchFamily="65" charset="-120"/>
              </a:rPr>
              <a:t>託收銀行</a:t>
            </a:r>
          </a:p>
        </p:txBody>
      </p:sp>
      <p:sp>
        <p:nvSpPr>
          <p:cNvPr id="549895" name="Rectangle 7"/>
          <p:cNvSpPr>
            <a:spLocks noChangeArrowheads="1"/>
          </p:cNvSpPr>
          <p:nvPr/>
        </p:nvSpPr>
        <p:spPr bwMode="auto">
          <a:xfrm>
            <a:off x="609600" y="1828800"/>
            <a:ext cx="304800" cy="2895600"/>
          </a:xfrm>
          <a:prstGeom prst="rect">
            <a:avLst/>
          </a:prstGeom>
          <a:solidFill>
            <a:srgbClr val="008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fontAlgn="t" hangingPunct="1">
              <a:spcBef>
                <a:spcPct val="0"/>
              </a:spcBef>
              <a:buClrTx/>
              <a:buSzTx/>
              <a:buFontTx/>
              <a:buNone/>
            </a:pPr>
            <a:r>
              <a:rPr lang="en-US" altLang="zh-TW" sz="1800" b="1">
                <a:solidFill>
                  <a:schemeClr val="bg1"/>
                </a:solidFill>
                <a:latin typeface="Times New Roman" pitchFamily="18" charset="0"/>
                <a:ea typeface="標楷體" pitchFamily="65" charset="-120"/>
              </a:rPr>
              <a:t>14</a:t>
            </a:r>
            <a:r>
              <a:rPr lang="zh-TW" altLang="en-US" sz="1800" b="1">
                <a:solidFill>
                  <a:schemeClr val="bg1"/>
                </a:solidFill>
                <a:latin typeface="Times New Roman" pitchFamily="18" charset="0"/>
                <a:ea typeface="標楷體" pitchFamily="65" charset="-120"/>
              </a:rPr>
              <a:t>撥付款項                </a:t>
            </a:r>
          </a:p>
        </p:txBody>
      </p:sp>
      <p:sp>
        <p:nvSpPr>
          <p:cNvPr id="549896" name="Rectangle 8"/>
          <p:cNvSpPr>
            <a:spLocks noChangeArrowheads="1"/>
          </p:cNvSpPr>
          <p:nvPr/>
        </p:nvSpPr>
        <p:spPr bwMode="auto">
          <a:xfrm>
            <a:off x="1219200" y="1828800"/>
            <a:ext cx="609600" cy="2895600"/>
          </a:xfrm>
          <a:prstGeom prst="rect">
            <a:avLst/>
          </a:prstGeom>
          <a:solidFill>
            <a:srgbClr val="008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3</a:t>
            </a:r>
            <a:r>
              <a:rPr lang="zh-TW" altLang="en-US" sz="1800" b="1">
                <a:solidFill>
                  <a:schemeClr val="bg1"/>
                </a:solidFill>
                <a:latin typeface="Times New Roman" pitchFamily="18" charset="0"/>
                <a:ea typeface="標楷體" pitchFamily="65" charset="-120"/>
              </a:rPr>
              <a:t>交付匯票及各項單據</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委託收款</a:t>
            </a:r>
          </a:p>
        </p:txBody>
      </p:sp>
      <p:sp>
        <p:nvSpPr>
          <p:cNvPr id="549897" name="AutoShape 9"/>
          <p:cNvSpPr>
            <a:spLocks noChangeArrowheads="1"/>
          </p:cNvSpPr>
          <p:nvPr/>
        </p:nvSpPr>
        <p:spPr bwMode="auto">
          <a:xfrm>
            <a:off x="2438400" y="3048000"/>
            <a:ext cx="990600"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rPr>
              <a:t>運送人</a:t>
            </a:r>
          </a:p>
        </p:txBody>
      </p:sp>
      <p:sp>
        <p:nvSpPr>
          <p:cNvPr id="549898" name="Rectangle 10"/>
          <p:cNvSpPr>
            <a:spLocks noChangeArrowheads="1"/>
          </p:cNvSpPr>
          <p:nvPr/>
        </p:nvSpPr>
        <p:spPr bwMode="auto">
          <a:xfrm>
            <a:off x="2438400" y="1828800"/>
            <a:ext cx="1371600" cy="6096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2.</a:t>
            </a:r>
            <a:r>
              <a:rPr lang="zh-TW" altLang="en-US" sz="1800" b="1">
                <a:solidFill>
                  <a:schemeClr val="bg1"/>
                </a:solidFill>
                <a:latin typeface="Times New Roman" pitchFamily="18" charset="0"/>
                <a:ea typeface="標楷體" pitchFamily="65" charset="-120"/>
              </a:rPr>
              <a:t>託運貨物取</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得運送單據</a:t>
            </a:r>
          </a:p>
        </p:txBody>
      </p:sp>
      <p:sp>
        <p:nvSpPr>
          <p:cNvPr id="549899" name="Rectangle 11"/>
          <p:cNvSpPr>
            <a:spLocks noChangeArrowheads="1"/>
          </p:cNvSpPr>
          <p:nvPr/>
        </p:nvSpPr>
        <p:spPr bwMode="auto">
          <a:xfrm>
            <a:off x="3810000" y="3048000"/>
            <a:ext cx="1524000" cy="3810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solidFill>
                  <a:schemeClr val="bg1"/>
                </a:solidFill>
                <a:latin typeface="Tahoma" pitchFamily="34" charset="0"/>
                <a:ea typeface="標楷體" pitchFamily="65" charset="-120"/>
              </a:rPr>
              <a:t>載運貨物</a:t>
            </a:r>
          </a:p>
        </p:txBody>
      </p:sp>
      <p:sp>
        <p:nvSpPr>
          <p:cNvPr id="549900" name="AutoShape 12"/>
          <p:cNvSpPr>
            <a:spLocks noChangeArrowheads="1"/>
          </p:cNvSpPr>
          <p:nvPr/>
        </p:nvSpPr>
        <p:spPr bwMode="auto">
          <a:xfrm>
            <a:off x="5791200" y="3048000"/>
            <a:ext cx="838200"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ahoma" pitchFamily="34" charset="0"/>
                <a:ea typeface="標楷體" pitchFamily="65" charset="-120"/>
              </a:rPr>
              <a:t>運送人</a:t>
            </a:r>
          </a:p>
        </p:txBody>
      </p:sp>
      <p:sp>
        <p:nvSpPr>
          <p:cNvPr id="549901" name="Rectangle 13"/>
          <p:cNvSpPr>
            <a:spLocks noChangeArrowheads="1"/>
          </p:cNvSpPr>
          <p:nvPr/>
        </p:nvSpPr>
        <p:spPr bwMode="auto">
          <a:xfrm>
            <a:off x="3048000" y="4953000"/>
            <a:ext cx="3200400" cy="3810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4.</a:t>
            </a:r>
            <a:r>
              <a:rPr lang="zh-TW" altLang="en-US" sz="1800" b="1">
                <a:solidFill>
                  <a:schemeClr val="bg1"/>
                </a:solidFill>
                <a:latin typeface="Tahoma" pitchFamily="34" charset="0"/>
                <a:ea typeface="標楷體" pitchFamily="65" charset="-120"/>
              </a:rPr>
              <a:t>寄發匯票及各項單據委託收款</a:t>
            </a:r>
          </a:p>
        </p:txBody>
      </p:sp>
      <p:sp>
        <p:nvSpPr>
          <p:cNvPr id="549902" name="AutoShape 14"/>
          <p:cNvSpPr>
            <a:spLocks noChangeArrowheads="1"/>
          </p:cNvSpPr>
          <p:nvPr/>
        </p:nvSpPr>
        <p:spPr bwMode="auto">
          <a:xfrm>
            <a:off x="6934200" y="5257800"/>
            <a:ext cx="1676400" cy="3810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rPr>
              <a:t>代收銀行</a:t>
            </a:r>
          </a:p>
        </p:txBody>
      </p:sp>
      <p:sp>
        <p:nvSpPr>
          <p:cNvPr id="549903" name="Rectangle 15"/>
          <p:cNvSpPr>
            <a:spLocks noChangeArrowheads="1"/>
          </p:cNvSpPr>
          <p:nvPr/>
        </p:nvSpPr>
        <p:spPr bwMode="auto">
          <a:xfrm>
            <a:off x="6934200" y="1828800"/>
            <a:ext cx="304800" cy="2895600"/>
          </a:xfrm>
          <a:prstGeom prst="rect">
            <a:avLst/>
          </a:prstGeom>
          <a:solidFill>
            <a:srgbClr val="008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5</a:t>
            </a:r>
            <a:r>
              <a:rPr lang="zh-TW" altLang="en-US" sz="1800" b="1">
                <a:solidFill>
                  <a:schemeClr val="bg1"/>
                </a:solidFill>
                <a:latin typeface="Times New Roman" pitchFamily="18" charset="0"/>
                <a:ea typeface="標楷體" pitchFamily="65" charset="-120"/>
              </a:rPr>
              <a:t>通知到單</a:t>
            </a:r>
          </a:p>
        </p:txBody>
      </p:sp>
      <p:sp>
        <p:nvSpPr>
          <p:cNvPr id="549904" name="Rectangle 16"/>
          <p:cNvSpPr>
            <a:spLocks noChangeArrowheads="1"/>
          </p:cNvSpPr>
          <p:nvPr/>
        </p:nvSpPr>
        <p:spPr bwMode="auto">
          <a:xfrm>
            <a:off x="7391400" y="1828800"/>
            <a:ext cx="304800" cy="2895600"/>
          </a:xfrm>
          <a:prstGeom prst="rect">
            <a:avLst/>
          </a:prstGeom>
          <a:solidFill>
            <a:srgbClr val="008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6</a:t>
            </a:r>
            <a:r>
              <a:rPr lang="zh-TW" altLang="en-US" sz="1800" b="1">
                <a:solidFill>
                  <a:schemeClr val="bg1"/>
                </a:solidFill>
                <a:latin typeface="Times New Roman" pitchFamily="18" charset="0"/>
                <a:ea typeface="標楷體" pitchFamily="65" charset="-120"/>
              </a:rPr>
              <a:t>承兌贖單</a:t>
            </a:r>
          </a:p>
        </p:txBody>
      </p:sp>
      <p:sp>
        <p:nvSpPr>
          <p:cNvPr id="549905" name="Rectangle 17"/>
          <p:cNvSpPr>
            <a:spLocks noChangeArrowheads="1"/>
          </p:cNvSpPr>
          <p:nvPr/>
        </p:nvSpPr>
        <p:spPr bwMode="auto">
          <a:xfrm>
            <a:off x="7924800" y="1828800"/>
            <a:ext cx="304800" cy="2895600"/>
          </a:xfrm>
          <a:prstGeom prst="rect">
            <a:avLst/>
          </a:prstGeom>
          <a:solidFill>
            <a:srgbClr val="008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7</a:t>
            </a:r>
            <a:r>
              <a:rPr lang="zh-TW" altLang="en-US" sz="1800" b="1">
                <a:solidFill>
                  <a:schemeClr val="bg1"/>
                </a:solidFill>
                <a:latin typeface="Times New Roman" pitchFamily="18" charset="0"/>
                <a:ea typeface="標楷體" pitchFamily="65" charset="-120"/>
              </a:rPr>
              <a:t>交付各項單據</a:t>
            </a:r>
          </a:p>
        </p:txBody>
      </p:sp>
      <p:sp>
        <p:nvSpPr>
          <p:cNvPr id="549906" name="Rectangle 18"/>
          <p:cNvSpPr>
            <a:spLocks noChangeArrowheads="1"/>
          </p:cNvSpPr>
          <p:nvPr/>
        </p:nvSpPr>
        <p:spPr bwMode="auto">
          <a:xfrm>
            <a:off x="5486400" y="1828800"/>
            <a:ext cx="1219200" cy="6096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8.</a:t>
            </a:r>
            <a:r>
              <a:rPr lang="zh-TW" altLang="en-US" sz="1800" b="1">
                <a:solidFill>
                  <a:schemeClr val="bg1"/>
                </a:solidFill>
                <a:latin typeface="Times New Roman" pitchFamily="18" charset="0"/>
                <a:ea typeface="標楷體" pitchFamily="65" charset="-120"/>
              </a:rPr>
              <a:t>憑提單</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提貨</a:t>
            </a:r>
          </a:p>
        </p:txBody>
      </p:sp>
      <p:sp>
        <p:nvSpPr>
          <p:cNvPr id="549907" name="Rectangle 19"/>
          <p:cNvSpPr>
            <a:spLocks noChangeArrowheads="1"/>
          </p:cNvSpPr>
          <p:nvPr/>
        </p:nvSpPr>
        <p:spPr bwMode="auto">
          <a:xfrm>
            <a:off x="3048000" y="5562600"/>
            <a:ext cx="3200400" cy="3048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9.</a:t>
            </a:r>
            <a:r>
              <a:rPr lang="zh-TW" altLang="en-US" sz="1800" b="1">
                <a:solidFill>
                  <a:schemeClr val="bg1"/>
                </a:solidFill>
                <a:latin typeface="Times New Roman" pitchFamily="18" charset="0"/>
                <a:ea typeface="標楷體" pitchFamily="65" charset="-120"/>
              </a:rPr>
              <a:t>承兌通知</a:t>
            </a:r>
            <a:r>
              <a:rPr lang="en-US" altLang="zh-TW" sz="1800" b="1">
                <a:solidFill>
                  <a:schemeClr val="bg1"/>
                </a:solidFill>
                <a:latin typeface="Times New Roman" pitchFamily="18" charset="0"/>
                <a:ea typeface="標楷體" pitchFamily="65" charset="-120"/>
              </a:rPr>
              <a:t>/11.</a:t>
            </a:r>
            <a:r>
              <a:rPr lang="zh-TW" altLang="en-US" sz="1800" b="1">
                <a:solidFill>
                  <a:schemeClr val="bg1"/>
                </a:solidFill>
                <a:latin typeface="Times New Roman" pitchFamily="18" charset="0"/>
                <a:ea typeface="標楷體" pitchFamily="65" charset="-120"/>
              </a:rPr>
              <a:t>託收款項收託通知</a:t>
            </a:r>
          </a:p>
        </p:txBody>
      </p:sp>
      <p:sp>
        <p:nvSpPr>
          <p:cNvPr id="549908" name="Rectangle 20"/>
          <p:cNvSpPr>
            <a:spLocks noChangeArrowheads="1"/>
          </p:cNvSpPr>
          <p:nvPr/>
        </p:nvSpPr>
        <p:spPr bwMode="auto">
          <a:xfrm>
            <a:off x="6096000" y="6172200"/>
            <a:ext cx="1447800" cy="5334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12.</a:t>
            </a:r>
            <a:r>
              <a:rPr lang="zh-TW" altLang="en-US" sz="1800" b="1">
                <a:solidFill>
                  <a:schemeClr val="bg1"/>
                </a:solidFill>
                <a:latin typeface="Times New Roman" pitchFamily="18" charset="0"/>
                <a:ea typeface="標楷體" pitchFamily="65" charset="-120"/>
              </a:rPr>
              <a:t>依託收指示</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匯付款項</a:t>
            </a:r>
          </a:p>
        </p:txBody>
      </p:sp>
      <p:sp>
        <p:nvSpPr>
          <p:cNvPr id="549909" name="AutoShape 21"/>
          <p:cNvSpPr>
            <a:spLocks noChangeArrowheads="1"/>
          </p:cNvSpPr>
          <p:nvPr/>
        </p:nvSpPr>
        <p:spPr bwMode="auto">
          <a:xfrm>
            <a:off x="3048000" y="6248400"/>
            <a:ext cx="2286000" cy="457200"/>
          </a:xfrm>
          <a:prstGeom prst="flowChartAlternateProcess">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Times New Roman" pitchFamily="18" charset="0"/>
                <a:ea typeface="標楷體" pitchFamily="65" charset="-120"/>
              </a:rPr>
              <a:t>託收銀行之存匯行</a:t>
            </a:r>
          </a:p>
        </p:txBody>
      </p:sp>
      <p:sp>
        <p:nvSpPr>
          <p:cNvPr id="549910" name="Rectangle 22"/>
          <p:cNvSpPr>
            <a:spLocks noChangeArrowheads="1"/>
          </p:cNvSpPr>
          <p:nvPr/>
        </p:nvSpPr>
        <p:spPr bwMode="auto">
          <a:xfrm>
            <a:off x="1219200" y="6248400"/>
            <a:ext cx="1295400" cy="3810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13.</a:t>
            </a:r>
            <a:r>
              <a:rPr lang="zh-TW" altLang="en-US" sz="1800" b="1">
                <a:solidFill>
                  <a:schemeClr val="bg1"/>
                </a:solidFill>
                <a:latin typeface="Tahoma" pitchFamily="34" charset="0"/>
                <a:ea typeface="標楷體" pitchFamily="65" charset="-120"/>
              </a:rPr>
              <a:t>入帳通知</a:t>
            </a:r>
          </a:p>
        </p:txBody>
      </p:sp>
      <p:sp>
        <p:nvSpPr>
          <p:cNvPr id="549911" name="Line 23"/>
          <p:cNvSpPr>
            <a:spLocks noChangeShapeType="1"/>
          </p:cNvSpPr>
          <p:nvPr/>
        </p:nvSpPr>
        <p:spPr bwMode="auto">
          <a:xfrm flipH="1">
            <a:off x="2438400" y="10668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12" name="Line 24"/>
          <p:cNvSpPr>
            <a:spLocks noChangeShapeType="1"/>
          </p:cNvSpPr>
          <p:nvPr/>
        </p:nvSpPr>
        <p:spPr bwMode="auto">
          <a:xfrm>
            <a:off x="5562600" y="10668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13" name="Line 25"/>
          <p:cNvSpPr>
            <a:spLocks noChangeShapeType="1"/>
          </p:cNvSpPr>
          <p:nvPr/>
        </p:nvSpPr>
        <p:spPr bwMode="auto">
          <a:xfrm>
            <a:off x="3200400" y="1219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14" name="Line 26"/>
          <p:cNvSpPr>
            <a:spLocks noChangeShapeType="1"/>
          </p:cNvSpPr>
          <p:nvPr/>
        </p:nvSpPr>
        <p:spPr bwMode="auto">
          <a:xfrm flipH="1">
            <a:off x="2438400" y="12192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15" name="Line 27"/>
          <p:cNvSpPr>
            <a:spLocks noChangeShapeType="1"/>
          </p:cNvSpPr>
          <p:nvPr/>
        </p:nvSpPr>
        <p:spPr bwMode="auto">
          <a:xfrm>
            <a:off x="3200400" y="2438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16" name="Line 28"/>
          <p:cNvSpPr>
            <a:spLocks noChangeShapeType="1"/>
          </p:cNvSpPr>
          <p:nvPr/>
        </p:nvSpPr>
        <p:spPr bwMode="auto">
          <a:xfrm>
            <a:off x="1524000" y="1295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17" name="Line 29"/>
          <p:cNvSpPr>
            <a:spLocks noChangeShapeType="1"/>
          </p:cNvSpPr>
          <p:nvPr/>
        </p:nvSpPr>
        <p:spPr bwMode="auto">
          <a:xfrm>
            <a:off x="1524000" y="4800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18" name="Line 30"/>
          <p:cNvSpPr>
            <a:spLocks noChangeShapeType="1"/>
          </p:cNvSpPr>
          <p:nvPr/>
        </p:nvSpPr>
        <p:spPr bwMode="auto">
          <a:xfrm>
            <a:off x="2362200" y="53340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19" name="Line 31"/>
          <p:cNvSpPr>
            <a:spLocks noChangeShapeType="1"/>
          </p:cNvSpPr>
          <p:nvPr/>
        </p:nvSpPr>
        <p:spPr bwMode="auto">
          <a:xfrm flipV="1">
            <a:off x="2590800" y="5105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20" name="Line 32"/>
          <p:cNvSpPr>
            <a:spLocks noChangeShapeType="1"/>
          </p:cNvSpPr>
          <p:nvPr/>
        </p:nvSpPr>
        <p:spPr bwMode="auto">
          <a:xfrm>
            <a:off x="2590800" y="51054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21" name="Line 33"/>
          <p:cNvSpPr>
            <a:spLocks noChangeShapeType="1"/>
          </p:cNvSpPr>
          <p:nvPr/>
        </p:nvSpPr>
        <p:spPr bwMode="auto">
          <a:xfrm>
            <a:off x="6248400" y="51054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22" name="Line 34"/>
          <p:cNvSpPr>
            <a:spLocks noChangeShapeType="1"/>
          </p:cNvSpPr>
          <p:nvPr/>
        </p:nvSpPr>
        <p:spPr bwMode="auto">
          <a:xfrm>
            <a:off x="6477000" y="5105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23" name="Line 35"/>
          <p:cNvSpPr>
            <a:spLocks noChangeShapeType="1"/>
          </p:cNvSpPr>
          <p:nvPr/>
        </p:nvSpPr>
        <p:spPr bwMode="auto">
          <a:xfrm>
            <a:off x="6477000" y="53340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24" name="Line 36"/>
          <p:cNvSpPr>
            <a:spLocks noChangeShapeType="1"/>
          </p:cNvSpPr>
          <p:nvPr/>
        </p:nvSpPr>
        <p:spPr bwMode="auto">
          <a:xfrm flipV="1">
            <a:off x="7086600" y="4724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25" name="Line 37"/>
          <p:cNvSpPr>
            <a:spLocks noChangeShapeType="1"/>
          </p:cNvSpPr>
          <p:nvPr/>
        </p:nvSpPr>
        <p:spPr bwMode="auto">
          <a:xfrm flipV="1">
            <a:off x="7086600" y="1295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26" name="Line 38"/>
          <p:cNvSpPr>
            <a:spLocks noChangeShapeType="1"/>
          </p:cNvSpPr>
          <p:nvPr/>
        </p:nvSpPr>
        <p:spPr bwMode="auto">
          <a:xfrm>
            <a:off x="7543800" y="1295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27" name="Line 39"/>
          <p:cNvSpPr>
            <a:spLocks noChangeShapeType="1"/>
          </p:cNvSpPr>
          <p:nvPr/>
        </p:nvSpPr>
        <p:spPr bwMode="auto">
          <a:xfrm>
            <a:off x="7543800" y="4724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28" name="Line 40"/>
          <p:cNvSpPr>
            <a:spLocks noChangeShapeType="1"/>
          </p:cNvSpPr>
          <p:nvPr/>
        </p:nvSpPr>
        <p:spPr bwMode="auto">
          <a:xfrm flipV="1">
            <a:off x="8077200" y="4724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29" name="Line 41"/>
          <p:cNvSpPr>
            <a:spLocks noChangeShapeType="1"/>
          </p:cNvSpPr>
          <p:nvPr/>
        </p:nvSpPr>
        <p:spPr bwMode="auto">
          <a:xfrm flipV="1">
            <a:off x="8077200" y="1295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30" name="Line 42"/>
          <p:cNvSpPr>
            <a:spLocks noChangeShapeType="1"/>
          </p:cNvSpPr>
          <p:nvPr/>
        </p:nvSpPr>
        <p:spPr bwMode="auto">
          <a:xfrm flipV="1">
            <a:off x="6096000" y="1219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31" name="Line 43"/>
          <p:cNvSpPr>
            <a:spLocks noChangeShapeType="1"/>
          </p:cNvSpPr>
          <p:nvPr/>
        </p:nvSpPr>
        <p:spPr bwMode="auto">
          <a:xfrm>
            <a:off x="6096000" y="1219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32" name="Line 44"/>
          <p:cNvSpPr>
            <a:spLocks noChangeShapeType="1"/>
          </p:cNvSpPr>
          <p:nvPr/>
        </p:nvSpPr>
        <p:spPr bwMode="auto">
          <a:xfrm>
            <a:off x="6096000" y="2438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33" name="Line 45"/>
          <p:cNvSpPr>
            <a:spLocks noChangeShapeType="1"/>
          </p:cNvSpPr>
          <p:nvPr/>
        </p:nvSpPr>
        <p:spPr bwMode="auto">
          <a:xfrm>
            <a:off x="3429000" y="327660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34" name="Line 46"/>
          <p:cNvSpPr>
            <a:spLocks noChangeShapeType="1"/>
          </p:cNvSpPr>
          <p:nvPr/>
        </p:nvSpPr>
        <p:spPr bwMode="auto">
          <a:xfrm>
            <a:off x="5334000" y="32766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35" name="Line 47"/>
          <p:cNvSpPr>
            <a:spLocks noChangeShapeType="1"/>
          </p:cNvSpPr>
          <p:nvPr/>
        </p:nvSpPr>
        <p:spPr bwMode="auto">
          <a:xfrm>
            <a:off x="7086600" y="56388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36" name="Line 48"/>
          <p:cNvSpPr>
            <a:spLocks noChangeShapeType="1"/>
          </p:cNvSpPr>
          <p:nvPr/>
        </p:nvSpPr>
        <p:spPr bwMode="auto">
          <a:xfrm flipH="1">
            <a:off x="5334000" y="6477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37" name="Line 49"/>
          <p:cNvSpPr>
            <a:spLocks noChangeShapeType="1"/>
          </p:cNvSpPr>
          <p:nvPr/>
        </p:nvSpPr>
        <p:spPr bwMode="auto">
          <a:xfrm flipH="1">
            <a:off x="2514600" y="6477000"/>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38" name="Line 50"/>
          <p:cNvSpPr>
            <a:spLocks noChangeShapeType="1"/>
          </p:cNvSpPr>
          <p:nvPr/>
        </p:nvSpPr>
        <p:spPr bwMode="auto">
          <a:xfrm flipV="1">
            <a:off x="1828800" y="5638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39" name="Line 51"/>
          <p:cNvSpPr>
            <a:spLocks noChangeShapeType="1"/>
          </p:cNvSpPr>
          <p:nvPr/>
        </p:nvSpPr>
        <p:spPr bwMode="auto">
          <a:xfrm flipH="1">
            <a:off x="6477000" y="55626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40" name="Line 52"/>
          <p:cNvSpPr>
            <a:spLocks noChangeShapeType="1"/>
          </p:cNvSpPr>
          <p:nvPr/>
        </p:nvSpPr>
        <p:spPr bwMode="auto">
          <a:xfrm>
            <a:off x="6477000" y="55626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41" name="Line 53"/>
          <p:cNvSpPr>
            <a:spLocks noChangeShapeType="1"/>
          </p:cNvSpPr>
          <p:nvPr/>
        </p:nvSpPr>
        <p:spPr bwMode="auto">
          <a:xfrm flipH="1">
            <a:off x="6248400" y="57150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42" name="Line 54"/>
          <p:cNvSpPr>
            <a:spLocks noChangeShapeType="1"/>
          </p:cNvSpPr>
          <p:nvPr/>
        </p:nvSpPr>
        <p:spPr bwMode="auto">
          <a:xfrm flipH="1">
            <a:off x="2590800" y="57150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43" name="Line 55"/>
          <p:cNvSpPr>
            <a:spLocks noChangeShapeType="1"/>
          </p:cNvSpPr>
          <p:nvPr/>
        </p:nvSpPr>
        <p:spPr bwMode="auto">
          <a:xfrm flipV="1">
            <a:off x="2590800" y="55626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44" name="Line 56"/>
          <p:cNvSpPr>
            <a:spLocks noChangeShapeType="1"/>
          </p:cNvSpPr>
          <p:nvPr/>
        </p:nvSpPr>
        <p:spPr bwMode="auto">
          <a:xfrm flipH="1">
            <a:off x="2362200" y="55626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45" name="Line 57"/>
          <p:cNvSpPr>
            <a:spLocks noChangeShapeType="1"/>
          </p:cNvSpPr>
          <p:nvPr/>
        </p:nvSpPr>
        <p:spPr bwMode="auto">
          <a:xfrm flipV="1">
            <a:off x="762000" y="4724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46" name="Line 58"/>
          <p:cNvSpPr>
            <a:spLocks noChangeShapeType="1"/>
          </p:cNvSpPr>
          <p:nvPr/>
        </p:nvSpPr>
        <p:spPr bwMode="auto">
          <a:xfrm flipV="1">
            <a:off x="762000" y="1295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47" name="Line 59"/>
          <p:cNvSpPr>
            <a:spLocks noChangeShapeType="1"/>
          </p:cNvSpPr>
          <p:nvPr/>
        </p:nvSpPr>
        <p:spPr bwMode="auto">
          <a:xfrm>
            <a:off x="2438400" y="1219200"/>
            <a:ext cx="685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49" name="Rectangle 61"/>
          <p:cNvSpPr>
            <a:spLocks noChangeArrowheads="1"/>
          </p:cNvSpPr>
          <p:nvPr/>
        </p:nvSpPr>
        <p:spPr bwMode="auto">
          <a:xfrm>
            <a:off x="8382000" y="1828800"/>
            <a:ext cx="304800" cy="2895600"/>
          </a:xfrm>
          <a:prstGeom prst="rect">
            <a:avLst/>
          </a:prstGeom>
          <a:solidFill>
            <a:srgbClr val="008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10</a:t>
            </a:r>
            <a:r>
              <a:rPr lang="zh-TW" altLang="en-US" sz="1800" b="1">
                <a:solidFill>
                  <a:schemeClr val="bg1"/>
                </a:solidFill>
                <a:latin typeface="Times New Roman" pitchFamily="18" charset="0"/>
                <a:ea typeface="標楷體" pitchFamily="65" charset="-120"/>
              </a:rPr>
              <a:t>承兌匯票到期付款</a:t>
            </a:r>
          </a:p>
        </p:txBody>
      </p:sp>
      <p:sp>
        <p:nvSpPr>
          <p:cNvPr id="549950" name="Line 62"/>
          <p:cNvSpPr>
            <a:spLocks noChangeShapeType="1"/>
          </p:cNvSpPr>
          <p:nvPr/>
        </p:nvSpPr>
        <p:spPr bwMode="auto">
          <a:xfrm>
            <a:off x="8534400" y="1295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549951" name="Line 63"/>
          <p:cNvSpPr>
            <a:spLocks noChangeShapeType="1"/>
          </p:cNvSpPr>
          <p:nvPr/>
        </p:nvSpPr>
        <p:spPr bwMode="auto">
          <a:xfrm>
            <a:off x="8534400" y="4724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64" name="向左箭號 63"/>
          <p:cNvSpPr/>
          <p:nvPr/>
        </p:nvSpPr>
        <p:spPr>
          <a:xfrm>
            <a:off x="7600950" y="6141301"/>
            <a:ext cx="1543050"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latin typeface="Times New Roman" panose="02020603050405020304" pitchFamily="18" charset="0"/>
                <a:ea typeface="+mj-ea"/>
                <a:cs typeface="Times New Roman" panose="02020603050405020304" pitchFamily="18" charset="0"/>
              </a:rPr>
              <a:t>Paragraph 1 END</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218</a:t>
            </a:fld>
            <a:endParaRPr lang="zh-TW" altLang="en-US"/>
          </a:p>
        </p:txBody>
      </p:sp>
    </p:spTree>
    <p:extLst>
      <p:ext uri="{BB962C8B-B14F-4D97-AF65-F5344CB8AC3E}">
        <p14:creationId xmlns:p14="http://schemas.microsoft.com/office/powerpoint/2010/main" xmlns="" val="332808037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348880"/>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標楷體" pitchFamily="65" charset="-120"/>
              </a:rPr>
              <a:t>CH4-</a:t>
            </a:r>
            <a:r>
              <a:rPr lang="zh-TW" altLang="zh-TW" sz="3600" b="1" dirty="0">
                <a:solidFill>
                  <a:schemeClr val="bg1"/>
                </a:solidFill>
                <a:ea typeface="+mn-ea"/>
                <a:cs typeface="Times New Roman" panose="02020603050405020304" pitchFamily="18" charset="0"/>
              </a:rPr>
              <a:t>國際貿易付款</a:t>
            </a:r>
            <a:r>
              <a:rPr lang="zh-TW" altLang="zh-TW" sz="3600" b="1" dirty="0" smtClean="0">
                <a:solidFill>
                  <a:schemeClr val="bg1"/>
                </a:solidFill>
                <a:ea typeface="+mn-ea"/>
                <a:cs typeface="Times New Roman" panose="02020603050405020304" pitchFamily="18" charset="0"/>
              </a:rPr>
              <a:t>方式</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-2.</a:t>
            </a:r>
            <a:r>
              <a:rPr lang="zh-TW" altLang="zh-TW" sz="3600" b="1" dirty="0">
                <a:solidFill>
                  <a:schemeClr val="bg1"/>
                </a:solidFill>
                <a:ea typeface="+mn-ea"/>
                <a:cs typeface="Times New Roman" panose="02020603050405020304" pitchFamily="18" charset="0"/>
              </a:rPr>
              <a:t>信用狀交易</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219</a:t>
            </a:fld>
            <a:endParaRPr lang="zh-TW" altLang="en-US"/>
          </a:p>
        </p:txBody>
      </p:sp>
    </p:spTree>
    <p:extLst>
      <p:ext uri="{BB962C8B-B14F-4D97-AF65-F5344CB8AC3E}">
        <p14:creationId xmlns:p14="http://schemas.microsoft.com/office/powerpoint/2010/main" xmlns="" val="2731057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52400"/>
            <a:ext cx="9252520" cy="990600"/>
          </a:xfrm>
        </p:spPr>
        <p:txBody>
          <a:bodyPr>
            <a:noAutofit/>
          </a:bodyPr>
          <a:lstStyle/>
          <a:p>
            <a:r>
              <a:rPr lang="zh-TW" altLang="zh-TW" sz="4000" b="1" dirty="0"/>
              <a:t>貨品暫准通關</a:t>
            </a:r>
            <a:r>
              <a:rPr lang="zh-TW" altLang="zh-TW" sz="4000" b="1" dirty="0" smtClean="0"/>
              <a:t>證</a:t>
            </a:r>
            <a:r>
              <a:rPr lang="en-US" altLang="zh-TW" b="1" dirty="0" smtClean="0"/>
              <a:t>(ATA Carnet</a:t>
            </a:r>
            <a:r>
              <a:rPr lang="en-US" altLang="zh-TW" b="1" dirty="0"/>
              <a:t>)</a:t>
            </a:r>
            <a:r>
              <a:rPr lang="zh-TW" altLang="zh-TW" sz="4000" b="1" dirty="0" smtClean="0"/>
              <a:t>之</a:t>
            </a:r>
            <a:r>
              <a:rPr lang="zh-TW" altLang="zh-TW" sz="4000" b="1" dirty="0"/>
              <a:t>申請及使用</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22</a:t>
            </a:fld>
            <a:endParaRPr lang="zh-TW" altLang="en-US"/>
          </a:p>
        </p:txBody>
      </p:sp>
      <p:sp>
        <p:nvSpPr>
          <p:cNvPr id="4" name="內容版面配置區 3"/>
          <p:cNvSpPr>
            <a:spLocks noGrp="1"/>
          </p:cNvSpPr>
          <p:nvPr>
            <p:ph sz="quarter" idx="1"/>
          </p:nvPr>
        </p:nvSpPr>
        <p:spPr>
          <a:xfrm>
            <a:off x="0" y="1219200"/>
            <a:ext cx="9144000" cy="5638800"/>
          </a:xfrm>
        </p:spPr>
        <p:txBody>
          <a:bodyPr>
            <a:noAutofit/>
          </a:bodyPr>
          <a:lstStyle/>
          <a:p>
            <a:r>
              <a:rPr lang="zh-TW" altLang="zh-TW" sz="2800" b="1" dirty="0">
                <a:latin typeface="Times New Roman" panose="02020603050405020304" pitchFamily="18" charset="0"/>
                <a:cs typeface="Times New Roman" panose="02020603050405020304" pitchFamily="18" charset="0"/>
              </a:rPr>
              <a:t>貨品於各暫准輸入國之停留</a:t>
            </a:r>
            <a:r>
              <a:rPr lang="zh-TW" altLang="zh-TW" sz="2800" b="1" dirty="0" smtClean="0">
                <a:latin typeface="Times New Roman" panose="02020603050405020304" pitchFamily="18" charset="0"/>
                <a:cs typeface="Times New Roman" panose="02020603050405020304" pitchFamily="18" charset="0"/>
              </a:rPr>
              <a:t>期限</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本項期限係在通關證有效期限</a:t>
            </a:r>
            <a:r>
              <a:rPr lang="zh-TW" altLang="zh-TW" sz="2800" b="1" dirty="0" smtClean="0">
                <a:latin typeface="Times New Roman" panose="02020603050405020304" pitchFamily="18" charset="0"/>
                <a:cs typeface="Times New Roman" panose="02020603050405020304" pitchFamily="18" charset="0"/>
              </a:rPr>
              <a:t>內</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於</a:t>
            </a:r>
            <a:r>
              <a:rPr lang="zh-TW" altLang="zh-TW" sz="2800" b="1" dirty="0">
                <a:latin typeface="Times New Roman" panose="02020603050405020304" pitchFamily="18" charset="0"/>
                <a:cs typeface="Times New Roman" panose="02020603050405020304" pitchFamily="18" charset="0"/>
              </a:rPr>
              <a:t>貨品輸入時由輸入國海關</a:t>
            </a:r>
            <a:r>
              <a:rPr lang="zh-TW" altLang="zh-TW" sz="2800" b="1" dirty="0" smtClean="0">
                <a:latin typeface="Times New Roman" panose="02020603050405020304" pitchFamily="18" charset="0"/>
                <a:cs typeface="Times New Roman" panose="02020603050405020304" pitchFamily="18" charset="0"/>
              </a:rPr>
              <a:t>核定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一般</a:t>
            </a:r>
            <a:r>
              <a:rPr lang="zh-TW" altLang="zh-TW" sz="2800" b="1" dirty="0">
                <a:latin typeface="Times New Roman" panose="02020603050405020304" pitchFamily="18" charset="0"/>
                <a:cs typeface="Times New Roman" panose="02020603050405020304" pitchFamily="18" charset="0"/>
              </a:rPr>
              <a:t>商業樣品可達十二個</a:t>
            </a:r>
            <a:r>
              <a:rPr lang="zh-TW" altLang="zh-TW" sz="2800" b="1" dirty="0" smtClean="0">
                <a:latin typeface="Times New Roman" panose="02020603050405020304" pitchFamily="18" charset="0"/>
                <a:cs typeface="Times New Roman" panose="02020603050405020304" pitchFamily="18" charset="0"/>
              </a:rPr>
              <a:t>月</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展覽會</a:t>
            </a:r>
            <a:r>
              <a:rPr lang="zh-TW" altLang="zh-TW" sz="2800" b="1" dirty="0">
                <a:latin typeface="Times New Roman" panose="02020603050405020304" pitchFamily="18" charset="0"/>
                <a:cs typeface="Times New Roman" panose="02020603050405020304" pitchFamily="18" charset="0"/>
              </a:rPr>
              <a:t>展品及專業器材設備等可達六個</a:t>
            </a:r>
            <a:r>
              <a:rPr lang="zh-TW" altLang="zh-TW" sz="2800" b="1" dirty="0" smtClean="0">
                <a:latin typeface="Times New Roman" panose="02020603050405020304" pitchFamily="18" charset="0"/>
                <a:cs typeface="Times New Roman" panose="02020603050405020304" pitchFamily="18" charset="0"/>
              </a:rPr>
              <a:t>月</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但</a:t>
            </a:r>
            <a:r>
              <a:rPr lang="zh-TW" altLang="zh-TW" sz="2800" b="1" dirty="0">
                <a:latin typeface="Times New Roman" panose="02020603050405020304" pitchFamily="18" charset="0"/>
                <a:cs typeface="Times New Roman" panose="02020603050405020304" pitchFamily="18" charset="0"/>
              </a:rPr>
              <a:t>對部份轉運通關之貨品則可能僅有數天甚或數</a:t>
            </a:r>
            <a:r>
              <a:rPr lang="zh-TW" altLang="zh-TW" sz="2800" b="1" dirty="0" smtClean="0">
                <a:latin typeface="Times New Roman" panose="02020603050405020304" pitchFamily="18" charset="0"/>
                <a:cs typeface="Times New Roman" panose="02020603050405020304" pitchFamily="18" charset="0"/>
              </a:rPr>
              <a:t>小時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貨品</a:t>
            </a:r>
            <a:r>
              <a:rPr lang="zh-TW" altLang="zh-TW" sz="2800" b="1" dirty="0">
                <a:latin typeface="Times New Roman" panose="02020603050405020304" pitchFamily="18" charset="0"/>
                <a:cs typeface="Times New Roman" panose="02020603050405020304" pitchFamily="18" charset="0"/>
              </a:rPr>
              <a:t>於暫准輸入國之停留時間一旦超過該國海關所核准之</a:t>
            </a:r>
            <a:r>
              <a:rPr lang="zh-TW" altLang="zh-TW" sz="2800" b="1" dirty="0" smtClean="0">
                <a:latin typeface="Times New Roman" panose="02020603050405020304" pitchFamily="18" charset="0"/>
                <a:cs typeface="Times New Roman" panose="02020603050405020304" pitchFamily="18" charset="0"/>
              </a:rPr>
              <a:t>期限</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即使</a:t>
            </a:r>
            <a:r>
              <a:rPr lang="zh-TW" altLang="zh-TW" sz="2800" b="1" dirty="0">
                <a:latin typeface="Times New Roman" panose="02020603050405020304" pitchFamily="18" charset="0"/>
                <a:cs typeface="Times New Roman" panose="02020603050405020304" pitchFamily="18" charset="0"/>
              </a:rPr>
              <a:t>其最終仍予復運</a:t>
            </a:r>
            <a:r>
              <a:rPr lang="zh-TW" altLang="zh-TW" sz="2800" b="1" dirty="0" smtClean="0">
                <a:latin typeface="Times New Roman" panose="02020603050405020304" pitchFamily="18" charset="0"/>
                <a:cs typeface="Times New Roman" panose="02020603050405020304" pitchFamily="18" charset="0"/>
              </a:rPr>
              <a:t>出口</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仍</a:t>
            </a:r>
            <a:r>
              <a:rPr lang="zh-TW" altLang="zh-TW" sz="2800" b="1" dirty="0">
                <a:latin typeface="Times New Roman" panose="02020603050405020304" pitchFamily="18" charset="0"/>
                <a:cs typeface="Times New Roman" panose="02020603050405020304" pitchFamily="18" charset="0"/>
              </a:rPr>
              <a:t>須依規定繳納進口稅款等</a:t>
            </a:r>
            <a:r>
              <a:rPr lang="zh-TW" altLang="zh-TW" sz="2800" b="1" dirty="0" smtClean="0">
                <a:latin typeface="Times New Roman" panose="02020603050405020304" pitchFamily="18" charset="0"/>
                <a:cs typeface="Times New Roman" panose="02020603050405020304" pitchFamily="18" charset="0"/>
              </a:rPr>
              <a:t>款項</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通關證之申請及發證</a:t>
            </a:r>
            <a:r>
              <a:rPr lang="zh-TW" altLang="zh-TW" sz="2800" b="1" dirty="0" smtClean="0">
                <a:latin typeface="Times New Roman" panose="02020603050405020304" pitchFamily="18" charset="0"/>
                <a:cs typeface="Times New Roman" panose="02020603050405020304" pitchFamily="18" charset="0"/>
              </a:rPr>
              <a:t>程序</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申請人須填寫申請書及全套通關</a:t>
            </a:r>
            <a:r>
              <a:rPr lang="zh-TW" altLang="zh-TW" sz="2800" b="1" dirty="0" smtClean="0">
                <a:latin typeface="Times New Roman" panose="02020603050405020304" pitchFamily="18" charset="0"/>
                <a:cs typeface="Times New Roman" panose="02020603050405020304" pitchFamily="18" charset="0"/>
              </a:rPr>
              <a:t>證</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並</a:t>
            </a:r>
            <a:r>
              <a:rPr lang="zh-TW" altLang="zh-TW" sz="2800" b="1" dirty="0">
                <a:latin typeface="Times New Roman" panose="02020603050405020304" pitchFamily="18" charset="0"/>
                <a:cs typeface="Times New Roman" panose="02020603050405020304" pitchFamily="18" charset="0"/>
              </a:rPr>
              <a:t>檢附</a:t>
            </a:r>
            <a:r>
              <a:rPr lang="zh-TW" altLang="zh-TW" sz="2800" b="1" dirty="0" smtClean="0">
                <a:latin typeface="Times New Roman" panose="02020603050405020304" pitchFamily="18" charset="0"/>
                <a:cs typeface="Times New Roman" panose="02020603050405020304" pitchFamily="18" charset="0"/>
              </a:rPr>
              <a:t>自然人</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個人</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之</a:t>
            </a:r>
            <a:r>
              <a:rPr lang="zh-TW" altLang="zh-TW" sz="2800" b="1" dirty="0">
                <a:latin typeface="Times New Roman" panose="02020603050405020304" pitchFamily="18" charset="0"/>
                <a:cs typeface="Times New Roman" panose="02020603050405020304" pitchFamily="18" charset="0"/>
              </a:rPr>
              <a:t>身分證明影</a:t>
            </a:r>
            <a:r>
              <a:rPr lang="zh-TW" altLang="zh-TW" sz="2800" b="1" dirty="0" smtClean="0">
                <a:latin typeface="Times New Roman" panose="02020603050405020304" pitchFamily="18" charset="0"/>
                <a:cs typeface="Times New Roman" panose="02020603050405020304" pitchFamily="18" charset="0"/>
              </a:rPr>
              <a:t>本</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如</a:t>
            </a:r>
            <a:r>
              <a:rPr lang="zh-TW" altLang="zh-TW" sz="2800" b="1" dirty="0">
                <a:latin typeface="Times New Roman" panose="02020603050405020304" pitchFamily="18" charset="0"/>
                <a:cs typeface="Times New Roman" panose="02020603050405020304" pitchFamily="18" charset="0"/>
              </a:rPr>
              <a:t>為法人則須檢附法人登記證影</a:t>
            </a:r>
            <a:r>
              <a:rPr lang="zh-TW" altLang="zh-TW" sz="2800" b="1" dirty="0" smtClean="0">
                <a:latin typeface="Times New Roman" panose="02020603050405020304" pitchFamily="18" charset="0"/>
                <a:cs typeface="Times New Roman" panose="02020603050405020304" pitchFamily="18" charset="0"/>
              </a:rPr>
              <a:t>本</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如</a:t>
            </a:r>
            <a:r>
              <a:rPr lang="zh-TW" altLang="zh-TW" sz="2800" b="1" dirty="0">
                <a:latin typeface="Times New Roman" panose="02020603050405020304" pitchFamily="18" charset="0"/>
                <a:cs typeface="Times New Roman" panose="02020603050405020304" pitchFamily="18" charset="0"/>
              </a:rPr>
              <a:t>為其他政府</a:t>
            </a:r>
            <a:r>
              <a:rPr lang="zh-TW" altLang="zh-TW" sz="2800" b="1" dirty="0" smtClean="0">
                <a:latin typeface="Times New Roman" panose="02020603050405020304" pitchFamily="18" charset="0"/>
                <a:cs typeface="Times New Roman" panose="02020603050405020304" pitchFamily="18" charset="0"/>
              </a:rPr>
              <a:t>機構</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則</a:t>
            </a:r>
            <a:r>
              <a:rPr lang="zh-TW" altLang="zh-TW" sz="2800" b="1" dirty="0">
                <a:latin typeface="Times New Roman" panose="02020603050405020304" pitchFamily="18" charset="0"/>
                <a:cs typeface="Times New Roman" panose="02020603050405020304" pitchFamily="18" charset="0"/>
              </a:rPr>
              <a:t>須檢附主管單位之保證函向中華民國對外貿易發展協會提出書面</a:t>
            </a:r>
            <a:r>
              <a:rPr lang="zh-TW" altLang="zh-TW" sz="2800" b="1" dirty="0" smtClean="0">
                <a:latin typeface="Times New Roman" panose="02020603050405020304" pitchFamily="18" charset="0"/>
                <a:cs typeface="Times New Roman" panose="02020603050405020304" pitchFamily="18" charset="0"/>
              </a:rPr>
              <a:t>申請</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
        <p:nvSpPr>
          <p:cNvPr id="5" name="向左箭號 4"/>
          <p:cNvSpPr/>
          <p:nvPr/>
        </p:nvSpPr>
        <p:spPr>
          <a:xfrm>
            <a:off x="6274464" y="6243397"/>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2 END</a:t>
            </a:r>
          </a:p>
        </p:txBody>
      </p:sp>
    </p:spTree>
    <p:extLst>
      <p:ext uri="{BB962C8B-B14F-4D97-AF65-F5344CB8AC3E}">
        <p14:creationId xmlns:p14="http://schemas.microsoft.com/office/powerpoint/2010/main" xmlns="" val="139141302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220</a:t>
            </a:fld>
            <a:endParaRPr lang="zh-TW" altLang="en-US"/>
          </a:p>
        </p:txBody>
      </p:sp>
      <p:sp>
        <p:nvSpPr>
          <p:cNvPr id="4" name="內容版面配置區 3"/>
          <p:cNvSpPr>
            <a:spLocks noGrp="1"/>
          </p:cNvSpPr>
          <p:nvPr>
            <p:ph sz="quarter" idx="1"/>
          </p:nvPr>
        </p:nvSpPr>
        <p:spPr>
          <a:xfrm>
            <a:off x="251520" y="1219200"/>
            <a:ext cx="8435280" cy="4937760"/>
          </a:xfrm>
        </p:spPr>
        <p:txBody>
          <a:bodyPr>
            <a:normAutofit/>
          </a:bodyPr>
          <a:lstStyle/>
          <a:p>
            <a:r>
              <a:rPr lang="zh-TW" altLang="zh-TW" sz="3200" b="1" dirty="0"/>
              <a:t>信用狀之定義及性質</a:t>
            </a:r>
            <a:r>
              <a:rPr lang="en-US" altLang="zh-TW" sz="3200" b="1" dirty="0"/>
              <a:t>-</a:t>
            </a:r>
            <a:r>
              <a:rPr lang="zh-TW" altLang="zh-TW" sz="3200" b="1" dirty="0"/>
              <a:t>不可</a:t>
            </a:r>
            <a:r>
              <a:rPr lang="zh-TW" altLang="zh-TW" sz="3200" b="1" dirty="0" smtClean="0"/>
              <a:t>撤銷</a:t>
            </a:r>
            <a:endParaRPr lang="en-US" altLang="zh-TW" sz="3200" b="1" dirty="0" smtClean="0"/>
          </a:p>
          <a:p>
            <a:r>
              <a:rPr lang="zh-TW" altLang="zh-TW" sz="3200" b="1" dirty="0"/>
              <a:t>信用狀之作業流程與</a:t>
            </a:r>
            <a:r>
              <a:rPr lang="zh-TW" altLang="zh-TW" sz="3200" b="1" dirty="0" smtClean="0"/>
              <a:t>當事人</a:t>
            </a:r>
            <a:endParaRPr lang="en-US" altLang="zh-TW" sz="3200" b="1" dirty="0" smtClean="0"/>
          </a:p>
          <a:p>
            <a:r>
              <a:rPr lang="zh-TW" altLang="zh-TW" sz="3200" b="1" dirty="0"/>
              <a:t>信用狀適用之規則–信用狀統一</a:t>
            </a:r>
            <a:r>
              <a:rPr lang="zh-TW" altLang="zh-TW" sz="3200" b="1" dirty="0" smtClean="0"/>
              <a:t>慣例</a:t>
            </a:r>
            <a:endParaRPr lang="en-US" altLang="zh-TW" sz="3200" b="1" dirty="0" smtClean="0"/>
          </a:p>
          <a:p>
            <a:r>
              <a:rPr lang="zh-TW" altLang="zh-TW" sz="3200" b="1" dirty="0"/>
              <a:t>信用狀之種類與其</a:t>
            </a:r>
            <a:r>
              <a:rPr lang="zh-TW" altLang="zh-TW" sz="3200" b="1" dirty="0" smtClean="0"/>
              <a:t>性質</a:t>
            </a:r>
            <a:endParaRPr lang="en-US" altLang="zh-TW" sz="3200" b="1" dirty="0" smtClean="0"/>
          </a:p>
          <a:p>
            <a:r>
              <a:rPr lang="zh-TW" altLang="zh-TW" sz="3200" b="1" dirty="0"/>
              <a:t>進口信用狀作業程序–開狀、信用狀修改、擔保提貨</a:t>
            </a:r>
            <a:r>
              <a:rPr lang="en-US" altLang="zh-TW" sz="3200" b="1" dirty="0"/>
              <a:t>/</a:t>
            </a:r>
            <a:r>
              <a:rPr lang="zh-TW" altLang="zh-TW" sz="3200" b="1" dirty="0"/>
              <a:t>副提單背書、到單審單</a:t>
            </a:r>
            <a:r>
              <a:rPr lang="en-US" altLang="zh-TW" sz="3200" b="1" dirty="0"/>
              <a:t>/</a:t>
            </a:r>
            <a:r>
              <a:rPr lang="zh-TW" altLang="zh-TW" sz="3200" b="1" dirty="0"/>
              <a:t>贖單、</a:t>
            </a:r>
            <a:r>
              <a:rPr lang="zh-TW" altLang="zh-TW" sz="3200" b="1" dirty="0" smtClean="0"/>
              <a:t>拒付</a:t>
            </a:r>
            <a:endParaRPr lang="en-US" altLang="zh-TW" sz="3200" b="1" dirty="0" smtClean="0"/>
          </a:p>
          <a:p>
            <a:r>
              <a:rPr lang="zh-TW" altLang="zh-TW" sz="3200" b="1" dirty="0"/>
              <a:t>出口信用狀作業–信用狀通知、出口押匯</a:t>
            </a:r>
            <a:endParaRPr lang="zh-TW" altLang="en-US" sz="3200" dirty="0"/>
          </a:p>
        </p:txBody>
      </p:sp>
    </p:spTree>
    <p:extLst>
      <p:ext uri="{BB962C8B-B14F-4D97-AF65-F5344CB8AC3E}">
        <p14:creationId xmlns:p14="http://schemas.microsoft.com/office/powerpoint/2010/main" xmlns="" val="225270174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4468"/>
            <a:ext cx="8229600" cy="894251"/>
          </a:xfrm>
        </p:spPr>
        <p:txBody>
          <a:bodyPr>
            <a:normAutofit/>
          </a:bodyPr>
          <a:lstStyle/>
          <a:p>
            <a:pPr algn="ctr"/>
            <a:r>
              <a:rPr lang="zh-TW" altLang="zh-TW" sz="4000" b="1" dirty="0"/>
              <a:t>信用狀之意義</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221</a:t>
            </a:fld>
            <a:endParaRPr lang="zh-TW" altLang="en-US"/>
          </a:p>
        </p:txBody>
      </p:sp>
      <p:sp>
        <p:nvSpPr>
          <p:cNvPr id="4" name="內容版面配置區 3"/>
          <p:cNvSpPr>
            <a:spLocks noGrp="1"/>
          </p:cNvSpPr>
          <p:nvPr>
            <p:ph sz="quarter" idx="1"/>
          </p:nvPr>
        </p:nvSpPr>
        <p:spPr>
          <a:xfrm>
            <a:off x="0" y="908720"/>
            <a:ext cx="9144000" cy="5949280"/>
          </a:xfrm>
        </p:spPr>
        <p:txBody>
          <a:bodyPr>
            <a:normAutofit/>
          </a:bodyPr>
          <a:lstStyle/>
          <a:p>
            <a:r>
              <a:rPr lang="zh-TW" altLang="zh-TW" sz="2800" b="1" dirty="0">
                <a:solidFill>
                  <a:srgbClr val="FF0000"/>
                </a:solidFill>
                <a:latin typeface="Times New Roman" panose="02020603050405020304" pitchFamily="18" charset="0"/>
                <a:cs typeface="Times New Roman" panose="02020603050405020304" pitchFamily="18" charset="0"/>
              </a:rPr>
              <a:t>跟單信用狀</a:t>
            </a:r>
            <a:r>
              <a:rPr lang="en-US" altLang="zh-TW" sz="2800" b="1" dirty="0">
                <a:solidFill>
                  <a:srgbClr val="FF0000"/>
                </a:solidFill>
                <a:latin typeface="Times New Roman" panose="02020603050405020304" pitchFamily="18" charset="0"/>
                <a:cs typeface="Times New Roman" panose="02020603050405020304" pitchFamily="18" charset="0"/>
              </a:rPr>
              <a:t>(Documentary </a:t>
            </a:r>
            <a:r>
              <a:rPr lang="en-US" altLang="zh-TW" sz="2800" b="1" dirty="0" smtClean="0">
                <a:solidFill>
                  <a:srgbClr val="FF0000"/>
                </a:solidFill>
                <a:latin typeface="Times New Roman" panose="02020603050405020304" pitchFamily="18" charset="0"/>
                <a:cs typeface="Times New Roman" panose="02020603050405020304" pitchFamily="18" charset="0"/>
              </a:rPr>
              <a:t>Credit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通常</a:t>
            </a:r>
            <a:r>
              <a:rPr lang="zh-TW" altLang="zh-TW" sz="2800" b="1" dirty="0">
                <a:latin typeface="Times New Roman" panose="02020603050405020304" pitchFamily="18" charset="0"/>
                <a:cs typeface="Times New Roman" panose="02020603050405020304" pitchFamily="18" charset="0"/>
              </a:rPr>
              <a:t>簡稱</a:t>
            </a:r>
            <a:r>
              <a:rPr lang="en-US" altLang="zh-TW" sz="2800" b="1" dirty="0">
                <a:latin typeface="Times New Roman" panose="02020603050405020304" pitchFamily="18" charset="0"/>
                <a:cs typeface="Times New Roman" panose="02020603050405020304" pitchFamily="18" charset="0"/>
              </a:rPr>
              <a:t>L/C</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為</a:t>
            </a:r>
            <a:r>
              <a:rPr lang="zh-TW" altLang="zh-TW" sz="2800" b="1" dirty="0">
                <a:latin typeface="Times New Roman" panose="02020603050405020304" pitchFamily="18" charset="0"/>
                <a:cs typeface="Times New Roman" panose="02020603050405020304" pitchFamily="18" charset="0"/>
              </a:rPr>
              <a:t>開狀銀行對出口商之兌付</a:t>
            </a:r>
            <a:r>
              <a:rPr lang="zh-TW" altLang="zh-TW" sz="2800" b="1" dirty="0" smtClean="0">
                <a:latin typeface="Times New Roman" panose="02020603050405020304" pitchFamily="18" charset="0"/>
                <a:cs typeface="Times New Roman" panose="02020603050405020304" pitchFamily="18" charset="0"/>
              </a:rPr>
              <a:t>承諾</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由</a:t>
            </a:r>
            <a:r>
              <a:rPr lang="zh-TW" altLang="zh-TW" sz="2800" b="1" dirty="0">
                <a:latin typeface="Times New Roman" panose="02020603050405020304" pitchFamily="18" charset="0"/>
                <a:cs typeface="Times New Roman" panose="02020603050405020304" pitchFamily="18" charset="0"/>
              </a:rPr>
              <a:t>進口商向其往來銀行申請開發信用狀予</a:t>
            </a:r>
            <a:r>
              <a:rPr lang="zh-TW" altLang="zh-TW" sz="2800" b="1" dirty="0" smtClean="0">
                <a:latin typeface="Times New Roman" panose="02020603050405020304" pitchFamily="18" charset="0"/>
                <a:cs typeface="Times New Roman" panose="02020603050405020304" pitchFamily="18" charset="0"/>
              </a:rPr>
              <a:t>出口商</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在</a:t>
            </a:r>
            <a:r>
              <a:rPr lang="zh-TW" altLang="zh-TW" sz="2800" b="1" dirty="0">
                <a:latin typeface="Times New Roman" panose="02020603050405020304" pitchFamily="18" charset="0"/>
                <a:cs typeface="Times New Roman" panose="02020603050405020304" pitchFamily="18" charset="0"/>
              </a:rPr>
              <a:t>出口商依據信用狀之規定裝運</a:t>
            </a:r>
            <a:r>
              <a:rPr lang="zh-TW" altLang="zh-TW" sz="2800" b="1" dirty="0" smtClean="0">
                <a:latin typeface="Times New Roman" panose="02020603050405020304" pitchFamily="18" charset="0"/>
                <a:cs typeface="Times New Roman" panose="02020603050405020304" pitchFamily="18" charset="0"/>
              </a:rPr>
              <a:t>貨物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遵行</a:t>
            </a:r>
            <a:r>
              <a:rPr lang="zh-TW" altLang="zh-TW" sz="2800" b="1" dirty="0">
                <a:latin typeface="Times New Roman" panose="02020603050405020304" pitchFamily="18" charset="0"/>
                <a:cs typeface="Times New Roman" panose="02020603050405020304" pitchFamily="18" charset="0"/>
              </a:rPr>
              <a:t>信用狀之條款及</a:t>
            </a:r>
            <a:r>
              <a:rPr lang="zh-TW" altLang="zh-TW" sz="2800" b="1" dirty="0" smtClean="0">
                <a:latin typeface="Times New Roman" panose="02020603050405020304" pitchFamily="18" charset="0"/>
                <a:cs typeface="Times New Roman" panose="02020603050405020304" pitchFamily="18" charset="0"/>
              </a:rPr>
              <a:t>條件</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並</a:t>
            </a:r>
            <a:r>
              <a:rPr lang="zh-TW" altLang="zh-TW" sz="2800" b="1" dirty="0">
                <a:latin typeface="Times New Roman" panose="02020603050405020304" pitchFamily="18" charset="0"/>
                <a:cs typeface="Times New Roman" panose="02020603050405020304" pitchFamily="18" charset="0"/>
              </a:rPr>
              <a:t>提示符合信用狀所規定之</a:t>
            </a:r>
            <a:r>
              <a:rPr lang="zh-TW" altLang="zh-TW" sz="2800" b="1" dirty="0" smtClean="0">
                <a:latin typeface="Times New Roman" panose="02020603050405020304" pitchFamily="18" charset="0"/>
                <a:cs typeface="Times New Roman" panose="02020603050405020304" pitchFamily="18" charset="0"/>
              </a:rPr>
              <a:t>單據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開</a:t>
            </a:r>
            <a:r>
              <a:rPr lang="zh-TW" altLang="zh-TW" sz="2800" b="1" dirty="0">
                <a:latin typeface="Times New Roman" panose="02020603050405020304" pitchFamily="18" charset="0"/>
                <a:cs typeface="Times New Roman" panose="02020603050405020304" pitchFamily="18" charset="0"/>
              </a:rPr>
              <a:t>狀銀行或其代理銀行即對受益人</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出口商</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或其指定人為付款、承兌或讓</a:t>
            </a:r>
            <a:r>
              <a:rPr lang="zh-TW" altLang="zh-TW" sz="2800" b="1" dirty="0" smtClean="0">
                <a:latin typeface="Times New Roman" panose="02020603050405020304" pitchFamily="18" charset="0"/>
                <a:cs typeface="Times New Roman" panose="02020603050405020304" pitchFamily="18" charset="0"/>
              </a:rPr>
              <a:t>購</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信用狀之</a:t>
            </a:r>
            <a:r>
              <a:rPr lang="zh-TW" altLang="zh-TW" sz="2800" b="1" dirty="0" smtClean="0">
                <a:latin typeface="Times New Roman" panose="02020603050405020304" pitchFamily="18" charset="0"/>
                <a:cs typeface="Times New Roman" panose="02020603050405020304" pitchFamily="18" charset="0"/>
              </a:rPr>
              <a:t>定義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信用</a:t>
            </a:r>
            <a:r>
              <a:rPr lang="zh-TW" altLang="zh-TW" sz="2800" b="1" dirty="0">
                <a:latin typeface="Times New Roman" panose="02020603050405020304" pitchFamily="18" charset="0"/>
                <a:cs typeface="Times New Roman" panose="02020603050405020304" pitchFamily="18" charset="0"/>
              </a:rPr>
              <a:t>狀</a:t>
            </a:r>
            <a:r>
              <a:rPr lang="en-US" altLang="zh-TW" sz="2800" b="1" dirty="0">
                <a:latin typeface="Times New Roman" panose="02020603050405020304" pitchFamily="18" charset="0"/>
                <a:cs typeface="Times New Roman" panose="02020603050405020304" pitchFamily="18" charset="0"/>
              </a:rPr>
              <a:t>(Credit)</a:t>
            </a:r>
            <a:r>
              <a:rPr lang="zh-TW" altLang="zh-TW" sz="2800" b="1" dirty="0">
                <a:latin typeface="Times New Roman" panose="02020603050405020304" pitchFamily="18" charset="0"/>
                <a:cs typeface="Times New Roman" panose="02020603050405020304" pitchFamily="18" charset="0"/>
              </a:rPr>
              <a:t>係指任何之</a:t>
            </a:r>
            <a:r>
              <a:rPr lang="zh-TW" altLang="zh-TW" sz="2800" b="1" dirty="0" smtClean="0">
                <a:latin typeface="Times New Roman" panose="02020603050405020304" pitchFamily="18" charset="0"/>
                <a:cs typeface="Times New Roman" panose="02020603050405020304" pitchFamily="18" charset="0"/>
              </a:rPr>
              <a:t>安排</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不論</a:t>
            </a:r>
            <a:r>
              <a:rPr lang="zh-TW" altLang="zh-TW" sz="2800" b="1" dirty="0">
                <a:latin typeface="Times New Roman" panose="02020603050405020304" pitchFamily="18" charset="0"/>
                <a:cs typeface="Times New Roman" panose="02020603050405020304" pitchFamily="18" charset="0"/>
              </a:rPr>
              <a:t>其名稱或措辭</a:t>
            </a:r>
            <a:r>
              <a:rPr lang="zh-TW" altLang="zh-TW" sz="2800" b="1" dirty="0" smtClean="0">
                <a:latin typeface="Times New Roman" panose="02020603050405020304" pitchFamily="18" charset="0"/>
                <a:cs typeface="Times New Roman" panose="02020603050405020304" pitchFamily="18" charset="0"/>
              </a:rPr>
              <a:t>為何</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其</a:t>
            </a:r>
            <a:r>
              <a:rPr lang="zh-TW" altLang="zh-TW" sz="2800" b="1" dirty="0">
                <a:latin typeface="Times New Roman" panose="02020603050405020304" pitchFamily="18" charset="0"/>
                <a:cs typeface="Times New Roman" panose="02020603050405020304" pitchFamily="18" charset="0"/>
              </a:rPr>
              <a:t>係不可撤銷且因此構成開狀銀行對符合之提示須兌付之確定</a:t>
            </a:r>
            <a:r>
              <a:rPr lang="zh-TW" altLang="zh-TW" sz="2800" b="1" dirty="0" smtClean="0">
                <a:latin typeface="Times New Roman" panose="02020603050405020304" pitchFamily="18" charset="0"/>
                <a:cs typeface="Times New Roman" panose="02020603050405020304" pitchFamily="18" charset="0"/>
              </a:rPr>
              <a:t>義務</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UCP600</a:t>
            </a:r>
            <a:r>
              <a:rPr lang="zh-TW" altLang="zh-TW" sz="2800" b="1" dirty="0">
                <a:latin typeface="Times New Roman" panose="02020603050405020304" pitchFamily="18" charset="0"/>
                <a:cs typeface="Times New Roman" panose="02020603050405020304" pitchFamily="18" charset="0"/>
              </a:rPr>
              <a:t>第</a:t>
            </a:r>
            <a:r>
              <a:rPr lang="en-US" altLang="zh-TW" sz="2800" b="1" dirty="0">
                <a:latin typeface="Times New Roman" panose="02020603050405020304" pitchFamily="18" charset="0"/>
                <a:cs typeface="Times New Roman" panose="02020603050405020304" pitchFamily="18" charset="0"/>
              </a:rPr>
              <a:t>2</a:t>
            </a:r>
            <a:r>
              <a:rPr lang="zh-TW" altLang="zh-TW" sz="2800" b="1" dirty="0">
                <a:latin typeface="Times New Roman" panose="02020603050405020304" pitchFamily="18" charset="0"/>
                <a:cs typeface="Times New Roman" panose="02020603050405020304" pitchFamily="18" charset="0"/>
              </a:rPr>
              <a:t>條</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solidFill>
                  <a:srgbClr val="FF0000"/>
                </a:solidFill>
                <a:latin typeface="Times New Roman" panose="02020603050405020304" pitchFamily="18" charset="0"/>
                <a:cs typeface="Times New Roman" panose="02020603050405020304" pitchFamily="18" charset="0"/>
              </a:rPr>
              <a:t>擔保信用狀</a:t>
            </a:r>
            <a:r>
              <a:rPr lang="zh-TW" altLang="zh-TW" sz="2800" b="1" dirty="0">
                <a:latin typeface="Times New Roman" panose="02020603050405020304" pitchFamily="18" charset="0"/>
                <a:cs typeface="Times New Roman" panose="02020603050405020304" pitchFamily="18" charset="0"/>
              </a:rPr>
              <a:t>或保證函</a:t>
            </a:r>
            <a:r>
              <a:rPr lang="en-US" altLang="zh-TW" sz="2800" b="1" dirty="0">
                <a:latin typeface="Times New Roman" panose="02020603050405020304" pitchFamily="18" charset="0"/>
                <a:cs typeface="Times New Roman" panose="02020603050405020304" pitchFamily="18" charset="0"/>
              </a:rPr>
              <a:t>(</a:t>
            </a:r>
            <a:r>
              <a:rPr lang="en-US" altLang="zh-TW" sz="2800" b="1" dirty="0">
                <a:solidFill>
                  <a:srgbClr val="FF0000"/>
                </a:solidFill>
                <a:latin typeface="Times New Roman" panose="02020603050405020304" pitchFamily="18" charset="0"/>
                <a:cs typeface="Times New Roman" panose="02020603050405020304" pitchFamily="18" charset="0"/>
              </a:rPr>
              <a:t>Standby L/C </a:t>
            </a:r>
            <a:r>
              <a:rPr lang="en-US" altLang="zh-TW" sz="2800" b="1" dirty="0">
                <a:latin typeface="Times New Roman" panose="02020603050405020304" pitchFamily="18" charset="0"/>
                <a:cs typeface="Times New Roman" panose="02020603050405020304" pitchFamily="18" charset="0"/>
              </a:rPr>
              <a:t>or Bank Guarantee</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一般</a:t>
            </a:r>
            <a:r>
              <a:rPr lang="zh-TW" altLang="zh-TW" sz="2800" b="1" dirty="0">
                <a:latin typeface="Times New Roman" panose="02020603050405020304" pitchFamily="18" charset="0"/>
                <a:cs typeface="Times New Roman" panose="02020603050405020304" pitchFamily="18" charset="0"/>
              </a:rPr>
              <a:t>係使用於各項</a:t>
            </a:r>
            <a:r>
              <a:rPr lang="zh-TW" altLang="zh-TW" sz="2800" b="1" dirty="0" smtClean="0">
                <a:latin typeface="Times New Roman" panose="02020603050405020304" pitchFamily="18" charset="0"/>
                <a:cs typeface="Times New Roman" panose="02020603050405020304" pitchFamily="18" charset="0"/>
              </a:rPr>
              <a:t>契約</a:t>
            </a:r>
            <a:r>
              <a:rPr lang="zh-TW" altLang="en-US" sz="2800" b="1" dirty="0">
                <a:solidFill>
                  <a:srgbClr val="FF0000"/>
                </a:solidFill>
                <a:latin typeface="Times New Roman" panose="02020603050405020304" pitchFamily="18" charset="0"/>
                <a:cs typeface="Times New Roman" panose="02020603050405020304" pitchFamily="18" charset="0"/>
              </a:rPr>
              <a:t>履</a:t>
            </a:r>
            <a:r>
              <a:rPr lang="zh-TW" altLang="zh-TW" sz="2800" b="1" dirty="0" smtClean="0">
                <a:solidFill>
                  <a:srgbClr val="FF0000"/>
                </a:solidFill>
                <a:latin typeface="Times New Roman" panose="02020603050405020304" pitchFamily="18" charset="0"/>
                <a:cs typeface="Times New Roman" panose="02020603050405020304" pitchFamily="18" charset="0"/>
              </a:rPr>
              <a:t>行</a:t>
            </a:r>
            <a:r>
              <a:rPr lang="zh-TW" altLang="zh-TW" sz="2800" b="1" dirty="0">
                <a:latin typeface="Times New Roman" panose="02020603050405020304" pitchFamily="18" charset="0"/>
                <a:cs typeface="Times New Roman" panose="02020603050405020304" pitchFamily="18" charset="0"/>
              </a:rPr>
              <a:t>之</a:t>
            </a:r>
            <a:r>
              <a:rPr lang="zh-TW" altLang="zh-TW" sz="2800" b="1" dirty="0" smtClean="0">
                <a:latin typeface="Times New Roman" panose="02020603050405020304" pitchFamily="18" charset="0"/>
                <a:cs typeface="Times New Roman" panose="02020603050405020304" pitchFamily="18" charset="0"/>
              </a:rPr>
              <a:t>保證</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國際貿易上</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通常</a:t>
            </a:r>
            <a:r>
              <a:rPr lang="zh-TW" altLang="zh-TW" sz="2800" b="1" dirty="0">
                <a:latin typeface="Times New Roman" panose="02020603050405020304" pitchFamily="18" charset="0"/>
                <a:cs typeface="Times New Roman" panose="02020603050405020304" pitchFamily="18" charset="0"/>
              </a:rPr>
              <a:t>使用於記帳、寄售或分期付款等出口商對進口商放帳</a:t>
            </a:r>
            <a:r>
              <a:rPr lang="zh-TW" altLang="zh-TW" sz="2800" b="1" dirty="0" smtClean="0">
                <a:latin typeface="Times New Roman" panose="02020603050405020304" pitchFamily="18" charset="0"/>
                <a:cs typeface="Times New Roman" panose="02020603050405020304" pitchFamily="18" charset="0"/>
              </a:rPr>
              <a:t>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進口商</a:t>
            </a:r>
            <a:r>
              <a:rPr lang="zh-TW" altLang="zh-TW" sz="2800" b="1" dirty="0">
                <a:latin typeface="Times New Roman" panose="02020603050405020304" pitchFamily="18" charset="0"/>
                <a:cs typeface="Times New Roman" panose="02020603050405020304" pitchFamily="18" charset="0"/>
              </a:rPr>
              <a:t>付款之</a:t>
            </a:r>
            <a:r>
              <a:rPr lang="zh-TW" altLang="zh-TW" sz="2800" b="1" dirty="0" smtClean="0">
                <a:latin typeface="Times New Roman" panose="02020603050405020304" pitchFamily="18" charset="0"/>
                <a:cs typeface="Times New Roman" panose="02020603050405020304" pitchFamily="18" charset="0"/>
              </a:rPr>
              <a:t>保證</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直接</a:t>
            </a:r>
            <a:r>
              <a:rPr lang="zh-TW" altLang="zh-TW" sz="2800" b="1" dirty="0">
                <a:latin typeface="Times New Roman" panose="02020603050405020304" pitchFamily="18" charset="0"/>
                <a:cs typeface="Times New Roman" panose="02020603050405020304" pitchFamily="18" charset="0"/>
              </a:rPr>
              <a:t>作為付款工具者較</a:t>
            </a:r>
            <a:r>
              <a:rPr lang="zh-TW" altLang="zh-TW" sz="2800" b="1" dirty="0" smtClean="0">
                <a:latin typeface="Times New Roman" panose="02020603050405020304" pitchFamily="18" charset="0"/>
                <a:cs typeface="Times New Roman" panose="02020603050405020304" pitchFamily="18" charset="0"/>
              </a:rPr>
              <a:t>少</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
        <p:nvSpPr>
          <p:cNvPr id="5" name="向右箭號 4"/>
          <p:cNvSpPr/>
          <p:nvPr/>
        </p:nvSpPr>
        <p:spPr>
          <a:xfrm>
            <a:off x="7417522" y="6309320"/>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4499992" y="3212976"/>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19232074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pPr>
              <a:defRPr/>
            </a:pPr>
            <a:endParaRPr lang="zh-TW" altLang="zh-TW" sz="4400">
              <a:solidFill>
                <a:schemeClr val="tx2"/>
              </a:solidFill>
              <a:effectLst>
                <a:outerShdw blurRad="38100" dist="38100" dir="2700000" algn="tl">
                  <a:srgbClr val="C0C0C0"/>
                </a:outerShdw>
              </a:effectLst>
              <a:latin typeface="Arial" charset="0"/>
              <a:ea typeface="新細明體" charset="-120"/>
            </a:endParaRPr>
          </a:p>
        </p:txBody>
      </p:sp>
      <p:sp>
        <p:nvSpPr>
          <p:cNvPr id="100355" name="Rectangle 3"/>
          <p:cNvSpPr>
            <a:spLocks noChangeArrowheads="1"/>
          </p:cNvSpPr>
          <p:nvPr/>
        </p:nvSpPr>
        <p:spPr bwMode="auto">
          <a:xfrm>
            <a:off x="0" y="0"/>
            <a:ext cx="1905000" cy="457200"/>
          </a:xfrm>
          <a:prstGeom prst="rect">
            <a:avLst/>
          </a:prstGeom>
          <a:solidFill>
            <a:srgbClr val="0033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solidFill>
                  <a:schemeClr val="bg1"/>
                </a:solidFill>
                <a:latin typeface="Tahoma" pitchFamily="34" charset="0"/>
                <a:ea typeface="標楷體" pitchFamily="65" charset="-120"/>
              </a:rPr>
              <a:t>信用狀作業流程</a:t>
            </a:r>
          </a:p>
        </p:txBody>
      </p:sp>
      <p:sp>
        <p:nvSpPr>
          <p:cNvPr id="100356" name="AutoShape 4"/>
          <p:cNvSpPr>
            <a:spLocks noChangeArrowheads="1"/>
          </p:cNvSpPr>
          <p:nvPr/>
        </p:nvSpPr>
        <p:spPr bwMode="auto">
          <a:xfrm>
            <a:off x="838200" y="533400"/>
            <a:ext cx="20574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solidFill>
                  <a:schemeClr val="bg1"/>
                </a:solidFill>
                <a:latin typeface="Tahoma" pitchFamily="34" charset="0"/>
                <a:ea typeface="標楷體" pitchFamily="65" charset="-120"/>
              </a:rPr>
              <a:t>運送人或發貨代理</a:t>
            </a:r>
          </a:p>
        </p:txBody>
      </p:sp>
      <p:sp>
        <p:nvSpPr>
          <p:cNvPr id="100357" name="AutoShape 5"/>
          <p:cNvSpPr>
            <a:spLocks noChangeArrowheads="1"/>
          </p:cNvSpPr>
          <p:nvPr/>
        </p:nvSpPr>
        <p:spPr bwMode="auto">
          <a:xfrm>
            <a:off x="3505200" y="533400"/>
            <a:ext cx="1447800" cy="304800"/>
          </a:xfrm>
          <a:prstGeom prst="flowChartProcess">
            <a:avLst/>
          </a:prstGeom>
          <a:solidFill>
            <a:schemeClr val="tx2"/>
          </a:solidFill>
          <a:ln w="9525">
            <a:solidFill>
              <a:schemeClr val="folHlink"/>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10.</a:t>
            </a:r>
            <a:r>
              <a:rPr lang="zh-TW" altLang="en-US" sz="1800" b="1">
                <a:solidFill>
                  <a:schemeClr val="bg1"/>
                </a:solidFill>
                <a:latin typeface="Tahoma" pitchFamily="34" charset="0"/>
                <a:ea typeface="標楷體" pitchFamily="65" charset="-120"/>
              </a:rPr>
              <a:t>貨物運送</a:t>
            </a:r>
          </a:p>
        </p:txBody>
      </p:sp>
      <p:sp>
        <p:nvSpPr>
          <p:cNvPr id="100358" name="AutoShape 6"/>
          <p:cNvSpPr>
            <a:spLocks noChangeArrowheads="1"/>
          </p:cNvSpPr>
          <p:nvPr/>
        </p:nvSpPr>
        <p:spPr bwMode="auto">
          <a:xfrm>
            <a:off x="5508625" y="476250"/>
            <a:ext cx="21336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ahoma" pitchFamily="34" charset="0"/>
                <a:ea typeface="標楷體" pitchFamily="65" charset="-120"/>
              </a:rPr>
              <a:t>運送人</a:t>
            </a:r>
          </a:p>
        </p:txBody>
      </p:sp>
      <p:sp>
        <p:nvSpPr>
          <p:cNvPr id="100359" name="AutoShape 7"/>
          <p:cNvSpPr>
            <a:spLocks noChangeArrowheads="1"/>
          </p:cNvSpPr>
          <p:nvPr/>
        </p:nvSpPr>
        <p:spPr bwMode="auto">
          <a:xfrm>
            <a:off x="228600" y="3048000"/>
            <a:ext cx="21336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ahoma" pitchFamily="34" charset="0"/>
                <a:ea typeface="標楷體" pitchFamily="65" charset="-120"/>
              </a:rPr>
              <a:t>買方</a:t>
            </a:r>
            <a:r>
              <a:rPr lang="en-US" altLang="zh-TW" sz="2000" b="1">
                <a:solidFill>
                  <a:schemeClr val="bg1"/>
                </a:solidFill>
                <a:latin typeface="Times New Roman" pitchFamily="18" charset="0"/>
                <a:ea typeface="標楷體" pitchFamily="65" charset="-120"/>
              </a:rPr>
              <a:t>(</a:t>
            </a:r>
            <a:r>
              <a:rPr lang="zh-TW" altLang="en-US" sz="2000" b="1">
                <a:solidFill>
                  <a:schemeClr val="bg1"/>
                </a:solidFill>
                <a:latin typeface="Times New Roman" pitchFamily="18" charset="0"/>
                <a:ea typeface="標楷體" pitchFamily="65" charset="-120"/>
              </a:rPr>
              <a:t>進口商</a:t>
            </a:r>
            <a:r>
              <a:rPr lang="en-US" altLang="zh-TW" sz="2000" b="1">
                <a:solidFill>
                  <a:schemeClr val="bg2"/>
                </a:solidFill>
                <a:latin typeface="Times New Roman" pitchFamily="18" charset="0"/>
                <a:ea typeface="標楷體" pitchFamily="65" charset="-120"/>
              </a:rPr>
              <a:t>)</a:t>
            </a:r>
          </a:p>
        </p:txBody>
      </p:sp>
      <p:sp>
        <p:nvSpPr>
          <p:cNvPr id="100360" name="Rectangle 8"/>
          <p:cNvSpPr>
            <a:spLocks noChangeArrowheads="1"/>
          </p:cNvSpPr>
          <p:nvPr/>
        </p:nvSpPr>
        <p:spPr bwMode="auto">
          <a:xfrm>
            <a:off x="3810000" y="3048000"/>
            <a:ext cx="10668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a:t>
            </a:r>
            <a:r>
              <a:rPr lang="zh-TW" altLang="en-US" sz="1800" b="1">
                <a:solidFill>
                  <a:schemeClr val="bg1"/>
                </a:solidFill>
                <a:latin typeface="Times New Roman" pitchFamily="18" charset="0"/>
                <a:ea typeface="標楷體" pitchFamily="65" charset="-120"/>
              </a:rPr>
              <a:t>訂約</a:t>
            </a:r>
          </a:p>
        </p:txBody>
      </p:sp>
      <p:sp>
        <p:nvSpPr>
          <p:cNvPr id="100361" name="AutoShape 9"/>
          <p:cNvSpPr>
            <a:spLocks noChangeArrowheads="1"/>
          </p:cNvSpPr>
          <p:nvPr/>
        </p:nvSpPr>
        <p:spPr bwMode="auto">
          <a:xfrm>
            <a:off x="6781800" y="3048000"/>
            <a:ext cx="22098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ahoma" pitchFamily="34" charset="0"/>
                <a:ea typeface="標楷體" pitchFamily="65" charset="-120"/>
              </a:rPr>
              <a:t>賣方</a:t>
            </a:r>
            <a:r>
              <a:rPr lang="en-US" altLang="zh-TW" sz="2000" b="1">
                <a:solidFill>
                  <a:schemeClr val="bg1"/>
                </a:solidFill>
                <a:latin typeface="Times New Roman" pitchFamily="18" charset="0"/>
                <a:ea typeface="標楷體" pitchFamily="65" charset="-120"/>
              </a:rPr>
              <a:t>(</a:t>
            </a:r>
            <a:r>
              <a:rPr lang="zh-TW" altLang="en-US" sz="2000" b="1">
                <a:solidFill>
                  <a:schemeClr val="bg1"/>
                </a:solidFill>
                <a:latin typeface="Times New Roman" pitchFamily="18" charset="0"/>
                <a:ea typeface="標楷體" pitchFamily="65" charset="-120"/>
              </a:rPr>
              <a:t>出口商</a:t>
            </a:r>
            <a:r>
              <a:rPr lang="en-US" altLang="zh-TW" sz="2000" b="1">
                <a:solidFill>
                  <a:schemeClr val="bg2"/>
                </a:solidFill>
                <a:latin typeface="Times New Roman" pitchFamily="18" charset="0"/>
                <a:ea typeface="標楷體" pitchFamily="65" charset="-120"/>
              </a:rPr>
              <a:t>)</a:t>
            </a:r>
          </a:p>
        </p:txBody>
      </p:sp>
      <p:sp>
        <p:nvSpPr>
          <p:cNvPr id="100362" name="AutoShape 10"/>
          <p:cNvSpPr>
            <a:spLocks noChangeArrowheads="1"/>
          </p:cNvSpPr>
          <p:nvPr/>
        </p:nvSpPr>
        <p:spPr bwMode="auto">
          <a:xfrm>
            <a:off x="228600" y="1219200"/>
            <a:ext cx="12192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ahoma" pitchFamily="34" charset="0"/>
                <a:ea typeface="標楷體" pitchFamily="65" charset="-120"/>
              </a:rPr>
              <a:t>簽證機構</a:t>
            </a:r>
          </a:p>
        </p:txBody>
      </p:sp>
      <p:sp>
        <p:nvSpPr>
          <p:cNvPr id="100363" name="Rectangle 11"/>
          <p:cNvSpPr>
            <a:spLocks noChangeArrowheads="1"/>
          </p:cNvSpPr>
          <p:nvPr/>
        </p:nvSpPr>
        <p:spPr bwMode="auto">
          <a:xfrm>
            <a:off x="228600" y="1981200"/>
            <a:ext cx="1371600" cy="6096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2.</a:t>
            </a:r>
            <a:r>
              <a:rPr lang="zh-TW" altLang="en-US" sz="1800" b="1">
                <a:solidFill>
                  <a:schemeClr val="bg1"/>
                </a:solidFill>
                <a:latin typeface="Times New Roman" pitchFamily="18" charset="0"/>
                <a:ea typeface="標楷體" pitchFamily="65" charset="-120"/>
              </a:rPr>
              <a:t>申請輸入許</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可證***</a:t>
            </a:r>
          </a:p>
        </p:txBody>
      </p:sp>
      <p:sp>
        <p:nvSpPr>
          <p:cNvPr id="100364" name="AutoShape 12"/>
          <p:cNvSpPr>
            <a:spLocks noChangeArrowheads="1"/>
          </p:cNvSpPr>
          <p:nvPr/>
        </p:nvSpPr>
        <p:spPr bwMode="auto">
          <a:xfrm>
            <a:off x="304800" y="5257800"/>
            <a:ext cx="16002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開狀銀行</a:t>
            </a:r>
          </a:p>
        </p:txBody>
      </p:sp>
      <p:sp>
        <p:nvSpPr>
          <p:cNvPr id="100365" name="Rectangle 13"/>
          <p:cNvSpPr>
            <a:spLocks noChangeArrowheads="1"/>
          </p:cNvSpPr>
          <p:nvPr/>
        </p:nvSpPr>
        <p:spPr bwMode="auto">
          <a:xfrm>
            <a:off x="304800" y="3581400"/>
            <a:ext cx="304800" cy="1447800"/>
          </a:xfrm>
          <a:prstGeom prst="rect">
            <a:avLst/>
          </a:prstGeom>
          <a:solidFill>
            <a:schemeClr val="tx2"/>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3</a:t>
            </a:r>
            <a:r>
              <a:rPr lang="zh-TW" altLang="en-US" sz="1800" b="1">
                <a:solidFill>
                  <a:schemeClr val="bg1"/>
                </a:solidFill>
                <a:latin typeface="Times New Roman" pitchFamily="18" charset="0"/>
                <a:ea typeface="標楷體" pitchFamily="65" charset="-120"/>
              </a:rPr>
              <a:t>申請開狀</a:t>
            </a:r>
          </a:p>
        </p:txBody>
      </p:sp>
      <p:sp>
        <p:nvSpPr>
          <p:cNvPr id="100366" name="Rectangle 14"/>
          <p:cNvSpPr>
            <a:spLocks noChangeArrowheads="1"/>
          </p:cNvSpPr>
          <p:nvPr/>
        </p:nvSpPr>
        <p:spPr bwMode="auto">
          <a:xfrm>
            <a:off x="2590800" y="5257800"/>
            <a:ext cx="16002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4.</a:t>
            </a:r>
            <a:r>
              <a:rPr lang="zh-TW" altLang="en-US" sz="1800" b="1">
                <a:solidFill>
                  <a:schemeClr val="bg1"/>
                </a:solidFill>
                <a:latin typeface="Times New Roman" pitchFamily="18" charset="0"/>
                <a:ea typeface="標楷體" pitchFamily="65" charset="-120"/>
              </a:rPr>
              <a:t>開發信用狀</a:t>
            </a:r>
          </a:p>
        </p:txBody>
      </p:sp>
      <p:sp>
        <p:nvSpPr>
          <p:cNvPr id="100367" name="AutoShape 15"/>
          <p:cNvSpPr>
            <a:spLocks noChangeArrowheads="1"/>
          </p:cNvSpPr>
          <p:nvPr/>
        </p:nvSpPr>
        <p:spPr bwMode="auto">
          <a:xfrm>
            <a:off x="4724400" y="5229225"/>
            <a:ext cx="2152650" cy="333375"/>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通知銀行</a:t>
            </a:r>
            <a:r>
              <a:rPr lang="en-US" altLang="zh-TW" sz="2000" b="1">
                <a:solidFill>
                  <a:schemeClr val="bg1"/>
                </a:solidFill>
                <a:latin typeface="Times New Roman" pitchFamily="18" charset="0"/>
                <a:ea typeface="標楷體" pitchFamily="65" charset="-120"/>
              </a:rPr>
              <a:t>/</a:t>
            </a:r>
            <a:r>
              <a:rPr lang="zh-TW" altLang="en-US" sz="2000" b="1">
                <a:solidFill>
                  <a:schemeClr val="bg1"/>
                </a:solidFill>
                <a:latin typeface="Times New Roman" pitchFamily="18" charset="0"/>
                <a:ea typeface="標楷體" pitchFamily="65" charset="-120"/>
              </a:rPr>
              <a:t>保兌銀行</a:t>
            </a:r>
          </a:p>
        </p:txBody>
      </p:sp>
      <p:sp>
        <p:nvSpPr>
          <p:cNvPr id="100368" name="Rectangle 16"/>
          <p:cNvSpPr>
            <a:spLocks noChangeArrowheads="1"/>
          </p:cNvSpPr>
          <p:nvPr/>
        </p:nvSpPr>
        <p:spPr bwMode="auto">
          <a:xfrm>
            <a:off x="5292725" y="4076700"/>
            <a:ext cx="1943100" cy="3429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5.</a:t>
            </a:r>
            <a:r>
              <a:rPr lang="zh-TW" altLang="en-US" sz="1800" b="1">
                <a:solidFill>
                  <a:schemeClr val="bg1"/>
                </a:solidFill>
                <a:latin typeface="Times New Roman" pitchFamily="18" charset="0"/>
                <a:ea typeface="標楷體" pitchFamily="65" charset="-120"/>
              </a:rPr>
              <a:t>信用狀通知</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保兌</a:t>
            </a:r>
          </a:p>
        </p:txBody>
      </p:sp>
      <p:sp>
        <p:nvSpPr>
          <p:cNvPr id="100369" name="AutoShape 17"/>
          <p:cNvSpPr>
            <a:spLocks noChangeArrowheads="1"/>
          </p:cNvSpPr>
          <p:nvPr/>
        </p:nvSpPr>
        <p:spPr bwMode="auto">
          <a:xfrm>
            <a:off x="7772400" y="1219200"/>
            <a:ext cx="11430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ahoma" pitchFamily="34" charset="0"/>
                <a:ea typeface="標楷體" pitchFamily="65" charset="-120"/>
              </a:rPr>
              <a:t>簽證機構</a:t>
            </a:r>
          </a:p>
        </p:txBody>
      </p:sp>
      <p:sp>
        <p:nvSpPr>
          <p:cNvPr id="100370" name="Rectangle 18"/>
          <p:cNvSpPr>
            <a:spLocks noChangeArrowheads="1"/>
          </p:cNvSpPr>
          <p:nvPr/>
        </p:nvSpPr>
        <p:spPr bwMode="auto">
          <a:xfrm>
            <a:off x="7620000" y="1981200"/>
            <a:ext cx="1371600" cy="6096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6.</a:t>
            </a:r>
            <a:r>
              <a:rPr lang="zh-TW" altLang="en-US" sz="1800" b="1">
                <a:solidFill>
                  <a:schemeClr val="bg1"/>
                </a:solidFill>
                <a:latin typeface="Times New Roman" pitchFamily="18" charset="0"/>
                <a:ea typeface="標楷體" pitchFamily="65" charset="-120"/>
              </a:rPr>
              <a:t>申請輸出許</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可證***</a:t>
            </a:r>
            <a:endParaRPr lang="zh-TW" altLang="en-US" sz="2400">
              <a:solidFill>
                <a:schemeClr val="bg1"/>
              </a:solidFill>
              <a:latin typeface="Tahoma" pitchFamily="34" charset="0"/>
            </a:endParaRPr>
          </a:p>
        </p:txBody>
      </p:sp>
      <p:sp>
        <p:nvSpPr>
          <p:cNvPr id="100371" name="AutoShape 19"/>
          <p:cNvSpPr>
            <a:spLocks noChangeArrowheads="1"/>
          </p:cNvSpPr>
          <p:nvPr/>
        </p:nvSpPr>
        <p:spPr bwMode="auto">
          <a:xfrm>
            <a:off x="5715000" y="1676400"/>
            <a:ext cx="685800" cy="3810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海關</a:t>
            </a:r>
          </a:p>
        </p:txBody>
      </p:sp>
      <p:sp>
        <p:nvSpPr>
          <p:cNvPr id="100372" name="Rectangle 20"/>
          <p:cNvSpPr>
            <a:spLocks noChangeArrowheads="1"/>
          </p:cNvSpPr>
          <p:nvPr/>
        </p:nvSpPr>
        <p:spPr bwMode="auto">
          <a:xfrm>
            <a:off x="5867400" y="2514600"/>
            <a:ext cx="10668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7.</a:t>
            </a:r>
            <a:r>
              <a:rPr lang="zh-TW" altLang="en-US" sz="1800" b="1">
                <a:solidFill>
                  <a:schemeClr val="bg1"/>
                </a:solidFill>
                <a:latin typeface="Times New Roman" pitchFamily="18" charset="0"/>
                <a:ea typeface="標楷體" pitchFamily="65" charset="-120"/>
              </a:rPr>
              <a:t>出口報關</a:t>
            </a:r>
          </a:p>
        </p:txBody>
      </p:sp>
      <p:sp>
        <p:nvSpPr>
          <p:cNvPr id="100373" name="Rectangle 21"/>
          <p:cNvSpPr>
            <a:spLocks noChangeArrowheads="1"/>
          </p:cNvSpPr>
          <p:nvPr/>
        </p:nvSpPr>
        <p:spPr bwMode="auto">
          <a:xfrm>
            <a:off x="5029200" y="1066800"/>
            <a:ext cx="12954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8.</a:t>
            </a:r>
            <a:r>
              <a:rPr lang="zh-TW" altLang="en-US" sz="1800" b="1">
                <a:solidFill>
                  <a:schemeClr val="bg1"/>
                </a:solidFill>
                <a:latin typeface="Times New Roman" pitchFamily="18" charset="0"/>
                <a:ea typeface="標楷體" pitchFamily="65" charset="-120"/>
              </a:rPr>
              <a:t>貨物裝船</a:t>
            </a:r>
          </a:p>
        </p:txBody>
      </p:sp>
      <p:sp>
        <p:nvSpPr>
          <p:cNvPr id="100374" name="Rectangle 22"/>
          <p:cNvSpPr>
            <a:spLocks noChangeArrowheads="1"/>
          </p:cNvSpPr>
          <p:nvPr/>
        </p:nvSpPr>
        <p:spPr bwMode="auto">
          <a:xfrm>
            <a:off x="6553200" y="1371600"/>
            <a:ext cx="10668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9.</a:t>
            </a:r>
            <a:r>
              <a:rPr lang="zh-TW" altLang="en-US" sz="1800" b="1">
                <a:solidFill>
                  <a:schemeClr val="bg1"/>
                </a:solidFill>
                <a:latin typeface="Tahoma" pitchFamily="34" charset="0"/>
                <a:ea typeface="標楷體" pitchFamily="65" charset="-120"/>
              </a:rPr>
              <a:t>交付提單</a:t>
            </a:r>
          </a:p>
        </p:txBody>
      </p:sp>
      <p:sp>
        <p:nvSpPr>
          <p:cNvPr id="100375" name="Rectangle 23"/>
          <p:cNvSpPr>
            <a:spLocks noChangeArrowheads="1"/>
          </p:cNvSpPr>
          <p:nvPr/>
        </p:nvSpPr>
        <p:spPr bwMode="auto">
          <a:xfrm>
            <a:off x="7848600" y="4114800"/>
            <a:ext cx="1295400" cy="685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11.</a:t>
            </a:r>
            <a:r>
              <a:rPr lang="zh-TW" altLang="en-US" sz="1800" b="1">
                <a:solidFill>
                  <a:schemeClr val="bg1"/>
                </a:solidFill>
                <a:latin typeface="Times New Roman" pitchFamily="18" charset="0"/>
                <a:ea typeface="標楷體" pitchFamily="65" charset="-120"/>
              </a:rPr>
              <a:t>備妥單據</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申請押匯</a:t>
            </a:r>
          </a:p>
        </p:txBody>
      </p:sp>
      <p:sp>
        <p:nvSpPr>
          <p:cNvPr id="100376" name="AutoShape 24"/>
          <p:cNvSpPr>
            <a:spLocks noChangeArrowheads="1"/>
          </p:cNvSpPr>
          <p:nvPr/>
        </p:nvSpPr>
        <p:spPr bwMode="auto">
          <a:xfrm>
            <a:off x="7092950" y="5157788"/>
            <a:ext cx="205105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押匯銀行</a:t>
            </a:r>
            <a:r>
              <a:rPr lang="en-US" altLang="zh-TW" sz="2000" b="1">
                <a:solidFill>
                  <a:schemeClr val="bg1"/>
                </a:solidFill>
                <a:latin typeface="Times New Roman" pitchFamily="18" charset="0"/>
                <a:ea typeface="標楷體" pitchFamily="65" charset="-120"/>
              </a:rPr>
              <a:t>/</a:t>
            </a:r>
            <a:r>
              <a:rPr lang="zh-TW" altLang="en-US" sz="2000" b="1">
                <a:solidFill>
                  <a:schemeClr val="bg1"/>
                </a:solidFill>
                <a:latin typeface="Times New Roman" pitchFamily="18" charset="0"/>
                <a:ea typeface="標楷體" pitchFamily="65" charset="-120"/>
              </a:rPr>
              <a:t>指定銀行</a:t>
            </a:r>
          </a:p>
        </p:txBody>
      </p:sp>
      <p:sp>
        <p:nvSpPr>
          <p:cNvPr id="100377" name="Rectangle 25"/>
          <p:cNvSpPr>
            <a:spLocks noChangeArrowheads="1"/>
          </p:cNvSpPr>
          <p:nvPr/>
        </p:nvSpPr>
        <p:spPr bwMode="auto">
          <a:xfrm>
            <a:off x="2590800" y="5715000"/>
            <a:ext cx="16002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12.</a:t>
            </a:r>
            <a:r>
              <a:rPr lang="zh-TW" altLang="en-US" sz="1800" b="1">
                <a:solidFill>
                  <a:schemeClr val="bg1"/>
                </a:solidFill>
                <a:latin typeface="Times New Roman" pitchFamily="18" charset="0"/>
                <a:ea typeface="標楷體" pitchFamily="65" charset="-120"/>
              </a:rPr>
              <a:t>寄單及求償*</a:t>
            </a:r>
          </a:p>
        </p:txBody>
      </p:sp>
      <p:sp>
        <p:nvSpPr>
          <p:cNvPr id="100378" name="Rectangle 26"/>
          <p:cNvSpPr>
            <a:spLocks noChangeArrowheads="1"/>
          </p:cNvSpPr>
          <p:nvPr/>
        </p:nvSpPr>
        <p:spPr bwMode="auto">
          <a:xfrm>
            <a:off x="4800600" y="6019800"/>
            <a:ext cx="11430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12.</a:t>
            </a:r>
            <a:r>
              <a:rPr lang="zh-TW" altLang="en-US" sz="1800" b="1">
                <a:solidFill>
                  <a:schemeClr val="bg1"/>
                </a:solidFill>
                <a:latin typeface="Times New Roman" pitchFamily="18" charset="0"/>
                <a:ea typeface="標楷體" pitchFamily="65" charset="-120"/>
              </a:rPr>
              <a:t>寄單**</a:t>
            </a:r>
          </a:p>
        </p:txBody>
      </p:sp>
      <p:sp>
        <p:nvSpPr>
          <p:cNvPr id="100379" name="Rectangle 27"/>
          <p:cNvSpPr>
            <a:spLocks noChangeArrowheads="1"/>
          </p:cNvSpPr>
          <p:nvPr/>
        </p:nvSpPr>
        <p:spPr bwMode="auto">
          <a:xfrm>
            <a:off x="6248400" y="6400800"/>
            <a:ext cx="13716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12-1.</a:t>
            </a:r>
            <a:r>
              <a:rPr lang="zh-TW" altLang="en-US" sz="1800" b="1">
                <a:solidFill>
                  <a:schemeClr val="bg1"/>
                </a:solidFill>
                <a:latin typeface="Times New Roman" pitchFamily="18" charset="0"/>
                <a:ea typeface="標楷體" pitchFamily="65" charset="-120"/>
              </a:rPr>
              <a:t>求償**</a:t>
            </a:r>
          </a:p>
        </p:txBody>
      </p:sp>
      <p:sp>
        <p:nvSpPr>
          <p:cNvPr id="100380" name="AutoShape 28"/>
          <p:cNvSpPr>
            <a:spLocks noChangeArrowheads="1"/>
          </p:cNvSpPr>
          <p:nvPr/>
        </p:nvSpPr>
        <p:spPr bwMode="auto">
          <a:xfrm>
            <a:off x="3124200" y="6553200"/>
            <a:ext cx="16002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補償銀行</a:t>
            </a:r>
          </a:p>
        </p:txBody>
      </p:sp>
      <p:sp>
        <p:nvSpPr>
          <p:cNvPr id="100381" name="Rectangle 29"/>
          <p:cNvSpPr>
            <a:spLocks noChangeArrowheads="1"/>
          </p:cNvSpPr>
          <p:nvPr/>
        </p:nvSpPr>
        <p:spPr bwMode="auto">
          <a:xfrm>
            <a:off x="1143000" y="6324600"/>
            <a:ext cx="16002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4-1.</a:t>
            </a:r>
            <a:r>
              <a:rPr lang="zh-TW" altLang="en-US" sz="1800" b="1">
                <a:solidFill>
                  <a:schemeClr val="bg1"/>
                </a:solidFill>
                <a:latin typeface="Times New Roman" pitchFamily="18" charset="0"/>
                <a:ea typeface="標楷體" pitchFamily="65" charset="-120"/>
              </a:rPr>
              <a:t>授權扣帳**</a:t>
            </a:r>
          </a:p>
        </p:txBody>
      </p:sp>
      <p:sp>
        <p:nvSpPr>
          <p:cNvPr id="100382" name="Rectangle 30"/>
          <p:cNvSpPr>
            <a:spLocks noChangeArrowheads="1"/>
          </p:cNvSpPr>
          <p:nvPr/>
        </p:nvSpPr>
        <p:spPr bwMode="auto">
          <a:xfrm>
            <a:off x="914400" y="3581400"/>
            <a:ext cx="381000" cy="1447800"/>
          </a:xfrm>
          <a:prstGeom prst="rect">
            <a:avLst/>
          </a:prstGeom>
          <a:solidFill>
            <a:schemeClr val="tx2"/>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13</a:t>
            </a:r>
            <a:r>
              <a:rPr lang="zh-TW" altLang="en-US" sz="1800" b="1">
                <a:solidFill>
                  <a:schemeClr val="bg1"/>
                </a:solidFill>
                <a:latin typeface="Times New Roman" pitchFamily="18" charset="0"/>
                <a:ea typeface="標楷體" pitchFamily="65" charset="-120"/>
              </a:rPr>
              <a:t>通知到單</a:t>
            </a:r>
          </a:p>
        </p:txBody>
      </p:sp>
      <p:sp>
        <p:nvSpPr>
          <p:cNvPr id="100383" name="Rectangle 31"/>
          <p:cNvSpPr>
            <a:spLocks noChangeArrowheads="1"/>
          </p:cNvSpPr>
          <p:nvPr/>
        </p:nvSpPr>
        <p:spPr bwMode="auto">
          <a:xfrm>
            <a:off x="1600200" y="3581400"/>
            <a:ext cx="381000" cy="1371600"/>
          </a:xfrm>
          <a:prstGeom prst="rect">
            <a:avLst/>
          </a:prstGeom>
          <a:solidFill>
            <a:schemeClr val="tx2"/>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14</a:t>
            </a:r>
            <a:r>
              <a:rPr lang="zh-TW" altLang="en-US" sz="1800" b="1">
                <a:solidFill>
                  <a:schemeClr val="bg1"/>
                </a:solidFill>
                <a:latin typeface="Times New Roman" pitchFamily="18" charset="0"/>
                <a:ea typeface="標楷體" pitchFamily="65" charset="-120"/>
              </a:rPr>
              <a:t>贖單****</a:t>
            </a:r>
          </a:p>
        </p:txBody>
      </p:sp>
      <p:sp>
        <p:nvSpPr>
          <p:cNvPr id="100384" name="Rectangle 32"/>
          <p:cNvSpPr>
            <a:spLocks noChangeArrowheads="1"/>
          </p:cNvSpPr>
          <p:nvPr/>
        </p:nvSpPr>
        <p:spPr bwMode="auto">
          <a:xfrm>
            <a:off x="1828800" y="2362200"/>
            <a:ext cx="838200" cy="4572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15.</a:t>
            </a:r>
            <a:r>
              <a:rPr lang="zh-TW" altLang="en-US" sz="1800" b="1">
                <a:solidFill>
                  <a:schemeClr val="bg1"/>
                </a:solidFill>
                <a:latin typeface="Times New Roman" pitchFamily="18" charset="0"/>
                <a:ea typeface="標楷體" pitchFamily="65" charset="-120"/>
              </a:rPr>
              <a:t>進口</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報關</a:t>
            </a:r>
          </a:p>
        </p:txBody>
      </p:sp>
      <p:sp>
        <p:nvSpPr>
          <p:cNvPr id="100385" name="AutoShape 33"/>
          <p:cNvSpPr>
            <a:spLocks noChangeArrowheads="1"/>
          </p:cNvSpPr>
          <p:nvPr/>
        </p:nvSpPr>
        <p:spPr bwMode="auto">
          <a:xfrm>
            <a:off x="2362200" y="1676400"/>
            <a:ext cx="609600" cy="3810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海關</a:t>
            </a:r>
          </a:p>
        </p:txBody>
      </p:sp>
      <p:sp>
        <p:nvSpPr>
          <p:cNvPr id="100386" name="Rectangle 34"/>
          <p:cNvSpPr>
            <a:spLocks noChangeArrowheads="1"/>
          </p:cNvSpPr>
          <p:nvPr/>
        </p:nvSpPr>
        <p:spPr bwMode="auto">
          <a:xfrm>
            <a:off x="2362200" y="1143000"/>
            <a:ext cx="8382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16.</a:t>
            </a:r>
            <a:r>
              <a:rPr lang="zh-TW" altLang="en-US" sz="1800" b="1">
                <a:solidFill>
                  <a:schemeClr val="bg1"/>
                </a:solidFill>
                <a:latin typeface="Times New Roman" pitchFamily="18" charset="0"/>
                <a:ea typeface="標楷體" pitchFamily="65" charset="-120"/>
              </a:rPr>
              <a:t>領貨</a:t>
            </a:r>
          </a:p>
        </p:txBody>
      </p:sp>
      <p:sp>
        <p:nvSpPr>
          <p:cNvPr id="100387" name="Line 35"/>
          <p:cNvSpPr>
            <a:spLocks noChangeShapeType="1"/>
          </p:cNvSpPr>
          <p:nvPr/>
        </p:nvSpPr>
        <p:spPr bwMode="auto">
          <a:xfrm flipH="1">
            <a:off x="2362200" y="32004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88" name="Line 36"/>
          <p:cNvSpPr>
            <a:spLocks noChangeShapeType="1"/>
          </p:cNvSpPr>
          <p:nvPr/>
        </p:nvSpPr>
        <p:spPr bwMode="auto">
          <a:xfrm>
            <a:off x="914400" y="2590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89" name="Line 37"/>
          <p:cNvSpPr>
            <a:spLocks noChangeShapeType="1"/>
          </p:cNvSpPr>
          <p:nvPr/>
        </p:nvSpPr>
        <p:spPr bwMode="auto">
          <a:xfrm flipV="1">
            <a:off x="914400" y="1524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0" name="Line 38"/>
          <p:cNvSpPr>
            <a:spLocks noChangeShapeType="1"/>
          </p:cNvSpPr>
          <p:nvPr/>
        </p:nvSpPr>
        <p:spPr bwMode="auto">
          <a:xfrm>
            <a:off x="457200" y="33528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1" name="Line 39"/>
          <p:cNvSpPr>
            <a:spLocks noChangeShapeType="1"/>
          </p:cNvSpPr>
          <p:nvPr/>
        </p:nvSpPr>
        <p:spPr bwMode="auto">
          <a:xfrm>
            <a:off x="457200" y="5029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2" name="Line 40"/>
          <p:cNvSpPr>
            <a:spLocks noChangeShapeType="1"/>
          </p:cNvSpPr>
          <p:nvPr/>
        </p:nvSpPr>
        <p:spPr bwMode="auto">
          <a:xfrm>
            <a:off x="1905000" y="5410200"/>
            <a:ext cx="685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3" name="Line 41"/>
          <p:cNvSpPr>
            <a:spLocks noChangeShapeType="1"/>
          </p:cNvSpPr>
          <p:nvPr/>
        </p:nvSpPr>
        <p:spPr bwMode="auto">
          <a:xfrm>
            <a:off x="4191000" y="5410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4" name="Line 42"/>
          <p:cNvSpPr>
            <a:spLocks noChangeShapeType="1"/>
          </p:cNvSpPr>
          <p:nvPr/>
        </p:nvSpPr>
        <p:spPr bwMode="auto">
          <a:xfrm flipV="1">
            <a:off x="5715000" y="4419600"/>
            <a:ext cx="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5" name="Line 43"/>
          <p:cNvSpPr>
            <a:spLocks noChangeShapeType="1"/>
          </p:cNvSpPr>
          <p:nvPr/>
        </p:nvSpPr>
        <p:spPr bwMode="auto">
          <a:xfrm flipV="1">
            <a:off x="6934200" y="34290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6" name="Line 44"/>
          <p:cNvSpPr>
            <a:spLocks noChangeShapeType="1"/>
          </p:cNvSpPr>
          <p:nvPr/>
        </p:nvSpPr>
        <p:spPr bwMode="auto">
          <a:xfrm>
            <a:off x="4876800" y="3200400"/>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7" name="Line 45"/>
          <p:cNvSpPr>
            <a:spLocks noChangeShapeType="1"/>
          </p:cNvSpPr>
          <p:nvPr/>
        </p:nvSpPr>
        <p:spPr bwMode="auto">
          <a:xfrm>
            <a:off x="1295400" y="55626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8" name="Line 46"/>
          <p:cNvSpPr>
            <a:spLocks noChangeShapeType="1"/>
          </p:cNvSpPr>
          <p:nvPr/>
        </p:nvSpPr>
        <p:spPr bwMode="auto">
          <a:xfrm>
            <a:off x="1295400" y="6629400"/>
            <a:ext cx="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9" name="Line 47"/>
          <p:cNvSpPr>
            <a:spLocks noChangeShapeType="1"/>
          </p:cNvSpPr>
          <p:nvPr/>
        </p:nvSpPr>
        <p:spPr bwMode="auto">
          <a:xfrm>
            <a:off x="1295400" y="6705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0" name="Line 48"/>
          <p:cNvSpPr>
            <a:spLocks noChangeShapeType="1"/>
          </p:cNvSpPr>
          <p:nvPr/>
        </p:nvSpPr>
        <p:spPr bwMode="auto">
          <a:xfrm flipV="1">
            <a:off x="6858000" y="2819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1" name="Line 49"/>
          <p:cNvSpPr>
            <a:spLocks noChangeShapeType="1"/>
          </p:cNvSpPr>
          <p:nvPr/>
        </p:nvSpPr>
        <p:spPr bwMode="auto">
          <a:xfrm flipV="1">
            <a:off x="6096000" y="2057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2" name="Line 50"/>
          <p:cNvSpPr>
            <a:spLocks noChangeShapeType="1"/>
          </p:cNvSpPr>
          <p:nvPr/>
        </p:nvSpPr>
        <p:spPr bwMode="auto">
          <a:xfrm flipV="1">
            <a:off x="6096000" y="13716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3" name="Line 51"/>
          <p:cNvSpPr>
            <a:spLocks noChangeShapeType="1"/>
          </p:cNvSpPr>
          <p:nvPr/>
        </p:nvSpPr>
        <p:spPr bwMode="auto">
          <a:xfrm flipV="1">
            <a:off x="6096000" y="83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4" name="Line 52"/>
          <p:cNvSpPr>
            <a:spLocks noChangeShapeType="1"/>
          </p:cNvSpPr>
          <p:nvPr/>
        </p:nvSpPr>
        <p:spPr bwMode="auto">
          <a:xfrm flipH="1">
            <a:off x="4953000" y="6858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5" name="Line 53"/>
          <p:cNvSpPr>
            <a:spLocks noChangeShapeType="1"/>
          </p:cNvSpPr>
          <p:nvPr/>
        </p:nvSpPr>
        <p:spPr bwMode="auto">
          <a:xfrm flipH="1">
            <a:off x="2895600" y="6858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6" name="Line 54"/>
          <p:cNvSpPr>
            <a:spLocks noChangeShapeType="1"/>
          </p:cNvSpPr>
          <p:nvPr/>
        </p:nvSpPr>
        <p:spPr bwMode="auto">
          <a:xfrm>
            <a:off x="7162800" y="8382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7" name="Line 55"/>
          <p:cNvSpPr>
            <a:spLocks noChangeShapeType="1"/>
          </p:cNvSpPr>
          <p:nvPr/>
        </p:nvSpPr>
        <p:spPr bwMode="auto">
          <a:xfrm>
            <a:off x="7162800" y="16764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8" name="Line 56"/>
          <p:cNvSpPr>
            <a:spLocks noChangeShapeType="1"/>
          </p:cNvSpPr>
          <p:nvPr/>
        </p:nvSpPr>
        <p:spPr bwMode="auto">
          <a:xfrm>
            <a:off x="8534400" y="2590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9" name="Line 57"/>
          <p:cNvSpPr>
            <a:spLocks noChangeShapeType="1"/>
          </p:cNvSpPr>
          <p:nvPr/>
        </p:nvSpPr>
        <p:spPr bwMode="auto">
          <a:xfrm flipV="1">
            <a:off x="8534400" y="1524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0" name="Line 58"/>
          <p:cNvSpPr>
            <a:spLocks noChangeShapeType="1"/>
          </p:cNvSpPr>
          <p:nvPr/>
        </p:nvSpPr>
        <p:spPr bwMode="auto">
          <a:xfrm>
            <a:off x="8534400" y="33528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1" name="Line 59"/>
          <p:cNvSpPr>
            <a:spLocks noChangeShapeType="1"/>
          </p:cNvSpPr>
          <p:nvPr/>
        </p:nvSpPr>
        <p:spPr bwMode="auto">
          <a:xfrm>
            <a:off x="8534400" y="4800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2" name="Rectangle 60"/>
          <p:cNvSpPr>
            <a:spLocks noChangeArrowheads="1"/>
          </p:cNvSpPr>
          <p:nvPr/>
        </p:nvSpPr>
        <p:spPr bwMode="auto">
          <a:xfrm>
            <a:off x="7315200" y="3657600"/>
            <a:ext cx="304800" cy="1219200"/>
          </a:xfrm>
          <a:prstGeom prst="rect">
            <a:avLst/>
          </a:prstGeom>
          <a:solidFill>
            <a:schemeClr val="tx2"/>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11-1</a:t>
            </a:r>
            <a:r>
              <a:rPr lang="zh-TW" altLang="en-US" sz="1800" b="1">
                <a:solidFill>
                  <a:schemeClr val="bg1"/>
                </a:solidFill>
                <a:latin typeface="Times New Roman" pitchFamily="18" charset="0"/>
                <a:ea typeface="標楷體" pitchFamily="65" charset="-120"/>
              </a:rPr>
              <a:t>墊款</a:t>
            </a:r>
          </a:p>
        </p:txBody>
      </p:sp>
      <p:sp>
        <p:nvSpPr>
          <p:cNvPr id="100413" name="Line 61"/>
          <p:cNvSpPr>
            <a:spLocks noChangeShapeType="1"/>
          </p:cNvSpPr>
          <p:nvPr/>
        </p:nvSpPr>
        <p:spPr bwMode="auto">
          <a:xfrm flipV="1">
            <a:off x="7467600" y="4876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4" name="Line 62"/>
          <p:cNvSpPr>
            <a:spLocks noChangeShapeType="1"/>
          </p:cNvSpPr>
          <p:nvPr/>
        </p:nvSpPr>
        <p:spPr bwMode="auto">
          <a:xfrm flipV="1">
            <a:off x="7467600" y="3352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5" name="Line 63"/>
          <p:cNvSpPr>
            <a:spLocks noChangeShapeType="1"/>
          </p:cNvSpPr>
          <p:nvPr/>
        </p:nvSpPr>
        <p:spPr bwMode="auto">
          <a:xfrm>
            <a:off x="7543800" y="55626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6" name="Line 64"/>
          <p:cNvSpPr>
            <a:spLocks noChangeShapeType="1"/>
          </p:cNvSpPr>
          <p:nvPr/>
        </p:nvSpPr>
        <p:spPr bwMode="auto">
          <a:xfrm flipH="1">
            <a:off x="4191000" y="5867400"/>
            <a:ext cx="335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7" name="Line 65"/>
          <p:cNvSpPr>
            <a:spLocks noChangeShapeType="1"/>
          </p:cNvSpPr>
          <p:nvPr/>
        </p:nvSpPr>
        <p:spPr bwMode="auto">
          <a:xfrm flipH="1">
            <a:off x="1828800" y="5867400"/>
            <a:ext cx="76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8" name="Line 66"/>
          <p:cNvSpPr>
            <a:spLocks noChangeShapeType="1"/>
          </p:cNvSpPr>
          <p:nvPr/>
        </p:nvSpPr>
        <p:spPr bwMode="auto">
          <a:xfrm flipV="1">
            <a:off x="1828800" y="556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9" name="Line 67"/>
          <p:cNvSpPr>
            <a:spLocks noChangeShapeType="1"/>
          </p:cNvSpPr>
          <p:nvPr/>
        </p:nvSpPr>
        <p:spPr bwMode="auto">
          <a:xfrm>
            <a:off x="7924800" y="55626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0" name="Line 68"/>
          <p:cNvSpPr>
            <a:spLocks noChangeShapeType="1"/>
          </p:cNvSpPr>
          <p:nvPr/>
        </p:nvSpPr>
        <p:spPr bwMode="auto">
          <a:xfrm flipH="1">
            <a:off x="5943600" y="6172200"/>
            <a:ext cx="1981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1" name="Line 69"/>
          <p:cNvSpPr>
            <a:spLocks noChangeShapeType="1"/>
          </p:cNvSpPr>
          <p:nvPr/>
        </p:nvSpPr>
        <p:spPr bwMode="auto">
          <a:xfrm flipH="1">
            <a:off x="1600200" y="6172200"/>
            <a:ext cx="3200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2" name="Line 70"/>
          <p:cNvSpPr>
            <a:spLocks noChangeShapeType="1"/>
          </p:cNvSpPr>
          <p:nvPr/>
        </p:nvSpPr>
        <p:spPr bwMode="auto">
          <a:xfrm flipV="1">
            <a:off x="1600200" y="5562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3" name="Line 71"/>
          <p:cNvSpPr>
            <a:spLocks noChangeShapeType="1"/>
          </p:cNvSpPr>
          <p:nvPr/>
        </p:nvSpPr>
        <p:spPr bwMode="auto">
          <a:xfrm>
            <a:off x="8229600" y="5562600"/>
            <a:ext cx="0" cy="990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4" name="Line 72"/>
          <p:cNvSpPr>
            <a:spLocks noChangeShapeType="1"/>
          </p:cNvSpPr>
          <p:nvPr/>
        </p:nvSpPr>
        <p:spPr bwMode="auto">
          <a:xfrm flipH="1">
            <a:off x="7696200" y="6553200"/>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5" name="Line 73"/>
          <p:cNvSpPr>
            <a:spLocks noChangeShapeType="1"/>
          </p:cNvSpPr>
          <p:nvPr/>
        </p:nvSpPr>
        <p:spPr bwMode="auto">
          <a:xfrm flipH="1">
            <a:off x="4724400" y="66294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6" name="Line 74"/>
          <p:cNvSpPr>
            <a:spLocks noChangeShapeType="1"/>
          </p:cNvSpPr>
          <p:nvPr/>
        </p:nvSpPr>
        <p:spPr bwMode="auto">
          <a:xfrm flipV="1">
            <a:off x="1066800" y="50292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7" name="Line 75"/>
          <p:cNvSpPr>
            <a:spLocks noChangeShapeType="1"/>
          </p:cNvSpPr>
          <p:nvPr/>
        </p:nvSpPr>
        <p:spPr bwMode="auto">
          <a:xfrm flipV="1">
            <a:off x="1143000" y="3352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8" name="Line 76"/>
          <p:cNvSpPr>
            <a:spLocks noChangeShapeType="1"/>
          </p:cNvSpPr>
          <p:nvPr/>
        </p:nvSpPr>
        <p:spPr bwMode="auto">
          <a:xfrm>
            <a:off x="1828800" y="33528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9" name="Line 77"/>
          <p:cNvSpPr>
            <a:spLocks noChangeShapeType="1"/>
          </p:cNvSpPr>
          <p:nvPr/>
        </p:nvSpPr>
        <p:spPr bwMode="auto">
          <a:xfrm>
            <a:off x="1828800" y="4953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30" name="Line 78"/>
          <p:cNvSpPr>
            <a:spLocks noChangeShapeType="1"/>
          </p:cNvSpPr>
          <p:nvPr/>
        </p:nvSpPr>
        <p:spPr bwMode="auto">
          <a:xfrm flipV="1">
            <a:off x="2133600" y="2819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31" name="Line 79"/>
          <p:cNvSpPr>
            <a:spLocks noChangeShapeType="1"/>
          </p:cNvSpPr>
          <p:nvPr/>
        </p:nvSpPr>
        <p:spPr bwMode="auto">
          <a:xfrm flipV="1">
            <a:off x="2514600" y="2057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32" name="Line 80"/>
          <p:cNvSpPr>
            <a:spLocks noChangeShapeType="1"/>
          </p:cNvSpPr>
          <p:nvPr/>
        </p:nvSpPr>
        <p:spPr bwMode="auto">
          <a:xfrm flipV="1">
            <a:off x="2514600" y="14478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33" name="Line 81"/>
          <p:cNvSpPr>
            <a:spLocks noChangeShapeType="1"/>
          </p:cNvSpPr>
          <p:nvPr/>
        </p:nvSpPr>
        <p:spPr bwMode="auto">
          <a:xfrm flipV="1">
            <a:off x="2514600" y="838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34" name="Rectangle 82"/>
          <p:cNvSpPr>
            <a:spLocks noChangeArrowheads="1"/>
          </p:cNvSpPr>
          <p:nvPr/>
        </p:nvSpPr>
        <p:spPr bwMode="auto">
          <a:xfrm>
            <a:off x="2286000" y="3581400"/>
            <a:ext cx="2895600" cy="13716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註</a:t>
            </a:r>
            <a:r>
              <a:rPr lang="en-US" altLang="zh-TW" sz="1800" b="1">
                <a:solidFill>
                  <a:schemeClr val="bg1"/>
                </a:solidFill>
                <a:latin typeface="Times New Roman" pitchFamily="18" charset="0"/>
                <a:ea typeface="標楷體" pitchFamily="65" charset="-120"/>
              </a:rPr>
              <a:t>:*GN Form L/C</a:t>
            </a:r>
            <a:r>
              <a:rPr lang="zh-TW" altLang="en-US" sz="1800" b="1">
                <a:solidFill>
                  <a:schemeClr val="bg1"/>
                </a:solidFill>
                <a:latin typeface="Times New Roman" pitchFamily="18" charset="0"/>
                <a:ea typeface="標楷體" pitchFamily="65" charset="-120"/>
              </a:rPr>
              <a:t>求償</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補償</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a:t>
            </a:r>
            <a:r>
              <a:rPr lang="en-US" altLang="zh-TW" sz="1800" b="1">
                <a:solidFill>
                  <a:schemeClr val="bg1"/>
                </a:solidFill>
                <a:latin typeface="Times New Roman" pitchFamily="18" charset="0"/>
                <a:ea typeface="標楷體" pitchFamily="65" charset="-120"/>
              </a:rPr>
              <a:t>RE Form L/C</a:t>
            </a:r>
            <a:r>
              <a:rPr lang="zh-TW" altLang="en-US" sz="1800" b="1">
                <a:solidFill>
                  <a:schemeClr val="bg1"/>
                </a:solidFill>
                <a:latin typeface="Times New Roman" pitchFamily="18" charset="0"/>
                <a:ea typeface="標楷體" pitchFamily="65" charset="-120"/>
              </a:rPr>
              <a:t>求償</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補償</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***限制輸入</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出貨品表內貨品</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****即期付款贖單</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遠期為承兌</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贖單</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到期還款</a:t>
            </a:r>
          </a:p>
        </p:txBody>
      </p:sp>
      <p:sp>
        <p:nvSpPr>
          <p:cNvPr id="100435" name="投影片編號版面配置區 8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fld id="{CCB8D78C-E7E9-4293-BAA8-F51310917ADC}" type="slidenum">
              <a:rPr kumimoji="0" lang="en-US" altLang="zh-TW" sz="1000" smtClean="0"/>
              <a:pPr eaLnBrk="1" hangingPunct="1">
                <a:spcBef>
                  <a:spcPct val="0"/>
                </a:spcBef>
                <a:buClrTx/>
                <a:buSzTx/>
                <a:buFontTx/>
                <a:buNone/>
              </a:pPr>
              <a:t>222</a:t>
            </a:fld>
            <a:endParaRPr kumimoji="0" lang="en-US" altLang="zh-TW" sz="1000" smtClean="0"/>
          </a:p>
        </p:txBody>
      </p:sp>
      <p:sp>
        <p:nvSpPr>
          <p:cNvPr id="2" name="上彎箭號 1"/>
          <p:cNvSpPr/>
          <p:nvPr/>
        </p:nvSpPr>
        <p:spPr>
          <a:xfrm>
            <a:off x="8534400" y="6057900"/>
            <a:ext cx="381000" cy="49530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7913846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ChangeArrowheads="1"/>
          </p:cNvSpPr>
          <p:nvPr/>
        </p:nvSpPr>
        <p:spPr bwMode="auto">
          <a:xfrm>
            <a:off x="0" y="0"/>
            <a:ext cx="1828800" cy="533400"/>
          </a:xfrm>
          <a:prstGeom prst="rect">
            <a:avLst/>
          </a:prstGeom>
          <a:solidFill>
            <a:srgbClr val="003300"/>
          </a:solidFill>
          <a:ln w="9525">
            <a:solidFill>
              <a:schemeClr val="tx1"/>
            </a:solidFill>
            <a:miter lim="800000"/>
            <a:headEnd/>
            <a:tailEnd/>
          </a:ln>
        </p:spPr>
        <p:txBody>
          <a:bodyPr wrap="none" anchor="ctr"/>
          <a:lstStyle/>
          <a:p>
            <a:pPr algn="ctr"/>
            <a:r>
              <a:rPr lang="zh-TW" altLang="en-US" sz="2400" b="1" dirty="0">
                <a:solidFill>
                  <a:schemeClr val="bg1"/>
                </a:solidFill>
                <a:latin typeface="Times New Roman" pitchFamily="18" charset="0"/>
                <a:ea typeface="標楷體" pitchFamily="65" charset="-120"/>
              </a:rPr>
              <a:t>直接保證</a:t>
            </a:r>
          </a:p>
        </p:txBody>
      </p:sp>
      <p:sp>
        <p:nvSpPr>
          <p:cNvPr id="596995" name="AutoShape 3"/>
          <p:cNvSpPr>
            <a:spLocks noChangeArrowheads="1"/>
          </p:cNvSpPr>
          <p:nvPr/>
        </p:nvSpPr>
        <p:spPr bwMode="auto">
          <a:xfrm>
            <a:off x="304800" y="549275"/>
            <a:ext cx="2286000" cy="10795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b="1">
                <a:latin typeface="Times New Roman" pitchFamily="18" charset="0"/>
                <a:ea typeface="標楷體" pitchFamily="65" charset="-120"/>
              </a:rPr>
              <a:t>指示人</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申請人</a:t>
            </a:r>
          </a:p>
          <a:p>
            <a:pPr algn="ctr"/>
            <a:r>
              <a:rPr lang="en-US" altLang="zh-TW" b="1">
                <a:latin typeface="Times New Roman" pitchFamily="18" charset="0"/>
                <a:ea typeface="標楷體" pitchFamily="65" charset="-120"/>
              </a:rPr>
              <a:t>Instructing party</a:t>
            </a:r>
          </a:p>
          <a:p>
            <a:pPr algn="ctr"/>
            <a:r>
              <a:rPr lang="en-US" altLang="zh-TW" b="1">
                <a:latin typeface="Times New Roman" pitchFamily="18" charset="0"/>
                <a:ea typeface="標楷體" pitchFamily="65" charset="-120"/>
              </a:rPr>
              <a:t> /Applicant</a:t>
            </a:r>
          </a:p>
        </p:txBody>
      </p:sp>
      <p:sp>
        <p:nvSpPr>
          <p:cNvPr id="596996" name="AutoShape 4"/>
          <p:cNvSpPr>
            <a:spLocks noChangeArrowheads="1"/>
          </p:cNvSpPr>
          <p:nvPr/>
        </p:nvSpPr>
        <p:spPr bwMode="auto">
          <a:xfrm>
            <a:off x="304800" y="4572000"/>
            <a:ext cx="2286000" cy="8382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sz="2000" b="1">
                <a:latin typeface="Times New Roman" pitchFamily="18" charset="0"/>
                <a:ea typeface="標楷體" pitchFamily="65" charset="-120"/>
              </a:rPr>
              <a:t>保證銀行</a:t>
            </a:r>
            <a:r>
              <a:rPr lang="en-US" altLang="zh-TW" sz="2000" b="1">
                <a:latin typeface="Times New Roman" pitchFamily="18" charset="0"/>
                <a:ea typeface="標楷體" pitchFamily="65" charset="-120"/>
              </a:rPr>
              <a:t>/</a:t>
            </a:r>
            <a:r>
              <a:rPr lang="zh-TW" altLang="en-US" sz="2000" b="1">
                <a:latin typeface="Times New Roman" pitchFamily="18" charset="0"/>
                <a:ea typeface="標楷體" pitchFamily="65" charset="-120"/>
              </a:rPr>
              <a:t>保證人</a:t>
            </a:r>
          </a:p>
          <a:p>
            <a:pPr algn="ctr"/>
            <a:r>
              <a:rPr lang="en-US" altLang="zh-TW" sz="2000" b="1">
                <a:latin typeface="Times New Roman" pitchFamily="18" charset="0"/>
                <a:ea typeface="標楷體" pitchFamily="65" charset="-120"/>
              </a:rPr>
              <a:t>Issuer/Guarantor</a:t>
            </a:r>
          </a:p>
        </p:txBody>
      </p:sp>
      <p:sp>
        <p:nvSpPr>
          <p:cNvPr id="596997" name="AutoShape 5"/>
          <p:cNvSpPr>
            <a:spLocks noChangeArrowheads="1"/>
          </p:cNvSpPr>
          <p:nvPr/>
        </p:nvSpPr>
        <p:spPr bwMode="auto">
          <a:xfrm>
            <a:off x="6096000" y="762000"/>
            <a:ext cx="1905000" cy="7620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sz="2000" b="1">
                <a:latin typeface="Times New Roman" pitchFamily="18" charset="0"/>
                <a:ea typeface="標楷體" pitchFamily="65" charset="-120"/>
              </a:rPr>
              <a:t>受益人</a:t>
            </a:r>
          </a:p>
          <a:p>
            <a:pPr algn="ctr"/>
            <a:r>
              <a:rPr lang="en-US" altLang="zh-TW" sz="2000" b="1">
                <a:latin typeface="Times New Roman" pitchFamily="18" charset="0"/>
                <a:ea typeface="標楷體" pitchFamily="65" charset="-120"/>
              </a:rPr>
              <a:t>Beneficiary</a:t>
            </a:r>
          </a:p>
        </p:txBody>
      </p:sp>
      <p:sp>
        <p:nvSpPr>
          <p:cNvPr id="596998" name="Rectangle 6"/>
          <p:cNvSpPr>
            <a:spLocks noChangeArrowheads="1"/>
          </p:cNvSpPr>
          <p:nvPr/>
        </p:nvSpPr>
        <p:spPr bwMode="auto">
          <a:xfrm>
            <a:off x="304800" y="2438400"/>
            <a:ext cx="1143000" cy="9906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2.</a:t>
            </a:r>
            <a:r>
              <a:rPr lang="zh-TW" altLang="en-US" b="1" dirty="0">
                <a:latin typeface="Times New Roman" pitchFamily="18" charset="0"/>
                <a:ea typeface="標楷體" pitchFamily="65" charset="-120"/>
              </a:rPr>
              <a:t>申請開發</a:t>
            </a:r>
          </a:p>
          <a:p>
            <a:pPr algn="ctr"/>
            <a:r>
              <a:rPr lang="zh-TW" altLang="en-US" b="1" dirty="0">
                <a:latin typeface="Times New Roman" pitchFamily="18" charset="0"/>
                <a:ea typeface="標楷體" pitchFamily="65" charset="-120"/>
              </a:rPr>
              <a:t>保證函</a:t>
            </a:r>
            <a:r>
              <a:rPr lang="en-US" altLang="zh-TW" b="1" dirty="0">
                <a:latin typeface="Times New Roman" pitchFamily="18" charset="0"/>
                <a:ea typeface="標楷體" pitchFamily="65" charset="-120"/>
              </a:rPr>
              <a:t>/</a:t>
            </a:r>
          </a:p>
          <a:p>
            <a:pPr algn="ctr"/>
            <a:r>
              <a:rPr lang="zh-TW" altLang="en-US" b="1" dirty="0">
                <a:latin typeface="Times New Roman" pitchFamily="18" charset="0"/>
                <a:ea typeface="標楷體" pitchFamily="65" charset="-120"/>
              </a:rPr>
              <a:t>擔保信用狀</a:t>
            </a:r>
          </a:p>
        </p:txBody>
      </p:sp>
      <p:sp>
        <p:nvSpPr>
          <p:cNvPr id="596999" name="Rectangle 7"/>
          <p:cNvSpPr>
            <a:spLocks noChangeArrowheads="1"/>
          </p:cNvSpPr>
          <p:nvPr/>
        </p:nvSpPr>
        <p:spPr bwMode="auto">
          <a:xfrm>
            <a:off x="3581400" y="914400"/>
            <a:ext cx="1524000" cy="3810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1.</a:t>
            </a:r>
            <a:r>
              <a:rPr lang="zh-TW" altLang="en-US" b="1" dirty="0">
                <a:latin typeface="Times New Roman" pitchFamily="18" charset="0"/>
                <a:ea typeface="標楷體" pitchFamily="65" charset="-120"/>
              </a:rPr>
              <a:t>基礎契約</a:t>
            </a:r>
          </a:p>
        </p:txBody>
      </p:sp>
      <p:sp>
        <p:nvSpPr>
          <p:cNvPr id="597000" name="Rectangle 8"/>
          <p:cNvSpPr>
            <a:spLocks noChangeArrowheads="1"/>
          </p:cNvSpPr>
          <p:nvPr/>
        </p:nvSpPr>
        <p:spPr bwMode="auto">
          <a:xfrm>
            <a:off x="1828800" y="2438400"/>
            <a:ext cx="914400" cy="9906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5.</a:t>
            </a:r>
            <a:r>
              <a:rPr lang="zh-TW" altLang="en-US" b="1" dirty="0">
                <a:latin typeface="Times New Roman" pitchFamily="18" charset="0"/>
                <a:ea typeface="標楷體" pitchFamily="65" charset="-120"/>
              </a:rPr>
              <a:t>依補償</a:t>
            </a:r>
          </a:p>
          <a:p>
            <a:pPr algn="ctr"/>
            <a:r>
              <a:rPr lang="zh-TW" altLang="en-US" b="1" dirty="0">
                <a:latin typeface="Times New Roman" pitchFamily="18" charset="0"/>
                <a:ea typeface="標楷體" pitchFamily="65" charset="-120"/>
              </a:rPr>
              <a:t>契約請求</a:t>
            </a:r>
          </a:p>
          <a:p>
            <a:pPr algn="ctr"/>
            <a:r>
              <a:rPr lang="zh-TW" altLang="en-US" b="1" dirty="0">
                <a:latin typeface="Times New Roman" pitchFamily="18" charset="0"/>
                <a:ea typeface="標楷體" pitchFamily="65" charset="-120"/>
              </a:rPr>
              <a:t>補償</a:t>
            </a:r>
          </a:p>
        </p:txBody>
      </p:sp>
      <p:sp>
        <p:nvSpPr>
          <p:cNvPr id="597001" name="Rectangle 9"/>
          <p:cNvSpPr>
            <a:spLocks noChangeArrowheads="1"/>
          </p:cNvSpPr>
          <p:nvPr/>
        </p:nvSpPr>
        <p:spPr bwMode="auto">
          <a:xfrm>
            <a:off x="4572000" y="2438400"/>
            <a:ext cx="1219200" cy="9906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3.</a:t>
            </a:r>
            <a:r>
              <a:rPr lang="zh-TW" altLang="en-US" b="1" dirty="0">
                <a:latin typeface="Times New Roman" pitchFamily="18" charset="0"/>
                <a:ea typeface="標楷體" pitchFamily="65" charset="-120"/>
              </a:rPr>
              <a:t>開發</a:t>
            </a:r>
          </a:p>
          <a:p>
            <a:pPr algn="ctr"/>
            <a:r>
              <a:rPr lang="zh-TW" altLang="en-US" b="1" dirty="0">
                <a:latin typeface="Times New Roman" pitchFamily="18" charset="0"/>
                <a:ea typeface="標楷體" pitchFamily="65" charset="-120"/>
              </a:rPr>
              <a:t>保證函</a:t>
            </a:r>
            <a:r>
              <a:rPr lang="en-US" altLang="zh-TW" b="1" dirty="0">
                <a:latin typeface="Times New Roman" pitchFamily="18" charset="0"/>
                <a:ea typeface="標楷體" pitchFamily="65" charset="-120"/>
              </a:rPr>
              <a:t>/</a:t>
            </a:r>
          </a:p>
          <a:p>
            <a:pPr algn="ctr"/>
            <a:r>
              <a:rPr lang="zh-TW" altLang="en-US" b="1" dirty="0">
                <a:latin typeface="Times New Roman" pitchFamily="18" charset="0"/>
                <a:ea typeface="標楷體" pitchFamily="65" charset="-120"/>
              </a:rPr>
              <a:t>擔保信用狀</a:t>
            </a:r>
          </a:p>
        </p:txBody>
      </p:sp>
      <p:sp>
        <p:nvSpPr>
          <p:cNvPr id="597002" name="Rectangle 10"/>
          <p:cNvSpPr>
            <a:spLocks noChangeArrowheads="1"/>
          </p:cNvSpPr>
          <p:nvPr/>
        </p:nvSpPr>
        <p:spPr bwMode="auto">
          <a:xfrm>
            <a:off x="6324600" y="3048000"/>
            <a:ext cx="1066800" cy="381000"/>
          </a:xfrm>
          <a:prstGeom prst="rect">
            <a:avLst/>
          </a:prstGeom>
          <a:solidFill>
            <a:srgbClr val="92D050"/>
          </a:solidFill>
          <a:ln w="9525">
            <a:solidFill>
              <a:schemeClr val="tx1"/>
            </a:solidFill>
            <a:miter lim="800000"/>
            <a:headEnd/>
            <a:tailEnd/>
          </a:ln>
        </p:spPr>
        <p:txBody>
          <a:bodyPr wrap="none" anchor="ctr"/>
          <a:lstStyle/>
          <a:p>
            <a:pPr algn="ctr"/>
            <a:r>
              <a:rPr lang="en-US" altLang="zh-TW" b="1">
                <a:latin typeface="Times New Roman" pitchFamily="18" charset="0"/>
                <a:ea typeface="標楷體" pitchFamily="65" charset="-120"/>
              </a:rPr>
              <a:t>4.</a:t>
            </a:r>
            <a:r>
              <a:rPr lang="zh-TW" altLang="en-US" b="1">
                <a:latin typeface="Times New Roman" pitchFamily="18" charset="0"/>
                <a:ea typeface="標楷體" pitchFamily="65" charset="-120"/>
              </a:rPr>
              <a:t>求償*</a:t>
            </a:r>
          </a:p>
        </p:txBody>
      </p:sp>
      <p:sp>
        <p:nvSpPr>
          <p:cNvPr id="597003" name="Line 11"/>
          <p:cNvSpPr>
            <a:spLocks noChangeShapeType="1"/>
          </p:cNvSpPr>
          <p:nvPr/>
        </p:nvSpPr>
        <p:spPr bwMode="auto">
          <a:xfrm>
            <a:off x="971550" y="1628775"/>
            <a:ext cx="19050" cy="809625"/>
          </a:xfrm>
          <a:prstGeom prst="line">
            <a:avLst/>
          </a:prstGeom>
          <a:noFill/>
          <a:ln w="9525">
            <a:solidFill>
              <a:schemeClr val="tx1"/>
            </a:solidFill>
            <a:round/>
            <a:headEnd/>
            <a:tailEnd/>
          </a:ln>
        </p:spPr>
        <p:txBody>
          <a:bodyPr wrap="none"/>
          <a:lstStyle/>
          <a:p>
            <a:endParaRPr lang="zh-TW" altLang="en-US"/>
          </a:p>
        </p:txBody>
      </p:sp>
      <p:sp>
        <p:nvSpPr>
          <p:cNvPr id="597004" name="Line 12"/>
          <p:cNvSpPr>
            <a:spLocks noChangeShapeType="1"/>
          </p:cNvSpPr>
          <p:nvPr/>
        </p:nvSpPr>
        <p:spPr bwMode="auto">
          <a:xfrm>
            <a:off x="990600" y="3429000"/>
            <a:ext cx="0" cy="1143000"/>
          </a:xfrm>
          <a:prstGeom prst="line">
            <a:avLst/>
          </a:prstGeom>
          <a:noFill/>
          <a:ln w="9525">
            <a:solidFill>
              <a:schemeClr val="tx1"/>
            </a:solidFill>
            <a:round/>
            <a:headEnd/>
            <a:tailEnd type="triangle" w="med" len="med"/>
          </a:ln>
        </p:spPr>
        <p:txBody>
          <a:bodyPr wrap="none"/>
          <a:lstStyle/>
          <a:p>
            <a:endParaRPr lang="zh-TW" altLang="en-US"/>
          </a:p>
        </p:txBody>
      </p:sp>
      <p:sp>
        <p:nvSpPr>
          <p:cNvPr id="597005" name="Line 13"/>
          <p:cNvSpPr>
            <a:spLocks noChangeShapeType="1"/>
          </p:cNvSpPr>
          <p:nvPr/>
        </p:nvSpPr>
        <p:spPr bwMode="auto">
          <a:xfrm flipV="1">
            <a:off x="2286000" y="3429000"/>
            <a:ext cx="0" cy="1143000"/>
          </a:xfrm>
          <a:prstGeom prst="line">
            <a:avLst/>
          </a:prstGeom>
          <a:noFill/>
          <a:ln w="9525">
            <a:solidFill>
              <a:schemeClr val="tx1"/>
            </a:solidFill>
            <a:round/>
            <a:headEnd/>
            <a:tailEnd/>
          </a:ln>
        </p:spPr>
        <p:txBody>
          <a:bodyPr wrap="none"/>
          <a:lstStyle/>
          <a:p>
            <a:endParaRPr lang="zh-TW" altLang="en-US"/>
          </a:p>
        </p:txBody>
      </p:sp>
      <p:sp>
        <p:nvSpPr>
          <p:cNvPr id="597006" name="Line 14"/>
          <p:cNvSpPr>
            <a:spLocks noChangeShapeType="1"/>
          </p:cNvSpPr>
          <p:nvPr/>
        </p:nvSpPr>
        <p:spPr bwMode="auto">
          <a:xfrm flipV="1">
            <a:off x="2339975" y="1628775"/>
            <a:ext cx="0" cy="720725"/>
          </a:xfrm>
          <a:prstGeom prst="line">
            <a:avLst/>
          </a:prstGeom>
          <a:noFill/>
          <a:ln w="9525">
            <a:solidFill>
              <a:schemeClr val="tx1"/>
            </a:solidFill>
            <a:round/>
            <a:headEnd/>
            <a:tailEnd type="triangle" w="med" len="med"/>
          </a:ln>
        </p:spPr>
        <p:txBody>
          <a:bodyPr wrap="none"/>
          <a:lstStyle/>
          <a:p>
            <a:endParaRPr lang="zh-TW" altLang="en-US"/>
          </a:p>
        </p:txBody>
      </p:sp>
      <p:sp>
        <p:nvSpPr>
          <p:cNvPr id="597007" name="Line 15"/>
          <p:cNvSpPr>
            <a:spLocks noChangeShapeType="1"/>
          </p:cNvSpPr>
          <p:nvPr/>
        </p:nvSpPr>
        <p:spPr bwMode="auto">
          <a:xfrm>
            <a:off x="5105400" y="1066800"/>
            <a:ext cx="990600" cy="0"/>
          </a:xfrm>
          <a:prstGeom prst="line">
            <a:avLst/>
          </a:prstGeom>
          <a:noFill/>
          <a:ln w="9525">
            <a:solidFill>
              <a:schemeClr val="tx1"/>
            </a:solidFill>
            <a:round/>
            <a:headEnd/>
            <a:tailEnd type="triangle" w="med" len="med"/>
          </a:ln>
        </p:spPr>
        <p:txBody>
          <a:bodyPr wrap="none"/>
          <a:lstStyle/>
          <a:p>
            <a:endParaRPr lang="zh-TW" altLang="en-US"/>
          </a:p>
        </p:txBody>
      </p:sp>
      <p:sp>
        <p:nvSpPr>
          <p:cNvPr id="597008" name="Line 16"/>
          <p:cNvSpPr>
            <a:spLocks noChangeShapeType="1"/>
          </p:cNvSpPr>
          <p:nvPr/>
        </p:nvSpPr>
        <p:spPr bwMode="auto">
          <a:xfrm flipH="1">
            <a:off x="2590800" y="1066800"/>
            <a:ext cx="990600" cy="0"/>
          </a:xfrm>
          <a:prstGeom prst="line">
            <a:avLst/>
          </a:prstGeom>
          <a:noFill/>
          <a:ln w="9525">
            <a:solidFill>
              <a:schemeClr val="tx1"/>
            </a:solidFill>
            <a:round/>
            <a:headEnd/>
            <a:tailEnd type="triangle" w="med" len="med"/>
          </a:ln>
        </p:spPr>
        <p:txBody>
          <a:bodyPr wrap="none"/>
          <a:lstStyle/>
          <a:p>
            <a:endParaRPr lang="zh-TW" altLang="en-US"/>
          </a:p>
        </p:txBody>
      </p:sp>
      <p:sp>
        <p:nvSpPr>
          <p:cNvPr id="597009" name="Line 17"/>
          <p:cNvSpPr>
            <a:spLocks noChangeShapeType="1"/>
          </p:cNvSpPr>
          <p:nvPr/>
        </p:nvSpPr>
        <p:spPr bwMode="auto">
          <a:xfrm>
            <a:off x="2590800" y="4724400"/>
            <a:ext cx="2590800" cy="0"/>
          </a:xfrm>
          <a:prstGeom prst="line">
            <a:avLst/>
          </a:prstGeom>
          <a:noFill/>
          <a:ln w="9525">
            <a:solidFill>
              <a:schemeClr val="tx1"/>
            </a:solidFill>
            <a:round/>
            <a:headEnd/>
            <a:tailEnd/>
          </a:ln>
        </p:spPr>
        <p:txBody>
          <a:bodyPr wrap="none"/>
          <a:lstStyle/>
          <a:p>
            <a:endParaRPr lang="zh-TW" altLang="en-US"/>
          </a:p>
        </p:txBody>
      </p:sp>
      <p:sp>
        <p:nvSpPr>
          <p:cNvPr id="597010" name="Line 18"/>
          <p:cNvSpPr>
            <a:spLocks noChangeShapeType="1"/>
          </p:cNvSpPr>
          <p:nvPr/>
        </p:nvSpPr>
        <p:spPr bwMode="auto">
          <a:xfrm flipV="1">
            <a:off x="5181600" y="3429000"/>
            <a:ext cx="0" cy="1295400"/>
          </a:xfrm>
          <a:prstGeom prst="line">
            <a:avLst/>
          </a:prstGeom>
          <a:noFill/>
          <a:ln w="9525">
            <a:solidFill>
              <a:schemeClr val="tx1"/>
            </a:solidFill>
            <a:round/>
            <a:headEnd/>
            <a:tailEnd/>
          </a:ln>
        </p:spPr>
        <p:txBody>
          <a:bodyPr wrap="none"/>
          <a:lstStyle/>
          <a:p>
            <a:endParaRPr lang="zh-TW" altLang="en-US"/>
          </a:p>
        </p:txBody>
      </p:sp>
      <p:sp>
        <p:nvSpPr>
          <p:cNvPr id="597011" name="Line 19"/>
          <p:cNvSpPr>
            <a:spLocks noChangeShapeType="1"/>
          </p:cNvSpPr>
          <p:nvPr/>
        </p:nvSpPr>
        <p:spPr bwMode="auto">
          <a:xfrm flipV="1">
            <a:off x="5181600" y="2057400"/>
            <a:ext cx="0" cy="381000"/>
          </a:xfrm>
          <a:prstGeom prst="line">
            <a:avLst/>
          </a:prstGeom>
          <a:noFill/>
          <a:ln w="9525">
            <a:solidFill>
              <a:schemeClr val="tx1"/>
            </a:solidFill>
            <a:round/>
            <a:headEnd/>
            <a:tailEnd/>
          </a:ln>
        </p:spPr>
        <p:txBody>
          <a:bodyPr wrap="none"/>
          <a:lstStyle/>
          <a:p>
            <a:endParaRPr lang="zh-TW" altLang="en-US"/>
          </a:p>
        </p:txBody>
      </p:sp>
      <p:sp>
        <p:nvSpPr>
          <p:cNvPr id="597012" name="Line 20"/>
          <p:cNvSpPr>
            <a:spLocks noChangeShapeType="1"/>
          </p:cNvSpPr>
          <p:nvPr/>
        </p:nvSpPr>
        <p:spPr bwMode="auto">
          <a:xfrm flipV="1">
            <a:off x="6781800" y="1524000"/>
            <a:ext cx="0" cy="533400"/>
          </a:xfrm>
          <a:prstGeom prst="line">
            <a:avLst/>
          </a:prstGeom>
          <a:noFill/>
          <a:ln w="9525">
            <a:solidFill>
              <a:schemeClr val="tx1"/>
            </a:solidFill>
            <a:round/>
            <a:headEnd/>
            <a:tailEnd type="triangle" w="med" len="med"/>
          </a:ln>
        </p:spPr>
        <p:txBody>
          <a:bodyPr wrap="none"/>
          <a:lstStyle/>
          <a:p>
            <a:endParaRPr lang="zh-TW" altLang="en-US"/>
          </a:p>
        </p:txBody>
      </p:sp>
      <p:sp>
        <p:nvSpPr>
          <p:cNvPr id="597013" name="Line 21"/>
          <p:cNvSpPr>
            <a:spLocks noChangeShapeType="1"/>
          </p:cNvSpPr>
          <p:nvPr/>
        </p:nvSpPr>
        <p:spPr bwMode="auto">
          <a:xfrm>
            <a:off x="5181600" y="2057400"/>
            <a:ext cx="1600200" cy="0"/>
          </a:xfrm>
          <a:prstGeom prst="line">
            <a:avLst/>
          </a:prstGeom>
          <a:noFill/>
          <a:ln w="9525">
            <a:solidFill>
              <a:schemeClr val="tx1"/>
            </a:solidFill>
            <a:round/>
            <a:headEnd/>
            <a:tailEnd/>
          </a:ln>
        </p:spPr>
        <p:txBody>
          <a:bodyPr wrap="none"/>
          <a:lstStyle/>
          <a:p>
            <a:endParaRPr lang="zh-TW" altLang="en-US"/>
          </a:p>
        </p:txBody>
      </p:sp>
      <p:sp>
        <p:nvSpPr>
          <p:cNvPr id="597014" name="Line 22"/>
          <p:cNvSpPr>
            <a:spLocks noChangeShapeType="1"/>
          </p:cNvSpPr>
          <p:nvPr/>
        </p:nvSpPr>
        <p:spPr bwMode="auto">
          <a:xfrm>
            <a:off x="7010400" y="1600200"/>
            <a:ext cx="0" cy="1447800"/>
          </a:xfrm>
          <a:prstGeom prst="line">
            <a:avLst/>
          </a:prstGeom>
          <a:noFill/>
          <a:ln w="9525">
            <a:solidFill>
              <a:schemeClr val="tx1"/>
            </a:solidFill>
            <a:round/>
            <a:headEnd/>
            <a:tailEnd/>
          </a:ln>
        </p:spPr>
        <p:txBody>
          <a:bodyPr wrap="none"/>
          <a:lstStyle/>
          <a:p>
            <a:endParaRPr lang="zh-TW" altLang="en-US"/>
          </a:p>
        </p:txBody>
      </p:sp>
      <p:sp>
        <p:nvSpPr>
          <p:cNvPr id="597015" name="Line 23"/>
          <p:cNvSpPr>
            <a:spLocks noChangeShapeType="1"/>
          </p:cNvSpPr>
          <p:nvPr/>
        </p:nvSpPr>
        <p:spPr bwMode="auto">
          <a:xfrm>
            <a:off x="7010400" y="3505200"/>
            <a:ext cx="0" cy="1600200"/>
          </a:xfrm>
          <a:prstGeom prst="line">
            <a:avLst/>
          </a:prstGeom>
          <a:noFill/>
          <a:ln w="9525">
            <a:solidFill>
              <a:schemeClr val="tx1"/>
            </a:solidFill>
            <a:round/>
            <a:headEnd/>
            <a:tailEnd/>
          </a:ln>
        </p:spPr>
        <p:txBody>
          <a:bodyPr wrap="none"/>
          <a:lstStyle/>
          <a:p>
            <a:endParaRPr lang="zh-TW" altLang="en-US"/>
          </a:p>
        </p:txBody>
      </p:sp>
      <p:sp>
        <p:nvSpPr>
          <p:cNvPr id="597016" name="Line 24"/>
          <p:cNvSpPr>
            <a:spLocks noChangeShapeType="1"/>
          </p:cNvSpPr>
          <p:nvPr/>
        </p:nvSpPr>
        <p:spPr bwMode="auto">
          <a:xfrm flipH="1">
            <a:off x="2590800" y="5105400"/>
            <a:ext cx="4419600" cy="0"/>
          </a:xfrm>
          <a:prstGeom prst="line">
            <a:avLst/>
          </a:prstGeom>
          <a:noFill/>
          <a:ln w="9525">
            <a:solidFill>
              <a:schemeClr val="tx1"/>
            </a:solidFill>
            <a:round/>
            <a:headEnd/>
            <a:tailEnd type="triangle" w="med" len="med"/>
          </a:ln>
        </p:spPr>
        <p:txBody>
          <a:bodyPr wrap="none"/>
          <a:lstStyle/>
          <a:p>
            <a:endParaRPr lang="zh-TW" altLang="en-US"/>
          </a:p>
        </p:txBody>
      </p:sp>
      <p:sp>
        <p:nvSpPr>
          <p:cNvPr id="597017" name="Rectangle 25"/>
          <p:cNvSpPr>
            <a:spLocks noChangeArrowheads="1"/>
          </p:cNvSpPr>
          <p:nvPr/>
        </p:nvSpPr>
        <p:spPr bwMode="auto">
          <a:xfrm>
            <a:off x="3048000" y="5791200"/>
            <a:ext cx="4724400" cy="533400"/>
          </a:xfrm>
          <a:prstGeom prst="rect">
            <a:avLst/>
          </a:prstGeom>
          <a:solidFill>
            <a:srgbClr val="33CC33"/>
          </a:solidFill>
          <a:ln w="9525">
            <a:solidFill>
              <a:schemeClr val="tx1"/>
            </a:solidFill>
            <a:miter lim="800000"/>
            <a:headEnd/>
            <a:tailEnd/>
          </a:ln>
        </p:spPr>
        <p:txBody>
          <a:bodyPr wrap="none" anchor="ctr"/>
          <a:lstStyle/>
          <a:p>
            <a:pPr algn="ct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須申請人</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或被保證人</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違約時</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始有求償之發生</a:t>
            </a:r>
          </a:p>
        </p:txBody>
      </p:sp>
      <p:sp>
        <p:nvSpPr>
          <p:cNvPr id="26" name="投影片編號版面配置區 25"/>
          <p:cNvSpPr>
            <a:spLocks noGrp="1"/>
          </p:cNvSpPr>
          <p:nvPr>
            <p:ph type="sldNum" sz="quarter" idx="12"/>
          </p:nvPr>
        </p:nvSpPr>
        <p:spPr/>
        <p:txBody>
          <a:bodyPr/>
          <a:lstStyle/>
          <a:p>
            <a:fld id="{12D423E9-5AD9-49D9-8F0C-CDC9C9650DC8}" type="slidenum">
              <a:rPr lang="zh-TW" altLang="en-US" smtClean="0"/>
              <a:pPr/>
              <a:t>223</a:t>
            </a:fld>
            <a:endParaRPr lang="zh-TW" altLang="en-US"/>
          </a:p>
        </p:txBody>
      </p:sp>
    </p:spTree>
    <p:extLst>
      <p:ext uri="{BB962C8B-B14F-4D97-AF65-F5344CB8AC3E}">
        <p14:creationId xmlns:p14="http://schemas.microsoft.com/office/powerpoint/2010/main" xmlns="" val="37618412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ctr"/>
            <a:r>
              <a:rPr lang="zh-TW" altLang="en-US" sz="4000" b="1" dirty="0" smtClean="0">
                <a:solidFill>
                  <a:schemeClr val="tx1"/>
                </a:solidFill>
              </a:rPr>
              <a:t>擔保信用狀與跟單信用狀之差異</a:t>
            </a:r>
            <a:endParaRPr lang="zh-TW" altLang="en-US" sz="4000" b="1" dirty="0">
              <a:solidFill>
                <a:schemeClr val="tx1"/>
              </a:solidFill>
            </a:endParaRPr>
          </a:p>
        </p:txBody>
      </p:sp>
      <p:graphicFrame>
        <p:nvGraphicFramePr>
          <p:cNvPr id="7" name="內容版面配置區 6"/>
          <p:cNvGraphicFramePr>
            <a:graphicFrameLocks noGrp="1"/>
          </p:cNvGraphicFramePr>
          <p:nvPr>
            <p:ph sz="quarter" idx="1"/>
            <p:extLst>
              <p:ext uri="{D42A27DB-BD31-4B8C-83A1-F6EECF244321}">
                <p14:modId xmlns:p14="http://schemas.microsoft.com/office/powerpoint/2010/main" xmlns="" val="1359420432"/>
              </p:ext>
            </p:extLst>
          </p:nvPr>
        </p:nvGraphicFramePr>
        <p:xfrm>
          <a:off x="457200" y="1219200"/>
          <a:ext cx="8435280" cy="5059680"/>
        </p:xfrm>
        <a:graphic>
          <a:graphicData uri="http://schemas.openxmlformats.org/drawingml/2006/table">
            <a:tbl>
              <a:tblPr firstRow="1" bandRow="1">
                <a:tableStyleId>{5C22544A-7EE6-4342-B048-85BDC9FD1C3A}</a:tableStyleId>
              </a:tblPr>
              <a:tblGrid>
                <a:gridCol w="2593871"/>
                <a:gridCol w="3026115"/>
                <a:gridCol w="2815294"/>
              </a:tblGrid>
              <a:tr h="370840">
                <a:tc>
                  <a:txBody>
                    <a:bodyPr/>
                    <a:lstStyle/>
                    <a:p>
                      <a:pPr algn="ctr"/>
                      <a:endParaRPr lang="zh-TW" altLang="en-US" sz="2800" b="1" dirty="0">
                        <a:solidFill>
                          <a:schemeClr val="tx1"/>
                        </a:solidFill>
                        <a:latin typeface="Times New Roman" pitchFamily="18" charset="0"/>
                        <a:ea typeface="+mj-ea"/>
                        <a:cs typeface="Times New Roman" pitchFamily="18" charset="0"/>
                      </a:endParaRPr>
                    </a:p>
                  </a:txBody>
                  <a:tcPr>
                    <a:solidFill>
                      <a:srgbClr val="92D050"/>
                    </a:solidFill>
                  </a:tcPr>
                </a:tc>
                <a:tc>
                  <a:txBody>
                    <a:bodyPr/>
                    <a:lstStyle/>
                    <a:p>
                      <a:pPr algn="ctr"/>
                      <a:r>
                        <a:rPr lang="zh-TW" altLang="en-US" sz="2800" b="1" dirty="0" smtClean="0">
                          <a:solidFill>
                            <a:schemeClr val="tx1"/>
                          </a:solidFill>
                          <a:latin typeface="Times New Roman" pitchFamily="18" charset="0"/>
                          <a:ea typeface="+mj-ea"/>
                          <a:cs typeface="Times New Roman" pitchFamily="18" charset="0"/>
                        </a:rPr>
                        <a:t>擔保信用狀</a:t>
                      </a:r>
                      <a:endParaRPr lang="zh-TW" altLang="en-US" sz="2800" b="1" dirty="0">
                        <a:solidFill>
                          <a:schemeClr val="tx1"/>
                        </a:solidFill>
                        <a:latin typeface="Times New Roman" pitchFamily="18" charset="0"/>
                        <a:ea typeface="+mj-ea"/>
                        <a:cs typeface="Times New Roman" pitchFamily="18" charset="0"/>
                      </a:endParaRPr>
                    </a:p>
                  </a:txBody>
                  <a:tcPr>
                    <a:solidFill>
                      <a:srgbClr val="92D050"/>
                    </a:solidFill>
                  </a:tcPr>
                </a:tc>
                <a:tc>
                  <a:txBody>
                    <a:bodyPr/>
                    <a:lstStyle/>
                    <a:p>
                      <a:pPr algn="ctr"/>
                      <a:r>
                        <a:rPr lang="zh-TW" altLang="en-US" sz="2800" b="1" dirty="0" smtClean="0">
                          <a:solidFill>
                            <a:schemeClr val="tx1"/>
                          </a:solidFill>
                          <a:latin typeface="Times New Roman" pitchFamily="18" charset="0"/>
                          <a:ea typeface="+mj-ea"/>
                          <a:cs typeface="Times New Roman" pitchFamily="18" charset="0"/>
                        </a:rPr>
                        <a:t>跟單信用狀</a:t>
                      </a:r>
                      <a:endParaRPr lang="zh-TW" altLang="en-US" sz="2800" b="1" dirty="0">
                        <a:solidFill>
                          <a:schemeClr val="tx1"/>
                        </a:solidFill>
                        <a:latin typeface="Times New Roman" pitchFamily="18" charset="0"/>
                        <a:ea typeface="+mj-ea"/>
                        <a:cs typeface="Times New Roman" pitchFamily="18" charset="0"/>
                      </a:endParaRPr>
                    </a:p>
                  </a:txBody>
                  <a:tcPr>
                    <a:solidFill>
                      <a:srgbClr val="92D050"/>
                    </a:solidFill>
                  </a:tcPr>
                </a:tc>
              </a:tr>
              <a:tr h="370840">
                <a:tc>
                  <a:txBody>
                    <a:bodyPr/>
                    <a:lstStyle/>
                    <a:p>
                      <a:r>
                        <a:rPr lang="zh-TW" altLang="en-US" sz="2800" b="1" dirty="0" smtClean="0">
                          <a:solidFill>
                            <a:schemeClr val="tx1"/>
                          </a:solidFill>
                          <a:latin typeface="Times New Roman" pitchFamily="18" charset="0"/>
                          <a:ea typeface="+mj-ea"/>
                          <a:cs typeface="Times New Roman" pitchFamily="18" charset="0"/>
                        </a:rPr>
                        <a:t>用途</a:t>
                      </a:r>
                      <a:endParaRPr lang="zh-TW" altLang="en-US" sz="2800" b="1" dirty="0">
                        <a:solidFill>
                          <a:schemeClr val="tx1"/>
                        </a:solidFill>
                        <a:latin typeface="Times New Roman" pitchFamily="18" charset="0"/>
                        <a:ea typeface="+mj-ea"/>
                        <a:cs typeface="Times New Roman" pitchFamily="18" charset="0"/>
                      </a:endParaRPr>
                    </a:p>
                  </a:txBody>
                  <a:tcPr/>
                </a:tc>
                <a:tc>
                  <a:txBody>
                    <a:bodyPr/>
                    <a:lstStyle/>
                    <a:p>
                      <a:r>
                        <a:rPr lang="zh-TW" altLang="en-US" sz="2800" b="1" dirty="0" smtClean="0">
                          <a:solidFill>
                            <a:schemeClr val="tx1"/>
                          </a:solidFill>
                          <a:latin typeface="Times New Roman" pitchFamily="18" charset="0"/>
                          <a:ea typeface="+mj-ea"/>
                          <a:cs typeface="Times New Roman" pitchFamily="18" charset="0"/>
                        </a:rPr>
                        <a:t>作為各種契約履行之保證</a:t>
                      </a:r>
                      <a:r>
                        <a:rPr lang="en-US" altLang="zh-TW" sz="2800" b="1" dirty="0" smtClean="0">
                          <a:solidFill>
                            <a:schemeClr val="tx1"/>
                          </a:solidFill>
                          <a:latin typeface="Times New Roman" pitchFamily="18" charset="0"/>
                          <a:ea typeface="+mj-ea"/>
                          <a:cs typeface="Times New Roman" pitchFamily="18" charset="0"/>
                        </a:rPr>
                        <a:t>,</a:t>
                      </a:r>
                      <a:r>
                        <a:rPr lang="zh-TW" altLang="en-US" sz="2800" b="1" dirty="0" smtClean="0">
                          <a:solidFill>
                            <a:schemeClr val="tx1"/>
                          </a:solidFill>
                          <a:latin typeface="Times New Roman" pitchFamily="18" charset="0"/>
                          <a:ea typeface="+mj-ea"/>
                          <a:cs typeface="Times New Roman" pitchFamily="18" charset="0"/>
                        </a:rPr>
                        <a:t>用於直接付款者較少</a:t>
                      </a:r>
                      <a:endParaRPr lang="zh-TW" altLang="en-US" sz="2800" b="1" dirty="0">
                        <a:solidFill>
                          <a:schemeClr val="tx1"/>
                        </a:solidFill>
                        <a:latin typeface="Times New Roman" pitchFamily="18" charset="0"/>
                        <a:ea typeface="+mj-ea"/>
                        <a:cs typeface="Times New Roman" pitchFamily="18" charset="0"/>
                      </a:endParaRPr>
                    </a:p>
                  </a:txBody>
                  <a:tcPr/>
                </a:tc>
                <a:tc>
                  <a:txBody>
                    <a:bodyPr/>
                    <a:lstStyle/>
                    <a:p>
                      <a:r>
                        <a:rPr lang="zh-TW" altLang="en-US" sz="2800" b="1" dirty="0" smtClean="0">
                          <a:solidFill>
                            <a:schemeClr val="tx1"/>
                          </a:solidFill>
                          <a:latin typeface="Times New Roman" pitchFamily="18" charset="0"/>
                          <a:ea typeface="+mj-ea"/>
                          <a:cs typeface="Times New Roman" pitchFamily="18" charset="0"/>
                        </a:rPr>
                        <a:t>係使用於國際貿易之貨款清算</a:t>
                      </a:r>
                      <a:endParaRPr lang="zh-TW" altLang="en-US" sz="2800" b="1" dirty="0">
                        <a:solidFill>
                          <a:schemeClr val="tx1"/>
                        </a:solidFill>
                        <a:latin typeface="Times New Roman" pitchFamily="18" charset="0"/>
                        <a:ea typeface="+mj-ea"/>
                        <a:cs typeface="Times New Roman" pitchFamily="18" charset="0"/>
                      </a:endParaRPr>
                    </a:p>
                  </a:txBody>
                  <a:tcPr/>
                </a:tc>
              </a:tr>
              <a:tr h="370840">
                <a:tc>
                  <a:txBody>
                    <a:bodyPr/>
                    <a:lstStyle/>
                    <a:p>
                      <a:r>
                        <a:rPr lang="zh-TW" altLang="en-US" sz="2800" b="1" dirty="0" smtClean="0">
                          <a:solidFill>
                            <a:schemeClr val="tx1"/>
                          </a:solidFill>
                          <a:latin typeface="Times New Roman" pitchFamily="18" charset="0"/>
                          <a:ea typeface="+mj-ea"/>
                          <a:cs typeface="Times New Roman" pitchFamily="18" charset="0"/>
                        </a:rPr>
                        <a:t>簽發之依據</a:t>
                      </a:r>
                      <a:endParaRPr lang="zh-TW" altLang="en-US" sz="2800" b="1" dirty="0">
                        <a:solidFill>
                          <a:schemeClr val="tx1"/>
                        </a:solidFill>
                        <a:latin typeface="Times New Roman" pitchFamily="18" charset="0"/>
                        <a:ea typeface="+mj-ea"/>
                        <a:cs typeface="Times New Roman" pitchFamily="18" charset="0"/>
                      </a:endParaRPr>
                    </a:p>
                  </a:txBody>
                  <a:tcPr/>
                </a:tc>
                <a:tc>
                  <a:txBody>
                    <a:bodyPr/>
                    <a:lstStyle/>
                    <a:p>
                      <a:r>
                        <a:rPr lang="zh-TW" altLang="en-US" sz="2800" b="1" dirty="0" smtClean="0">
                          <a:solidFill>
                            <a:schemeClr val="tx1"/>
                          </a:solidFill>
                          <a:latin typeface="Times New Roman" pitchFamily="18" charset="0"/>
                          <a:ea typeface="+mj-ea"/>
                          <a:cs typeface="Times New Roman" pitchFamily="18" charset="0"/>
                        </a:rPr>
                        <a:t>可選擇適用</a:t>
                      </a:r>
                      <a:r>
                        <a:rPr lang="en-US" altLang="zh-TW" sz="2800" b="1" dirty="0" smtClean="0">
                          <a:solidFill>
                            <a:schemeClr val="tx1"/>
                          </a:solidFill>
                          <a:latin typeface="Times New Roman" pitchFamily="18" charset="0"/>
                          <a:ea typeface="+mj-ea"/>
                          <a:cs typeface="Times New Roman" pitchFamily="18" charset="0"/>
                        </a:rPr>
                        <a:t>ISP98,UCP600</a:t>
                      </a:r>
                      <a:r>
                        <a:rPr lang="zh-TW" altLang="en-US" sz="2800" b="1" dirty="0" smtClean="0">
                          <a:solidFill>
                            <a:schemeClr val="tx1"/>
                          </a:solidFill>
                          <a:latin typeface="Times New Roman" pitchFamily="18" charset="0"/>
                          <a:ea typeface="+mj-ea"/>
                          <a:cs typeface="Times New Roman" pitchFamily="18" charset="0"/>
                        </a:rPr>
                        <a:t>甚或</a:t>
                      </a:r>
                      <a:r>
                        <a:rPr lang="en-US" altLang="zh-TW" sz="2800" b="1" dirty="0" smtClean="0">
                          <a:solidFill>
                            <a:schemeClr val="tx1"/>
                          </a:solidFill>
                          <a:latin typeface="Times New Roman" pitchFamily="18" charset="0"/>
                          <a:ea typeface="+mj-ea"/>
                          <a:cs typeface="Times New Roman" pitchFamily="18" charset="0"/>
                        </a:rPr>
                        <a:t>URDG758</a:t>
                      </a:r>
                      <a:endParaRPr lang="zh-TW" altLang="en-US" sz="2800" b="1" dirty="0">
                        <a:solidFill>
                          <a:schemeClr val="tx1"/>
                        </a:solidFill>
                        <a:latin typeface="Times New Roman" pitchFamily="18" charset="0"/>
                        <a:ea typeface="+mj-ea"/>
                        <a:cs typeface="Times New Roman" pitchFamily="18" charset="0"/>
                      </a:endParaRPr>
                    </a:p>
                  </a:txBody>
                  <a:tcPr/>
                </a:tc>
                <a:tc>
                  <a:txBody>
                    <a:bodyPr/>
                    <a:lstStyle/>
                    <a:p>
                      <a:r>
                        <a:rPr lang="zh-TW" altLang="en-US" sz="2800" b="1" dirty="0" smtClean="0">
                          <a:solidFill>
                            <a:schemeClr val="tx1"/>
                          </a:solidFill>
                          <a:latin typeface="Times New Roman" pitchFamily="18" charset="0"/>
                          <a:ea typeface="+mj-ea"/>
                          <a:cs typeface="Times New Roman" pitchFamily="18" charset="0"/>
                        </a:rPr>
                        <a:t>僅適用</a:t>
                      </a:r>
                      <a:r>
                        <a:rPr lang="en-US" altLang="zh-TW" sz="2800" b="1" dirty="0" smtClean="0">
                          <a:solidFill>
                            <a:schemeClr val="tx1"/>
                          </a:solidFill>
                          <a:latin typeface="Times New Roman" pitchFamily="18" charset="0"/>
                          <a:ea typeface="+mj-ea"/>
                          <a:cs typeface="Times New Roman" pitchFamily="18" charset="0"/>
                        </a:rPr>
                        <a:t>UCP600</a:t>
                      </a:r>
                      <a:endParaRPr lang="zh-TW" altLang="en-US" sz="2800" b="1" dirty="0">
                        <a:solidFill>
                          <a:schemeClr val="tx1"/>
                        </a:solidFill>
                        <a:latin typeface="Times New Roman" pitchFamily="18" charset="0"/>
                        <a:ea typeface="+mj-ea"/>
                        <a:cs typeface="Times New Roman" pitchFamily="18" charset="0"/>
                      </a:endParaRPr>
                    </a:p>
                  </a:txBody>
                  <a:tcPr/>
                </a:tc>
              </a:tr>
              <a:tr h="370840">
                <a:tc>
                  <a:txBody>
                    <a:bodyPr/>
                    <a:lstStyle/>
                    <a:p>
                      <a:r>
                        <a:rPr lang="zh-TW" altLang="en-US" sz="2800" b="1" dirty="0" smtClean="0">
                          <a:solidFill>
                            <a:schemeClr val="tx1"/>
                          </a:solidFill>
                          <a:latin typeface="Times New Roman" pitchFamily="18" charset="0"/>
                          <a:ea typeface="+mj-ea"/>
                          <a:cs typeface="Times New Roman" pitchFamily="18" charset="0"/>
                        </a:rPr>
                        <a:t>信用狀之使用</a:t>
                      </a:r>
                      <a:endParaRPr lang="zh-TW" altLang="en-US" sz="2800" b="1" dirty="0">
                        <a:solidFill>
                          <a:schemeClr val="tx1"/>
                        </a:solidFill>
                        <a:latin typeface="Times New Roman" pitchFamily="18" charset="0"/>
                        <a:ea typeface="+mj-ea"/>
                        <a:cs typeface="Times New Roman" pitchFamily="18" charset="0"/>
                      </a:endParaRPr>
                    </a:p>
                  </a:txBody>
                  <a:tcPr/>
                </a:tc>
                <a:tc>
                  <a:txBody>
                    <a:bodyPr/>
                    <a:lstStyle/>
                    <a:p>
                      <a:r>
                        <a:rPr lang="zh-TW" altLang="en-US" sz="2800" b="1" dirty="0" smtClean="0">
                          <a:solidFill>
                            <a:schemeClr val="tx1"/>
                          </a:solidFill>
                          <a:latin typeface="Times New Roman" pitchFamily="18" charset="0"/>
                          <a:ea typeface="+mj-ea"/>
                          <a:cs typeface="Times New Roman" pitchFamily="18" charset="0"/>
                        </a:rPr>
                        <a:t>除用於直接付款外</a:t>
                      </a:r>
                      <a:r>
                        <a:rPr lang="en-US" altLang="zh-TW" sz="2800" b="1" dirty="0" smtClean="0">
                          <a:solidFill>
                            <a:schemeClr val="tx1"/>
                          </a:solidFill>
                          <a:latin typeface="Times New Roman" pitchFamily="18" charset="0"/>
                          <a:ea typeface="+mj-ea"/>
                          <a:cs typeface="Times New Roman" pitchFamily="18" charset="0"/>
                        </a:rPr>
                        <a:t>,</a:t>
                      </a:r>
                      <a:r>
                        <a:rPr lang="zh-TW" altLang="en-US" sz="2800" b="1" dirty="0" smtClean="0">
                          <a:solidFill>
                            <a:schemeClr val="tx1"/>
                          </a:solidFill>
                          <a:latin typeface="Times New Roman" pitchFamily="18" charset="0"/>
                          <a:ea typeface="+mj-ea"/>
                          <a:cs typeface="Times New Roman" pitchFamily="18" charset="0"/>
                        </a:rPr>
                        <a:t>通常備而不用</a:t>
                      </a:r>
                      <a:endParaRPr lang="en-US" altLang="zh-TW" sz="2800" b="1" dirty="0" smtClean="0">
                        <a:solidFill>
                          <a:schemeClr val="tx1"/>
                        </a:solidFill>
                        <a:latin typeface="Times New Roman" pitchFamily="18" charset="0"/>
                        <a:ea typeface="+mj-ea"/>
                        <a:cs typeface="Times New Roman" pitchFamily="18" charset="0"/>
                      </a:endParaRPr>
                    </a:p>
                    <a:p>
                      <a:r>
                        <a:rPr lang="en-US" altLang="zh-TW" sz="2800" b="1" dirty="0" smtClean="0">
                          <a:solidFill>
                            <a:schemeClr val="tx1"/>
                          </a:solidFill>
                          <a:latin typeface="Times New Roman" pitchFamily="18" charset="0"/>
                          <a:ea typeface="+mj-ea"/>
                          <a:cs typeface="Times New Roman" pitchFamily="18" charset="0"/>
                        </a:rPr>
                        <a:t>(</a:t>
                      </a:r>
                      <a:r>
                        <a:rPr lang="zh-TW" altLang="en-US" sz="2800" b="1" dirty="0" smtClean="0">
                          <a:solidFill>
                            <a:schemeClr val="tx1"/>
                          </a:solidFill>
                          <a:latin typeface="Times New Roman" pitchFamily="18" charset="0"/>
                          <a:ea typeface="+mj-ea"/>
                          <a:cs typeface="Times New Roman" pitchFamily="18" charset="0"/>
                        </a:rPr>
                        <a:t>作業流程參考前述直</a:t>
                      </a:r>
                      <a:r>
                        <a:rPr lang="en-US" altLang="zh-TW" sz="2800" b="1" dirty="0" smtClean="0">
                          <a:solidFill>
                            <a:schemeClr val="tx1"/>
                          </a:solidFill>
                          <a:latin typeface="Times New Roman" pitchFamily="18" charset="0"/>
                          <a:ea typeface="+mj-ea"/>
                          <a:cs typeface="Times New Roman" pitchFamily="18" charset="0"/>
                        </a:rPr>
                        <a:t>/</a:t>
                      </a:r>
                      <a:r>
                        <a:rPr lang="zh-TW" altLang="en-US" sz="2800" b="1" dirty="0" smtClean="0">
                          <a:solidFill>
                            <a:schemeClr val="tx1"/>
                          </a:solidFill>
                          <a:latin typeface="Times New Roman" pitchFamily="18" charset="0"/>
                          <a:ea typeface="+mj-ea"/>
                          <a:cs typeface="Times New Roman" pitchFamily="18" charset="0"/>
                        </a:rPr>
                        <a:t>間接保證</a:t>
                      </a:r>
                      <a:r>
                        <a:rPr lang="en-US" altLang="zh-TW" sz="2800" b="1" dirty="0" smtClean="0">
                          <a:solidFill>
                            <a:schemeClr val="tx1"/>
                          </a:solidFill>
                          <a:latin typeface="Times New Roman" pitchFamily="18" charset="0"/>
                          <a:ea typeface="+mj-ea"/>
                          <a:cs typeface="Times New Roman" pitchFamily="18" charset="0"/>
                        </a:rPr>
                        <a:t>)</a:t>
                      </a:r>
                      <a:endParaRPr lang="zh-TW" altLang="en-US" sz="2800" b="1" dirty="0">
                        <a:solidFill>
                          <a:schemeClr val="tx1"/>
                        </a:solidFill>
                        <a:latin typeface="Times New Roman" pitchFamily="18" charset="0"/>
                        <a:ea typeface="+mj-ea"/>
                        <a:cs typeface="Times New Roman" pitchFamily="18" charset="0"/>
                      </a:endParaRPr>
                    </a:p>
                  </a:txBody>
                  <a:tcPr/>
                </a:tc>
                <a:tc>
                  <a:txBody>
                    <a:bodyPr/>
                    <a:lstStyle/>
                    <a:p>
                      <a:r>
                        <a:rPr lang="zh-TW" altLang="en-US" sz="2800" b="1" dirty="0" smtClean="0">
                          <a:solidFill>
                            <a:schemeClr val="tx1"/>
                          </a:solidFill>
                          <a:latin typeface="Times New Roman" pitchFamily="18" charset="0"/>
                          <a:ea typeface="+mj-ea"/>
                          <a:cs typeface="Times New Roman" pitchFamily="18" charset="0"/>
                        </a:rPr>
                        <a:t>原則皆會被動用</a:t>
                      </a:r>
                      <a:endParaRPr lang="en-US" altLang="zh-TW" sz="2800" b="1" dirty="0" smtClean="0">
                        <a:solidFill>
                          <a:schemeClr val="tx1"/>
                        </a:solidFill>
                        <a:latin typeface="Times New Roman" pitchFamily="18" charset="0"/>
                        <a:ea typeface="+mj-ea"/>
                        <a:cs typeface="Times New Roman" pitchFamily="18" charset="0"/>
                      </a:endParaRPr>
                    </a:p>
                    <a:p>
                      <a:r>
                        <a:rPr lang="en-US" altLang="zh-TW" sz="2800" b="1" dirty="0" smtClean="0">
                          <a:solidFill>
                            <a:schemeClr val="tx1"/>
                          </a:solidFill>
                          <a:latin typeface="Times New Roman" pitchFamily="18" charset="0"/>
                          <a:ea typeface="+mj-ea"/>
                          <a:cs typeface="Times New Roman" pitchFamily="18" charset="0"/>
                        </a:rPr>
                        <a:t>(</a:t>
                      </a:r>
                      <a:r>
                        <a:rPr lang="zh-TW" altLang="en-US" sz="2800" b="1" dirty="0" smtClean="0">
                          <a:solidFill>
                            <a:schemeClr val="tx1"/>
                          </a:solidFill>
                          <a:latin typeface="Times New Roman" pitchFamily="18" charset="0"/>
                          <a:ea typeface="+mj-ea"/>
                          <a:cs typeface="Times New Roman" pitchFamily="18" charset="0"/>
                        </a:rPr>
                        <a:t>作業流程參考上二頁</a:t>
                      </a:r>
                      <a:r>
                        <a:rPr lang="en-US" altLang="zh-TW" sz="2800" b="1" dirty="0" smtClean="0">
                          <a:solidFill>
                            <a:schemeClr val="tx1"/>
                          </a:solidFill>
                          <a:latin typeface="Times New Roman" pitchFamily="18" charset="0"/>
                          <a:ea typeface="+mj-ea"/>
                          <a:cs typeface="Times New Roman" pitchFamily="18" charset="0"/>
                        </a:rPr>
                        <a:t>)</a:t>
                      </a:r>
                      <a:endParaRPr lang="zh-TW" altLang="en-US" sz="2800" b="1" dirty="0">
                        <a:solidFill>
                          <a:schemeClr val="tx1"/>
                        </a:solidFill>
                        <a:latin typeface="Times New Roman" pitchFamily="18" charset="0"/>
                        <a:ea typeface="+mj-ea"/>
                        <a:cs typeface="Times New Roman" pitchFamily="18" charset="0"/>
                      </a:endParaRPr>
                    </a:p>
                  </a:txBody>
                  <a:tcPr/>
                </a:tc>
              </a:tr>
            </a:tbl>
          </a:graphicData>
        </a:graphic>
      </p:graphicFrame>
      <p:sp>
        <p:nvSpPr>
          <p:cNvPr id="2" name="投影片編號版面配置區 1"/>
          <p:cNvSpPr>
            <a:spLocks noGrp="1"/>
          </p:cNvSpPr>
          <p:nvPr>
            <p:ph type="sldNum" sz="quarter" idx="12"/>
          </p:nvPr>
        </p:nvSpPr>
        <p:spPr/>
        <p:txBody>
          <a:bodyPr/>
          <a:lstStyle/>
          <a:p>
            <a:fld id="{2C8DB5C9-17DB-4465-8E9B-43C49A51B603}" type="slidenum">
              <a:rPr lang="zh-TW" altLang="en-US" smtClean="0"/>
              <a:pPr/>
              <a:t>224</a:t>
            </a:fld>
            <a:endParaRPr lang="zh-TW" altLang="en-US"/>
          </a:p>
        </p:txBody>
      </p:sp>
    </p:spTree>
    <p:extLst>
      <p:ext uri="{BB962C8B-B14F-4D97-AF65-F5344CB8AC3E}">
        <p14:creationId xmlns:p14="http://schemas.microsoft.com/office/powerpoint/2010/main" xmlns="" val="330599961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3997"/>
            <a:ext cx="8229600" cy="994725"/>
          </a:xfrm>
        </p:spPr>
        <p:txBody>
          <a:bodyPr>
            <a:normAutofit/>
          </a:bodyPr>
          <a:lstStyle/>
          <a:p>
            <a:pPr algn="ctr"/>
            <a:r>
              <a:rPr lang="zh-TW" altLang="zh-TW" sz="4000" b="1" dirty="0"/>
              <a:t>信用狀之交易程序</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225</a:t>
            </a:fld>
            <a:endParaRPr lang="zh-TW" altLang="en-US"/>
          </a:p>
        </p:txBody>
      </p:sp>
      <p:sp>
        <p:nvSpPr>
          <p:cNvPr id="4" name="內容版面配置區 3"/>
          <p:cNvSpPr>
            <a:spLocks noGrp="1"/>
          </p:cNvSpPr>
          <p:nvPr>
            <p:ph sz="quarter" idx="1"/>
          </p:nvPr>
        </p:nvSpPr>
        <p:spPr>
          <a:xfrm>
            <a:off x="0" y="1124744"/>
            <a:ext cx="9144000" cy="5256584"/>
          </a:xfrm>
        </p:spPr>
        <p:txBody>
          <a:bodyPr>
            <a:normAutofit/>
          </a:bodyPr>
          <a:lstStyle/>
          <a:p>
            <a:r>
              <a:rPr lang="zh-TW" altLang="zh-TW" sz="2800" b="1" dirty="0">
                <a:solidFill>
                  <a:srgbClr val="FF0000"/>
                </a:solidFill>
              </a:rPr>
              <a:t>買賣雙方訂立買賣</a:t>
            </a:r>
            <a:r>
              <a:rPr lang="zh-TW" altLang="zh-TW" sz="2800" b="1" dirty="0" smtClean="0">
                <a:solidFill>
                  <a:srgbClr val="FF0000"/>
                </a:solidFill>
              </a:rPr>
              <a:t>契約</a:t>
            </a:r>
            <a:r>
              <a:rPr lang="en-US" altLang="zh-TW" sz="2800" b="1" dirty="0" smtClean="0"/>
              <a:t>:</a:t>
            </a:r>
            <a:r>
              <a:rPr lang="zh-TW" altLang="zh-TW" sz="2800" b="1" dirty="0"/>
              <a:t>約定以信用狀做為貨款清算</a:t>
            </a:r>
            <a:r>
              <a:rPr lang="zh-TW" altLang="zh-TW" sz="2800" b="1" dirty="0" smtClean="0"/>
              <a:t>方式</a:t>
            </a:r>
            <a:r>
              <a:rPr lang="en-US" altLang="zh-TW" sz="2800" b="1" dirty="0" smtClean="0"/>
              <a:t>;</a:t>
            </a:r>
          </a:p>
          <a:p>
            <a:r>
              <a:rPr lang="zh-TW" altLang="zh-TW" sz="2800" b="1" dirty="0">
                <a:solidFill>
                  <a:srgbClr val="FF0000"/>
                </a:solidFill>
              </a:rPr>
              <a:t>進口商確認輸入</a:t>
            </a:r>
            <a:r>
              <a:rPr lang="zh-TW" altLang="zh-TW" sz="2800" b="1" dirty="0" smtClean="0">
                <a:solidFill>
                  <a:srgbClr val="FF0000"/>
                </a:solidFill>
              </a:rPr>
              <a:t>許可</a:t>
            </a:r>
            <a:r>
              <a:rPr lang="en-US" altLang="zh-TW" sz="2800" b="1" dirty="0" smtClean="0"/>
              <a:t>:</a:t>
            </a:r>
            <a:r>
              <a:rPr lang="zh-TW" altLang="zh-TW" sz="2800" b="1" dirty="0" smtClean="0"/>
              <a:t>確認</a:t>
            </a:r>
            <a:r>
              <a:rPr lang="zh-TW" altLang="zh-TW" sz="2800" b="1" dirty="0"/>
              <a:t>其擬進口之</a:t>
            </a:r>
            <a:r>
              <a:rPr lang="zh-TW" altLang="zh-TW" sz="2800" b="1" dirty="0" smtClean="0"/>
              <a:t>貨物</a:t>
            </a:r>
            <a:r>
              <a:rPr lang="en-US" altLang="zh-TW" sz="2800" b="1" dirty="0" smtClean="0"/>
              <a:t>,</a:t>
            </a:r>
            <a:r>
              <a:rPr lang="zh-TW" altLang="zh-TW" sz="2800" b="1" dirty="0" smtClean="0"/>
              <a:t>是否</a:t>
            </a:r>
            <a:r>
              <a:rPr lang="zh-TW" altLang="zh-TW" sz="2800" b="1" dirty="0"/>
              <a:t>需要申請輸入</a:t>
            </a:r>
            <a:r>
              <a:rPr lang="zh-TW" altLang="zh-TW" sz="2800" b="1" dirty="0" smtClean="0"/>
              <a:t>許可證</a:t>
            </a:r>
            <a:r>
              <a:rPr lang="en-US" altLang="zh-TW" sz="2800" b="1" dirty="0" smtClean="0"/>
              <a:t>,</a:t>
            </a:r>
            <a:r>
              <a:rPr lang="zh-TW" altLang="zh-TW" sz="2800" b="1" dirty="0" smtClean="0"/>
              <a:t>或是</a:t>
            </a:r>
            <a:r>
              <a:rPr lang="zh-TW" altLang="zh-TW" sz="2800" b="1" dirty="0"/>
              <a:t>得免證</a:t>
            </a:r>
            <a:r>
              <a:rPr lang="zh-TW" altLang="zh-TW" sz="2800" b="1" dirty="0" smtClean="0"/>
              <a:t>進口</a:t>
            </a:r>
            <a:r>
              <a:rPr lang="en-US" altLang="zh-TW" sz="2800" b="1" dirty="0" smtClean="0"/>
              <a:t>;</a:t>
            </a:r>
          </a:p>
          <a:p>
            <a:r>
              <a:rPr lang="zh-TW" altLang="zh-TW" sz="2800" b="1" dirty="0">
                <a:solidFill>
                  <a:srgbClr val="FF0000"/>
                </a:solidFill>
              </a:rPr>
              <a:t>申請開發信用</a:t>
            </a:r>
            <a:r>
              <a:rPr lang="zh-TW" altLang="zh-TW" sz="2800" b="1" dirty="0" smtClean="0">
                <a:solidFill>
                  <a:srgbClr val="FF0000"/>
                </a:solidFill>
              </a:rPr>
              <a:t>狀</a:t>
            </a:r>
            <a:r>
              <a:rPr lang="en-US" altLang="zh-TW" sz="2800" b="1" dirty="0" smtClean="0"/>
              <a:t>:</a:t>
            </a:r>
            <a:r>
              <a:rPr lang="zh-TW" altLang="zh-TW" sz="2800" b="1" dirty="0"/>
              <a:t>提供交易證明文件</a:t>
            </a:r>
            <a:r>
              <a:rPr lang="en-US" altLang="zh-TW" sz="2800" b="1" dirty="0"/>
              <a:t>(</a:t>
            </a:r>
            <a:r>
              <a:rPr lang="zh-TW" altLang="zh-TW" sz="2800" b="1" dirty="0"/>
              <a:t>需要簽證時提出輸入</a:t>
            </a:r>
            <a:r>
              <a:rPr lang="zh-TW" altLang="zh-TW" sz="2800" b="1" dirty="0" smtClean="0"/>
              <a:t>許可證</a:t>
            </a:r>
            <a:r>
              <a:rPr lang="en-US" altLang="zh-TW" sz="2800" b="1" dirty="0" smtClean="0"/>
              <a:t>,</a:t>
            </a:r>
            <a:r>
              <a:rPr lang="zh-TW" altLang="zh-TW" sz="2800" b="1" dirty="0" smtClean="0"/>
              <a:t>免</a:t>
            </a:r>
            <a:r>
              <a:rPr lang="zh-TW" altLang="zh-TW" sz="2800" b="1" dirty="0"/>
              <a:t>證進口時提出契約或預立</a:t>
            </a:r>
            <a:r>
              <a:rPr lang="zh-TW" altLang="zh-TW" sz="2800" b="1" dirty="0" smtClean="0"/>
              <a:t>發票</a:t>
            </a:r>
            <a:r>
              <a:rPr lang="en-US" altLang="zh-TW" sz="2800" b="1" dirty="0" smtClean="0"/>
              <a:t>“</a:t>
            </a:r>
            <a:r>
              <a:rPr lang="en-US" altLang="zh-TW" sz="2800" b="1" dirty="0" err="1" smtClean="0"/>
              <a:t>proforma</a:t>
            </a:r>
            <a:r>
              <a:rPr lang="en-US" altLang="zh-TW" sz="2800" b="1" dirty="0" smtClean="0"/>
              <a:t> invoice”</a:t>
            </a:r>
            <a:r>
              <a:rPr lang="zh-TW" altLang="zh-TW" sz="2800" b="1" dirty="0" smtClean="0"/>
              <a:t>之</a:t>
            </a:r>
            <a:r>
              <a:rPr lang="zh-TW" altLang="zh-TW" sz="2800" b="1" dirty="0"/>
              <a:t>影本</a:t>
            </a:r>
            <a:r>
              <a:rPr lang="en-US" altLang="zh-TW" sz="2800" b="1" dirty="0"/>
              <a:t>)</a:t>
            </a:r>
            <a:r>
              <a:rPr lang="zh-TW" altLang="zh-TW" sz="2800" b="1" dirty="0"/>
              <a:t>向開狀銀行申請開發信用</a:t>
            </a:r>
            <a:r>
              <a:rPr lang="zh-TW" altLang="zh-TW" sz="2800" b="1" dirty="0" smtClean="0"/>
              <a:t>狀</a:t>
            </a:r>
            <a:r>
              <a:rPr lang="en-US" altLang="zh-TW" sz="2800" b="1" dirty="0" smtClean="0"/>
              <a:t>;</a:t>
            </a:r>
            <a:r>
              <a:rPr lang="zh-TW" altLang="en-US" sz="2800" b="1" dirty="0" smtClean="0"/>
              <a:t>開狀得於開狀銀行所核准之</a:t>
            </a:r>
            <a:r>
              <a:rPr lang="zh-TW" altLang="en-US" sz="2800" b="1" dirty="0" smtClean="0">
                <a:solidFill>
                  <a:srgbClr val="FF0000"/>
                </a:solidFill>
              </a:rPr>
              <a:t>開狀額度內辦理</a:t>
            </a:r>
            <a:r>
              <a:rPr lang="en-US" altLang="zh-TW" sz="2800" b="1" dirty="0" smtClean="0"/>
              <a:t>,</a:t>
            </a:r>
            <a:r>
              <a:rPr lang="zh-TW" altLang="en-US" sz="2800" b="1" dirty="0" smtClean="0"/>
              <a:t>或以</a:t>
            </a:r>
            <a:r>
              <a:rPr lang="zh-TW" altLang="en-US" sz="2800" b="1" dirty="0" smtClean="0">
                <a:solidFill>
                  <a:srgbClr val="FF0000"/>
                </a:solidFill>
              </a:rPr>
              <a:t>全額結匯方式</a:t>
            </a:r>
            <a:r>
              <a:rPr lang="zh-TW" altLang="en-US" sz="2800" b="1" dirty="0" smtClean="0"/>
              <a:t>辦理開狀</a:t>
            </a:r>
            <a:r>
              <a:rPr lang="en-US" altLang="zh-TW" sz="2800" b="1" dirty="0" smtClean="0"/>
              <a:t>;</a:t>
            </a:r>
          </a:p>
          <a:p>
            <a:r>
              <a:rPr lang="zh-TW" altLang="zh-TW" sz="2800" b="1" dirty="0">
                <a:solidFill>
                  <a:srgbClr val="FF0000"/>
                </a:solidFill>
              </a:rPr>
              <a:t>開發信用</a:t>
            </a:r>
            <a:r>
              <a:rPr lang="zh-TW" altLang="zh-TW" sz="2800" b="1" dirty="0" smtClean="0">
                <a:solidFill>
                  <a:srgbClr val="FF0000"/>
                </a:solidFill>
              </a:rPr>
              <a:t>狀</a:t>
            </a:r>
            <a:r>
              <a:rPr lang="en-US" altLang="zh-TW" sz="2800" b="1" dirty="0" smtClean="0"/>
              <a:t>:</a:t>
            </a:r>
            <a:r>
              <a:rPr lang="zh-TW" altLang="zh-TW" sz="2800" b="1" dirty="0" smtClean="0"/>
              <a:t>開</a:t>
            </a:r>
            <a:r>
              <a:rPr lang="zh-TW" altLang="zh-TW" sz="2800" b="1" dirty="0"/>
              <a:t>狀銀行審核開狀相關文件</a:t>
            </a:r>
            <a:r>
              <a:rPr lang="en-US" altLang="zh-TW" sz="2800" b="1" dirty="0"/>
              <a:t>(</a:t>
            </a:r>
            <a:r>
              <a:rPr lang="zh-TW" altLang="zh-TW" sz="2800" b="1" dirty="0"/>
              <a:t>開狀申請書、交易證明文件及其他所須之文件</a:t>
            </a:r>
            <a:r>
              <a:rPr lang="en-US" altLang="zh-TW" sz="2800" b="1" dirty="0"/>
              <a:t>)</a:t>
            </a:r>
            <a:r>
              <a:rPr lang="zh-TW" altLang="zh-TW" sz="2800" b="1" dirty="0"/>
              <a:t>及計算開狀費用與保證金</a:t>
            </a:r>
            <a:r>
              <a:rPr lang="zh-TW" altLang="zh-TW" sz="2800" b="1" dirty="0" smtClean="0"/>
              <a:t>後</a:t>
            </a:r>
            <a:r>
              <a:rPr lang="en-US" altLang="zh-TW" sz="2800" b="1" dirty="0" smtClean="0"/>
              <a:t>,</a:t>
            </a:r>
            <a:r>
              <a:rPr lang="zh-TW" altLang="zh-TW" sz="2800" b="1" dirty="0" smtClean="0"/>
              <a:t>簽發</a:t>
            </a:r>
            <a:r>
              <a:rPr lang="zh-TW" altLang="zh-TW" sz="2800" b="1" dirty="0"/>
              <a:t>信用</a:t>
            </a:r>
            <a:r>
              <a:rPr lang="zh-TW" altLang="zh-TW" sz="2800" b="1" dirty="0" smtClean="0"/>
              <a:t>狀</a:t>
            </a:r>
            <a:r>
              <a:rPr lang="en-US" altLang="zh-TW" sz="2800" b="1" dirty="0" smtClean="0"/>
              <a:t>,</a:t>
            </a:r>
            <a:r>
              <a:rPr lang="zh-TW" altLang="zh-TW" sz="2800" b="1" dirty="0" smtClean="0"/>
              <a:t>並</a:t>
            </a:r>
            <a:r>
              <a:rPr lang="zh-TW" altLang="zh-TW" sz="2800" b="1" dirty="0"/>
              <a:t>以電傳或郵寄方式寄</a:t>
            </a:r>
            <a:r>
              <a:rPr lang="zh-TW" altLang="zh-TW" sz="2800" b="1" dirty="0" smtClean="0"/>
              <a:t>出</a:t>
            </a:r>
            <a:r>
              <a:rPr lang="en-US" altLang="zh-TW" sz="2800" b="1" dirty="0" smtClean="0"/>
              <a:t>;</a:t>
            </a:r>
            <a:endParaRPr lang="zh-TW" altLang="en-US" sz="2800" b="1" dirty="0"/>
          </a:p>
        </p:txBody>
      </p:sp>
      <p:sp>
        <p:nvSpPr>
          <p:cNvPr id="5" name="向右箭號 4"/>
          <p:cNvSpPr/>
          <p:nvPr/>
        </p:nvSpPr>
        <p:spPr>
          <a:xfrm>
            <a:off x="7524328" y="6021288"/>
            <a:ext cx="720080"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7320736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3997"/>
            <a:ext cx="8229600" cy="1066733"/>
          </a:xfrm>
        </p:spPr>
        <p:txBody>
          <a:bodyPr>
            <a:normAutofit/>
          </a:bodyPr>
          <a:lstStyle/>
          <a:p>
            <a:pPr algn="ctr"/>
            <a:r>
              <a:rPr lang="zh-TW" altLang="zh-TW" sz="4000" b="1" dirty="0"/>
              <a:t>信用狀之交易程序</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226</a:t>
            </a:fld>
            <a:endParaRPr lang="zh-TW" altLang="en-US"/>
          </a:p>
        </p:txBody>
      </p:sp>
      <p:sp>
        <p:nvSpPr>
          <p:cNvPr id="4" name="內容版面配置區 3"/>
          <p:cNvSpPr>
            <a:spLocks noGrp="1"/>
          </p:cNvSpPr>
          <p:nvPr>
            <p:ph sz="quarter" idx="1"/>
          </p:nvPr>
        </p:nvSpPr>
        <p:spPr>
          <a:xfrm>
            <a:off x="251520" y="1196752"/>
            <a:ext cx="8712968" cy="5328592"/>
          </a:xfrm>
        </p:spPr>
        <p:txBody>
          <a:bodyPr>
            <a:normAutofit fontScale="92500" lnSpcReduction="10000"/>
          </a:bodyPr>
          <a:lstStyle/>
          <a:p>
            <a:r>
              <a:rPr lang="zh-TW" altLang="zh-TW" sz="2800" b="1" dirty="0">
                <a:solidFill>
                  <a:srgbClr val="FF0000"/>
                </a:solidFill>
                <a:latin typeface="Times New Roman" panose="02020603050405020304" pitchFamily="18" charset="0"/>
                <a:cs typeface="Times New Roman" panose="02020603050405020304" pitchFamily="18" charset="0"/>
              </a:rPr>
              <a:t>信用狀通知與保</a:t>
            </a:r>
            <a:r>
              <a:rPr lang="zh-TW" altLang="zh-TW" sz="2800" b="1" dirty="0" smtClean="0">
                <a:solidFill>
                  <a:srgbClr val="FF0000"/>
                </a:solidFill>
                <a:latin typeface="Times New Roman" panose="02020603050405020304" pitchFamily="18" charset="0"/>
                <a:cs typeface="Times New Roman" panose="02020603050405020304" pitchFamily="18" charset="0"/>
              </a:rPr>
              <a:t>兌</a:t>
            </a:r>
            <a:r>
              <a:rPr lang="en-US" altLang="zh-TW" sz="2800" b="1" dirty="0" smtClean="0">
                <a:latin typeface="Times New Roman" panose="02020603050405020304" pitchFamily="18" charset="0"/>
                <a:cs typeface="Times New Roman" panose="02020603050405020304" pitchFamily="18" charset="0"/>
              </a:rPr>
              <a:t>:</a:t>
            </a:r>
            <a:r>
              <a:rPr lang="zh-TW" altLang="en-US" sz="2800" b="1" dirty="0" smtClean="0">
                <a:latin typeface="Times New Roman" panose="02020603050405020304" pitchFamily="18" charset="0"/>
                <a:cs typeface="Times New Roman" panose="02020603050405020304" pitchFamily="18" charset="0"/>
              </a:rPr>
              <a:t>實務上</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信用狀須</a:t>
            </a:r>
            <a:r>
              <a:rPr lang="zh-TW" altLang="zh-TW" sz="2800" b="1" dirty="0">
                <a:latin typeface="Times New Roman" panose="02020603050405020304" pitchFamily="18" charset="0"/>
                <a:cs typeface="Times New Roman" panose="02020603050405020304" pitchFamily="18" charset="0"/>
              </a:rPr>
              <a:t>經通知銀行通知受益人</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出口商或賣方</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且</a:t>
            </a:r>
            <a:r>
              <a:rPr lang="zh-TW" altLang="zh-TW" sz="2800" b="1" dirty="0">
                <a:latin typeface="Times New Roman" panose="02020603050405020304" pitchFamily="18" charset="0"/>
                <a:cs typeface="Times New Roman" panose="02020603050405020304" pitchFamily="18" charset="0"/>
              </a:rPr>
              <a:t>在信用狀須要加保兌</a:t>
            </a:r>
            <a:r>
              <a:rPr lang="zh-TW" altLang="zh-TW" sz="2800" b="1" dirty="0" smtClean="0">
                <a:latin typeface="Times New Roman" panose="02020603050405020304" pitchFamily="18" charset="0"/>
                <a:cs typeface="Times New Roman" panose="02020603050405020304" pitchFamily="18" charset="0"/>
              </a:rPr>
              <a:t>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經</a:t>
            </a:r>
            <a:r>
              <a:rPr lang="zh-TW" altLang="zh-TW" sz="2800" b="1" dirty="0">
                <a:latin typeface="Times New Roman" panose="02020603050405020304" pitchFamily="18" charset="0"/>
                <a:cs typeface="Times New Roman" panose="02020603050405020304" pitchFamily="18" charset="0"/>
              </a:rPr>
              <a:t>通知銀行或其他銀行加保兌</a:t>
            </a:r>
            <a:r>
              <a:rPr lang="zh-TW" altLang="zh-TW" sz="2800" b="1" dirty="0" smtClean="0">
                <a:latin typeface="Times New Roman" panose="02020603050405020304" pitchFamily="18" charset="0"/>
                <a:cs typeface="Times New Roman" panose="02020603050405020304" pitchFamily="18" charset="0"/>
              </a:rPr>
              <a:t>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通知受益人</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solidFill>
                  <a:srgbClr val="FF0000"/>
                </a:solidFill>
              </a:rPr>
              <a:t>接受信用狀及安排</a:t>
            </a:r>
            <a:r>
              <a:rPr lang="zh-TW" altLang="zh-TW" sz="2800" b="1" dirty="0" smtClean="0">
                <a:solidFill>
                  <a:srgbClr val="FF0000"/>
                </a:solidFill>
              </a:rPr>
              <a:t>出貨</a:t>
            </a:r>
            <a:r>
              <a:rPr lang="en-US" altLang="zh-TW" sz="2800" b="1" dirty="0" smtClean="0"/>
              <a:t>;</a:t>
            </a:r>
          </a:p>
          <a:p>
            <a:r>
              <a:rPr lang="zh-TW" altLang="zh-TW" sz="2800" b="1" dirty="0">
                <a:solidFill>
                  <a:srgbClr val="FF0000"/>
                </a:solidFill>
              </a:rPr>
              <a:t>辦理出口押匯</a:t>
            </a:r>
            <a:r>
              <a:rPr lang="zh-TW" altLang="zh-TW" sz="2800" b="1" dirty="0" smtClean="0"/>
              <a:t>：受益人於</a:t>
            </a:r>
            <a:r>
              <a:rPr lang="zh-TW" altLang="zh-TW" sz="2800" b="1" dirty="0"/>
              <a:t>出貨</a:t>
            </a:r>
            <a:r>
              <a:rPr lang="zh-TW" altLang="zh-TW" sz="2800" b="1" dirty="0" smtClean="0"/>
              <a:t>後</a:t>
            </a:r>
            <a:r>
              <a:rPr lang="en-US" altLang="zh-TW" sz="2800" b="1" dirty="0" smtClean="0"/>
              <a:t>,</a:t>
            </a:r>
            <a:r>
              <a:rPr lang="zh-TW" altLang="zh-TW" sz="2800" b="1" dirty="0" smtClean="0"/>
              <a:t>備</a:t>
            </a:r>
            <a:r>
              <a:rPr lang="zh-TW" altLang="zh-TW" sz="2800" b="1" dirty="0"/>
              <a:t>妥信用狀項下匯票及</a:t>
            </a:r>
            <a:r>
              <a:rPr lang="en-US" altLang="zh-TW" sz="2800" b="1" dirty="0"/>
              <a:t>/</a:t>
            </a:r>
            <a:r>
              <a:rPr lang="zh-TW" altLang="zh-TW" sz="2800" b="1" dirty="0"/>
              <a:t>或單據申請</a:t>
            </a:r>
            <a:r>
              <a:rPr lang="zh-TW" altLang="zh-TW" sz="2800" b="1" dirty="0" smtClean="0"/>
              <a:t>押匯</a:t>
            </a:r>
            <a:r>
              <a:rPr lang="en-US" altLang="zh-TW" sz="2800" b="1" dirty="0" smtClean="0"/>
              <a:t>,</a:t>
            </a:r>
            <a:r>
              <a:rPr lang="zh-TW" altLang="zh-TW" sz="2800" b="1" dirty="0" smtClean="0"/>
              <a:t>倘</a:t>
            </a:r>
            <a:r>
              <a:rPr lang="zh-TW" altLang="zh-TW" sz="2800" b="1" dirty="0"/>
              <a:t>信用狀限制在另一銀行使用</a:t>
            </a:r>
            <a:r>
              <a:rPr lang="zh-TW" altLang="zh-TW" sz="2800" b="1" dirty="0" smtClean="0"/>
              <a:t>時</a:t>
            </a:r>
            <a:r>
              <a:rPr lang="en-US" altLang="zh-TW" sz="2800" b="1" dirty="0" smtClean="0"/>
              <a:t>,</a:t>
            </a:r>
            <a:r>
              <a:rPr lang="zh-TW" altLang="zh-TW" sz="2800" b="1" dirty="0" smtClean="0"/>
              <a:t>尚</a:t>
            </a:r>
            <a:r>
              <a:rPr lang="zh-TW" altLang="zh-TW" sz="2800" b="1" dirty="0"/>
              <a:t>須轉押匯至該指定</a:t>
            </a:r>
            <a:r>
              <a:rPr lang="zh-TW" altLang="zh-TW" sz="2800" b="1" dirty="0" smtClean="0"/>
              <a:t>銀行</a:t>
            </a:r>
            <a:r>
              <a:rPr lang="en-US" altLang="zh-TW" sz="2800" b="1" dirty="0" smtClean="0"/>
              <a:t>;</a:t>
            </a:r>
          </a:p>
          <a:p>
            <a:r>
              <a:rPr lang="zh-TW" altLang="zh-TW" sz="2800" b="1" dirty="0">
                <a:solidFill>
                  <a:srgbClr val="FF0000"/>
                </a:solidFill>
              </a:rPr>
              <a:t>寄單求償</a:t>
            </a:r>
            <a:r>
              <a:rPr lang="zh-TW" altLang="zh-TW" sz="2800" b="1" dirty="0"/>
              <a:t>：指定銀行向開狀銀行寄單及求</a:t>
            </a:r>
            <a:r>
              <a:rPr lang="zh-TW" altLang="zh-TW" sz="2800" b="1" dirty="0" smtClean="0"/>
              <a:t>償</a:t>
            </a:r>
            <a:r>
              <a:rPr lang="en-US" altLang="zh-TW" sz="2800" b="1" dirty="0" smtClean="0"/>
              <a:t>(</a:t>
            </a:r>
            <a:r>
              <a:rPr lang="zh-TW" altLang="en-US" sz="2800" b="1" dirty="0" smtClean="0"/>
              <a:t>有下列兩種方式</a:t>
            </a:r>
            <a:r>
              <a:rPr lang="en-US" altLang="zh-TW" sz="2800" b="1" dirty="0" smtClean="0"/>
              <a:t>):</a:t>
            </a:r>
          </a:p>
          <a:p>
            <a:pPr>
              <a:buFont typeface="Wingdings" panose="05000000000000000000" pitchFamily="2" charset="2"/>
              <a:buChar char="Ø"/>
            </a:pPr>
            <a:r>
              <a:rPr lang="en-US" altLang="zh-TW" sz="2800" b="1" dirty="0">
                <a:solidFill>
                  <a:srgbClr val="003300"/>
                </a:solidFill>
              </a:rPr>
              <a:t>GN Form L/C</a:t>
            </a:r>
            <a:r>
              <a:rPr lang="zh-TW" altLang="zh-TW" sz="2800" b="1" dirty="0"/>
              <a:t>求償</a:t>
            </a:r>
            <a:r>
              <a:rPr lang="en-US" altLang="zh-TW" sz="2800" b="1" dirty="0"/>
              <a:t>/</a:t>
            </a:r>
            <a:r>
              <a:rPr lang="zh-TW" altLang="zh-TW" sz="2800" b="1" dirty="0"/>
              <a:t>補償方式，即由開狀銀行本身承擔對求償銀行</a:t>
            </a:r>
            <a:r>
              <a:rPr lang="en-US" altLang="zh-TW" sz="2800" b="1" dirty="0"/>
              <a:t>(</a:t>
            </a:r>
            <a:r>
              <a:rPr lang="zh-TW" altLang="zh-TW" sz="2800" b="1" dirty="0"/>
              <a:t>指定銀行</a:t>
            </a:r>
            <a:r>
              <a:rPr lang="en-US" altLang="zh-TW" sz="2800" b="1" dirty="0"/>
              <a:t>)</a:t>
            </a:r>
            <a:r>
              <a:rPr lang="zh-TW" altLang="zh-TW" sz="2800" b="1" dirty="0"/>
              <a:t>之補償，要求求償銀行提示單據給開狀銀行，經審查提示係屬符合後，依據求償銀行指示由開狀銀行安排</a:t>
            </a:r>
            <a:r>
              <a:rPr lang="zh-TW" altLang="zh-TW" sz="2800" b="1" dirty="0" smtClean="0"/>
              <a:t>付款</a:t>
            </a:r>
            <a:r>
              <a:rPr lang="en-US" altLang="zh-TW" sz="2800" b="1" dirty="0" smtClean="0"/>
              <a:t>;…</a:t>
            </a:r>
            <a:endParaRPr lang="zh-TW" altLang="en-US" sz="2800" b="1" dirty="0">
              <a:latin typeface="Times New Roman" panose="02020603050405020304" pitchFamily="18" charset="0"/>
              <a:cs typeface="Times New Roman" panose="02020603050405020304" pitchFamily="18" charset="0"/>
            </a:endParaRPr>
          </a:p>
        </p:txBody>
      </p:sp>
      <p:sp>
        <p:nvSpPr>
          <p:cNvPr id="5" name="向右箭號 4"/>
          <p:cNvSpPr/>
          <p:nvPr/>
        </p:nvSpPr>
        <p:spPr>
          <a:xfrm>
            <a:off x="6948264" y="5877272"/>
            <a:ext cx="720080"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35133265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1118830"/>
            <a:ext cx="9144000"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Verdana" pitchFamily="34" charset="0"/>
                <a:ea typeface="新細明體" charset="-120"/>
              </a:defRPr>
            </a:lvl1pPr>
            <a:lvl2pPr marL="742950" indent="-285750" eaLnBrk="0" hangingPunct="0">
              <a:defRPr kumimoji="1" sz="2400">
                <a:solidFill>
                  <a:schemeClr val="tx1"/>
                </a:solidFill>
                <a:latin typeface="Verdana" pitchFamily="34" charset="0"/>
                <a:ea typeface="新細明體" charset="-120"/>
              </a:defRPr>
            </a:lvl2pPr>
            <a:lvl3pPr marL="1143000" indent="-228600" eaLnBrk="0" hangingPunct="0">
              <a:defRPr kumimoji="1" sz="2400">
                <a:solidFill>
                  <a:schemeClr val="tx1"/>
                </a:solidFill>
                <a:latin typeface="Verdana" pitchFamily="34" charset="0"/>
                <a:ea typeface="新細明體" charset="-120"/>
              </a:defRPr>
            </a:lvl3pPr>
            <a:lvl4pPr marL="1600200" indent="-228600" eaLnBrk="0" hangingPunct="0">
              <a:defRPr kumimoji="1" sz="2400">
                <a:solidFill>
                  <a:schemeClr val="tx1"/>
                </a:solidFill>
                <a:latin typeface="Verdana" pitchFamily="34" charset="0"/>
                <a:ea typeface="新細明體" charset="-120"/>
              </a:defRPr>
            </a:lvl4pPr>
            <a:lvl5pPr marL="2057400" indent="-228600" eaLnBrk="0" hangingPunct="0">
              <a:defRPr kumimoji="1" sz="2400">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Verdana" pitchFamily="34" charset="0"/>
                <a:ea typeface="新細明體" charset="-120"/>
              </a:defRPr>
            </a:lvl9pPr>
          </a:lstStyle>
          <a:p>
            <a:pPr eaLnBrk="1" hangingPunct="1"/>
            <a:r>
              <a:rPr lang="en-US" altLang="zh-TW" sz="1800" b="1" dirty="0" smtClean="0">
                <a:latin typeface="Times New Roman" pitchFamily="18" charset="0"/>
              </a:rPr>
              <a:t>  </a:t>
            </a:r>
            <a:r>
              <a:rPr lang="en-US" altLang="zh-TW" sz="1800" b="1" dirty="0">
                <a:latin typeface="Times New Roman" pitchFamily="18" charset="0"/>
              </a:rPr>
              <a:t>53A: Reimbursing Bank(</a:t>
            </a:r>
            <a:r>
              <a:rPr lang="zh-TW" altLang="en-US" sz="1800" b="1" dirty="0">
                <a:latin typeface="Times New Roman" pitchFamily="18" charset="0"/>
              </a:rPr>
              <a:t>補償銀行</a:t>
            </a:r>
            <a:r>
              <a:rPr lang="en-US" altLang="zh-TW" sz="1800" b="1" dirty="0">
                <a:latin typeface="Times New Roman" pitchFamily="18" charset="0"/>
              </a:rPr>
              <a:t>)</a:t>
            </a:r>
          </a:p>
          <a:p>
            <a:pPr eaLnBrk="1" hangingPunct="1"/>
            <a:r>
              <a:rPr lang="en-US" altLang="zh-TW" sz="1800" b="1" dirty="0">
                <a:latin typeface="Times New Roman" pitchFamily="18" charset="0"/>
              </a:rPr>
              <a:t>        </a:t>
            </a:r>
            <a:r>
              <a:rPr lang="en-US" altLang="zh-TW" sz="1800" b="1" dirty="0">
                <a:solidFill>
                  <a:srgbClr val="FF0000"/>
                </a:solidFill>
                <a:latin typeface="Times New Roman" pitchFamily="18" charset="0"/>
              </a:rPr>
              <a:t>CITIUS33</a:t>
            </a:r>
          </a:p>
          <a:p>
            <a:pPr eaLnBrk="1" hangingPunct="1"/>
            <a:r>
              <a:rPr lang="en-US" altLang="zh-TW" sz="1800" b="1" dirty="0">
                <a:latin typeface="Times New Roman" pitchFamily="18" charset="0"/>
              </a:rPr>
              <a:t>  78: </a:t>
            </a:r>
            <a:r>
              <a:rPr lang="en-US" altLang="zh-TW" sz="1800" b="1" dirty="0" err="1">
                <a:latin typeface="Times New Roman" pitchFamily="18" charset="0"/>
              </a:rPr>
              <a:t>Instrucs</a:t>
            </a:r>
            <a:r>
              <a:rPr lang="en-US" altLang="zh-TW" sz="1800" b="1" dirty="0">
                <a:latin typeface="Times New Roman" pitchFamily="18" charset="0"/>
              </a:rPr>
              <a:t> to Pay/</a:t>
            </a:r>
            <a:r>
              <a:rPr lang="en-US" altLang="zh-TW" sz="1800" b="1" dirty="0" err="1">
                <a:latin typeface="Times New Roman" pitchFamily="18" charset="0"/>
              </a:rPr>
              <a:t>Accpt</a:t>
            </a:r>
            <a:r>
              <a:rPr lang="en-US" altLang="zh-TW" sz="1800" b="1" dirty="0">
                <a:latin typeface="Times New Roman" pitchFamily="18" charset="0"/>
              </a:rPr>
              <a:t>/</a:t>
            </a:r>
            <a:r>
              <a:rPr lang="en-US" altLang="zh-TW" sz="1800" b="1" dirty="0" err="1">
                <a:latin typeface="Times New Roman" pitchFamily="18" charset="0"/>
              </a:rPr>
              <a:t>Negot</a:t>
            </a:r>
            <a:r>
              <a:rPr lang="en-US" altLang="zh-TW" sz="1800" b="1" dirty="0">
                <a:latin typeface="Times New Roman" pitchFamily="18" charset="0"/>
              </a:rPr>
              <a:t> Bank</a:t>
            </a:r>
            <a:r>
              <a:rPr lang="zh-TW" altLang="en-US" sz="1800" b="1" dirty="0">
                <a:latin typeface="Times New Roman" pitchFamily="18" charset="0"/>
              </a:rPr>
              <a:t>（對付款、承兌或讓購銀行之指示）</a:t>
            </a:r>
          </a:p>
          <a:p>
            <a:pPr eaLnBrk="1" hangingPunct="1"/>
            <a:r>
              <a:rPr lang="zh-TW" altLang="en-US" sz="1800" b="1" dirty="0">
                <a:latin typeface="Times New Roman" pitchFamily="18" charset="0"/>
              </a:rPr>
              <a:t>    </a:t>
            </a:r>
            <a:r>
              <a:rPr lang="en-US" altLang="zh-TW" sz="1800" b="1" dirty="0">
                <a:latin typeface="Times New Roman" pitchFamily="18" charset="0"/>
              </a:rPr>
              <a:t>+</a:t>
            </a:r>
            <a:r>
              <a:rPr lang="en-US" altLang="zh-TW" sz="1800" b="1" dirty="0">
                <a:solidFill>
                  <a:srgbClr val="FF0000"/>
                </a:solidFill>
                <a:latin typeface="Times New Roman" pitchFamily="18" charset="0"/>
              </a:rPr>
              <a:t>THE NEGOTIATING BANK IS AUTHORIZED TO DRAW AT SIGHT ON </a:t>
            </a:r>
          </a:p>
          <a:p>
            <a:pPr eaLnBrk="1" hangingPunct="1"/>
            <a:r>
              <a:rPr lang="en-US" altLang="zh-TW" sz="1800" b="1" dirty="0">
                <a:solidFill>
                  <a:srgbClr val="FF0000"/>
                </a:solidFill>
                <a:latin typeface="Times New Roman" pitchFamily="18" charset="0"/>
              </a:rPr>
              <a:t>       REIMBURSING   BANK.</a:t>
            </a:r>
          </a:p>
          <a:p>
            <a:pPr eaLnBrk="1" hangingPunct="1"/>
            <a:r>
              <a:rPr lang="en-US" altLang="zh-TW" sz="1800" b="1" dirty="0">
                <a:latin typeface="Times New Roman" pitchFamily="18" charset="0"/>
              </a:rPr>
              <a:t>    +NEGOTIATING BANK MUST SEND ALL DOCUMENTS TO US IN ONE LOT BY </a:t>
            </a:r>
          </a:p>
          <a:p>
            <a:pPr eaLnBrk="1" hangingPunct="1"/>
            <a:r>
              <a:rPr lang="en-US" altLang="zh-TW" sz="1800" b="1" dirty="0">
                <a:latin typeface="Times New Roman" pitchFamily="18" charset="0"/>
              </a:rPr>
              <a:t>      COURIER SERVICE TO FOLLOWING ADDRESS</a:t>
            </a:r>
            <a:r>
              <a:rPr lang="zh-TW" altLang="en-US" sz="1800" b="1" dirty="0">
                <a:latin typeface="Times New Roman" pitchFamily="18" charset="0"/>
              </a:rPr>
              <a:t>：</a:t>
            </a:r>
          </a:p>
          <a:p>
            <a:pPr eaLnBrk="1" hangingPunct="1"/>
            <a:r>
              <a:rPr lang="zh-TW" altLang="en-US" sz="1800" b="1" dirty="0">
                <a:latin typeface="Times New Roman" pitchFamily="18" charset="0"/>
              </a:rPr>
              <a:t>       </a:t>
            </a:r>
            <a:r>
              <a:rPr lang="en-US" altLang="zh-TW" sz="1800" b="1" dirty="0">
                <a:latin typeface="Times New Roman" pitchFamily="18" charset="0"/>
              </a:rPr>
              <a:t>NO.46, PRINCE ST., HONG KONG</a:t>
            </a:r>
          </a:p>
          <a:p>
            <a:pPr eaLnBrk="1" hangingPunct="1"/>
            <a:r>
              <a:rPr lang="en-US" altLang="zh-TW" sz="1800" b="1" dirty="0" smtClean="0">
                <a:latin typeface="Times New Roman" pitchFamily="18" charset="0"/>
              </a:rPr>
              <a:t>Trailer</a:t>
            </a:r>
          </a:p>
          <a:p>
            <a:pPr eaLnBrk="1" hangingPunct="1"/>
            <a:r>
              <a:rPr lang="zh-TW" altLang="en-US" sz="1800" b="1" dirty="0" smtClean="0">
                <a:latin typeface="Times New Roman" panose="02020603050405020304" pitchFamily="18" charset="0"/>
                <a:ea typeface="+mn-ea"/>
                <a:cs typeface="Times New Roman" panose="02020603050405020304" pitchFamily="18" charset="0"/>
              </a:rPr>
              <a:t>註一</a:t>
            </a:r>
            <a:r>
              <a:rPr lang="en-US" altLang="zh-TW" sz="1800" b="1" dirty="0" smtClean="0">
                <a:latin typeface="Times New Roman" panose="02020603050405020304" pitchFamily="18" charset="0"/>
                <a:ea typeface="+mn-ea"/>
                <a:cs typeface="Times New Roman" panose="02020603050405020304" pitchFamily="18" charset="0"/>
              </a:rPr>
              <a:t>:</a:t>
            </a:r>
            <a:r>
              <a:rPr lang="en-US" altLang="zh-TW" sz="1800" b="1" dirty="0">
                <a:solidFill>
                  <a:srgbClr val="FF0000"/>
                </a:solidFill>
                <a:latin typeface="Times New Roman" panose="02020603050405020304" pitchFamily="18" charset="0"/>
                <a:ea typeface="+mn-ea"/>
                <a:cs typeface="Times New Roman" panose="02020603050405020304" pitchFamily="18" charset="0"/>
              </a:rPr>
              <a:t>GN FORM</a:t>
            </a:r>
            <a:r>
              <a:rPr lang="zh-TW" altLang="zh-TW" sz="1800" b="1" dirty="0">
                <a:latin typeface="Times New Roman" panose="02020603050405020304" pitchFamily="18" charset="0"/>
                <a:ea typeface="+mn-ea"/>
                <a:cs typeface="Times New Roman" panose="02020603050405020304" pitchFamily="18" charset="0"/>
              </a:rPr>
              <a:t>之補償指示舉例：</a:t>
            </a:r>
            <a:r>
              <a:rPr lang="en-US" altLang="zh-TW" sz="1800" b="1" dirty="0">
                <a:latin typeface="Times New Roman" panose="02020603050405020304" pitchFamily="18" charset="0"/>
                <a:ea typeface="+mn-ea"/>
                <a:cs typeface="Times New Roman" panose="02020603050405020304" pitchFamily="18" charset="0"/>
              </a:rPr>
              <a:t>”</a:t>
            </a:r>
            <a:r>
              <a:rPr lang="en-US" altLang="zh-TW" sz="1800" b="1" dirty="0">
                <a:solidFill>
                  <a:srgbClr val="FF0000"/>
                </a:solidFill>
                <a:latin typeface="Times New Roman" panose="02020603050405020304" pitchFamily="18" charset="0"/>
                <a:ea typeface="+mn-ea"/>
                <a:cs typeface="Times New Roman" panose="02020603050405020304" pitchFamily="18" charset="0"/>
              </a:rPr>
              <a:t>UPON RECEIPT OF DOCUMENTS CONFORMING </a:t>
            </a:r>
            <a:r>
              <a:rPr lang="zh-TW" altLang="en-US" sz="1800" b="1"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1800" b="1" dirty="0" smtClean="0">
                <a:solidFill>
                  <a:srgbClr val="FF0000"/>
                </a:solidFill>
                <a:latin typeface="Times New Roman" panose="02020603050405020304" pitchFamily="18" charset="0"/>
                <a:ea typeface="+mn-ea"/>
                <a:cs typeface="Times New Roman" panose="02020603050405020304" pitchFamily="18" charset="0"/>
              </a:rPr>
              <a:t>TO </a:t>
            </a:r>
            <a:r>
              <a:rPr lang="en-US" altLang="zh-TW" sz="1800" b="1" dirty="0">
                <a:solidFill>
                  <a:srgbClr val="FF0000"/>
                </a:solidFill>
                <a:latin typeface="Times New Roman" panose="02020603050405020304" pitchFamily="18" charset="0"/>
                <a:ea typeface="+mn-ea"/>
                <a:cs typeface="Times New Roman" panose="02020603050405020304" pitchFamily="18" charset="0"/>
              </a:rPr>
              <a:t>THE TERMS AND CONDITIONS OF THIS CREDIT, WE WILL PAY THE NEGOTIATING BANK AT SIGHT IN ACCORDANCE WITH THEIR INSTRUCTION.”</a:t>
            </a:r>
          </a:p>
          <a:p>
            <a:pPr eaLnBrk="1" hangingPunct="1"/>
            <a:r>
              <a:rPr lang="zh-TW" altLang="en-US" sz="1800" b="1" dirty="0" smtClean="0">
                <a:latin typeface="Times New Roman" panose="02020603050405020304" pitchFamily="18" charset="0"/>
                <a:ea typeface="+mn-ea"/>
                <a:cs typeface="Times New Roman" panose="02020603050405020304" pitchFamily="18" charset="0"/>
              </a:rPr>
              <a:t>註二</a:t>
            </a:r>
            <a:r>
              <a:rPr lang="en-US" altLang="zh-TW" sz="1800" b="1" dirty="0" smtClean="0">
                <a:latin typeface="Times New Roman" panose="02020603050405020304" pitchFamily="18" charset="0"/>
                <a:ea typeface="+mn-ea"/>
                <a:cs typeface="Times New Roman" panose="02020603050405020304" pitchFamily="18" charset="0"/>
              </a:rPr>
              <a:t>:</a:t>
            </a:r>
            <a:r>
              <a:rPr lang="zh-TW" altLang="en-US" sz="1800" b="1" dirty="0">
                <a:latin typeface="Times New Roman" panose="02020603050405020304" pitchFamily="18" charset="0"/>
                <a:ea typeface="+mn-ea"/>
                <a:cs typeface="Times New Roman" panose="02020603050405020304" pitchFamily="18" charset="0"/>
              </a:rPr>
              <a:t>若為</a:t>
            </a:r>
            <a:r>
              <a:rPr lang="en-US" altLang="zh-TW" sz="1800" b="1" dirty="0">
                <a:latin typeface="Times New Roman" panose="02020603050405020304" pitchFamily="18" charset="0"/>
                <a:ea typeface="+mn-ea"/>
                <a:cs typeface="Times New Roman" panose="02020603050405020304" pitchFamily="18" charset="0"/>
              </a:rPr>
              <a:t>Seller’s </a:t>
            </a:r>
            <a:r>
              <a:rPr lang="en-US" altLang="zh-TW" sz="1800" b="1" dirty="0" smtClean="0">
                <a:latin typeface="Times New Roman" panose="02020603050405020304" pitchFamily="18" charset="0"/>
                <a:ea typeface="+mn-ea"/>
                <a:cs typeface="Times New Roman" panose="02020603050405020304" pitchFamily="18" charset="0"/>
              </a:rPr>
              <a:t>USANCE</a:t>
            </a:r>
            <a:r>
              <a:rPr lang="zh-TW" altLang="zh-TW" sz="1800" b="1" dirty="0">
                <a:latin typeface="Times New Roman" panose="02020603050405020304" pitchFamily="18" charset="0"/>
                <a:ea typeface="+mn-ea"/>
                <a:cs typeface="Times New Roman" panose="02020603050405020304" pitchFamily="18" charset="0"/>
              </a:rPr>
              <a:t>到期付款之補償指示舉例：</a:t>
            </a:r>
            <a:r>
              <a:rPr lang="en-US" altLang="zh-TW" sz="1800" b="1" dirty="0">
                <a:latin typeface="Times New Roman" panose="02020603050405020304" pitchFamily="18" charset="0"/>
                <a:ea typeface="+mn-ea"/>
                <a:cs typeface="Times New Roman" panose="02020603050405020304" pitchFamily="18" charset="0"/>
              </a:rPr>
              <a:t>ON RECEIPT OF DOCUMENTS CONFORMING TO THE TERMS AND CONDITIONS OF THIS CREDIT, WE WILL PAY THE NEGOTIATING BANK AT MATURITY IN ACCORDANCE WITH THEIR INSTRUCTION, ACCEPTANCE COMMISSIONS AND DISCOUNT CHARGES ARE FOR BENEFICIARY’S </a:t>
            </a:r>
            <a:r>
              <a:rPr lang="en-US" altLang="zh-TW" sz="1800" b="1" dirty="0" smtClean="0">
                <a:latin typeface="Times New Roman" panose="02020603050405020304" pitchFamily="18" charset="0"/>
                <a:ea typeface="+mn-ea"/>
                <a:cs typeface="Times New Roman" panose="02020603050405020304" pitchFamily="18" charset="0"/>
              </a:rPr>
              <a:t>ACCOUNT”</a:t>
            </a:r>
            <a:endParaRPr lang="en-US" altLang="zh-TW" sz="1800" b="1"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321016545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3997"/>
            <a:ext cx="8229600" cy="994725"/>
          </a:xfrm>
        </p:spPr>
        <p:txBody>
          <a:bodyPr>
            <a:normAutofit/>
          </a:bodyPr>
          <a:lstStyle/>
          <a:p>
            <a:pPr algn="ctr"/>
            <a:r>
              <a:rPr lang="zh-TW" altLang="zh-TW" sz="4000" b="1" dirty="0"/>
              <a:t>信用狀之交易程序</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228</a:t>
            </a:fld>
            <a:endParaRPr lang="zh-TW" altLang="en-US"/>
          </a:p>
        </p:txBody>
      </p:sp>
      <p:sp>
        <p:nvSpPr>
          <p:cNvPr id="4" name="內容版面配置區 3"/>
          <p:cNvSpPr>
            <a:spLocks noGrp="1"/>
          </p:cNvSpPr>
          <p:nvPr>
            <p:ph sz="quarter" idx="1"/>
          </p:nvPr>
        </p:nvSpPr>
        <p:spPr>
          <a:xfrm>
            <a:off x="179512" y="1196752"/>
            <a:ext cx="8712968" cy="5328592"/>
          </a:xfrm>
        </p:spPr>
        <p:txBody>
          <a:bodyPr>
            <a:normAutofit/>
          </a:bodyPr>
          <a:lstStyle/>
          <a:p>
            <a:pPr>
              <a:buFont typeface="Wingdings" panose="05000000000000000000" pitchFamily="2" charset="2"/>
              <a:buChar char="Ø"/>
            </a:pPr>
            <a:r>
              <a:rPr lang="en-US" altLang="zh-TW" sz="2800" b="1" dirty="0">
                <a:solidFill>
                  <a:srgbClr val="003300"/>
                </a:solidFill>
              </a:rPr>
              <a:t>RE Form L/C</a:t>
            </a:r>
            <a:r>
              <a:rPr lang="zh-TW" altLang="zh-TW" sz="2800" b="1" dirty="0"/>
              <a:t>求償</a:t>
            </a:r>
            <a:r>
              <a:rPr lang="en-US" altLang="zh-TW" sz="2800" b="1" dirty="0"/>
              <a:t>/</a:t>
            </a:r>
            <a:r>
              <a:rPr lang="zh-TW" altLang="zh-TW" sz="2800" b="1" dirty="0"/>
              <a:t>補償方式，由指定銀行向信用狀所規定之補償銀行</a:t>
            </a:r>
            <a:r>
              <a:rPr lang="en-US" altLang="zh-TW" sz="2800" b="1" dirty="0"/>
              <a:t>(</a:t>
            </a:r>
            <a:r>
              <a:rPr lang="zh-TW" altLang="zh-TW" sz="2800" b="1" dirty="0"/>
              <a:t>通常為開狀銀行所開信用狀幣別之存匯銀行</a:t>
            </a:r>
            <a:r>
              <a:rPr lang="en-US" altLang="zh-TW" sz="2800" b="1" dirty="0"/>
              <a:t>)</a:t>
            </a:r>
            <a:r>
              <a:rPr lang="zh-TW" altLang="zh-TW" sz="2800" b="1" dirty="0"/>
              <a:t>求償之補償方式</a:t>
            </a:r>
            <a:endParaRPr lang="en-US" altLang="zh-TW" sz="2800" b="1" dirty="0" smtClean="0"/>
          </a:p>
          <a:p>
            <a:r>
              <a:rPr lang="zh-TW" altLang="zh-TW" sz="2800" b="1" dirty="0" smtClean="0">
                <a:solidFill>
                  <a:srgbClr val="FF0000"/>
                </a:solidFill>
              </a:rPr>
              <a:t>到</a:t>
            </a:r>
            <a:r>
              <a:rPr lang="zh-TW" altLang="zh-TW" sz="2800" b="1" dirty="0">
                <a:solidFill>
                  <a:srgbClr val="FF0000"/>
                </a:solidFill>
              </a:rPr>
              <a:t>單審</a:t>
            </a:r>
            <a:r>
              <a:rPr lang="zh-TW" altLang="zh-TW" sz="2800" b="1" dirty="0" smtClean="0">
                <a:solidFill>
                  <a:srgbClr val="FF0000"/>
                </a:solidFill>
              </a:rPr>
              <a:t>單</a:t>
            </a:r>
            <a:r>
              <a:rPr lang="en-US" altLang="zh-TW" sz="2800" b="1" dirty="0" smtClean="0">
                <a:solidFill>
                  <a:srgbClr val="FF0000"/>
                </a:solidFill>
              </a:rPr>
              <a:t>:</a:t>
            </a:r>
            <a:r>
              <a:rPr lang="zh-TW" altLang="zh-TW" sz="2800" b="1" dirty="0" smtClean="0"/>
              <a:t>開</a:t>
            </a:r>
            <a:r>
              <a:rPr lang="zh-TW" altLang="zh-TW" sz="2800" b="1" dirty="0"/>
              <a:t>狀銀行收到單據</a:t>
            </a:r>
            <a:r>
              <a:rPr lang="zh-TW" altLang="zh-TW" sz="2800" b="1" dirty="0" smtClean="0"/>
              <a:t>後</a:t>
            </a:r>
            <a:r>
              <a:rPr lang="en-US" altLang="zh-TW" sz="2800" b="1" dirty="0" smtClean="0"/>
              <a:t>,</a:t>
            </a:r>
            <a:r>
              <a:rPr lang="zh-TW" altLang="zh-TW" sz="2800" b="1" dirty="0" smtClean="0"/>
              <a:t>須</a:t>
            </a:r>
            <a:r>
              <a:rPr lang="zh-TW" altLang="zh-TW" sz="2800" b="1" dirty="0"/>
              <a:t>審查單據據以決定提示是否</a:t>
            </a:r>
            <a:r>
              <a:rPr lang="zh-TW" altLang="zh-TW" sz="2800" b="1" dirty="0" smtClean="0"/>
              <a:t>符合</a:t>
            </a:r>
            <a:r>
              <a:rPr lang="en-US" altLang="zh-TW" sz="2800" b="1" dirty="0" smtClean="0"/>
              <a:t>,</a:t>
            </a:r>
            <a:r>
              <a:rPr lang="zh-TW" altLang="zh-TW" sz="2800" b="1" dirty="0" smtClean="0"/>
              <a:t>倘</a:t>
            </a:r>
            <a:r>
              <a:rPr lang="zh-TW" altLang="zh-TW" sz="2800" b="1" dirty="0"/>
              <a:t>係符合之</a:t>
            </a:r>
            <a:r>
              <a:rPr lang="zh-TW" altLang="zh-TW" sz="2800" b="1" dirty="0" smtClean="0"/>
              <a:t>提示</a:t>
            </a:r>
            <a:r>
              <a:rPr lang="en-US" altLang="zh-TW" sz="2800" b="1" dirty="0" smtClean="0"/>
              <a:t>,</a:t>
            </a:r>
            <a:r>
              <a:rPr lang="zh-TW" altLang="zh-TW" sz="2800" b="1" dirty="0" smtClean="0"/>
              <a:t>開</a:t>
            </a:r>
            <a:r>
              <a:rPr lang="zh-TW" altLang="zh-TW" sz="2800" b="1" dirty="0"/>
              <a:t>狀銀行即須對指定銀行補償或對受益人</a:t>
            </a:r>
            <a:r>
              <a:rPr lang="zh-TW" altLang="zh-TW" sz="2800" b="1" dirty="0" smtClean="0"/>
              <a:t>兌付</a:t>
            </a:r>
            <a:r>
              <a:rPr lang="en-US" altLang="zh-TW" sz="2800" b="1" dirty="0" smtClean="0"/>
              <a:t>;</a:t>
            </a:r>
            <a:r>
              <a:rPr lang="zh-TW" altLang="zh-TW" sz="2800" b="1" dirty="0" smtClean="0"/>
              <a:t>倘</a:t>
            </a:r>
            <a:r>
              <a:rPr lang="zh-TW" altLang="zh-TW" sz="2800" b="1" dirty="0"/>
              <a:t>提示係屬</a:t>
            </a:r>
            <a:r>
              <a:rPr lang="zh-TW" altLang="zh-TW" sz="2800" b="1" dirty="0" smtClean="0"/>
              <a:t>不符</a:t>
            </a:r>
            <a:r>
              <a:rPr lang="en-US" altLang="zh-TW" sz="2800" b="1" dirty="0" smtClean="0"/>
              <a:t>,</a:t>
            </a:r>
            <a:r>
              <a:rPr lang="zh-TW" altLang="zh-TW" sz="2800" b="1" dirty="0" smtClean="0"/>
              <a:t>開</a:t>
            </a:r>
            <a:r>
              <a:rPr lang="zh-TW" altLang="zh-TW" sz="2800" b="1" dirty="0"/>
              <a:t>狀銀行得拒絕</a:t>
            </a:r>
            <a:r>
              <a:rPr lang="zh-TW" altLang="zh-TW" sz="2800" b="1" dirty="0" smtClean="0"/>
              <a:t>兌付</a:t>
            </a:r>
            <a:r>
              <a:rPr lang="en-US" altLang="zh-TW" sz="2800" b="1" dirty="0" smtClean="0"/>
              <a:t>,</a:t>
            </a:r>
            <a:r>
              <a:rPr lang="zh-TW" altLang="zh-TW" sz="2800" b="1" dirty="0" smtClean="0"/>
              <a:t>並</a:t>
            </a:r>
            <a:r>
              <a:rPr lang="zh-TW" altLang="zh-TW" sz="2800" b="1" dirty="0"/>
              <a:t>做拒付之</a:t>
            </a:r>
            <a:r>
              <a:rPr lang="zh-TW" altLang="zh-TW" sz="2800" b="1" dirty="0" smtClean="0"/>
              <a:t>處理</a:t>
            </a:r>
            <a:r>
              <a:rPr lang="en-US" altLang="zh-TW" sz="2800" b="1" dirty="0" smtClean="0"/>
              <a:t>;</a:t>
            </a:r>
          </a:p>
          <a:p>
            <a:r>
              <a:rPr lang="zh-TW" altLang="zh-TW" sz="2800" b="1" dirty="0">
                <a:solidFill>
                  <a:srgbClr val="FF0000"/>
                </a:solidFill>
              </a:rPr>
              <a:t>贖單領</a:t>
            </a:r>
            <a:r>
              <a:rPr lang="zh-TW" altLang="zh-TW" sz="2800" b="1" dirty="0" smtClean="0">
                <a:solidFill>
                  <a:srgbClr val="FF0000"/>
                </a:solidFill>
              </a:rPr>
              <a:t>貨</a:t>
            </a:r>
            <a:r>
              <a:rPr lang="en-US" altLang="zh-TW" sz="2800" b="1" dirty="0" smtClean="0">
                <a:solidFill>
                  <a:srgbClr val="FF0000"/>
                </a:solidFill>
              </a:rPr>
              <a:t>:</a:t>
            </a:r>
            <a:r>
              <a:rPr lang="zh-TW" altLang="zh-TW" sz="2800" b="1" dirty="0" smtClean="0"/>
              <a:t>倘</a:t>
            </a:r>
            <a:r>
              <a:rPr lang="zh-TW" altLang="zh-TW" sz="2800" b="1" dirty="0"/>
              <a:t>進口商接受</a:t>
            </a:r>
            <a:r>
              <a:rPr lang="zh-TW" altLang="zh-TW" sz="2800" b="1" dirty="0" smtClean="0"/>
              <a:t>單據</a:t>
            </a:r>
            <a:r>
              <a:rPr lang="en-US" altLang="zh-TW" sz="2800" b="1" dirty="0" smtClean="0"/>
              <a:t>,</a:t>
            </a:r>
            <a:r>
              <a:rPr lang="zh-TW" altLang="zh-TW" sz="2800" b="1" dirty="0" smtClean="0"/>
              <a:t>則</a:t>
            </a:r>
            <a:r>
              <a:rPr lang="zh-TW" altLang="zh-TW" sz="2800" b="1" dirty="0"/>
              <a:t>須辦理贖單</a:t>
            </a:r>
            <a:r>
              <a:rPr lang="en-US" altLang="zh-TW" sz="2800" b="1" dirty="0"/>
              <a:t>(</a:t>
            </a:r>
            <a:r>
              <a:rPr lang="zh-TW" altLang="zh-TW" sz="2800" b="1" dirty="0"/>
              <a:t>即期還款贖</a:t>
            </a:r>
            <a:r>
              <a:rPr lang="zh-TW" altLang="zh-TW" sz="2800" b="1" dirty="0" smtClean="0"/>
              <a:t>單</a:t>
            </a:r>
            <a:r>
              <a:rPr lang="en-US" altLang="zh-TW" sz="2800" b="1" dirty="0" smtClean="0"/>
              <a:t>,</a:t>
            </a:r>
            <a:r>
              <a:rPr lang="zh-TW" altLang="zh-TW" sz="2800" b="1" dirty="0" smtClean="0"/>
              <a:t>遠期</a:t>
            </a:r>
            <a:r>
              <a:rPr lang="zh-TW" altLang="zh-TW" sz="2800" b="1" dirty="0"/>
              <a:t>承兌贖單</a:t>
            </a:r>
            <a:r>
              <a:rPr lang="en-US" altLang="zh-TW" sz="2800" b="1" dirty="0"/>
              <a:t>)</a:t>
            </a:r>
            <a:r>
              <a:rPr lang="zh-TW" altLang="zh-TW" sz="2800" b="1" dirty="0" smtClean="0"/>
              <a:t>後</a:t>
            </a:r>
            <a:r>
              <a:rPr lang="en-US" altLang="zh-TW" sz="2800" b="1" dirty="0" smtClean="0"/>
              <a:t>,</a:t>
            </a:r>
            <a:r>
              <a:rPr lang="zh-TW" altLang="zh-TW" sz="2800" b="1" dirty="0" smtClean="0"/>
              <a:t>報關</a:t>
            </a:r>
            <a:r>
              <a:rPr lang="zh-TW" altLang="zh-TW" sz="2800" b="1" dirty="0"/>
              <a:t>提領</a:t>
            </a:r>
            <a:r>
              <a:rPr lang="zh-TW" altLang="zh-TW" sz="2800" b="1" dirty="0" smtClean="0"/>
              <a:t>貨物</a:t>
            </a:r>
            <a:r>
              <a:rPr lang="en-US" altLang="zh-TW" sz="2800" b="1" dirty="0" smtClean="0"/>
              <a:t>.</a:t>
            </a:r>
            <a:endParaRPr lang="zh-TW" altLang="en-US" sz="2800" b="1" dirty="0"/>
          </a:p>
        </p:txBody>
      </p:sp>
    </p:spTree>
    <p:extLst>
      <p:ext uri="{BB962C8B-B14F-4D97-AF65-F5344CB8AC3E}">
        <p14:creationId xmlns:p14="http://schemas.microsoft.com/office/powerpoint/2010/main" xmlns="" val="135133265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pPr>
              <a:defRPr/>
            </a:pPr>
            <a:endParaRPr lang="zh-TW" altLang="zh-TW" sz="4400">
              <a:solidFill>
                <a:schemeClr val="tx2"/>
              </a:solidFill>
              <a:effectLst>
                <a:outerShdw blurRad="38100" dist="38100" dir="2700000" algn="tl">
                  <a:srgbClr val="C0C0C0"/>
                </a:outerShdw>
              </a:effectLst>
              <a:latin typeface="Arial" charset="0"/>
              <a:ea typeface="新細明體" charset="-120"/>
            </a:endParaRPr>
          </a:p>
        </p:txBody>
      </p:sp>
      <p:sp>
        <p:nvSpPr>
          <p:cNvPr id="100355" name="Rectangle 3"/>
          <p:cNvSpPr>
            <a:spLocks noChangeArrowheads="1"/>
          </p:cNvSpPr>
          <p:nvPr/>
        </p:nvSpPr>
        <p:spPr bwMode="auto">
          <a:xfrm>
            <a:off x="0" y="0"/>
            <a:ext cx="1905000" cy="457200"/>
          </a:xfrm>
          <a:prstGeom prst="rect">
            <a:avLst/>
          </a:prstGeom>
          <a:solidFill>
            <a:srgbClr val="0033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solidFill>
                  <a:schemeClr val="bg1"/>
                </a:solidFill>
                <a:latin typeface="Tahoma" pitchFamily="34" charset="0"/>
                <a:ea typeface="標楷體" pitchFamily="65" charset="-120"/>
              </a:rPr>
              <a:t>信用狀作業流程</a:t>
            </a:r>
          </a:p>
        </p:txBody>
      </p:sp>
      <p:sp>
        <p:nvSpPr>
          <p:cNvPr id="100356" name="AutoShape 4"/>
          <p:cNvSpPr>
            <a:spLocks noChangeArrowheads="1"/>
          </p:cNvSpPr>
          <p:nvPr/>
        </p:nvSpPr>
        <p:spPr bwMode="auto">
          <a:xfrm>
            <a:off x="838200" y="533400"/>
            <a:ext cx="20574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solidFill>
                  <a:schemeClr val="bg1"/>
                </a:solidFill>
                <a:latin typeface="Tahoma" pitchFamily="34" charset="0"/>
                <a:ea typeface="標楷體" pitchFamily="65" charset="-120"/>
              </a:rPr>
              <a:t>運送人或發貨代理</a:t>
            </a:r>
          </a:p>
        </p:txBody>
      </p:sp>
      <p:sp>
        <p:nvSpPr>
          <p:cNvPr id="100357" name="AutoShape 5"/>
          <p:cNvSpPr>
            <a:spLocks noChangeArrowheads="1"/>
          </p:cNvSpPr>
          <p:nvPr/>
        </p:nvSpPr>
        <p:spPr bwMode="auto">
          <a:xfrm>
            <a:off x="3505200" y="533400"/>
            <a:ext cx="1447800" cy="304800"/>
          </a:xfrm>
          <a:prstGeom prst="flowChartProcess">
            <a:avLst/>
          </a:prstGeom>
          <a:solidFill>
            <a:schemeClr val="tx2"/>
          </a:solidFill>
          <a:ln w="9525">
            <a:solidFill>
              <a:schemeClr val="folHlink"/>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10.</a:t>
            </a:r>
            <a:r>
              <a:rPr lang="zh-TW" altLang="en-US" sz="1800" b="1">
                <a:solidFill>
                  <a:schemeClr val="bg1"/>
                </a:solidFill>
                <a:latin typeface="Tahoma" pitchFamily="34" charset="0"/>
                <a:ea typeface="標楷體" pitchFamily="65" charset="-120"/>
              </a:rPr>
              <a:t>貨物運送</a:t>
            </a:r>
          </a:p>
        </p:txBody>
      </p:sp>
      <p:sp>
        <p:nvSpPr>
          <p:cNvPr id="100358" name="AutoShape 6"/>
          <p:cNvSpPr>
            <a:spLocks noChangeArrowheads="1"/>
          </p:cNvSpPr>
          <p:nvPr/>
        </p:nvSpPr>
        <p:spPr bwMode="auto">
          <a:xfrm>
            <a:off x="5508625" y="476250"/>
            <a:ext cx="21336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ahoma" pitchFamily="34" charset="0"/>
                <a:ea typeface="標楷體" pitchFamily="65" charset="-120"/>
              </a:rPr>
              <a:t>運送人</a:t>
            </a:r>
          </a:p>
        </p:txBody>
      </p:sp>
      <p:sp>
        <p:nvSpPr>
          <p:cNvPr id="100359" name="AutoShape 7"/>
          <p:cNvSpPr>
            <a:spLocks noChangeArrowheads="1"/>
          </p:cNvSpPr>
          <p:nvPr/>
        </p:nvSpPr>
        <p:spPr bwMode="auto">
          <a:xfrm>
            <a:off x="228600" y="3048000"/>
            <a:ext cx="21336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ahoma" pitchFamily="34" charset="0"/>
                <a:ea typeface="標楷體" pitchFamily="65" charset="-120"/>
              </a:rPr>
              <a:t>買方</a:t>
            </a:r>
            <a:r>
              <a:rPr lang="en-US" altLang="zh-TW" sz="2000" b="1">
                <a:solidFill>
                  <a:schemeClr val="bg1"/>
                </a:solidFill>
                <a:latin typeface="Times New Roman" pitchFamily="18" charset="0"/>
                <a:ea typeface="標楷體" pitchFamily="65" charset="-120"/>
              </a:rPr>
              <a:t>(</a:t>
            </a:r>
            <a:r>
              <a:rPr lang="zh-TW" altLang="en-US" sz="2000" b="1">
                <a:solidFill>
                  <a:schemeClr val="bg1"/>
                </a:solidFill>
                <a:latin typeface="Times New Roman" pitchFamily="18" charset="0"/>
                <a:ea typeface="標楷體" pitchFamily="65" charset="-120"/>
              </a:rPr>
              <a:t>進口商</a:t>
            </a:r>
            <a:r>
              <a:rPr lang="en-US" altLang="zh-TW" sz="2000" b="1">
                <a:solidFill>
                  <a:schemeClr val="bg2"/>
                </a:solidFill>
                <a:latin typeface="Times New Roman" pitchFamily="18" charset="0"/>
                <a:ea typeface="標楷體" pitchFamily="65" charset="-120"/>
              </a:rPr>
              <a:t>)</a:t>
            </a:r>
          </a:p>
        </p:txBody>
      </p:sp>
      <p:sp>
        <p:nvSpPr>
          <p:cNvPr id="100360" name="Rectangle 8"/>
          <p:cNvSpPr>
            <a:spLocks noChangeArrowheads="1"/>
          </p:cNvSpPr>
          <p:nvPr/>
        </p:nvSpPr>
        <p:spPr bwMode="auto">
          <a:xfrm>
            <a:off x="3810000" y="3048000"/>
            <a:ext cx="10668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a:t>
            </a:r>
            <a:r>
              <a:rPr lang="zh-TW" altLang="en-US" sz="1800" b="1">
                <a:solidFill>
                  <a:schemeClr val="bg1"/>
                </a:solidFill>
                <a:latin typeface="Times New Roman" pitchFamily="18" charset="0"/>
                <a:ea typeface="標楷體" pitchFamily="65" charset="-120"/>
              </a:rPr>
              <a:t>訂約</a:t>
            </a:r>
          </a:p>
        </p:txBody>
      </p:sp>
      <p:sp>
        <p:nvSpPr>
          <p:cNvPr id="100361" name="AutoShape 9"/>
          <p:cNvSpPr>
            <a:spLocks noChangeArrowheads="1"/>
          </p:cNvSpPr>
          <p:nvPr/>
        </p:nvSpPr>
        <p:spPr bwMode="auto">
          <a:xfrm>
            <a:off x="6781800" y="3048000"/>
            <a:ext cx="22098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ahoma" pitchFamily="34" charset="0"/>
                <a:ea typeface="標楷體" pitchFamily="65" charset="-120"/>
              </a:rPr>
              <a:t>賣方</a:t>
            </a:r>
            <a:r>
              <a:rPr lang="en-US" altLang="zh-TW" sz="2000" b="1">
                <a:solidFill>
                  <a:schemeClr val="bg1"/>
                </a:solidFill>
                <a:latin typeface="Times New Roman" pitchFamily="18" charset="0"/>
                <a:ea typeface="標楷體" pitchFamily="65" charset="-120"/>
              </a:rPr>
              <a:t>(</a:t>
            </a:r>
            <a:r>
              <a:rPr lang="zh-TW" altLang="en-US" sz="2000" b="1">
                <a:solidFill>
                  <a:schemeClr val="bg1"/>
                </a:solidFill>
                <a:latin typeface="Times New Roman" pitchFamily="18" charset="0"/>
                <a:ea typeface="標楷體" pitchFamily="65" charset="-120"/>
              </a:rPr>
              <a:t>出口商</a:t>
            </a:r>
            <a:r>
              <a:rPr lang="en-US" altLang="zh-TW" sz="2000" b="1">
                <a:solidFill>
                  <a:schemeClr val="bg2"/>
                </a:solidFill>
                <a:latin typeface="Times New Roman" pitchFamily="18" charset="0"/>
                <a:ea typeface="標楷體" pitchFamily="65" charset="-120"/>
              </a:rPr>
              <a:t>)</a:t>
            </a:r>
          </a:p>
        </p:txBody>
      </p:sp>
      <p:sp>
        <p:nvSpPr>
          <p:cNvPr id="100362" name="AutoShape 10"/>
          <p:cNvSpPr>
            <a:spLocks noChangeArrowheads="1"/>
          </p:cNvSpPr>
          <p:nvPr/>
        </p:nvSpPr>
        <p:spPr bwMode="auto">
          <a:xfrm>
            <a:off x="228600" y="1219200"/>
            <a:ext cx="12192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ahoma" pitchFamily="34" charset="0"/>
                <a:ea typeface="標楷體" pitchFamily="65" charset="-120"/>
              </a:rPr>
              <a:t>簽證機構</a:t>
            </a:r>
          </a:p>
        </p:txBody>
      </p:sp>
      <p:sp>
        <p:nvSpPr>
          <p:cNvPr id="100363" name="Rectangle 11"/>
          <p:cNvSpPr>
            <a:spLocks noChangeArrowheads="1"/>
          </p:cNvSpPr>
          <p:nvPr/>
        </p:nvSpPr>
        <p:spPr bwMode="auto">
          <a:xfrm>
            <a:off x="228600" y="1981200"/>
            <a:ext cx="1371600" cy="6096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2.</a:t>
            </a:r>
            <a:r>
              <a:rPr lang="zh-TW" altLang="en-US" sz="1800" b="1">
                <a:solidFill>
                  <a:schemeClr val="bg1"/>
                </a:solidFill>
                <a:latin typeface="Times New Roman" pitchFamily="18" charset="0"/>
                <a:ea typeface="標楷體" pitchFamily="65" charset="-120"/>
              </a:rPr>
              <a:t>申請輸入許</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可證***</a:t>
            </a:r>
          </a:p>
        </p:txBody>
      </p:sp>
      <p:sp>
        <p:nvSpPr>
          <p:cNvPr id="100364" name="AutoShape 12"/>
          <p:cNvSpPr>
            <a:spLocks noChangeArrowheads="1"/>
          </p:cNvSpPr>
          <p:nvPr/>
        </p:nvSpPr>
        <p:spPr bwMode="auto">
          <a:xfrm>
            <a:off x="304800" y="5257800"/>
            <a:ext cx="16002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開狀銀行</a:t>
            </a:r>
          </a:p>
        </p:txBody>
      </p:sp>
      <p:sp>
        <p:nvSpPr>
          <p:cNvPr id="100365" name="Rectangle 13"/>
          <p:cNvSpPr>
            <a:spLocks noChangeArrowheads="1"/>
          </p:cNvSpPr>
          <p:nvPr/>
        </p:nvSpPr>
        <p:spPr bwMode="auto">
          <a:xfrm>
            <a:off x="304800" y="3581400"/>
            <a:ext cx="304800" cy="1447800"/>
          </a:xfrm>
          <a:prstGeom prst="rect">
            <a:avLst/>
          </a:prstGeom>
          <a:solidFill>
            <a:schemeClr val="tx2"/>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3</a:t>
            </a:r>
            <a:r>
              <a:rPr lang="zh-TW" altLang="en-US" sz="1800" b="1">
                <a:solidFill>
                  <a:schemeClr val="bg1"/>
                </a:solidFill>
                <a:latin typeface="Times New Roman" pitchFamily="18" charset="0"/>
                <a:ea typeface="標楷體" pitchFamily="65" charset="-120"/>
              </a:rPr>
              <a:t>申請開狀</a:t>
            </a:r>
          </a:p>
        </p:txBody>
      </p:sp>
      <p:sp>
        <p:nvSpPr>
          <p:cNvPr id="100366" name="Rectangle 14"/>
          <p:cNvSpPr>
            <a:spLocks noChangeArrowheads="1"/>
          </p:cNvSpPr>
          <p:nvPr/>
        </p:nvSpPr>
        <p:spPr bwMode="auto">
          <a:xfrm>
            <a:off x="2590800" y="5257800"/>
            <a:ext cx="16002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4.</a:t>
            </a:r>
            <a:r>
              <a:rPr lang="zh-TW" altLang="en-US" sz="1800" b="1">
                <a:solidFill>
                  <a:schemeClr val="bg1"/>
                </a:solidFill>
                <a:latin typeface="Times New Roman" pitchFamily="18" charset="0"/>
                <a:ea typeface="標楷體" pitchFamily="65" charset="-120"/>
              </a:rPr>
              <a:t>開發信用狀</a:t>
            </a:r>
          </a:p>
        </p:txBody>
      </p:sp>
      <p:sp>
        <p:nvSpPr>
          <p:cNvPr id="100367" name="AutoShape 15"/>
          <p:cNvSpPr>
            <a:spLocks noChangeArrowheads="1"/>
          </p:cNvSpPr>
          <p:nvPr/>
        </p:nvSpPr>
        <p:spPr bwMode="auto">
          <a:xfrm>
            <a:off x="4724400" y="5229225"/>
            <a:ext cx="2152650" cy="333375"/>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通知銀行</a:t>
            </a:r>
            <a:r>
              <a:rPr lang="en-US" altLang="zh-TW" sz="2000" b="1">
                <a:solidFill>
                  <a:schemeClr val="bg1"/>
                </a:solidFill>
                <a:latin typeface="Times New Roman" pitchFamily="18" charset="0"/>
                <a:ea typeface="標楷體" pitchFamily="65" charset="-120"/>
              </a:rPr>
              <a:t>/</a:t>
            </a:r>
            <a:r>
              <a:rPr lang="zh-TW" altLang="en-US" sz="2000" b="1">
                <a:solidFill>
                  <a:schemeClr val="bg1"/>
                </a:solidFill>
                <a:latin typeface="Times New Roman" pitchFamily="18" charset="0"/>
                <a:ea typeface="標楷體" pitchFamily="65" charset="-120"/>
              </a:rPr>
              <a:t>保兌銀行</a:t>
            </a:r>
          </a:p>
        </p:txBody>
      </p:sp>
      <p:sp>
        <p:nvSpPr>
          <p:cNvPr id="100368" name="Rectangle 16"/>
          <p:cNvSpPr>
            <a:spLocks noChangeArrowheads="1"/>
          </p:cNvSpPr>
          <p:nvPr/>
        </p:nvSpPr>
        <p:spPr bwMode="auto">
          <a:xfrm>
            <a:off x="5292725" y="4076700"/>
            <a:ext cx="1943100" cy="3429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5.</a:t>
            </a:r>
            <a:r>
              <a:rPr lang="zh-TW" altLang="en-US" sz="1800" b="1">
                <a:solidFill>
                  <a:schemeClr val="bg1"/>
                </a:solidFill>
                <a:latin typeface="Times New Roman" pitchFamily="18" charset="0"/>
                <a:ea typeface="標楷體" pitchFamily="65" charset="-120"/>
              </a:rPr>
              <a:t>信用狀通知</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保兌</a:t>
            </a:r>
          </a:p>
        </p:txBody>
      </p:sp>
      <p:sp>
        <p:nvSpPr>
          <p:cNvPr id="100369" name="AutoShape 17"/>
          <p:cNvSpPr>
            <a:spLocks noChangeArrowheads="1"/>
          </p:cNvSpPr>
          <p:nvPr/>
        </p:nvSpPr>
        <p:spPr bwMode="auto">
          <a:xfrm>
            <a:off x="7772400" y="1219200"/>
            <a:ext cx="11430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ahoma" pitchFamily="34" charset="0"/>
                <a:ea typeface="標楷體" pitchFamily="65" charset="-120"/>
              </a:rPr>
              <a:t>簽證機構</a:t>
            </a:r>
          </a:p>
        </p:txBody>
      </p:sp>
      <p:sp>
        <p:nvSpPr>
          <p:cNvPr id="100370" name="Rectangle 18"/>
          <p:cNvSpPr>
            <a:spLocks noChangeArrowheads="1"/>
          </p:cNvSpPr>
          <p:nvPr/>
        </p:nvSpPr>
        <p:spPr bwMode="auto">
          <a:xfrm>
            <a:off x="7620000" y="1981200"/>
            <a:ext cx="1371600" cy="6096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6.</a:t>
            </a:r>
            <a:r>
              <a:rPr lang="zh-TW" altLang="en-US" sz="1800" b="1">
                <a:solidFill>
                  <a:schemeClr val="bg1"/>
                </a:solidFill>
                <a:latin typeface="Times New Roman" pitchFamily="18" charset="0"/>
                <a:ea typeface="標楷體" pitchFamily="65" charset="-120"/>
              </a:rPr>
              <a:t>申請輸出許</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可證***</a:t>
            </a:r>
            <a:endParaRPr lang="zh-TW" altLang="en-US" sz="2400">
              <a:solidFill>
                <a:schemeClr val="bg1"/>
              </a:solidFill>
              <a:latin typeface="Tahoma" pitchFamily="34" charset="0"/>
            </a:endParaRPr>
          </a:p>
        </p:txBody>
      </p:sp>
      <p:sp>
        <p:nvSpPr>
          <p:cNvPr id="100371" name="AutoShape 19"/>
          <p:cNvSpPr>
            <a:spLocks noChangeArrowheads="1"/>
          </p:cNvSpPr>
          <p:nvPr/>
        </p:nvSpPr>
        <p:spPr bwMode="auto">
          <a:xfrm>
            <a:off x="5715000" y="1676400"/>
            <a:ext cx="685800" cy="3810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海關</a:t>
            </a:r>
          </a:p>
        </p:txBody>
      </p:sp>
      <p:sp>
        <p:nvSpPr>
          <p:cNvPr id="100372" name="Rectangle 20"/>
          <p:cNvSpPr>
            <a:spLocks noChangeArrowheads="1"/>
          </p:cNvSpPr>
          <p:nvPr/>
        </p:nvSpPr>
        <p:spPr bwMode="auto">
          <a:xfrm>
            <a:off x="5867400" y="2514600"/>
            <a:ext cx="10668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7.</a:t>
            </a:r>
            <a:r>
              <a:rPr lang="zh-TW" altLang="en-US" sz="1800" b="1">
                <a:solidFill>
                  <a:schemeClr val="bg1"/>
                </a:solidFill>
                <a:latin typeface="Times New Roman" pitchFamily="18" charset="0"/>
                <a:ea typeface="標楷體" pitchFamily="65" charset="-120"/>
              </a:rPr>
              <a:t>出口報關</a:t>
            </a:r>
          </a:p>
        </p:txBody>
      </p:sp>
      <p:sp>
        <p:nvSpPr>
          <p:cNvPr id="100373" name="Rectangle 21"/>
          <p:cNvSpPr>
            <a:spLocks noChangeArrowheads="1"/>
          </p:cNvSpPr>
          <p:nvPr/>
        </p:nvSpPr>
        <p:spPr bwMode="auto">
          <a:xfrm>
            <a:off x="5029200" y="1066800"/>
            <a:ext cx="12954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8.</a:t>
            </a:r>
            <a:r>
              <a:rPr lang="zh-TW" altLang="en-US" sz="1800" b="1">
                <a:solidFill>
                  <a:schemeClr val="bg1"/>
                </a:solidFill>
                <a:latin typeface="Times New Roman" pitchFamily="18" charset="0"/>
                <a:ea typeface="標楷體" pitchFamily="65" charset="-120"/>
              </a:rPr>
              <a:t>貨物裝船</a:t>
            </a:r>
          </a:p>
        </p:txBody>
      </p:sp>
      <p:sp>
        <p:nvSpPr>
          <p:cNvPr id="100374" name="Rectangle 22"/>
          <p:cNvSpPr>
            <a:spLocks noChangeArrowheads="1"/>
          </p:cNvSpPr>
          <p:nvPr/>
        </p:nvSpPr>
        <p:spPr bwMode="auto">
          <a:xfrm>
            <a:off x="6553200" y="1371600"/>
            <a:ext cx="10668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9.</a:t>
            </a:r>
            <a:r>
              <a:rPr lang="zh-TW" altLang="en-US" sz="1800" b="1">
                <a:solidFill>
                  <a:schemeClr val="bg1"/>
                </a:solidFill>
                <a:latin typeface="Tahoma" pitchFamily="34" charset="0"/>
                <a:ea typeface="標楷體" pitchFamily="65" charset="-120"/>
              </a:rPr>
              <a:t>交付提單</a:t>
            </a:r>
          </a:p>
        </p:txBody>
      </p:sp>
      <p:sp>
        <p:nvSpPr>
          <p:cNvPr id="100375" name="Rectangle 23"/>
          <p:cNvSpPr>
            <a:spLocks noChangeArrowheads="1"/>
          </p:cNvSpPr>
          <p:nvPr/>
        </p:nvSpPr>
        <p:spPr bwMode="auto">
          <a:xfrm>
            <a:off x="7848600" y="4114800"/>
            <a:ext cx="1295400" cy="685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11.</a:t>
            </a:r>
            <a:r>
              <a:rPr lang="zh-TW" altLang="en-US" sz="1800" b="1">
                <a:solidFill>
                  <a:schemeClr val="bg1"/>
                </a:solidFill>
                <a:latin typeface="Times New Roman" pitchFamily="18" charset="0"/>
                <a:ea typeface="標楷體" pitchFamily="65" charset="-120"/>
              </a:rPr>
              <a:t>備妥單據</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申請押匯</a:t>
            </a:r>
          </a:p>
        </p:txBody>
      </p:sp>
      <p:sp>
        <p:nvSpPr>
          <p:cNvPr id="100376" name="AutoShape 24"/>
          <p:cNvSpPr>
            <a:spLocks noChangeArrowheads="1"/>
          </p:cNvSpPr>
          <p:nvPr/>
        </p:nvSpPr>
        <p:spPr bwMode="auto">
          <a:xfrm>
            <a:off x="7092950" y="5157788"/>
            <a:ext cx="205105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押匯銀行</a:t>
            </a:r>
            <a:r>
              <a:rPr lang="en-US" altLang="zh-TW" sz="2000" b="1">
                <a:solidFill>
                  <a:schemeClr val="bg1"/>
                </a:solidFill>
                <a:latin typeface="Times New Roman" pitchFamily="18" charset="0"/>
                <a:ea typeface="標楷體" pitchFamily="65" charset="-120"/>
              </a:rPr>
              <a:t>/</a:t>
            </a:r>
            <a:r>
              <a:rPr lang="zh-TW" altLang="en-US" sz="2000" b="1">
                <a:solidFill>
                  <a:schemeClr val="bg1"/>
                </a:solidFill>
                <a:latin typeface="Times New Roman" pitchFamily="18" charset="0"/>
                <a:ea typeface="標楷體" pitchFamily="65" charset="-120"/>
              </a:rPr>
              <a:t>指定銀行</a:t>
            </a:r>
          </a:p>
        </p:txBody>
      </p:sp>
      <p:sp>
        <p:nvSpPr>
          <p:cNvPr id="100377" name="Rectangle 25"/>
          <p:cNvSpPr>
            <a:spLocks noChangeArrowheads="1"/>
          </p:cNvSpPr>
          <p:nvPr/>
        </p:nvSpPr>
        <p:spPr bwMode="auto">
          <a:xfrm>
            <a:off x="2590800" y="5715000"/>
            <a:ext cx="16002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12.</a:t>
            </a:r>
            <a:r>
              <a:rPr lang="zh-TW" altLang="en-US" sz="1800" b="1">
                <a:solidFill>
                  <a:schemeClr val="bg1"/>
                </a:solidFill>
                <a:latin typeface="Times New Roman" pitchFamily="18" charset="0"/>
                <a:ea typeface="標楷體" pitchFamily="65" charset="-120"/>
              </a:rPr>
              <a:t>寄單及求償*</a:t>
            </a:r>
          </a:p>
        </p:txBody>
      </p:sp>
      <p:sp>
        <p:nvSpPr>
          <p:cNvPr id="100378" name="Rectangle 26"/>
          <p:cNvSpPr>
            <a:spLocks noChangeArrowheads="1"/>
          </p:cNvSpPr>
          <p:nvPr/>
        </p:nvSpPr>
        <p:spPr bwMode="auto">
          <a:xfrm>
            <a:off x="4800600" y="6019800"/>
            <a:ext cx="11430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12.</a:t>
            </a:r>
            <a:r>
              <a:rPr lang="zh-TW" altLang="en-US" sz="1800" b="1">
                <a:solidFill>
                  <a:schemeClr val="bg1"/>
                </a:solidFill>
                <a:latin typeface="Times New Roman" pitchFamily="18" charset="0"/>
                <a:ea typeface="標楷體" pitchFamily="65" charset="-120"/>
              </a:rPr>
              <a:t>寄單**</a:t>
            </a:r>
          </a:p>
        </p:txBody>
      </p:sp>
      <p:sp>
        <p:nvSpPr>
          <p:cNvPr id="100379" name="Rectangle 27"/>
          <p:cNvSpPr>
            <a:spLocks noChangeArrowheads="1"/>
          </p:cNvSpPr>
          <p:nvPr/>
        </p:nvSpPr>
        <p:spPr bwMode="auto">
          <a:xfrm>
            <a:off x="6248400" y="6400800"/>
            <a:ext cx="13716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12-1.</a:t>
            </a:r>
            <a:r>
              <a:rPr lang="zh-TW" altLang="en-US" sz="1800" b="1">
                <a:solidFill>
                  <a:schemeClr val="bg1"/>
                </a:solidFill>
                <a:latin typeface="Times New Roman" pitchFamily="18" charset="0"/>
                <a:ea typeface="標楷體" pitchFamily="65" charset="-120"/>
              </a:rPr>
              <a:t>求償**</a:t>
            </a:r>
          </a:p>
        </p:txBody>
      </p:sp>
      <p:sp>
        <p:nvSpPr>
          <p:cNvPr id="100380" name="AutoShape 28"/>
          <p:cNvSpPr>
            <a:spLocks noChangeArrowheads="1"/>
          </p:cNvSpPr>
          <p:nvPr/>
        </p:nvSpPr>
        <p:spPr bwMode="auto">
          <a:xfrm>
            <a:off x="3124200" y="6553200"/>
            <a:ext cx="1600200" cy="3048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補償銀行</a:t>
            </a:r>
          </a:p>
        </p:txBody>
      </p:sp>
      <p:sp>
        <p:nvSpPr>
          <p:cNvPr id="100381" name="Rectangle 29"/>
          <p:cNvSpPr>
            <a:spLocks noChangeArrowheads="1"/>
          </p:cNvSpPr>
          <p:nvPr/>
        </p:nvSpPr>
        <p:spPr bwMode="auto">
          <a:xfrm>
            <a:off x="1143000" y="6324600"/>
            <a:ext cx="16002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4-1.</a:t>
            </a:r>
            <a:r>
              <a:rPr lang="zh-TW" altLang="en-US" sz="1800" b="1">
                <a:solidFill>
                  <a:schemeClr val="bg1"/>
                </a:solidFill>
                <a:latin typeface="Times New Roman" pitchFamily="18" charset="0"/>
                <a:ea typeface="標楷體" pitchFamily="65" charset="-120"/>
              </a:rPr>
              <a:t>授權扣帳**</a:t>
            </a:r>
          </a:p>
        </p:txBody>
      </p:sp>
      <p:sp>
        <p:nvSpPr>
          <p:cNvPr id="100382" name="Rectangle 30"/>
          <p:cNvSpPr>
            <a:spLocks noChangeArrowheads="1"/>
          </p:cNvSpPr>
          <p:nvPr/>
        </p:nvSpPr>
        <p:spPr bwMode="auto">
          <a:xfrm>
            <a:off x="914400" y="3581400"/>
            <a:ext cx="381000" cy="1447800"/>
          </a:xfrm>
          <a:prstGeom prst="rect">
            <a:avLst/>
          </a:prstGeom>
          <a:solidFill>
            <a:schemeClr val="tx2"/>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13</a:t>
            </a:r>
            <a:r>
              <a:rPr lang="zh-TW" altLang="en-US" sz="1800" b="1">
                <a:solidFill>
                  <a:schemeClr val="bg1"/>
                </a:solidFill>
                <a:latin typeface="Times New Roman" pitchFamily="18" charset="0"/>
                <a:ea typeface="標楷體" pitchFamily="65" charset="-120"/>
              </a:rPr>
              <a:t>通知到單</a:t>
            </a:r>
          </a:p>
        </p:txBody>
      </p:sp>
      <p:sp>
        <p:nvSpPr>
          <p:cNvPr id="100383" name="Rectangle 31"/>
          <p:cNvSpPr>
            <a:spLocks noChangeArrowheads="1"/>
          </p:cNvSpPr>
          <p:nvPr/>
        </p:nvSpPr>
        <p:spPr bwMode="auto">
          <a:xfrm>
            <a:off x="1600200" y="3581400"/>
            <a:ext cx="381000" cy="1371600"/>
          </a:xfrm>
          <a:prstGeom prst="rect">
            <a:avLst/>
          </a:prstGeom>
          <a:solidFill>
            <a:schemeClr val="tx2"/>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14</a:t>
            </a:r>
            <a:r>
              <a:rPr lang="zh-TW" altLang="en-US" sz="1800" b="1">
                <a:solidFill>
                  <a:schemeClr val="bg1"/>
                </a:solidFill>
                <a:latin typeface="Times New Roman" pitchFamily="18" charset="0"/>
                <a:ea typeface="標楷體" pitchFamily="65" charset="-120"/>
              </a:rPr>
              <a:t>贖單****</a:t>
            </a:r>
          </a:p>
        </p:txBody>
      </p:sp>
      <p:sp>
        <p:nvSpPr>
          <p:cNvPr id="100384" name="Rectangle 32"/>
          <p:cNvSpPr>
            <a:spLocks noChangeArrowheads="1"/>
          </p:cNvSpPr>
          <p:nvPr/>
        </p:nvSpPr>
        <p:spPr bwMode="auto">
          <a:xfrm>
            <a:off x="1828800" y="2362200"/>
            <a:ext cx="838200" cy="4572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15.</a:t>
            </a:r>
            <a:r>
              <a:rPr lang="zh-TW" altLang="en-US" sz="1800" b="1">
                <a:solidFill>
                  <a:schemeClr val="bg1"/>
                </a:solidFill>
                <a:latin typeface="Times New Roman" pitchFamily="18" charset="0"/>
                <a:ea typeface="標楷體" pitchFamily="65" charset="-120"/>
              </a:rPr>
              <a:t>進口</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報關</a:t>
            </a:r>
          </a:p>
        </p:txBody>
      </p:sp>
      <p:sp>
        <p:nvSpPr>
          <p:cNvPr id="100385" name="AutoShape 33"/>
          <p:cNvSpPr>
            <a:spLocks noChangeArrowheads="1"/>
          </p:cNvSpPr>
          <p:nvPr/>
        </p:nvSpPr>
        <p:spPr bwMode="auto">
          <a:xfrm>
            <a:off x="2362200" y="1676400"/>
            <a:ext cx="609600" cy="381000"/>
          </a:xfrm>
          <a:prstGeom prst="flowChartAlternateProcess">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rPr>
              <a:t>海關</a:t>
            </a:r>
          </a:p>
        </p:txBody>
      </p:sp>
      <p:sp>
        <p:nvSpPr>
          <p:cNvPr id="100386" name="Rectangle 34"/>
          <p:cNvSpPr>
            <a:spLocks noChangeArrowheads="1"/>
          </p:cNvSpPr>
          <p:nvPr/>
        </p:nvSpPr>
        <p:spPr bwMode="auto">
          <a:xfrm>
            <a:off x="2362200" y="1143000"/>
            <a:ext cx="838200" cy="3048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16.</a:t>
            </a:r>
            <a:r>
              <a:rPr lang="zh-TW" altLang="en-US" sz="1800" b="1">
                <a:solidFill>
                  <a:schemeClr val="bg1"/>
                </a:solidFill>
                <a:latin typeface="Times New Roman" pitchFamily="18" charset="0"/>
                <a:ea typeface="標楷體" pitchFamily="65" charset="-120"/>
              </a:rPr>
              <a:t>領貨</a:t>
            </a:r>
          </a:p>
        </p:txBody>
      </p:sp>
      <p:sp>
        <p:nvSpPr>
          <p:cNvPr id="100387" name="Line 35"/>
          <p:cNvSpPr>
            <a:spLocks noChangeShapeType="1"/>
          </p:cNvSpPr>
          <p:nvPr/>
        </p:nvSpPr>
        <p:spPr bwMode="auto">
          <a:xfrm flipH="1">
            <a:off x="2362200" y="32004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88" name="Line 36"/>
          <p:cNvSpPr>
            <a:spLocks noChangeShapeType="1"/>
          </p:cNvSpPr>
          <p:nvPr/>
        </p:nvSpPr>
        <p:spPr bwMode="auto">
          <a:xfrm>
            <a:off x="914400" y="2590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89" name="Line 37"/>
          <p:cNvSpPr>
            <a:spLocks noChangeShapeType="1"/>
          </p:cNvSpPr>
          <p:nvPr/>
        </p:nvSpPr>
        <p:spPr bwMode="auto">
          <a:xfrm flipV="1">
            <a:off x="914400" y="1524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0" name="Line 38"/>
          <p:cNvSpPr>
            <a:spLocks noChangeShapeType="1"/>
          </p:cNvSpPr>
          <p:nvPr/>
        </p:nvSpPr>
        <p:spPr bwMode="auto">
          <a:xfrm>
            <a:off x="457200" y="33528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1" name="Line 39"/>
          <p:cNvSpPr>
            <a:spLocks noChangeShapeType="1"/>
          </p:cNvSpPr>
          <p:nvPr/>
        </p:nvSpPr>
        <p:spPr bwMode="auto">
          <a:xfrm>
            <a:off x="457200" y="5029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2" name="Line 40"/>
          <p:cNvSpPr>
            <a:spLocks noChangeShapeType="1"/>
          </p:cNvSpPr>
          <p:nvPr/>
        </p:nvSpPr>
        <p:spPr bwMode="auto">
          <a:xfrm>
            <a:off x="1905000" y="5410200"/>
            <a:ext cx="685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3" name="Line 41"/>
          <p:cNvSpPr>
            <a:spLocks noChangeShapeType="1"/>
          </p:cNvSpPr>
          <p:nvPr/>
        </p:nvSpPr>
        <p:spPr bwMode="auto">
          <a:xfrm>
            <a:off x="4191000" y="5410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4" name="Line 42"/>
          <p:cNvSpPr>
            <a:spLocks noChangeShapeType="1"/>
          </p:cNvSpPr>
          <p:nvPr/>
        </p:nvSpPr>
        <p:spPr bwMode="auto">
          <a:xfrm flipV="1">
            <a:off x="5715000" y="4419600"/>
            <a:ext cx="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5" name="Line 43"/>
          <p:cNvSpPr>
            <a:spLocks noChangeShapeType="1"/>
          </p:cNvSpPr>
          <p:nvPr/>
        </p:nvSpPr>
        <p:spPr bwMode="auto">
          <a:xfrm flipV="1">
            <a:off x="6934200" y="34290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6" name="Line 44"/>
          <p:cNvSpPr>
            <a:spLocks noChangeShapeType="1"/>
          </p:cNvSpPr>
          <p:nvPr/>
        </p:nvSpPr>
        <p:spPr bwMode="auto">
          <a:xfrm>
            <a:off x="4876800" y="3200400"/>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7" name="Line 45"/>
          <p:cNvSpPr>
            <a:spLocks noChangeShapeType="1"/>
          </p:cNvSpPr>
          <p:nvPr/>
        </p:nvSpPr>
        <p:spPr bwMode="auto">
          <a:xfrm>
            <a:off x="1295400" y="55626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8" name="Line 46"/>
          <p:cNvSpPr>
            <a:spLocks noChangeShapeType="1"/>
          </p:cNvSpPr>
          <p:nvPr/>
        </p:nvSpPr>
        <p:spPr bwMode="auto">
          <a:xfrm>
            <a:off x="1295400" y="6629400"/>
            <a:ext cx="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399" name="Line 47"/>
          <p:cNvSpPr>
            <a:spLocks noChangeShapeType="1"/>
          </p:cNvSpPr>
          <p:nvPr/>
        </p:nvSpPr>
        <p:spPr bwMode="auto">
          <a:xfrm>
            <a:off x="1295400" y="6705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0" name="Line 48"/>
          <p:cNvSpPr>
            <a:spLocks noChangeShapeType="1"/>
          </p:cNvSpPr>
          <p:nvPr/>
        </p:nvSpPr>
        <p:spPr bwMode="auto">
          <a:xfrm flipV="1">
            <a:off x="6858000" y="2819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1" name="Line 49"/>
          <p:cNvSpPr>
            <a:spLocks noChangeShapeType="1"/>
          </p:cNvSpPr>
          <p:nvPr/>
        </p:nvSpPr>
        <p:spPr bwMode="auto">
          <a:xfrm flipV="1">
            <a:off x="6096000" y="2057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2" name="Line 50"/>
          <p:cNvSpPr>
            <a:spLocks noChangeShapeType="1"/>
          </p:cNvSpPr>
          <p:nvPr/>
        </p:nvSpPr>
        <p:spPr bwMode="auto">
          <a:xfrm flipV="1">
            <a:off x="6096000" y="13716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3" name="Line 51"/>
          <p:cNvSpPr>
            <a:spLocks noChangeShapeType="1"/>
          </p:cNvSpPr>
          <p:nvPr/>
        </p:nvSpPr>
        <p:spPr bwMode="auto">
          <a:xfrm flipV="1">
            <a:off x="6096000" y="83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4" name="Line 52"/>
          <p:cNvSpPr>
            <a:spLocks noChangeShapeType="1"/>
          </p:cNvSpPr>
          <p:nvPr/>
        </p:nvSpPr>
        <p:spPr bwMode="auto">
          <a:xfrm flipH="1">
            <a:off x="4953000" y="6858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5" name="Line 53"/>
          <p:cNvSpPr>
            <a:spLocks noChangeShapeType="1"/>
          </p:cNvSpPr>
          <p:nvPr/>
        </p:nvSpPr>
        <p:spPr bwMode="auto">
          <a:xfrm flipH="1">
            <a:off x="2895600" y="6858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6" name="Line 54"/>
          <p:cNvSpPr>
            <a:spLocks noChangeShapeType="1"/>
          </p:cNvSpPr>
          <p:nvPr/>
        </p:nvSpPr>
        <p:spPr bwMode="auto">
          <a:xfrm>
            <a:off x="7162800" y="8382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7" name="Line 55"/>
          <p:cNvSpPr>
            <a:spLocks noChangeShapeType="1"/>
          </p:cNvSpPr>
          <p:nvPr/>
        </p:nvSpPr>
        <p:spPr bwMode="auto">
          <a:xfrm>
            <a:off x="7162800" y="16764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8" name="Line 56"/>
          <p:cNvSpPr>
            <a:spLocks noChangeShapeType="1"/>
          </p:cNvSpPr>
          <p:nvPr/>
        </p:nvSpPr>
        <p:spPr bwMode="auto">
          <a:xfrm>
            <a:off x="8534400" y="2590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09" name="Line 57"/>
          <p:cNvSpPr>
            <a:spLocks noChangeShapeType="1"/>
          </p:cNvSpPr>
          <p:nvPr/>
        </p:nvSpPr>
        <p:spPr bwMode="auto">
          <a:xfrm flipV="1">
            <a:off x="8534400" y="1524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0" name="Line 58"/>
          <p:cNvSpPr>
            <a:spLocks noChangeShapeType="1"/>
          </p:cNvSpPr>
          <p:nvPr/>
        </p:nvSpPr>
        <p:spPr bwMode="auto">
          <a:xfrm>
            <a:off x="8534400" y="33528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1" name="Line 59"/>
          <p:cNvSpPr>
            <a:spLocks noChangeShapeType="1"/>
          </p:cNvSpPr>
          <p:nvPr/>
        </p:nvSpPr>
        <p:spPr bwMode="auto">
          <a:xfrm>
            <a:off x="8534400" y="4800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2" name="Rectangle 60"/>
          <p:cNvSpPr>
            <a:spLocks noChangeArrowheads="1"/>
          </p:cNvSpPr>
          <p:nvPr/>
        </p:nvSpPr>
        <p:spPr bwMode="auto">
          <a:xfrm>
            <a:off x="7315200" y="3657600"/>
            <a:ext cx="304800" cy="1219200"/>
          </a:xfrm>
          <a:prstGeom prst="rect">
            <a:avLst/>
          </a:prstGeom>
          <a:solidFill>
            <a:schemeClr val="tx2"/>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chemeClr val="bg1"/>
                </a:solidFill>
                <a:latin typeface="Times New Roman" pitchFamily="18" charset="0"/>
                <a:ea typeface="標楷體" pitchFamily="65" charset="-120"/>
              </a:rPr>
              <a:t>11-1</a:t>
            </a:r>
            <a:r>
              <a:rPr lang="zh-TW" altLang="en-US" sz="1800" b="1">
                <a:solidFill>
                  <a:schemeClr val="bg1"/>
                </a:solidFill>
                <a:latin typeface="Times New Roman" pitchFamily="18" charset="0"/>
                <a:ea typeface="標楷體" pitchFamily="65" charset="-120"/>
              </a:rPr>
              <a:t>墊款</a:t>
            </a:r>
          </a:p>
        </p:txBody>
      </p:sp>
      <p:sp>
        <p:nvSpPr>
          <p:cNvPr id="100413" name="Line 61"/>
          <p:cNvSpPr>
            <a:spLocks noChangeShapeType="1"/>
          </p:cNvSpPr>
          <p:nvPr/>
        </p:nvSpPr>
        <p:spPr bwMode="auto">
          <a:xfrm flipV="1">
            <a:off x="7467600" y="4876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4" name="Line 62"/>
          <p:cNvSpPr>
            <a:spLocks noChangeShapeType="1"/>
          </p:cNvSpPr>
          <p:nvPr/>
        </p:nvSpPr>
        <p:spPr bwMode="auto">
          <a:xfrm flipV="1">
            <a:off x="7467600" y="3352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5" name="Line 63"/>
          <p:cNvSpPr>
            <a:spLocks noChangeShapeType="1"/>
          </p:cNvSpPr>
          <p:nvPr/>
        </p:nvSpPr>
        <p:spPr bwMode="auto">
          <a:xfrm>
            <a:off x="7543800" y="55626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6" name="Line 64"/>
          <p:cNvSpPr>
            <a:spLocks noChangeShapeType="1"/>
          </p:cNvSpPr>
          <p:nvPr/>
        </p:nvSpPr>
        <p:spPr bwMode="auto">
          <a:xfrm flipH="1">
            <a:off x="4191000" y="5867400"/>
            <a:ext cx="335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7" name="Line 65"/>
          <p:cNvSpPr>
            <a:spLocks noChangeShapeType="1"/>
          </p:cNvSpPr>
          <p:nvPr/>
        </p:nvSpPr>
        <p:spPr bwMode="auto">
          <a:xfrm flipH="1">
            <a:off x="1828800" y="5867400"/>
            <a:ext cx="76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8" name="Line 66"/>
          <p:cNvSpPr>
            <a:spLocks noChangeShapeType="1"/>
          </p:cNvSpPr>
          <p:nvPr/>
        </p:nvSpPr>
        <p:spPr bwMode="auto">
          <a:xfrm flipV="1">
            <a:off x="1828800" y="556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19" name="Line 67"/>
          <p:cNvSpPr>
            <a:spLocks noChangeShapeType="1"/>
          </p:cNvSpPr>
          <p:nvPr/>
        </p:nvSpPr>
        <p:spPr bwMode="auto">
          <a:xfrm>
            <a:off x="7924800" y="55626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0" name="Line 68"/>
          <p:cNvSpPr>
            <a:spLocks noChangeShapeType="1"/>
          </p:cNvSpPr>
          <p:nvPr/>
        </p:nvSpPr>
        <p:spPr bwMode="auto">
          <a:xfrm flipH="1">
            <a:off x="5943600" y="6172200"/>
            <a:ext cx="1981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1" name="Line 69"/>
          <p:cNvSpPr>
            <a:spLocks noChangeShapeType="1"/>
          </p:cNvSpPr>
          <p:nvPr/>
        </p:nvSpPr>
        <p:spPr bwMode="auto">
          <a:xfrm flipH="1">
            <a:off x="1600200" y="6172200"/>
            <a:ext cx="3200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2" name="Line 70"/>
          <p:cNvSpPr>
            <a:spLocks noChangeShapeType="1"/>
          </p:cNvSpPr>
          <p:nvPr/>
        </p:nvSpPr>
        <p:spPr bwMode="auto">
          <a:xfrm flipV="1">
            <a:off x="1600200" y="5562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3" name="Line 71"/>
          <p:cNvSpPr>
            <a:spLocks noChangeShapeType="1"/>
          </p:cNvSpPr>
          <p:nvPr/>
        </p:nvSpPr>
        <p:spPr bwMode="auto">
          <a:xfrm>
            <a:off x="8229600" y="5562600"/>
            <a:ext cx="0" cy="990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4" name="Line 72"/>
          <p:cNvSpPr>
            <a:spLocks noChangeShapeType="1"/>
          </p:cNvSpPr>
          <p:nvPr/>
        </p:nvSpPr>
        <p:spPr bwMode="auto">
          <a:xfrm flipH="1">
            <a:off x="7696200" y="6553200"/>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5" name="Line 73"/>
          <p:cNvSpPr>
            <a:spLocks noChangeShapeType="1"/>
          </p:cNvSpPr>
          <p:nvPr/>
        </p:nvSpPr>
        <p:spPr bwMode="auto">
          <a:xfrm flipH="1">
            <a:off x="4724400" y="66294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6" name="Line 74"/>
          <p:cNvSpPr>
            <a:spLocks noChangeShapeType="1"/>
          </p:cNvSpPr>
          <p:nvPr/>
        </p:nvSpPr>
        <p:spPr bwMode="auto">
          <a:xfrm flipV="1">
            <a:off x="1066800" y="50292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7" name="Line 75"/>
          <p:cNvSpPr>
            <a:spLocks noChangeShapeType="1"/>
          </p:cNvSpPr>
          <p:nvPr/>
        </p:nvSpPr>
        <p:spPr bwMode="auto">
          <a:xfrm flipV="1">
            <a:off x="1143000" y="3352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8" name="Line 76"/>
          <p:cNvSpPr>
            <a:spLocks noChangeShapeType="1"/>
          </p:cNvSpPr>
          <p:nvPr/>
        </p:nvSpPr>
        <p:spPr bwMode="auto">
          <a:xfrm>
            <a:off x="1828800" y="33528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29" name="Line 77"/>
          <p:cNvSpPr>
            <a:spLocks noChangeShapeType="1"/>
          </p:cNvSpPr>
          <p:nvPr/>
        </p:nvSpPr>
        <p:spPr bwMode="auto">
          <a:xfrm>
            <a:off x="1828800" y="4953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30" name="Line 78"/>
          <p:cNvSpPr>
            <a:spLocks noChangeShapeType="1"/>
          </p:cNvSpPr>
          <p:nvPr/>
        </p:nvSpPr>
        <p:spPr bwMode="auto">
          <a:xfrm flipV="1">
            <a:off x="2133600" y="2819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31" name="Line 79"/>
          <p:cNvSpPr>
            <a:spLocks noChangeShapeType="1"/>
          </p:cNvSpPr>
          <p:nvPr/>
        </p:nvSpPr>
        <p:spPr bwMode="auto">
          <a:xfrm flipV="1">
            <a:off x="2514600" y="2057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32" name="Line 80"/>
          <p:cNvSpPr>
            <a:spLocks noChangeShapeType="1"/>
          </p:cNvSpPr>
          <p:nvPr/>
        </p:nvSpPr>
        <p:spPr bwMode="auto">
          <a:xfrm flipV="1">
            <a:off x="2514600" y="14478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33" name="Line 81"/>
          <p:cNvSpPr>
            <a:spLocks noChangeShapeType="1"/>
          </p:cNvSpPr>
          <p:nvPr/>
        </p:nvSpPr>
        <p:spPr bwMode="auto">
          <a:xfrm flipV="1">
            <a:off x="2514600" y="838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00434" name="Rectangle 82"/>
          <p:cNvSpPr>
            <a:spLocks noChangeArrowheads="1"/>
          </p:cNvSpPr>
          <p:nvPr/>
        </p:nvSpPr>
        <p:spPr bwMode="auto">
          <a:xfrm>
            <a:off x="2286000" y="3581400"/>
            <a:ext cx="2895600" cy="13716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註</a:t>
            </a:r>
            <a:r>
              <a:rPr lang="en-US" altLang="zh-TW" sz="1800" b="1">
                <a:solidFill>
                  <a:schemeClr val="bg1"/>
                </a:solidFill>
                <a:latin typeface="Times New Roman" pitchFamily="18" charset="0"/>
                <a:ea typeface="標楷體" pitchFamily="65" charset="-120"/>
              </a:rPr>
              <a:t>:*GN Form L/C</a:t>
            </a:r>
            <a:r>
              <a:rPr lang="zh-TW" altLang="en-US" sz="1800" b="1">
                <a:solidFill>
                  <a:schemeClr val="bg1"/>
                </a:solidFill>
                <a:latin typeface="Times New Roman" pitchFamily="18" charset="0"/>
                <a:ea typeface="標楷體" pitchFamily="65" charset="-120"/>
              </a:rPr>
              <a:t>求償</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補償</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a:t>
            </a:r>
            <a:r>
              <a:rPr lang="en-US" altLang="zh-TW" sz="1800" b="1">
                <a:solidFill>
                  <a:schemeClr val="bg1"/>
                </a:solidFill>
                <a:latin typeface="Times New Roman" pitchFamily="18" charset="0"/>
                <a:ea typeface="標楷體" pitchFamily="65" charset="-120"/>
              </a:rPr>
              <a:t>RE Form L/C</a:t>
            </a:r>
            <a:r>
              <a:rPr lang="zh-TW" altLang="en-US" sz="1800" b="1">
                <a:solidFill>
                  <a:schemeClr val="bg1"/>
                </a:solidFill>
                <a:latin typeface="Times New Roman" pitchFamily="18" charset="0"/>
                <a:ea typeface="標楷體" pitchFamily="65" charset="-120"/>
              </a:rPr>
              <a:t>求償</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補償</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***限制輸入</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出貨品表內貨品</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****即期付款贖單</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遠期為承兌</a:t>
            </a:r>
          </a:p>
          <a:p>
            <a:pPr algn="ctr" eaLnBrk="1" hangingPunct="1">
              <a:spcBef>
                <a:spcPct val="0"/>
              </a:spcBef>
              <a:buClrTx/>
              <a:buSzTx/>
              <a:buFontTx/>
              <a:buNone/>
            </a:pPr>
            <a:r>
              <a:rPr lang="zh-TW" altLang="en-US" sz="1800" b="1">
                <a:solidFill>
                  <a:schemeClr val="bg1"/>
                </a:solidFill>
                <a:latin typeface="Times New Roman" pitchFamily="18" charset="0"/>
                <a:ea typeface="標楷體" pitchFamily="65" charset="-120"/>
              </a:rPr>
              <a:t>贖單</a:t>
            </a:r>
            <a:r>
              <a:rPr lang="en-US" altLang="zh-TW" sz="1800" b="1">
                <a:solidFill>
                  <a:schemeClr val="bg1"/>
                </a:solidFill>
                <a:latin typeface="Times New Roman" pitchFamily="18" charset="0"/>
                <a:ea typeface="標楷體" pitchFamily="65" charset="-120"/>
              </a:rPr>
              <a:t>,</a:t>
            </a:r>
            <a:r>
              <a:rPr lang="zh-TW" altLang="en-US" sz="1800" b="1">
                <a:solidFill>
                  <a:schemeClr val="bg1"/>
                </a:solidFill>
                <a:latin typeface="Times New Roman" pitchFamily="18" charset="0"/>
                <a:ea typeface="標楷體" pitchFamily="65" charset="-120"/>
              </a:rPr>
              <a:t>到期還款</a:t>
            </a:r>
          </a:p>
        </p:txBody>
      </p:sp>
      <p:sp>
        <p:nvSpPr>
          <p:cNvPr id="100435" name="投影片編號版面配置區 8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fld id="{CCB8D78C-E7E9-4293-BAA8-F51310917ADC}" type="slidenum">
              <a:rPr kumimoji="0" lang="en-US" altLang="zh-TW" sz="1000" smtClean="0"/>
              <a:pPr eaLnBrk="1" hangingPunct="1">
                <a:spcBef>
                  <a:spcPct val="0"/>
                </a:spcBef>
                <a:buClrTx/>
                <a:buSzTx/>
                <a:buFontTx/>
                <a:buNone/>
              </a:pPr>
              <a:t>229</a:t>
            </a:fld>
            <a:endParaRPr kumimoji="0" lang="en-US" altLang="zh-TW" sz="1000" smtClean="0"/>
          </a:p>
        </p:txBody>
      </p:sp>
      <p:sp>
        <p:nvSpPr>
          <p:cNvPr id="84" name="向左箭號 83"/>
          <p:cNvSpPr/>
          <p:nvPr/>
        </p:nvSpPr>
        <p:spPr>
          <a:xfrm>
            <a:off x="8063880" y="6425952"/>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3882922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763689" y="2341463"/>
            <a:ext cx="5904656"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a:solidFill>
                  <a:schemeClr val="bg1"/>
                </a:solidFill>
                <a:ea typeface="標楷體" pitchFamily="65" charset="-120"/>
              </a:rPr>
              <a:t>CH1-</a:t>
            </a:r>
            <a:r>
              <a:rPr kumimoji="0" lang="zh-TW" altLang="en-US" sz="3600" b="1" dirty="0">
                <a:solidFill>
                  <a:schemeClr val="bg1"/>
                </a:solidFill>
                <a:ea typeface="標楷體" pitchFamily="65" charset="-120"/>
              </a:rPr>
              <a:t>國際貿易基本概念</a:t>
            </a:r>
          </a:p>
          <a:p>
            <a:pPr algn="ctr" eaLnBrk="1" hangingPunct="1"/>
            <a:r>
              <a:rPr kumimoji="0" lang="en-US" altLang="zh-TW" sz="3600" b="1" dirty="0">
                <a:solidFill>
                  <a:schemeClr val="bg1"/>
                </a:solidFill>
                <a:ea typeface="標楷體" pitchFamily="65" charset="-120"/>
              </a:rPr>
              <a:t>3.</a:t>
            </a:r>
            <a:r>
              <a:rPr kumimoji="0" lang="zh-TW" altLang="en-US" sz="3600" b="1" dirty="0">
                <a:solidFill>
                  <a:schemeClr val="bg1"/>
                </a:solidFill>
                <a:latin typeface="標楷體" pitchFamily="65" charset="-120"/>
                <a:ea typeface="標楷體" pitchFamily="65" charset="-120"/>
              </a:rPr>
              <a:t>國際貿易商品分類標準</a:t>
            </a:r>
            <a:r>
              <a:rPr kumimoji="0" lang="zh-TW" altLang="en-US" sz="3600" b="1" dirty="0">
                <a:solidFill>
                  <a:schemeClr val="bg1"/>
                </a:solidFill>
                <a:ea typeface="標楷體" pitchFamily="65" charset="-120"/>
              </a:rPr>
              <a:t>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23</a:t>
            </a:fld>
            <a:endParaRPr lang="zh-TW" altLang="en-US"/>
          </a:p>
        </p:txBody>
      </p:sp>
    </p:spTree>
    <p:extLst>
      <p:ext uri="{BB962C8B-B14F-4D97-AF65-F5344CB8AC3E}">
        <p14:creationId xmlns:p14="http://schemas.microsoft.com/office/powerpoint/2010/main" xmlns="" val="340812756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11188" y="0"/>
            <a:ext cx="8162925" cy="1052736"/>
          </a:xfrm>
        </p:spPr>
        <p:txBody>
          <a:bodyPr>
            <a:normAutofit/>
          </a:bodyPr>
          <a:lstStyle/>
          <a:p>
            <a:pPr algn="ctr" eaLnBrk="1" hangingPunct="1"/>
            <a:r>
              <a:rPr lang="zh-TW" altLang="en-US" sz="4000" b="1" dirty="0" smtClean="0">
                <a:solidFill>
                  <a:srgbClr val="000000"/>
                </a:solidFill>
                <a:latin typeface="Times New Roman" pitchFamily="18" charset="0"/>
                <a:ea typeface="標楷體" pitchFamily="65" charset="-120"/>
              </a:rPr>
              <a:t>信用狀當事人</a:t>
            </a:r>
          </a:p>
        </p:txBody>
      </p:sp>
      <p:sp>
        <p:nvSpPr>
          <p:cNvPr id="101379" name="Rectangle 3"/>
          <p:cNvSpPr>
            <a:spLocks noGrp="1" noChangeArrowheads="1"/>
          </p:cNvSpPr>
          <p:nvPr>
            <p:ph type="body" sz="half" idx="1"/>
          </p:nvPr>
        </p:nvSpPr>
        <p:spPr>
          <a:xfrm>
            <a:off x="0" y="1124744"/>
            <a:ext cx="4787900" cy="5733256"/>
          </a:xfrm>
        </p:spPr>
        <p:txBody>
          <a:bodyPr/>
          <a:lstStyle/>
          <a:p>
            <a:pPr eaLnBrk="1" hangingPunct="1"/>
            <a:r>
              <a:rPr lang="zh-TW" altLang="en-US" sz="2600" b="1" dirty="0" smtClean="0">
                <a:latin typeface="Times New Roman" pitchFamily="18" charset="0"/>
                <a:ea typeface="標楷體" pitchFamily="65" charset="-120"/>
              </a:rPr>
              <a:t>基本關係人</a:t>
            </a:r>
          </a:p>
          <a:p>
            <a:pPr eaLnBrk="1" hangingPunct="1">
              <a:buFont typeface="Wingdings" pitchFamily="2" charset="2"/>
              <a:buNone/>
            </a:pPr>
            <a:r>
              <a:rPr lang="en-US" altLang="zh-TW" sz="2600" b="1" dirty="0" smtClean="0">
                <a:latin typeface="Times New Roman" pitchFamily="18" charset="0"/>
                <a:ea typeface="標楷體" pitchFamily="65" charset="-120"/>
              </a:rPr>
              <a:t>1.</a:t>
            </a:r>
            <a:r>
              <a:rPr lang="zh-TW" altLang="en-US" sz="2600" b="1" dirty="0" smtClean="0">
                <a:latin typeface="Times New Roman" pitchFamily="18" charset="0"/>
                <a:ea typeface="標楷體" pitchFamily="65" charset="-120"/>
              </a:rPr>
              <a:t>申請人</a:t>
            </a:r>
            <a:r>
              <a:rPr lang="en-US" altLang="zh-TW" sz="2600" b="1" dirty="0" smtClean="0">
                <a:latin typeface="Times New Roman" pitchFamily="18" charset="0"/>
                <a:ea typeface="標楷體" pitchFamily="65" charset="-120"/>
              </a:rPr>
              <a:t>(Applicant,</a:t>
            </a:r>
            <a:r>
              <a:rPr lang="zh-TW" altLang="en-US" sz="2600" b="1" dirty="0" smtClean="0">
                <a:latin typeface="Times New Roman" pitchFamily="18" charset="0"/>
                <a:ea typeface="標楷體" pitchFamily="65" charset="-120"/>
              </a:rPr>
              <a:t>通常為進口商</a:t>
            </a:r>
            <a:r>
              <a:rPr lang="en-US" altLang="zh-TW" sz="2600" b="1" dirty="0" smtClean="0">
                <a:latin typeface="Times New Roman" pitchFamily="18" charset="0"/>
                <a:ea typeface="標楷體" pitchFamily="65" charset="-120"/>
              </a:rPr>
              <a:t>,</a:t>
            </a:r>
            <a:r>
              <a:rPr lang="zh-TW" altLang="en-US" sz="2600" b="1" dirty="0" smtClean="0">
                <a:latin typeface="Times New Roman" pitchFamily="18" charset="0"/>
                <a:ea typeface="標楷體" pitchFamily="65" charset="-120"/>
              </a:rPr>
              <a:t>但轉開時則為中間商</a:t>
            </a:r>
            <a:r>
              <a:rPr lang="en-US" altLang="zh-TW" sz="2600" b="1" dirty="0" smtClean="0">
                <a:latin typeface="Times New Roman" pitchFamily="18" charset="0"/>
                <a:ea typeface="標楷體" pitchFamily="65" charset="-120"/>
              </a:rPr>
              <a:t>).</a:t>
            </a:r>
          </a:p>
          <a:p>
            <a:pPr eaLnBrk="1" hangingPunct="1">
              <a:buFont typeface="Wingdings" pitchFamily="2" charset="2"/>
              <a:buNone/>
            </a:pPr>
            <a:r>
              <a:rPr lang="en-US" altLang="zh-TW" sz="2600" b="1" dirty="0" smtClean="0">
                <a:latin typeface="Times New Roman" pitchFamily="18" charset="0"/>
                <a:ea typeface="標楷體" pitchFamily="65" charset="-120"/>
              </a:rPr>
              <a:t>2.</a:t>
            </a:r>
            <a:r>
              <a:rPr lang="zh-TW" altLang="en-US" sz="2600" b="1" dirty="0" smtClean="0">
                <a:latin typeface="Times New Roman" pitchFamily="18" charset="0"/>
                <a:ea typeface="標楷體" pitchFamily="65" charset="-120"/>
              </a:rPr>
              <a:t>開狀銀行</a:t>
            </a:r>
            <a:r>
              <a:rPr lang="en-US" altLang="zh-TW" sz="2600" b="1" dirty="0" smtClean="0">
                <a:latin typeface="Times New Roman" pitchFamily="18" charset="0"/>
                <a:ea typeface="標楷體" pitchFamily="65" charset="-120"/>
              </a:rPr>
              <a:t>(Issuing Bank).</a:t>
            </a:r>
          </a:p>
          <a:p>
            <a:pPr eaLnBrk="1" hangingPunct="1">
              <a:buFont typeface="Wingdings" pitchFamily="2" charset="2"/>
              <a:buNone/>
            </a:pPr>
            <a:r>
              <a:rPr lang="en-US" altLang="zh-TW" sz="2600" b="1" dirty="0" smtClean="0">
                <a:latin typeface="Times New Roman" pitchFamily="18" charset="0"/>
                <a:ea typeface="標楷體" pitchFamily="65" charset="-120"/>
              </a:rPr>
              <a:t>3.</a:t>
            </a:r>
            <a:r>
              <a:rPr lang="zh-TW" altLang="en-US" sz="2600" b="1" dirty="0" smtClean="0">
                <a:latin typeface="Times New Roman" pitchFamily="18" charset="0"/>
                <a:ea typeface="標楷體" pitchFamily="65" charset="-120"/>
              </a:rPr>
              <a:t>保兌銀行</a:t>
            </a:r>
            <a:r>
              <a:rPr lang="en-US" altLang="zh-TW" sz="2600" b="1" dirty="0" smtClean="0">
                <a:latin typeface="Times New Roman" pitchFamily="18" charset="0"/>
                <a:ea typeface="標楷體" pitchFamily="65" charset="-120"/>
              </a:rPr>
              <a:t>(Confirming Bank).</a:t>
            </a:r>
          </a:p>
          <a:p>
            <a:pPr eaLnBrk="1" hangingPunct="1">
              <a:buFont typeface="Wingdings" pitchFamily="2" charset="2"/>
              <a:buNone/>
            </a:pPr>
            <a:r>
              <a:rPr lang="en-US" altLang="zh-TW" sz="2600" b="1" dirty="0" smtClean="0">
                <a:latin typeface="Times New Roman" pitchFamily="18" charset="0"/>
                <a:ea typeface="標楷體" pitchFamily="65" charset="-120"/>
              </a:rPr>
              <a:t>4.</a:t>
            </a:r>
            <a:r>
              <a:rPr lang="zh-TW" altLang="en-US" sz="2600" b="1" dirty="0" smtClean="0">
                <a:latin typeface="Times New Roman" pitchFamily="18" charset="0"/>
                <a:ea typeface="標楷體" pitchFamily="65" charset="-120"/>
              </a:rPr>
              <a:t>受益人</a:t>
            </a:r>
            <a:r>
              <a:rPr lang="en-US" altLang="zh-TW" sz="2600" b="1" dirty="0" smtClean="0">
                <a:latin typeface="Times New Roman" pitchFamily="18" charset="0"/>
                <a:ea typeface="標楷體" pitchFamily="65" charset="-120"/>
              </a:rPr>
              <a:t>(Beneficiary).</a:t>
            </a:r>
          </a:p>
          <a:p>
            <a:pPr eaLnBrk="1" hangingPunct="1"/>
            <a:r>
              <a:rPr lang="zh-TW" altLang="en-US" sz="2600" b="1" dirty="0" smtClean="0">
                <a:latin typeface="Times New Roman" pitchFamily="18" charset="0"/>
                <a:ea typeface="標楷體" pitchFamily="65" charset="-120"/>
              </a:rPr>
              <a:t>其他關係人</a:t>
            </a:r>
          </a:p>
          <a:p>
            <a:pPr eaLnBrk="1" hangingPunct="1">
              <a:buFont typeface="Wingdings" pitchFamily="2" charset="2"/>
              <a:buNone/>
            </a:pPr>
            <a:r>
              <a:rPr lang="en-US" altLang="zh-TW" sz="2600" b="1" dirty="0" smtClean="0">
                <a:latin typeface="Times New Roman" pitchFamily="18" charset="0"/>
                <a:ea typeface="標楷體" pitchFamily="65" charset="-120"/>
              </a:rPr>
              <a:t>1.</a:t>
            </a:r>
            <a:r>
              <a:rPr lang="zh-TW" altLang="en-US" sz="2600" b="1" dirty="0" smtClean="0">
                <a:latin typeface="Times New Roman" pitchFamily="18" charset="0"/>
                <a:ea typeface="標楷體" pitchFamily="65" charset="-120"/>
              </a:rPr>
              <a:t>通知銀行</a:t>
            </a:r>
            <a:r>
              <a:rPr lang="en-US" altLang="zh-TW" sz="2600" b="1" dirty="0" smtClean="0">
                <a:latin typeface="Times New Roman" pitchFamily="18" charset="0"/>
                <a:ea typeface="標楷體" pitchFamily="65" charset="-120"/>
              </a:rPr>
              <a:t>(Advising Bank).</a:t>
            </a:r>
          </a:p>
          <a:p>
            <a:pPr eaLnBrk="1" hangingPunct="1">
              <a:buFont typeface="Wingdings" pitchFamily="2" charset="2"/>
              <a:buNone/>
            </a:pPr>
            <a:r>
              <a:rPr lang="en-US" altLang="zh-TW" sz="2600" b="1" dirty="0" smtClean="0">
                <a:latin typeface="Times New Roman" pitchFamily="18" charset="0"/>
                <a:ea typeface="標楷體" pitchFamily="65" charset="-120"/>
              </a:rPr>
              <a:t>2.</a:t>
            </a:r>
            <a:r>
              <a:rPr lang="zh-TW" altLang="en-US" sz="2600" b="1" dirty="0" smtClean="0">
                <a:latin typeface="Times New Roman" pitchFamily="18" charset="0"/>
                <a:ea typeface="標楷體" pitchFamily="65" charset="-120"/>
              </a:rPr>
              <a:t>指定銀行</a:t>
            </a:r>
            <a:r>
              <a:rPr lang="en-US" altLang="zh-TW" sz="2600" b="1" dirty="0" smtClean="0">
                <a:latin typeface="Times New Roman" pitchFamily="18" charset="0"/>
                <a:ea typeface="標楷體" pitchFamily="65" charset="-120"/>
              </a:rPr>
              <a:t>(Nominated Bank)-</a:t>
            </a:r>
            <a:r>
              <a:rPr lang="zh-TW" altLang="en-US" sz="2600" b="1" dirty="0" smtClean="0">
                <a:latin typeface="Times New Roman" pitchFamily="18" charset="0"/>
                <a:ea typeface="標楷體" pitchFamily="65" charset="-120"/>
              </a:rPr>
              <a:t>付款銀行</a:t>
            </a:r>
            <a:r>
              <a:rPr lang="en-US" altLang="zh-TW" sz="2600" b="1" dirty="0" smtClean="0">
                <a:latin typeface="Times New Roman" pitchFamily="18" charset="0"/>
                <a:ea typeface="標楷體" pitchFamily="65" charset="-120"/>
              </a:rPr>
              <a:t>,</a:t>
            </a:r>
            <a:r>
              <a:rPr lang="zh-TW" altLang="en-US" sz="2600" b="1" dirty="0" smtClean="0">
                <a:latin typeface="Times New Roman" pitchFamily="18" charset="0"/>
                <a:ea typeface="標楷體" pitchFamily="65" charset="-120"/>
              </a:rPr>
              <a:t>承兌</a:t>
            </a:r>
            <a:r>
              <a:rPr lang="en-US" altLang="zh-TW" sz="2600" b="1" dirty="0" smtClean="0">
                <a:latin typeface="Times New Roman" pitchFamily="18" charset="0"/>
                <a:ea typeface="標楷體" pitchFamily="65" charset="-120"/>
              </a:rPr>
              <a:t>.</a:t>
            </a:r>
            <a:r>
              <a:rPr lang="zh-TW" altLang="en-US" sz="2600" b="1" dirty="0" smtClean="0">
                <a:latin typeface="Times New Roman" pitchFamily="18" charset="0"/>
                <a:ea typeface="標楷體" pitchFamily="65" charset="-120"/>
              </a:rPr>
              <a:t>銀行</a:t>
            </a:r>
            <a:r>
              <a:rPr lang="en-US" altLang="zh-TW" sz="2600" b="1" dirty="0" smtClean="0">
                <a:latin typeface="Times New Roman" pitchFamily="18" charset="0"/>
                <a:ea typeface="標楷體" pitchFamily="65" charset="-120"/>
              </a:rPr>
              <a:t>,</a:t>
            </a:r>
            <a:r>
              <a:rPr lang="zh-TW" altLang="en-US" sz="2600" b="1" dirty="0" smtClean="0">
                <a:latin typeface="Times New Roman" pitchFamily="18" charset="0"/>
                <a:ea typeface="標楷體" pitchFamily="65" charset="-120"/>
              </a:rPr>
              <a:t>讓購銀行</a:t>
            </a:r>
            <a:r>
              <a:rPr lang="en-US" altLang="zh-TW" sz="2600" b="1" dirty="0" smtClean="0">
                <a:latin typeface="Times New Roman" pitchFamily="18" charset="0"/>
                <a:ea typeface="標楷體" pitchFamily="65" charset="-120"/>
              </a:rPr>
              <a:t>.</a:t>
            </a:r>
          </a:p>
          <a:p>
            <a:pPr eaLnBrk="1" hangingPunct="1">
              <a:buFont typeface="Wingdings" pitchFamily="2" charset="2"/>
              <a:buNone/>
            </a:pPr>
            <a:r>
              <a:rPr lang="en-US" altLang="zh-TW" sz="2600" b="1" dirty="0" smtClean="0">
                <a:latin typeface="Times New Roman" pitchFamily="18" charset="0"/>
                <a:ea typeface="標楷體" pitchFamily="65" charset="-120"/>
              </a:rPr>
              <a:t>3.</a:t>
            </a:r>
            <a:r>
              <a:rPr lang="zh-TW" altLang="en-US" sz="2600" b="1" dirty="0" smtClean="0">
                <a:latin typeface="Times New Roman" pitchFamily="18" charset="0"/>
                <a:ea typeface="標楷體" pitchFamily="65" charset="-120"/>
              </a:rPr>
              <a:t>付款銀行</a:t>
            </a:r>
            <a:r>
              <a:rPr lang="en-US" altLang="zh-TW" sz="2600" b="1" dirty="0" smtClean="0">
                <a:latin typeface="Times New Roman" pitchFamily="18" charset="0"/>
                <a:ea typeface="標楷體" pitchFamily="65" charset="-120"/>
              </a:rPr>
              <a:t>(Paying Bank)</a:t>
            </a:r>
          </a:p>
        </p:txBody>
      </p:sp>
      <p:sp>
        <p:nvSpPr>
          <p:cNvPr id="101380" name="Rectangle 4"/>
          <p:cNvSpPr>
            <a:spLocks noGrp="1" noChangeArrowheads="1"/>
          </p:cNvSpPr>
          <p:nvPr>
            <p:ph type="body" sz="half" idx="2"/>
          </p:nvPr>
        </p:nvSpPr>
        <p:spPr>
          <a:xfrm>
            <a:off x="4787900" y="1124744"/>
            <a:ext cx="4356100" cy="5733256"/>
          </a:xfrm>
        </p:spPr>
        <p:txBody>
          <a:bodyPr/>
          <a:lstStyle/>
          <a:p>
            <a:pPr eaLnBrk="1" hangingPunct="1">
              <a:buFont typeface="Wingdings" pitchFamily="2" charset="2"/>
              <a:buNone/>
            </a:pPr>
            <a:r>
              <a:rPr lang="en-US" altLang="zh-TW" sz="2600" b="1" dirty="0" smtClean="0">
                <a:latin typeface="Times New Roman" pitchFamily="18" charset="0"/>
                <a:ea typeface="標楷體" pitchFamily="65" charset="-120"/>
              </a:rPr>
              <a:t>4.</a:t>
            </a:r>
            <a:r>
              <a:rPr lang="zh-TW" altLang="en-US" sz="2600" b="1" dirty="0" smtClean="0">
                <a:solidFill>
                  <a:srgbClr val="000000"/>
                </a:solidFill>
                <a:latin typeface="Times New Roman" pitchFamily="18" charset="0"/>
                <a:ea typeface="標楷體" pitchFamily="65" charset="-120"/>
              </a:rPr>
              <a:t>轉押匯銀行</a:t>
            </a:r>
            <a:r>
              <a:rPr lang="en-US" altLang="zh-TW" sz="2600" b="1" dirty="0" smtClean="0">
                <a:solidFill>
                  <a:srgbClr val="000000"/>
                </a:solidFill>
                <a:latin typeface="Times New Roman" pitchFamily="18" charset="0"/>
                <a:ea typeface="標楷體" pitchFamily="65" charset="-120"/>
              </a:rPr>
              <a:t>(Renegotiating Bank)</a:t>
            </a:r>
          </a:p>
          <a:p>
            <a:pPr eaLnBrk="1" hangingPunct="1">
              <a:buFont typeface="Wingdings" pitchFamily="2" charset="2"/>
              <a:buNone/>
            </a:pPr>
            <a:r>
              <a:rPr lang="en-US" altLang="zh-TW" sz="2600" b="1" dirty="0" smtClean="0">
                <a:latin typeface="Times New Roman" pitchFamily="18" charset="0"/>
                <a:ea typeface="標楷體" pitchFamily="65" charset="-120"/>
              </a:rPr>
              <a:t>5.</a:t>
            </a:r>
            <a:r>
              <a:rPr lang="zh-TW" altLang="en-US" sz="2600" b="1" dirty="0" smtClean="0">
                <a:latin typeface="Times New Roman" pitchFamily="18" charset="0"/>
                <a:ea typeface="標楷體" pitchFamily="65" charset="-120"/>
              </a:rPr>
              <a:t>補償銀行</a:t>
            </a:r>
            <a:r>
              <a:rPr lang="en-US" altLang="zh-TW" sz="2600" b="1" dirty="0" smtClean="0">
                <a:latin typeface="Times New Roman" pitchFamily="18" charset="0"/>
                <a:ea typeface="標楷體" pitchFamily="65" charset="-120"/>
              </a:rPr>
              <a:t>/ </a:t>
            </a:r>
            <a:r>
              <a:rPr lang="zh-TW" altLang="en-US" sz="2600" b="1" dirty="0" smtClean="0">
                <a:latin typeface="Times New Roman" pitchFamily="18" charset="0"/>
                <a:ea typeface="標楷體" pitchFamily="65" charset="-120"/>
              </a:rPr>
              <a:t>償付銀行</a:t>
            </a:r>
            <a:r>
              <a:rPr lang="en-US" altLang="zh-TW" sz="2600" b="1" dirty="0" smtClean="0">
                <a:latin typeface="Times New Roman" pitchFamily="18" charset="0"/>
                <a:ea typeface="標楷體" pitchFamily="65" charset="-120"/>
              </a:rPr>
              <a:t>(Reimbursing Bank ).</a:t>
            </a:r>
          </a:p>
          <a:p>
            <a:pPr eaLnBrk="1" hangingPunct="1">
              <a:buFont typeface="Wingdings" pitchFamily="2" charset="2"/>
              <a:buNone/>
            </a:pPr>
            <a:r>
              <a:rPr lang="en-US" altLang="zh-TW" sz="2600" b="1" dirty="0" smtClean="0">
                <a:latin typeface="Times New Roman" pitchFamily="18" charset="0"/>
                <a:ea typeface="標楷體" pitchFamily="65" charset="-120"/>
              </a:rPr>
              <a:t>6.</a:t>
            </a:r>
            <a:r>
              <a:rPr lang="zh-TW" altLang="en-US" sz="2600" b="1" dirty="0" smtClean="0">
                <a:latin typeface="Times New Roman" pitchFamily="18" charset="0"/>
                <a:ea typeface="標楷體" pitchFamily="65" charset="-120"/>
              </a:rPr>
              <a:t>求償銀行</a:t>
            </a:r>
            <a:r>
              <a:rPr lang="en-US" altLang="zh-TW" sz="2600" b="1" dirty="0" smtClean="0">
                <a:latin typeface="Times New Roman" pitchFamily="18" charset="0"/>
                <a:ea typeface="標楷體" pitchFamily="65" charset="-120"/>
              </a:rPr>
              <a:t>(Claiming Bank).</a:t>
            </a:r>
          </a:p>
          <a:p>
            <a:pPr eaLnBrk="1" hangingPunct="1">
              <a:buFont typeface="Wingdings" pitchFamily="2" charset="2"/>
              <a:buNone/>
            </a:pPr>
            <a:r>
              <a:rPr lang="en-US" altLang="zh-TW" sz="2600" b="1" dirty="0" smtClean="0">
                <a:latin typeface="Times New Roman" pitchFamily="18" charset="0"/>
                <a:ea typeface="標楷體" pitchFamily="65" charset="-120"/>
              </a:rPr>
              <a:t>7.</a:t>
            </a:r>
            <a:r>
              <a:rPr lang="zh-TW" altLang="en-US" sz="2600" b="1" dirty="0" smtClean="0">
                <a:latin typeface="Times New Roman" pitchFamily="18" charset="0"/>
                <a:ea typeface="標楷體" pitchFamily="65" charset="-120"/>
              </a:rPr>
              <a:t>轉讓銀行</a:t>
            </a:r>
            <a:r>
              <a:rPr lang="en-US" altLang="zh-TW" sz="2600" b="1" dirty="0" smtClean="0">
                <a:latin typeface="Times New Roman" pitchFamily="18" charset="0"/>
                <a:ea typeface="標楷體" pitchFamily="65" charset="-120"/>
              </a:rPr>
              <a:t>(Transferring Bank).</a:t>
            </a:r>
          </a:p>
          <a:p>
            <a:pPr eaLnBrk="1" hangingPunct="1">
              <a:buFont typeface="Wingdings" pitchFamily="2" charset="2"/>
              <a:buNone/>
            </a:pPr>
            <a:r>
              <a:rPr lang="en-US" altLang="zh-TW" sz="2600" b="1" dirty="0" smtClean="0">
                <a:latin typeface="Times New Roman" pitchFamily="18" charset="0"/>
                <a:ea typeface="標楷體" pitchFamily="65" charset="-120"/>
              </a:rPr>
              <a:t>8.</a:t>
            </a:r>
            <a:r>
              <a:rPr lang="zh-TW" altLang="en-US" sz="2600" b="1" dirty="0" smtClean="0">
                <a:latin typeface="Times New Roman" pitchFamily="18" charset="0"/>
                <a:ea typeface="標楷體" pitchFamily="65" charset="-120"/>
              </a:rPr>
              <a:t>出讓人</a:t>
            </a:r>
            <a:r>
              <a:rPr lang="en-US" altLang="zh-TW" sz="2600" b="1" dirty="0" smtClean="0">
                <a:latin typeface="Times New Roman" pitchFamily="18" charset="0"/>
                <a:ea typeface="標楷體" pitchFamily="65" charset="-120"/>
              </a:rPr>
              <a:t>(Transferor)-</a:t>
            </a:r>
            <a:r>
              <a:rPr lang="zh-TW" altLang="en-US" sz="2600" b="1" dirty="0" smtClean="0">
                <a:latin typeface="Times New Roman" pitchFamily="18" charset="0"/>
                <a:ea typeface="標楷體" pitchFamily="65" charset="-120"/>
              </a:rPr>
              <a:t>第一受益人</a:t>
            </a:r>
            <a:r>
              <a:rPr lang="en-US" altLang="zh-TW" sz="2600" b="1" dirty="0" smtClean="0">
                <a:latin typeface="Times New Roman" pitchFamily="18" charset="0"/>
                <a:ea typeface="標楷體" pitchFamily="65" charset="-120"/>
              </a:rPr>
              <a:t>.</a:t>
            </a:r>
          </a:p>
          <a:p>
            <a:pPr eaLnBrk="1" hangingPunct="1">
              <a:buFont typeface="Wingdings" pitchFamily="2" charset="2"/>
              <a:buNone/>
            </a:pPr>
            <a:r>
              <a:rPr lang="en-US" altLang="zh-TW" sz="2600" b="1" dirty="0" smtClean="0">
                <a:latin typeface="Times New Roman" pitchFamily="18" charset="0"/>
                <a:ea typeface="標楷體" pitchFamily="65" charset="-120"/>
              </a:rPr>
              <a:t>9.</a:t>
            </a:r>
            <a:r>
              <a:rPr lang="zh-TW" altLang="en-US" sz="2600" b="1" dirty="0" smtClean="0">
                <a:latin typeface="Times New Roman" pitchFamily="18" charset="0"/>
                <a:ea typeface="標楷體" pitchFamily="65" charset="-120"/>
              </a:rPr>
              <a:t>受讓人</a:t>
            </a:r>
            <a:r>
              <a:rPr lang="en-US" altLang="zh-TW" sz="2600" b="1" dirty="0" smtClean="0">
                <a:latin typeface="Times New Roman" pitchFamily="18" charset="0"/>
                <a:ea typeface="標楷體" pitchFamily="65" charset="-120"/>
              </a:rPr>
              <a:t>(Transferee)-</a:t>
            </a:r>
            <a:r>
              <a:rPr lang="zh-TW" altLang="en-US" sz="2600" b="1" dirty="0" smtClean="0">
                <a:latin typeface="Times New Roman" pitchFamily="18" charset="0"/>
                <a:ea typeface="標楷體" pitchFamily="65" charset="-120"/>
              </a:rPr>
              <a:t>第二受益人</a:t>
            </a:r>
            <a:r>
              <a:rPr lang="en-US" altLang="zh-TW" sz="2600" b="1" dirty="0" smtClean="0">
                <a:latin typeface="Times New Roman" pitchFamily="18"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230</a:t>
            </a:fld>
            <a:endParaRPr lang="zh-TW" altLang="en-US"/>
          </a:p>
        </p:txBody>
      </p:sp>
    </p:spTree>
    <p:extLst>
      <p:ext uri="{BB962C8B-B14F-4D97-AF65-F5344CB8AC3E}">
        <p14:creationId xmlns:p14="http://schemas.microsoft.com/office/powerpoint/2010/main" xmlns="" val="217499094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4"/>
          <p:cNvSpPr>
            <a:spLocks noGrp="1"/>
          </p:cNvSpPr>
          <p:nvPr>
            <p:ph type="title"/>
          </p:nvPr>
        </p:nvSpPr>
        <p:spPr>
          <a:xfrm>
            <a:off x="395536" y="0"/>
            <a:ext cx="8229600" cy="908720"/>
          </a:xfrm>
        </p:spPr>
        <p:txBody>
          <a:bodyPr>
            <a:normAutofit/>
          </a:bodyPr>
          <a:lstStyle/>
          <a:p>
            <a:pPr algn="ctr"/>
            <a:r>
              <a:rPr lang="zh-TW" altLang="en-US" sz="4000" b="1" dirty="0">
                <a:latin typeface="Times New Roman" pitchFamily="18" charset="0"/>
                <a:ea typeface="標楷體" pitchFamily="65" charset="-120"/>
                <a:cs typeface="Times New Roman" pitchFamily="18" charset="0"/>
              </a:rPr>
              <a:t>信用</a:t>
            </a:r>
            <a:r>
              <a:rPr lang="zh-TW" altLang="en-US" sz="4000" b="1" dirty="0" smtClean="0">
                <a:latin typeface="Times New Roman" pitchFamily="18" charset="0"/>
                <a:ea typeface="標楷體" pitchFamily="65" charset="-120"/>
                <a:cs typeface="Times New Roman" pitchFamily="18" charset="0"/>
              </a:rPr>
              <a:t>狀交易當事人</a:t>
            </a:r>
          </a:p>
        </p:txBody>
      </p:sp>
      <p:sp>
        <p:nvSpPr>
          <p:cNvPr id="102403" name="內容版面配置區 5"/>
          <p:cNvSpPr>
            <a:spLocks noGrp="1"/>
          </p:cNvSpPr>
          <p:nvPr>
            <p:ph idx="1"/>
          </p:nvPr>
        </p:nvSpPr>
        <p:spPr>
          <a:xfrm>
            <a:off x="0" y="1124744"/>
            <a:ext cx="9144000" cy="5400600"/>
          </a:xfrm>
        </p:spPr>
        <p:txBody>
          <a:bodyPr>
            <a:normAutofit lnSpcReduction="10000"/>
          </a:bodyPr>
          <a:lstStyle/>
          <a:p>
            <a:r>
              <a:rPr lang="zh-TW" altLang="en-US" sz="3200" b="1" dirty="0" smtClean="0">
                <a:latin typeface="Times New Roman" pitchFamily="18" charset="0"/>
                <a:ea typeface="標楷體" pitchFamily="65" charset="-120"/>
              </a:rPr>
              <a:t>申請人</a:t>
            </a:r>
            <a:r>
              <a:rPr lang="en-US" altLang="zh-TW" sz="3200" b="1" dirty="0" smtClean="0">
                <a:latin typeface="Times New Roman" pitchFamily="18" charset="0"/>
                <a:ea typeface="標楷體" pitchFamily="65" charset="-120"/>
              </a:rPr>
              <a:t>(Applicant,</a:t>
            </a:r>
            <a:r>
              <a:rPr lang="zh-TW" altLang="en-US" sz="3200" b="1" dirty="0" smtClean="0">
                <a:latin typeface="Times New Roman" pitchFamily="18" charset="0"/>
                <a:ea typeface="標楷體" pitchFamily="65" charset="-120"/>
              </a:rPr>
              <a:t>通常為進口商</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但轉開時則為中間商</a:t>
            </a:r>
            <a:r>
              <a:rPr lang="en-US" altLang="zh-TW" sz="3200" b="1" dirty="0" smtClean="0">
                <a:latin typeface="Times New Roman" pitchFamily="18" charset="0"/>
                <a:ea typeface="標楷體" pitchFamily="65" charset="-120"/>
              </a:rPr>
              <a:t>).</a:t>
            </a:r>
          </a:p>
          <a:p>
            <a:r>
              <a:rPr lang="zh-TW" altLang="en-US" sz="3200" b="1" dirty="0" smtClean="0">
                <a:latin typeface="Times New Roman" pitchFamily="18" charset="0"/>
                <a:ea typeface="標楷體" pitchFamily="65" charset="-120"/>
              </a:rPr>
              <a:t>開狀銀行</a:t>
            </a:r>
            <a:r>
              <a:rPr lang="en-US" altLang="zh-TW" sz="3200" b="1" dirty="0" smtClean="0">
                <a:latin typeface="Times New Roman" pitchFamily="18" charset="0"/>
                <a:ea typeface="標楷體" pitchFamily="65" charset="-120"/>
              </a:rPr>
              <a:t>(Issuing Bank):</a:t>
            </a:r>
            <a:r>
              <a:rPr lang="zh-TW" altLang="en-US" sz="3200" b="1" dirty="0" smtClean="0">
                <a:latin typeface="Times New Roman" pitchFamily="18" charset="0"/>
                <a:ea typeface="標楷體" pitchFamily="65" charset="-120"/>
              </a:rPr>
              <a:t>意指循申請人之請求或為其本身而簽發信用狀之銀行</a:t>
            </a:r>
            <a:r>
              <a:rPr lang="en-US" altLang="zh-TW" sz="3200" b="1" dirty="0" smtClean="0">
                <a:latin typeface="Times New Roman" pitchFamily="18" charset="0"/>
                <a:ea typeface="標楷體" pitchFamily="65" charset="-120"/>
              </a:rPr>
              <a:t>.</a:t>
            </a:r>
          </a:p>
          <a:p>
            <a:r>
              <a:rPr lang="zh-TW" altLang="en-US" sz="3200" b="1" dirty="0" smtClean="0">
                <a:latin typeface="Times New Roman" pitchFamily="18" charset="0"/>
                <a:ea typeface="標楷體" pitchFamily="65" charset="-120"/>
              </a:rPr>
              <a:t>受益人</a:t>
            </a:r>
            <a:r>
              <a:rPr lang="en-US" altLang="zh-TW" sz="3200" b="1" dirty="0" smtClean="0">
                <a:latin typeface="Times New Roman" pitchFamily="18" charset="0"/>
                <a:ea typeface="標楷體" pitchFamily="65" charset="-120"/>
              </a:rPr>
              <a:t>(Beneficiary,</a:t>
            </a:r>
            <a:r>
              <a:rPr lang="zh-TW" altLang="en-US" sz="3200" b="1" dirty="0" smtClean="0">
                <a:latin typeface="Times New Roman" pitchFamily="18" charset="0"/>
                <a:ea typeface="標楷體" pitchFamily="65" charset="-120"/>
              </a:rPr>
              <a:t>通常為出口商</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但轉開時則為供應商</a:t>
            </a:r>
            <a:r>
              <a:rPr lang="en-US" altLang="zh-TW" sz="3200" b="1" dirty="0" smtClean="0">
                <a:latin typeface="Times New Roman" pitchFamily="18" charset="0"/>
                <a:ea typeface="標楷體" pitchFamily="65" charset="-120"/>
              </a:rPr>
              <a:t>)</a:t>
            </a:r>
          </a:p>
          <a:p>
            <a:r>
              <a:rPr lang="zh-TW" altLang="zh-TW" sz="3200" b="1" dirty="0">
                <a:latin typeface="Times New Roman" panose="02020603050405020304" pitchFamily="18" charset="0"/>
                <a:ea typeface="+mj-ea"/>
                <a:cs typeface="Times New Roman" panose="02020603050405020304" pitchFamily="18" charset="0"/>
              </a:rPr>
              <a:t>保兌銀行</a:t>
            </a:r>
            <a:r>
              <a:rPr lang="en-US" altLang="zh-TW" sz="3200" b="1" dirty="0">
                <a:latin typeface="Times New Roman" panose="02020603050405020304" pitchFamily="18" charset="0"/>
                <a:ea typeface="+mj-ea"/>
                <a:cs typeface="Times New Roman" panose="02020603050405020304" pitchFamily="18" charset="0"/>
              </a:rPr>
              <a:t>(Confirming bank</a:t>
            </a:r>
            <a:r>
              <a:rPr lang="en-US" altLang="zh-TW" sz="3200" b="1" dirty="0" smtClean="0">
                <a:latin typeface="Times New Roman" panose="02020603050405020304" pitchFamily="18" charset="0"/>
                <a:ea typeface="+mj-ea"/>
                <a:cs typeface="Times New Roman" panose="02020603050405020304" pitchFamily="18" charset="0"/>
              </a:rPr>
              <a:t>)</a:t>
            </a:r>
            <a:r>
              <a:rPr lang="en-US" altLang="zh-TW" sz="3200" b="1" dirty="0">
                <a:latin typeface="Times New Roman" panose="02020603050405020304" pitchFamily="18" charset="0"/>
                <a:ea typeface="+mj-ea"/>
                <a:cs typeface="Times New Roman" panose="02020603050405020304" pitchFamily="18" charset="0"/>
              </a:rPr>
              <a:t>:</a:t>
            </a:r>
            <a:r>
              <a:rPr lang="zh-TW" altLang="zh-TW" sz="3200" b="1" dirty="0" smtClean="0">
                <a:latin typeface="Times New Roman" panose="02020603050405020304" pitchFamily="18" charset="0"/>
                <a:ea typeface="+mj-ea"/>
                <a:cs typeface="Times New Roman" panose="02020603050405020304" pitchFamily="18" charset="0"/>
              </a:rPr>
              <a:t>意</a:t>
            </a:r>
            <a:r>
              <a:rPr lang="zh-TW" altLang="zh-TW" sz="3200" b="1" dirty="0">
                <a:latin typeface="Times New Roman" panose="02020603050405020304" pitchFamily="18" charset="0"/>
                <a:ea typeface="+mj-ea"/>
                <a:cs typeface="Times New Roman" panose="02020603050405020304" pitchFamily="18" charset="0"/>
              </a:rPr>
              <a:t>指經開狀銀行之授權或</a:t>
            </a:r>
            <a:r>
              <a:rPr lang="zh-TW" altLang="zh-TW" sz="3200" b="1" dirty="0" smtClean="0">
                <a:latin typeface="Times New Roman" panose="02020603050405020304" pitchFamily="18" charset="0"/>
                <a:ea typeface="+mj-ea"/>
                <a:cs typeface="Times New Roman" panose="02020603050405020304" pitchFamily="18" charset="0"/>
              </a:rPr>
              <a:t>委託</a:t>
            </a:r>
            <a:r>
              <a:rPr lang="en-US" altLang="zh-TW" sz="3200" b="1" dirty="0" smtClean="0">
                <a:latin typeface="Times New Roman" panose="02020603050405020304" pitchFamily="18" charset="0"/>
                <a:ea typeface="+mj-ea"/>
                <a:cs typeface="Times New Roman" panose="02020603050405020304" pitchFamily="18" charset="0"/>
              </a:rPr>
              <a:t>,</a:t>
            </a:r>
            <a:r>
              <a:rPr lang="zh-TW" altLang="zh-TW" sz="3200" b="1" dirty="0" smtClean="0">
                <a:latin typeface="Times New Roman" panose="02020603050405020304" pitchFamily="18" charset="0"/>
                <a:ea typeface="+mj-ea"/>
                <a:cs typeface="Times New Roman" panose="02020603050405020304" pitchFamily="18" charset="0"/>
              </a:rPr>
              <a:t>對</a:t>
            </a:r>
            <a:r>
              <a:rPr lang="zh-TW" altLang="zh-TW" sz="3200" b="1" dirty="0">
                <a:latin typeface="Times New Roman" panose="02020603050405020304" pitchFamily="18" charset="0"/>
                <a:ea typeface="+mj-ea"/>
                <a:cs typeface="Times New Roman" panose="02020603050405020304" pitchFamily="18" charset="0"/>
              </a:rPr>
              <a:t>信用狀加以保兌之</a:t>
            </a:r>
            <a:r>
              <a:rPr lang="zh-TW" altLang="zh-TW" sz="3200" b="1" dirty="0" smtClean="0">
                <a:latin typeface="Times New Roman" panose="02020603050405020304" pitchFamily="18" charset="0"/>
                <a:ea typeface="+mj-ea"/>
                <a:cs typeface="Times New Roman" panose="02020603050405020304" pitchFamily="18" charset="0"/>
              </a:rPr>
              <a:t>銀行</a:t>
            </a:r>
            <a:r>
              <a:rPr lang="en-US" altLang="zh-TW" sz="3200" b="1" dirty="0" smtClean="0">
                <a:latin typeface="Times New Roman" panose="02020603050405020304" pitchFamily="18" charset="0"/>
                <a:ea typeface="+mj-ea"/>
                <a:cs typeface="Times New Roman" panose="02020603050405020304" pitchFamily="18" charset="0"/>
              </a:rPr>
              <a:t>.</a:t>
            </a:r>
          </a:p>
          <a:p>
            <a:r>
              <a:rPr lang="zh-TW" altLang="en-US" sz="3200" b="1" dirty="0">
                <a:latin typeface="Times New Roman" pitchFamily="18" charset="0"/>
                <a:ea typeface="標楷體" pitchFamily="65" charset="-120"/>
              </a:rPr>
              <a:t>信用狀係不可撤銷的</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依據</a:t>
            </a:r>
            <a:r>
              <a:rPr lang="en-US" altLang="zh-TW" sz="3200" b="1" dirty="0">
                <a:latin typeface="Times New Roman" pitchFamily="18" charset="0"/>
                <a:ea typeface="標楷體" pitchFamily="65" charset="-120"/>
              </a:rPr>
              <a:t>UCP600</a:t>
            </a:r>
            <a:r>
              <a:rPr lang="zh-TW" altLang="en-US" sz="3200" b="1" dirty="0">
                <a:latin typeface="Times New Roman" pitchFamily="18" charset="0"/>
                <a:ea typeface="標楷體" pitchFamily="65" charset="-120"/>
              </a:rPr>
              <a:t>第</a:t>
            </a:r>
            <a:r>
              <a:rPr lang="en-US" altLang="zh-TW" sz="3200" b="1" dirty="0">
                <a:latin typeface="Times New Roman" pitchFamily="18" charset="0"/>
                <a:ea typeface="標楷體" pitchFamily="65" charset="-120"/>
              </a:rPr>
              <a:t>10</a:t>
            </a:r>
            <a:r>
              <a:rPr lang="zh-TW" altLang="en-US" sz="3200" b="1" dirty="0">
                <a:latin typeface="Times New Roman" pitchFamily="18" charset="0"/>
                <a:ea typeface="標楷體" pitchFamily="65" charset="-120"/>
              </a:rPr>
              <a:t>條</a:t>
            </a:r>
            <a:r>
              <a:rPr lang="en-US" altLang="zh-TW" sz="3200" b="1" dirty="0">
                <a:latin typeface="Times New Roman" pitchFamily="18" charset="0"/>
                <a:ea typeface="標楷體" pitchFamily="65" charset="-120"/>
              </a:rPr>
              <a:t>a</a:t>
            </a:r>
            <a:r>
              <a:rPr lang="zh-TW" altLang="en-US" sz="3200" b="1" dirty="0">
                <a:latin typeface="Times New Roman" pitchFamily="18" charset="0"/>
                <a:ea typeface="標楷體" pitchFamily="65" charset="-120"/>
              </a:rPr>
              <a:t>項之規定</a:t>
            </a:r>
            <a:r>
              <a:rPr lang="en-US" altLang="zh-TW" sz="3200" b="1" dirty="0">
                <a:latin typeface="Times New Roman" pitchFamily="18" charset="0"/>
                <a:ea typeface="標楷體" pitchFamily="65" charset="-120"/>
              </a:rPr>
              <a:t>, </a:t>
            </a:r>
            <a:r>
              <a:rPr lang="zh-TW" altLang="en-US" sz="3200" b="1" dirty="0">
                <a:solidFill>
                  <a:srgbClr val="FF0000"/>
                </a:solidFill>
                <a:latin typeface="Times New Roman" pitchFamily="18" charset="0"/>
                <a:ea typeface="標楷體" pitchFamily="65" charset="-120"/>
              </a:rPr>
              <a:t>除非經開狀銀行</a:t>
            </a:r>
            <a:r>
              <a:rPr lang="en-US" altLang="zh-TW" sz="3200" b="1" dirty="0">
                <a:solidFill>
                  <a:srgbClr val="FF0000"/>
                </a:solidFill>
                <a:latin typeface="Times New Roman" pitchFamily="18" charset="0"/>
                <a:ea typeface="標楷體" pitchFamily="65" charset="-120"/>
              </a:rPr>
              <a:t>,</a:t>
            </a:r>
            <a:r>
              <a:rPr lang="zh-TW" altLang="en-US" sz="3200" b="1" dirty="0">
                <a:solidFill>
                  <a:srgbClr val="FF0000"/>
                </a:solidFill>
                <a:latin typeface="Times New Roman" pitchFamily="18" charset="0"/>
                <a:ea typeface="標楷體" pitchFamily="65" charset="-120"/>
              </a:rPr>
              <a:t>保兌銀行</a:t>
            </a:r>
            <a:r>
              <a:rPr lang="en-US" altLang="zh-TW" sz="3200" b="1" dirty="0">
                <a:solidFill>
                  <a:srgbClr val="FF0000"/>
                </a:solidFill>
                <a:latin typeface="Times New Roman" pitchFamily="18" charset="0"/>
                <a:ea typeface="標楷體" pitchFamily="65" charset="-120"/>
              </a:rPr>
              <a:t>(</a:t>
            </a:r>
            <a:r>
              <a:rPr lang="zh-TW" altLang="en-US" sz="3200" b="1" dirty="0">
                <a:solidFill>
                  <a:srgbClr val="FF0000"/>
                </a:solidFill>
                <a:latin typeface="Times New Roman" pitchFamily="18" charset="0"/>
                <a:ea typeface="標楷體" pitchFamily="65" charset="-120"/>
              </a:rPr>
              <a:t>如有者</a:t>
            </a:r>
            <a:r>
              <a:rPr lang="en-US" altLang="zh-TW" sz="3200" b="1" dirty="0">
                <a:solidFill>
                  <a:srgbClr val="FF0000"/>
                </a:solidFill>
                <a:latin typeface="Times New Roman" pitchFamily="18" charset="0"/>
                <a:ea typeface="標楷體" pitchFamily="65" charset="-120"/>
              </a:rPr>
              <a:t>)</a:t>
            </a:r>
            <a:r>
              <a:rPr lang="zh-TW" altLang="en-US" sz="3200" b="1" dirty="0">
                <a:solidFill>
                  <a:srgbClr val="FF0000"/>
                </a:solidFill>
                <a:latin typeface="Times New Roman" pitchFamily="18" charset="0"/>
                <a:ea typeface="標楷體" pitchFamily="65" charset="-120"/>
              </a:rPr>
              <a:t>及受益人之同意</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否則不能修改或</a:t>
            </a:r>
            <a:r>
              <a:rPr lang="zh-TW" altLang="en-US" sz="3200" b="1" dirty="0" smtClean="0">
                <a:latin typeface="Times New Roman" pitchFamily="18" charset="0"/>
                <a:ea typeface="標楷體" pitchFamily="65" charset="-120"/>
              </a:rPr>
              <a:t>取消</a:t>
            </a:r>
            <a:r>
              <a:rPr lang="en-US" altLang="zh-TW" sz="3200" b="1" dirty="0" smtClean="0">
                <a:latin typeface="Times New Roman" pitchFamily="18" charset="0"/>
                <a:ea typeface="標楷體" pitchFamily="65" charset="-120"/>
              </a:rPr>
              <a:t>.</a:t>
            </a:r>
            <a:endParaRPr lang="zh-TW" altLang="en-US" sz="3200" b="1" dirty="0" smtClean="0">
              <a:latin typeface="Times New Roman" panose="02020603050405020304" pitchFamily="18" charset="0"/>
              <a:ea typeface="+mj-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231</a:t>
            </a:fld>
            <a:endParaRPr lang="zh-TW" altLang="en-US"/>
          </a:p>
        </p:txBody>
      </p:sp>
    </p:spTree>
    <p:extLst>
      <p:ext uri="{BB962C8B-B14F-4D97-AF65-F5344CB8AC3E}">
        <p14:creationId xmlns:p14="http://schemas.microsoft.com/office/powerpoint/2010/main" xmlns="" val="356789364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3708400" cy="69215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800" b="1">
                <a:ea typeface="標楷體" pitchFamily="65" charset="-120"/>
              </a:rPr>
              <a:t>國貿相關規則之使用</a:t>
            </a:r>
          </a:p>
        </p:txBody>
      </p:sp>
      <p:sp>
        <p:nvSpPr>
          <p:cNvPr id="6147" name="Rectangle 3"/>
          <p:cNvSpPr>
            <a:spLocks noChangeArrowheads="1"/>
          </p:cNvSpPr>
          <p:nvPr/>
        </p:nvSpPr>
        <p:spPr bwMode="auto">
          <a:xfrm>
            <a:off x="0" y="765175"/>
            <a:ext cx="2232025" cy="865188"/>
          </a:xfrm>
          <a:prstGeom prst="rect">
            <a:avLst/>
          </a:prstGeom>
          <a:solidFill>
            <a:srgbClr val="00B0F0"/>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800" b="1" dirty="0">
                <a:ea typeface="標楷體" pitchFamily="65" charset="-120"/>
              </a:rPr>
              <a:t>開狀銀行</a:t>
            </a:r>
          </a:p>
        </p:txBody>
      </p:sp>
      <p:sp>
        <p:nvSpPr>
          <p:cNvPr id="6148" name="Rectangle 4"/>
          <p:cNvSpPr>
            <a:spLocks noChangeArrowheads="1"/>
          </p:cNvSpPr>
          <p:nvPr/>
        </p:nvSpPr>
        <p:spPr bwMode="auto">
          <a:xfrm>
            <a:off x="6443663" y="620713"/>
            <a:ext cx="2700337" cy="865187"/>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800" b="1" dirty="0">
                <a:latin typeface="標楷體" pitchFamily="65" charset="-120"/>
                <a:ea typeface="標楷體" pitchFamily="65" charset="-120"/>
              </a:rPr>
              <a:t>押匯</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指定銀行</a:t>
            </a:r>
          </a:p>
        </p:txBody>
      </p:sp>
      <p:sp>
        <p:nvSpPr>
          <p:cNvPr id="6149" name="Rectangle 5"/>
          <p:cNvSpPr>
            <a:spLocks noChangeArrowheads="1"/>
          </p:cNvSpPr>
          <p:nvPr/>
        </p:nvSpPr>
        <p:spPr bwMode="auto">
          <a:xfrm>
            <a:off x="2195513" y="6092825"/>
            <a:ext cx="4608512" cy="765175"/>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800" b="1">
                <a:ea typeface="標楷體" pitchFamily="65" charset="-120"/>
              </a:rPr>
              <a:t>運送人</a:t>
            </a:r>
          </a:p>
        </p:txBody>
      </p:sp>
      <p:sp>
        <p:nvSpPr>
          <p:cNvPr id="6150" name="Rectangle 6"/>
          <p:cNvSpPr>
            <a:spLocks noChangeArrowheads="1"/>
          </p:cNvSpPr>
          <p:nvPr/>
        </p:nvSpPr>
        <p:spPr bwMode="auto">
          <a:xfrm>
            <a:off x="0" y="3716338"/>
            <a:ext cx="1728788" cy="865187"/>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800" b="1" dirty="0">
                <a:ea typeface="標楷體" pitchFamily="65" charset="-120"/>
              </a:rPr>
              <a:t>買方</a:t>
            </a:r>
          </a:p>
        </p:txBody>
      </p:sp>
      <p:sp>
        <p:nvSpPr>
          <p:cNvPr id="6151" name="Rectangle 7"/>
          <p:cNvSpPr>
            <a:spLocks noChangeArrowheads="1"/>
          </p:cNvSpPr>
          <p:nvPr/>
        </p:nvSpPr>
        <p:spPr bwMode="auto">
          <a:xfrm>
            <a:off x="7415213" y="3716338"/>
            <a:ext cx="1728787" cy="865187"/>
          </a:xfrm>
          <a:prstGeom prst="rect">
            <a:avLst/>
          </a:prstGeom>
          <a:solidFill>
            <a:srgbClr val="00B0F0"/>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800" b="1" dirty="0">
                <a:ea typeface="標楷體" pitchFamily="65" charset="-120"/>
              </a:rPr>
              <a:t>賣方</a:t>
            </a:r>
          </a:p>
        </p:txBody>
      </p:sp>
      <p:sp>
        <p:nvSpPr>
          <p:cNvPr id="6152" name="AutoShape 8"/>
          <p:cNvSpPr>
            <a:spLocks noChangeArrowheads="1"/>
          </p:cNvSpPr>
          <p:nvPr/>
        </p:nvSpPr>
        <p:spPr bwMode="auto">
          <a:xfrm>
            <a:off x="3059113" y="3933825"/>
            <a:ext cx="2736850" cy="503238"/>
          </a:xfrm>
          <a:prstGeom prst="roundRect">
            <a:avLst>
              <a:gd name="adj" fmla="val 16667"/>
            </a:avLst>
          </a:prstGeom>
          <a:solidFill>
            <a:srgbClr val="92D050"/>
          </a:solidFill>
          <a:ln w="9525">
            <a:solidFill>
              <a:schemeClr val="tx1"/>
            </a:solidFill>
            <a:round/>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400" b="1">
                <a:latin typeface="Times New Roman" pitchFamily="18" charset="0"/>
                <a:ea typeface="標楷體" pitchFamily="65" charset="-120"/>
              </a:rPr>
              <a:t>買賣契約</a:t>
            </a:r>
          </a:p>
        </p:txBody>
      </p:sp>
      <p:sp>
        <p:nvSpPr>
          <p:cNvPr id="6153" name="Line 9"/>
          <p:cNvSpPr>
            <a:spLocks noChangeShapeType="1"/>
          </p:cNvSpPr>
          <p:nvPr/>
        </p:nvSpPr>
        <p:spPr bwMode="auto">
          <a:xfrm>
            <a:off x="5795963" y="4149725"/>
            <a:ext cx="158432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54" name="Line 10"/>
          <p:cNvSpPr>
            <a:spLocks noChangeShapeType="1"/>
          </p:cNvSpPr>
          <p:nvPr/>
        </p:nvSpPr>
        <p:spPr bwMode="auto">
          <a:xfrm flipH="1">
            <a:off x="1763713" y="4221163"/>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55" name="AutoShape 11"/>
          <p:cNvSpPr>
            <a:spLocks noChangeArrowheads="1"/>
          </p:cNvSpPr>
          <p:nvPr/>
        </p:nvSpPr>
        <p:spPr bwMode="auto">
          <a:xfrm>
            <a:off x="0" y="5157788"/>
            <a:ext cx="2736850" cy="503237"/>
          </a:xfrm>
          <a:prstGeom prst="roundRect">
            <a:avLst>
              <a:gd name="adj" fmla="val 16667"/>
            </a:avLst>
          </a:prstGeom>
          <a:solidFill>
            <a:srgbClr val="92D050"/>
          </a:solidFill>
          <a:ln w="9525">
            <a:solidFill>
              <a:schemeClr val="tx1"/>
            </a:solidFill>
            <a:round/>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400">
                <a:latin typeface="Times New Roman" pitchFamily="18" charset="0"/>
                <a:ea typeface="標楷體" pitchFamily="65" charset="-120"/>
              </a:rPr>
              <a:t>運送契約</a:t>
            </a:r>
            <a:r>
              <a:rPr lang="en-US" altLang="zh-TW" sz="2400">
                <a:latin typeface="Times New Roman" pitchFamily="18" charset="0"/>
                <a:ea typeface="標楷體" pitchFamily="65" charset="-120"/>
              </a:rPr>
              <a:t>(E,F)</a:t>
            </a:r>
          </a:p>
        </p:txBody>
      </p:sp>
      <p:sp>
        <p:nvSpPr>
          <p:cNvPr id="6156" name="AutoShape 12"/>
          <p:cNvSpPr>
            <a:spLocks noChangeArrowheads="1"/>
          </p:cNvSpPr>
          <p:nvPr/>
        </p:nvSpPr>
        <p:spPr bwMode="auto">
          <a:xfrm>
            <a:off x="6407150" y="5157788"/>
            <a:ext cx="2736850" cy="503237"/>
          </a:xfrm>
          <a:prstGeom prst="roundRect">
            <a:avLst>
              <a:gd name="adj" fmla="val 16667"/>
            </a:avLst>
          </a:prstGeom>
          <a:solidFill>
            <a:srgbClr val="92D050"/>
          </a:solidFill>
          <a:ln w="9525">
            <a:solidFill>
              <a:schemeClr val="tx1"/>
            </a:solidFill>
            <a:round/>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400" dirty="0">
                <a:latin typeface="Times New Roman" pitchFamily="18" charset="0"/>
                <a:ea typeface="標楷體" pitchFamily="65" charset="-120"/>
              </a:rPr>
              <a:t>運送契約</a:t>
            </a:r>
            <a:r>
              <a:rPr lang="en-US" altLang="zh-TW" sz="2400" dirty="0">
                <a:latin typeface="Times New Roman" pitchFamily="18" charset="0"/>
                <a:ea typeface="標楷體" pitchFamily="65" charset="-120"/>
              </a:rPr>
              <a:t>(C,D)</a:t>
            </a:r>
          </a:p>
        </p:txBody>
      </p:sp>
      <p:sp>
        <p:nvSpPr>
          <p:cNvPr id="6157" name="AutoShape 13"/>
          <p:cNvSpPr>
            <a:spLocks noChangeArrowheads="1"/>
          </p:cNvSpPr>
          <p:nvPr/>
        </p:nvSpPr>
        <p:spPr bwMode="auto">
          <a:xfrm>
            <a:off x="0" y="2781300"/>
            <a:ext cx="2736850" cy="503238"/>
          </a:xfrm>
          <a:prstGeom prst="roundRect">
            <a:avLst>
              <a:gd name="adj" fmla="val 16667"/>
            </a:avLst>
          </a:prstGeom>
          <a:solidFill>
            <a:srgbClr val="0070C0"/>
          </a:solidFill>
          <a:ln w="9525">
            <a:solidFill>
              <a:schemeClr val="tx1"/>
            </a:solidFill>
            <a:round/>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400" b="1" dirty="0">
                <a:solidFill>
                  <a:schemeClr val="bg1"/>
                </a:solidFill>
                <a:ea typeface="標楷體" pitchFamily="65" charset="-120"/>
              </a:rPr>
              <a:t>進口融資契約</a:t>
            </a:r>
          </a:p>
        </p:txBody>
      </p:sp>
      <p:sp>
        <p:nvSpPr>
          <p:cNvPr id="6158" name="AutoShape 14"/>
          <p:cNvSpPr>
            <a:spLocks noChangeArrowheads="1"/>
          </p:cNvSpPr>
          <p:nvPr/>
        </p:nvSpPr>
        <p:spPr bwMode="auto">
          <a:xfrm>
            <a:off x="3276600" y="2420938"/>
            <a:ext cx="2736850" cy="503237"/>
          </a:xfrm>
          <a:prstGeom prst="roundRect">
            <a:avLst>
              <a:gd name="adj" fmla="val 16667"/>
            </a:avLst>
          </a:prstGeom>
          <a:solidFill>
            <a:srgbClr val="003300"/>
          </a:solidFill>
          <a:ln w="9525">
            <a:solidFill>
              <a:schemeClr val="tx1"/>
            </a:solidFill>
            <a:round/>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400" b="1" dirty="0">
                <a:solidFill>
                  <a:schemeClr val="bg1"/>
                </a:solidFill>
                <a:ea typeface="標楷體" pitchFamily="65" charset="-120"/>
              </a:rPr>
              <a:t>信用狀契約</a:t>
            </a:r>
          </a:p>
        </p:txBody>
      </p:sp>
      <p:sp>
        <p:nvSpPr>
          <p:cNvPr id="6159" name="AutoShape 15"/>
          <p:cNvSpPr>
            <a:spLocks noChangeArrowheads="1"/>
          </p:cNvSpPr>
          <p:nvPr/>
        </p:nvSpPr>
        <p:spPr bwMode="auto">
          <a:xfrm>
            <a:off x="6407150" y="2708275"/>
            <a:ext cx="2736850" cy="503238"/>
          </a:xfrm>
          <a:prstGeom prst="roundRect">
            <a:avLst>
              <a:gd name="adj" fmla="val 16667"/>
            </a:avLst>
          </a:prstGeom>
          <a:solidFill>
            <a:srgbClr val="0070C0"/>
          </a:solidFill>
          <a:ln w="9525">
            <a:solidFill>
              <a:schemeClr val="tx1"/>
            </a:solidFill>
            <a:round/>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400" b="1" dirty="0">
                <a:solidFill>
                  <a:schemeClr val="bg1"/>
                </a:solidFill>
                <a:ea typeface="標楷體" pitchFamily="65" charset="-120"/>
              </a:rPr>
              <a:t>出口押匯契約</a:t>
            </a:r>
          </a:p>
        </p:txBody>
      </p:sp>
      <p:sp>
        <p:nvSpPr>
          <p:cNvPr id="6160" name="AutoShape 16"/>
          <p:cNvSpPr>
            <a:spLocks noChangeArrowheads="1"/>
          </p:cNvSpPr>
          <p:nvPr/>
        </p:nvSpPr>
        <p:spPr bwMode="auto">
          <a:xfrm>
            <a:off x="2843213" y="765175"/>
            <a:ext cx="2736850" cy="503238"/>
          </a:xfrm>
          <a:prstGeom prst="roundRect">
            <a:avLst>
              <a:gd name="adj" fmla="val 16667"/>
            </a:avLst>
          </a:prstGeom>
          <a:solidFill>
            <a:schemeClr val="accent2"/>
          </a:solidFill>
          <a:ln w="9525">
            <a:solidFill>
              <a:schemeClr val="tx1"/>
            </a:solidFill>
            <a:round/>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400">
                <a:ea typeface="標楷體" pitchFamily="65" charset="-120"/>
              </a:rPr>
              <a:t>通匯契約</a:t>
            </a:r>
          </a:p>
        </p:txBody>
      </p:sp>
      <p:sp>
        <p:nvSpPr>
          <p:cNvPr id="6161" name="Line 17"/>
          <p:cNvSpPr>
            <a:spLocks noChangeShapeType="1"/>
          </p:cNvSpPr>
          <p:nvPr/>
        </p:nvSpPr>
        <p:spPr bwMode="auto">
          <a:xfrm flipV="1">
            <a:off x="1116013" y="4581525"/>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62" name="Line 19"/>
          <p:cNvSpPr>
            <a:spLocks noChangeShapeType="1"/>
          </p:cNvSpPr>
          <p:nvPr/>
        </p:nvSpPr>
        <p:spPr bwMode="auto">
          <a:xfrm flipV="1">
            <a:off x="7812088" y="4581525"/>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63" name="Line 21"/>
          <p:cNvSpPr>
            <a:spLocks noChangeShapeType="1"/>
          </p:cNvSpPr>
          <p:nvPr/>
        </p:nvSpPr>
        <p:spPr bwMode="auto">
          <a:xfrm>
            <a:off x="1898253" y="1630363"/>
            <a:ext cx="1600993" cy="71482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164" name="Line 22"/>
          <p:cNvSpPr>
            <a:spLocks noChangeShapeType="1"/>
          </p:cNvSpPr>
          <p:nvPr/>
        </p:nvSpPr>
        <p:spPr bwMode="auto">
          <a:xfrm>
            <a:off x="5580063" y="2924175"/>
            <a:ext cx="1871662" cy="792163"/>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65" name="Line 23"/>
          <p:cNvSpPr>
            <a:spLocks noChangeShapeType="1"/>
          </p:cNvSpPr>
          <p:nvPr/>
        </p:nvSpPr>
        <p:spPr bwMode="auto">
          <a:xfrm>
            <a:off x="8893175" y="32845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66" name="Line 24"/>
          <p:cNvSpPr>
            <a:spLocks noChangeShapeType="1"/>
          </p:cNvSpPr>
          <p:nvPr/>
        </p:nvSpPr>
        <p:spPr bwMode="auto">
          <a:xfrm flipH="1" flipV="1">
            <a:off x="8872538" y="1530350"/>
            <a:ext cx="20637" cy="11064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67" name="Line 25"/>
          <p:cNvSpPr>
            <a:spLocks noChangeShapeType="1"/>
          </p:cNvSpPr>
          <p:nvPr/>
        </p:nvSpPr>
        <p:spPr bwMode="auto">
          <a:xfrm>
            <a:off x="395288" y="32845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68" name="Line 26"/>
          <p:cNvSpPr>
            <a:spLocks noChangeShapeType="1"/>
          </p:cNvSpPr>
          <p:nvPr/>
        </p:nvSpPr>
        <p:spPr bwMode="auto">
          <a:xfrm flipV="1">
            <a:off x="323850" y="1628775"/>
            <a:ext cx="0"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69" name="Line 27"/>
          <p:cNvSpPr>
            <a:spLocks noChangeShapeType="1"/>
          </p:cNvSpPr>
          <p:nvPr/>
        </p:nvSpPr>
        <p:spPr bwMode="auto">
          <a:xfrm flipH="1">
            <a:off x="2195513" y="981075"/>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70" name="Line 28"/>
          <p:cNvSpPr>
            <a:spLocks noChangeShapeType="1"/>
          </p:cNvSpPr>
          <p:nvPr/>
        </p:nvSpPr>
        <p:spPr bwMode="auto">
          <a:xfrm>
            <a:off x="5580063" y="908050"/>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71" name="AutoShape 29"/>
          <p:cNvSpPr>
            <a:spLocks noChangeArrowheads="1"/>
          </p:cNvSpPr>
          <p:nvPr/>
        </p:nvSpPr>
        <p:spPr bwMode="auto">
          <a:xfrm>
            <a:off x="3635375" y="3213100"/>
            <a:ext cx="2089150" cy="504825"/>
          </a:xfrm>
          <a:prstGeom prst="wedgeRoundRectCallout">
            <a:avLst>
              <a:gd name="adj1" fmla="val -41792"/>
              <a:gd name="adj2" fmla="val 78616"/>
              <a:gd name="adj3" fmla="val 16667"/>
            </a:avLst>
          </a:prstGeom>
          <a:solidFill>
            <a:srgbClr val="92D050"/>
          </a:solidFill>
          <a:ln w="9525">
            <a:solidFill>
              <a:schemeClr val="tx1"/>
            </a:solidFill>
            <a:miter lim="800000"/>
            <a:headEnd/>
            <a:tailEnd/>
          </a:ln>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2400" dirty="0">
                <a:latin typeface="Times New Roman" pitchFamily="18" charset="0"/>
              </a:rPr>
              <a:t>Incoterms</a:t>
            </a:r>
          </a:p>
        </p:txBody>
      </p:sp>
      <p:sp>
        <p:nvSpPr>
          <p:cNvPr id="6172" name="AutoShape 30"/>
          <p:cNvSpPr>
            <a:spLocks noChangeArrowheads="1"/>
          </p:cNvSpPr>
          <p:nvPr/>
        </p:nvSpPr>
        <p:spPr bwMode="auto">
          <a:xfrm>
            <a:off x="4563156" y="1702708"/>
            <a:ext cx="2089150" cy="504825"/>
          </a:xfrm>
          <a:prstGeom prst="wedgeRoundRectCallout">
            <a:avLst>
              <a:gd name="adj1" fmla="val -37624"/>
              <a:gd name="adj2" fmla="val 90116"/>
              <a:gd name="adj3" fmla="val 16667"/>
            </a:avLst>
          </a:prstGeom>
          <a:solidFill>
            <a:srgbClr val="00B050"/>
          </a:solidFill>
          <a:ln w="9525">
            <a:solidFill>
              <a:schemeClr val="tx1"/>
            </a:solidFill>
            <a:miter lim="800000"/>
            <a:headEnd/>
            <a:tailEnd/>
          </a:ln>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2400" b="1" dirty="0">
                <a:solidFill>
                  <a:schemeClr val="bg1"/>
                </a:solidFill>
                <a:latin typeface="Times New Roman" pitchFamily="18" charset="0"/>
              </a:rPr>
              <a:t>UCP600</a:t>
            </a:r>
          </a:p>
        </p:txBody>
      </p:sp>
      <p:sp>
        <p:nvSpPr>
          <p:cNvPr id="6173" name="AutoShape 34"/>
          <p:cNvSpPr>
            <a:spLocks noChangeArrowheads="1"/>
          </p:cNvSpPr>
          <p:nvPr/>
        </p:nvSpPr>
        <p:spPr bwMode="auto">
          <a:xfrm>
            <a:off x="468313" y="2205038"/>
            <a:ext cx="1943100" cy="430212"/>
          </a:xfrm>
          <a:prstGeom prst="wedgeRoundRectCallout">
            <a:avLst>
              <a:gd name="adj1" fmla="val -43708"/>
              <a:gd name="adj2" fmla="val 93542"/>
              <a:gd name="adj3" fmla="val 16667"/>
            </a:avLst>
          </a:prstGeom>
          <a:solidFill>
            <a:srgbClr val="00FF00"/>
          </a:solidFill>
          <a:ln w="9525">
            <a:solidFill>
              <a:schemeClr val="tx1"/>
            </a:solidFill>
            <a:miter lim="800000"/>
            <a:headEnd/>
            <a:tailEnd/>
          </a:ln>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2000">
                <a:latin typeface="Times New Roman" pitchFamily="18" charset="0"/>
                <a:ea typeface="標楷體" pitchFamily="65" charset="-120"/>
              </a:rPr>
              <a:t>UCP</a:t>
            </a:r>
            <a:r>
              <a:rPr lang="zh-TW" altLang="en-US" sz="2000">
                <a:latin typeface="Times New Roman" pitchFamily="18" charset="0"/>
                <a:ea typeface="標楷體" pitchFamily="65" charset="-120"/>
              </a:rPr>
              <a:t>與準據法</a:t>
            </a:r>
          </a:p>
        </p:txBody>
      </p:sp>
      <p:sp>
        <p:nvSpPr>
          <p:cNvPr id="6174" name="Line 35"/>
          <p:cNvSpPr>
            <a:spLocks noChangeShapeType="1"/>
          </p:cNvSpPr>
          <p:nvPr/>
        </p:nvSpPr>
        <p:spPr bwMode="auto">
          <a:xfrm flipV="1">
            <a:off x="2484438" y="5734050"/>
            <a:ext cx="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75" name="Line 36"/>
          <p:cNvSpPr>
            <a:spLocks noChangeShapeType="1"/>
          </p:cNvSpPr>
          <p:nvPr/>
        </p:nvSpPr>
        <p:spPr bwMode="auto">
          <a:xfrm flipV="1">
            <a:off x="6588125" y="56610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76" name="AutoShape 37"/>
          <p:cNvSpPr>
            <a:spLocks noChangeArrowheads="1"/>
          </p:cNvSpPr>
          <p:nvPr/>
        </p:nvSpPr>
        <p:spPr bwMode="auto">
          <a:xfrm>
            <a:off x="3348038" y="5157788"/>
            <a:ext cx="2592387" cy="504825"/>
          </a:xfrm>
          <a:prstGeom prst="roundRect">
            <a:avLst>
              <a:gd name="adj" fmla="val 16667"/>
            </a:avLst>
          </a:prstGeom>
          <a:solidFill>
            <a:srgbClr val="00FF00"/>
          </a:solidFill>
          <a:ln w="9525">
            <a:solidFill>
              <a:schemeClr val="tx1"/>
            </a:solidFill>
            <a:round/>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zh-TW" altLang="en-US" sz="2000"/>
              <a:t>相關國際公約</a:t>
            </a:r>
          </a:p>
        </p:txBody>
      </p:sp>
      <p:sp>
        <p:nvSpPr>
          <p:cNvPr id="6177" name="Line 39"/>
          <p:cNvSpPr>
            <a:spLocks noChangeShapeType="1"/>
          </p:cNvSpPr>
          <p:nvPr/>
        </p:nvSpPr>
        <p:spPr bwMode="auto">
          <a:xfrm flipH="1">
            <a:off x="2771775" y="5373688"/>
            <a:ext cx="5762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78" name="Line 40"/>
          <p:cNvSpPr>
            <a:spLocks noChangeShapeType="1"/>
          </p:cNvSpPr>
          <p:nvPr/>
        </p:nvSpPr>
        <p:spPr bwMode="auto">
          <a:xfrm>
            <a:off x="5940425" y="53736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79" name="AutoShape 41"/>
          <p:cNvSpPr>
            <a:spLocks noChangeArrowheads="1"/>
          </p:cNvSpPr>
          <p:nvPr/>
        </p:nvSpPr>
        <p:spPr bwMode="auto">
          <a:xfrm>
            <a:off x="6785669" y="2025650"/>
            <a:ext cx="2016323" cy="538163"/>
          </a:xfrm>
          <a:prstGeom prst="wedgeRoundRectCallout">
            <a:avLst>
              <a:gd name="adj1" fmla="val -47713"/>
              <a:gd name="adj2" fmla="val 80259"/>
              <a:gd name="adj3" fmla="val 16667"/>
            </a:avLst>
          </a:prstGeom>
          <a:solidFill>
            <a:srgbClr val="00FF00"/>
          </a:solidFill>
          <a:ln w="9525">
            <a:solidFill>
              <a:schemeClr val="tx1"/>
            </a:solidFill>
            <a:miter lim="800000"/>
            <a:headEnd/>
            <a:tailEnd/>
          </a:ln>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2000" dirty="0"/>
              <a:t>UCP</a:t>
            </a:r>
            <a:r>
              <a:rPr lang="zh-TW" altLang="en-US" sz="2000" dirty="0"/>
              <a:t>與準據法</a:t>
            </a:r>
          </a:p>
        </p:txBody>
      </p:sp>
      <p:sp>
        <p:nvSpPr>
          <p:cNvPr id="6180" name="AutoShape 42"/>
          <p:cNvSpPr>
            <a:spLocks noChangeArrowheads="1"/>
          </p:cNvSpPr>
          <p:nvPr/>
        </p:nvSpPr>
        <p:spPr bwMode="auto">
          <a:xfrm>
            <a:off x="3924300" y="0"/>
            <a:ext cx="1944688" cy="430213"/>
          </a:xfrm>
          <a:prstGeom prst="wedgeRoundRectCallout">
            <a:avLst>
              <a:gd name="adj1" fmla="val 30407"/>
              <a:gd name="adj2" fmla="val 97231"/>
              <a:gd name="adj3" fmla="val 16667"/>
            </a:avLst>
          </a:prstGeom>
          <a:solidFill>
            <a:srgbClr val="00FF00"/>
          </a:solidFill>
          <a:ln w="9525">
            <a:solidFill>
              <a:schemeClr val="tx1"/>
            </a:solidFill>
            <a:miter lim="800000"/>
            <a:headEnd/>
            <a:tailEnd/>
          </a:ln>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charset="0"/>
                <a:ea typeface="新細明體"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charset="0"/>
                <a:ea typeface="新細明體"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accent1"/>
              </a:buClr>
              <a:buChar char="•"/>
              <a:defRPr kumimoji="1" sz="2000">
                <a:solidFill>
                  <a:schemeClr val="tx1"/>
                </a:solidFill>
                <a:latin typeface="Arial" charset="0"/>
                <a:ea typeface="新細明體"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FontTx/>
              <a:buNone/>
            </a:pPr>
            <a:r>
              <a:rPr lang="en-US" altLang="zh-TW" sz="1800"/>
              <a:t>UCP600</a:t>
            </a:r>
          </a:p>
        </p:txBody>
      </p:sp>
      <p:sp>
        <p:nvSpPr>
          <p:cNvPr id="2" name="向左箭號圖說文字 1"/>
          <p:cNvSpPr/>
          <p:nvPr/>
        </p:nvSpPr>
        <p:spPr>
          <a:xfrm>
            <a:off x="2411413" y="1485901"/>
            <a:ext cx="2016126" cy="501876"/>
          </a:xfrm>
          <a:prstGeom prst="leftArrowCallout">
            <a:avLst>
              <a:gd name="adj1" fmla="val 25000"/>
              <a:gd name="adj2" fmla="val 25000"/>
              <a:gd name="adj3" fmla="val 25000"/>
              <a:gd name="adj4" fmla="val 8176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Times New Roman" panose="02020603050405020304" pitchFamily="18" charset="0"/>
                <a:cs typeface="Times New Roman" panose="02020603050405020304" pitchFamily="18" charset="0"/>
              </a:rPr>
              <a:t>保兌</a:t>
            </a:r>
            <a:r>
              <a:rPr lang="zh-TW" altLang="en-US" sz="2400" b="1" dirty="0" smtClean="0">
                <a:solidFill>
                  <a:schemeClr val="tx1"/>
                </a:solidFill>
                <a:latin typeface="Times New Roman" panose="02020603050405020304" pitchFamily="18" charset="0"/>
                <a:cs typeface="Times New Roman" panose="02020603050405020304" pitchFamily="18" charset="0"/>
              </a:rPr>
              <a:t>銀行</a:t>
            </a:r>
            <a:endParaRPr lang="zh-TW"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98754835"/>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4"/>
          <p:cNvSpPr>
            <a:spLocks noGrp="1"/>
          </p:cNvSpPr>
          <p:nvPr>
            <p:ph type="title"/>
          </p:nvPr>
        </p:nvSpPr>
        <p:spPr/>
        <p:txBody>
          <a:bodyPr/>
          <a:lstStyle/>
          <a:p>
            <a:pPr algn="ctr"/>
            <a:r>
              <a:rPr lang="zh-TW" altLang="en-US" sz="4000" b="1" dirty="0" smtClean="0">
                <a:latin typeface="Times New Roman" pitchFamily="18" charset="0"/>
                <a:ea typeface="標楷體" pitchFamily="65" charset="-120"/>
                <a:cs typeface="Times New Roman" pitchFamily="18" charset="0"/>
              </a:rPr>
              <a:t>通知銀行</a:t>
            </a:r>
          </a:p>
        </p:txBody>
      </p:sp>
      <p:sp>
        <p:nvSpPr>
          <p:cNvPr id="103427" name="內容版面配置區 5"/>
          <p:cNvSpPr>
            <a:spLocks noGrp="1"/>
          </p:cNvSpPr>
          <p:nvPr>
            <p:ph idx="1"/>
          </p:nvPr>
        </p:nvSpPr>
        <p:spPr/>
        <p:txBody>
          <a:bodyPr/>
          <a:lstStyle/>
          <a:p>
            <a:r>
              <a:rPr lang="zh-TW" altLang="en-US" sz="3200" b="1" dirty="0" smtClean="0">
                <a:latin typeface="Times New Roman" pitchFamily="18" charset="0"/>
                <a:ea typeface="標楷體" pitchFamily="65" charset="-120"/>
                <a:cs typeface="Times New Roman" pitchFamily="18" charset="0"/>
              </a:rPr>
              <a:t>受開狀銀行之委託</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作信用狀通知之銀行</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依據</a:t>
            </a:r>
            <a:r>
              <a:rPr lang="en-US" altLang="zh-TW" sz="3200" b="1" dirty="0" smtClean="0">
                <a:latin typeface="Times New Roman" pitchFamily="18" charset="0"/>
                <a:ea typeface="標楷體" pitchFamily="65" charset="-120"/>
                <a:cs typeface="Times New Roman" pitchFamily="18" charset="0"/>
              </a:rPr>
              <a:t>UCP600</a:t>
            </a:r>
            <a:r>
              <a:rPr lang="zh-TW" altLang="en-US" sz="3200" b="1" dirty="0" smtClean="0">
                <a:latin typeface="Times New Roman" pitchFamily="18" charset="0"/>
                <a:ea typeface="標楷體" pitchFamily="65" charset="-120"/>
                <a:cs typeface="Times New Roman" pitchFamily="18" charset="0"/>
              </a:rPr>
              <a:t>第</a:t>
            </a:r>
            <a:r>
              <a:rPr lang="en-US" altLang="zh-TW" sz="3200" b="1" dirty="0" smtClean="0">
                <a:latin typeface="Times New Roman" pitchFamily="18" charset="0"/>
                <a:ea typeface="標楷體" pitchFamily="65" charset="-120"/>
                <a:cs typeface="Times New Roman" pitchFamily="18" charset="0"/>
              </a:rPr>
              <a:t>9</a:t>
            </a:r>
            <a:r>
              <a:rPr lang="zh-TW" altLang="en-US" sz="3200" b="1" dirty="0" smtClean="0">
                <a:latin typeface="Times New Roman" pitchFamily="18" charset="0"/>
                <a:ea typeface="標楷體" pitchFamily="65" charset="-120"/>
                <a:cs typeface="Times New Roman" pitchFamily="18" charset="0"/>
              </a:rPr>
              <a:t>條</a:t>
            </a:r>
            <a:r>
              <a:rPr lang="en-US" altLang="zh-TW" sz="3200" b="1" dirty="0" smtClean="0">
                <a:latin typeface="Times New Roman" pitchFamily="18" charset="0"/>
                <a:ea typeface="標楷體" pitchFamily="65" charset="-120"/>
                <a:cs typeface="Times New Roman" pitchFamily="18" charset="0"/>
              </a:rPr>
              <a:t>b</a:t>
            </a:r>
            <a:r>
              <a:rPr lang="zh-TW" altLang="en-US" sz="3200" b="1" dirty="0" smtClean="0">
                <a:latin typeface="Times New Roman" pitchFamily="18" charset="0"/>
                <a:ea typeface="標楷體" pitchFamily="65" charset="-120"/>
                <a:cs typeface="Times New Roman" pitchFamily="18" charset="0"/>
              </a:rPr>
              <a:t>及</a:t>
            </a:r>
            <a:r>
              <a:rPr lang="en-US" altLang="zh-TW" sz="3200" b="1" dirty="0" smtClean="0">
                <a:latin typeface="Times New Roman" pitchFamily="18" charset="0"/>
                <a:ea typeface="標楷體" pitchFamily="65" charset="-120"/>
                <a:cs typeface="Times New Roman" pitchFamily="18" charset="0"/>
              </a:rPr>
              <a:t>c</a:t>
            </a:r>
            <a:r>
              <a:rPr lang="zh-TW" altLang="en-US" sz="3200" b="1" dirty="0" smtClean="0">
                <a:latin typeface="Times New Roman" pitchFamily="18" charset="0"/>
                <a:ea typeface="標楷體" pitchFamily="65" charset="-120"/>
                <a:cs typeface="Times New Roman" pitchFamily="18" charset="0"/>
              </a:rPr>
              <a:t>項則規定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通知銀行或第二通知銀行</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為信用狀通知時</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表示其已確信信用狀外觀之真實性</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且其通知已正確的反應其所收到信用狀或修改書之條款</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此外</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solidFill>
                  <a:srgbClr val="FF0000"/>
                </a:solidFill>
                <a:latin typeface="Times New Roman" pitchFamily="18" charset="0"/>
                <a:ea typeface="標楷體" pitchFamily="65" charset="-120"/>
                <a:cs typeface="Times New Roman" pitchFamily="18" charset="0"/>
              </a:rPr>
              <a:t>並無對所通知之信用狀為付款、承擔延期付款義務、承兌或讓購之義務</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233</a:t>
            </a:fld>
            <a:endParaRPr lang="zh-TW" altLang="en-US"/>
          </a:p>
        </p:txBody>
      </p:sp>
    </p:spTree>
    <p:extLst>
      <p:ext uri="{BB962C8B-B14F-4D97-AF65-F5344CB8AC3E}">
        <p14:creationId xmlns:p14="http://schemas.microsoft.com/office/powerpoint/2010/main" xmlns="" val="417974402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latin typeface="Times New Roman" panose="02020603050405020304" pitchFamily="18" charset="0"/>
                <a:ea typeface="+mn-ea"/>
                <a:cs typeface="Times New Roman" panose="02020603050405020304" pitchFamily="18" charset="0"/>
              </a:rPr>
              <a:t>指定銀行</a:t>
            </a:r>
            <a:r>
              <a:rPr lang="en-US" altLang="zh-TW" sz="4000" b="1" dirty="0">
                <a:latin typeface="Times New Roman" panose="02020603050405020304" pitchFamily="18" charset="0"/>
                <a:ea typeface="+mn-ea"/>
                <a:cs typeface="Times New Roman" panose="02020603050405020304" pitchFamily="18" charset="0"/>
              </a:rPr>
              <a:t>(Nominated bank)</a:t>
            </a:r>
            <a:endParaRPr lang="zh-TW" altLang="en-US" sz="4000" b="1" dirty="0">
              <a:latin typeface="Times New Roman" panose="02020603050405020304" pitchFamily="18" charset="0"/>
              <a:ea typeface="+mn-ea"/>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234</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意指可在其處使用信用狀之</a:t>
            </a:r>
            <a:r>
              <a:rPr lang="zh-TW" altLang="zh-TW" sz="3200" b="1" dirty="0" smtClean="0">
                <a:latin typeface="Times New Roman" panose="02020603050405020304" pitchFamily="18" charset="0"/>
                <a:cs typeface="Times New Roman" panose="02020603050405020304" pitchFamily="18" charset="0"/>
              </a:rPr>
              <a:t>銀行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或</a:t>
            </a:r>
            <a:r>
              <a:rPr lang="zh-TW" altLang="zh-TW" sz="3200" b="1" dirty="0">
                <a:latin typeface="Times New Roman" panose="02020603050405020304" pitchFamily="18" charset="0"/>
                <a:cs typeface="Times New Roman" panose="02020603050405020304" pitchFamily="18" charset="0"/>
              </a:rPr>
              <a:t>信用狀可在任何銀行</a:t>
            </a:r>
            <a:r>
              <a:rPr lang="zh-TW" altLang="zh-TW" sz="3200" b="1" dirty="0" smtClean="0">
                <a:latin typeface="Times New Roman" panose="02020603050405020304" pitchFamily="18" charset="0"/>
                <a:cs typeface="Times New Roman" panose="02020603050405020304" pitchFamily="18" charset="0"/>
              </a:rPr>
              <a:t>使用者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則</a:t>
            </a:r>
            <a:r>
              <a:rPr lang="zh-TW" altLang="zh-TW" sz="3200" b="1" dirty="0">
                <a:latin typeface="Times New Roman" panose="02020603050405020304" pitchFamily="18" charset="0"/>
                <a:cs typeface="Times New Roman" panose="02020603050405020304" pitchFamily="18" charset="0"/>
              </a:rPr>
              <a:t>指任何</a:t>
            </a:r>
            <a:r>
              <a:rPr lang="zh-TW" altLang="zh-TW" sz="3200" b="1" dirty="0" smtClean="0">
                <a:latin typeface="Times New Roman" panose="02020603050405020304" pitchFamily="18" charset="0"/>
                <a:cs typeface="Times New Roman" panose="02020603050405020304" pitchFamily="18" charset="0"/>
              </a:rPr>
              <a:t>銀行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依據</a:t>
            </a:r>
            <a:r>
              <a:rPr lang="en-US" altLang="zh-TW" sz="3200" b="1" dirty="0">
                <a:latin typeface="Times New Roman" panose="02020603050405020304" pitchFamily="18" charset="0"/>
                <a:cs typeface="Times New Roman" panose="02020603050405020304" pitchFamily="18" charset="0"/>
              </a:rPr>
              <a:t>UCP600</a:t>
            </a:r>
            <a:r>
              <a:rPr lang="zh-TW" altLang="zh-TW" sz="3200" b="1" dirty="0">
                <a:latin typeface="Times New Roman" panose="02020603050405020304" pitchFamily="18" charset="0"/>
                <a:cs typeface="Times New Roman" panose="02020603050405020304" pitchFamily="18" charset="0"/>
              </a:rPr>
              <a:t>第</a:t>
            </a:r>
            <a:r>
              <a:rPr lang="en-US" altLang="zh-TW" sz="3200" b="1" dirty="0">
                <a:latin typeface="Times New Roman" panose="02020603050405020304" pitchFamily="18" charset="0"/>
                <a:cs typeface="Times New Roman" panose="02020603050405020304" pitchFamily="18" charset="0"/>
              </a:rPr>
              <a:t>6</a:t>
            </a:r>
            <a:r>
              <a:rPr lang="zh-TW" altLang="zh-TW" sz="3200" b="1" dirty="0">
                <a:latin typeface="Times New Roman" panose="02020603050405020304" pitchFamily="18" charset="0"/>
                <a:cs typeface="Times New Roman" panose="02020603050405020304" pitchFamily="18" charset="0"/>
              </a:rPr>
              <a:t>條之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信用</a:t>
            </a:r>
            <a:r>
              <a:rPr lang="zh-TW" altLang="zh-TW" sz="3200" b="1" dirty="0">
                <a:latin typeface="Times New Roman" panose="02020603050405020304" pitchFamily="18" charset="0"/>
                <a:cs typeface="Times New Roman" panose="02020603050405020304" pitchFamily="18" charset="0"/>
              </a:rPr>
              <a:t>狀須規定使用信用狀之指定</a:t>
            </a:r>
            <a:r>
              <a:rPr lang="zh-TW" altLang="zh-TW" sz="3200" b="1" dirty="0" smtClean="0">
                <a:latin typeface="Times New Roman" panose="02020603050405020304" pitchFamily="18" charset="0"/>
                <a:cs typeface="Times New Roman" panose="02020603050405020304" pitchFamily="18" charset="0"/>
              </a:rPr>
              <a:t>銀行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且</a:t>
            </a:r>
            <a:r>
              <a:rPr lang="zh-TW" altLang="zh-TW" sz="3200" b="1" dirty="0">
                <a:latin typeface="Times New Roman" panose="02020603050405020304" pitchFamily="18" charset="0"/>
                <a:cs typeface="Times New Roman" panose="02020603050405020304" pitchFamily="18" charset="0"/>
              </a:rPr>
              <a:t>可在指定銀行使用之信用</a:t>
            </a:r>
            <a:r>
              <a:rPr lang="zh-TW" altLang="zh-TW" sz="3200" b="1" dirty="0" smtClean="0">
                <a:latin typeface="Times New Roman" panose="02020603050405020304" pitchFamily="18" charset="0"/>
                <a:cs typeface="Times New Roman" panose="02020603050405020304" pitchFamily="18" charset="0"/>
              </a:rPr>
              <a:t>狀</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亦可</a:t>
            </a:r>
            <a:r>
              <a:rPr lang="zh-TW" altLang="zh-TW" sz="3200" b="1" dirty="0">
                <a:latin typeface="Times New Roman" panose="02020603050405020304" pitchFamily="18" charset="0"/>
                <a:cs typeface="Times New Roman" panose="02020603050405020304" pitchFamily="18" charset="0"/>
              </a:rPr>
              <a:t>在開狀銀行</a:t>
            </a:r>
            <a:r>
              <a:rPr lang="zh-TW" altLang="zh-TW" sz="3200" b="1" dirty="0" smtClean="0">
                <a:latin typeface="Times New Roman" panose="02020603050405020304" pitchFamily="18" charset="0"/>
                <a:cs typeface="Times New Roman" panose="02020603050405020304" pitchFamily="18" charset="0"/>
              </a:rPr>
              <a:t>使用</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
        <p:nvSpPr>
          <p:cNvPr id="5" name="向右箭號 4"/>
          <p:cNvSpPr/>
          <p:nvPr/>
        </p:nvSpPr>
        <p:spPr>
          <a:xfrm>
            <a:off x="5796136" y="3429000"/>
            <a:ext cx="648072"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59935574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87313"/>
            <a:ext cx="9144000" cy="668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Verdana" pitchFamily="34" charset="0"/>
                <a:ea typeface="新細明體" charset="-120"/>
              </a:defRPr>
            </a:lvl1pPr>
            <a:lvl2pPr marL="742950" indent="-285750" eaLnBrk="0" hangingPunct="0">
              <a:defRPr kumimoji="1" sz="2400">
                <a:solidFill>
                  <a:schemeClr val="tx1"/>
                </a:solidFill>
                <a:latin typeface="Verdana" pitchFamily="34" charset="0"/>
                <a:ea typeface="新細明體" charset="-120"/>
              </a:defRPr>
            </a:lvl2pPr>
            <a:lvl3pPr marL="1143000" indent="-228600" eaLnBrk="0" hangingPunct="0">
              <a:defRPr kumimoji="1" sz="2400">
                <a:solidFill>
                  <a:schemeClr val="tx1"/>
                </a:solidFill>
                <a:latin typeface="Verdana" pitchFamily="34" charset="0"/>
                <a:ea typeface="新細明體" charset="-120"/>
              </a:defRPr>
            </a:lvl3pPr>
            <a:lvl4pPr marL="1600200" indent="-228600" eaLnBrk="0" hangingPunct="0">
              <a:defRPr kumimoji="1" sz="2400">
                <a:solidFill>
                  <a:schemeClr val="tx1"/>
                </a:solidFill>
                <a:latin typeface="Verdana" pitchFamily="34" charset="0"/>
                <a:ea typeface="新細明體" charset="-120"/>
              </a:defRPr>
            </a:lvl4pPr>
            <a:lvl5pPr marL="2057400" indent="-228600" eaLnBrk="0" hangingPunct="0">
              <a:defRPr kumimoji="1" sz="2400">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Verdana" pitchFamily="34" charset="0"/>
                <a:ea typeface="新細明體" charset="-120"/>
              </a:defRPr>
            </a:lvl9pPr>
          </a:lstStyle>
          <a:p>
            <a:pPr eaLnBrk="1" hangingPunct="1"/>
            <a:r>
              <a:rPr lang="en-US" altLang="zh-TW" sz="1800" b="1" dirty="0">
                <a:latin typeface="Times New Roman" pitchFamily="18" charset="0"/>
              </a:rPr>
              <a:t>*50 : Applicant</a:t>
            </a:r>
            <a:r>
              <a:rPr lang="zh-TW" altLang="en-US" sz="1800" b="1" dirty="0">
                <a:latin typeface="Times New Roman" pitchFamily="18" charset="0"/>
              </a:rPr>
              <a:t>（開狀申請人）</a:t>
            </a:r>
          </a:p>
          <a:p>
            <a:pPr eaLnBrk="1" hangingPunct="1"/>
            <a:r>
              <a:rPr lang="zh-TW" altLang="en-US" sz="1800" b="1" dirty="0">
                <a:latin typeface="Times New Roman" pitchFamily="18" charset="0"/>
              </a:rPr>
              <a:t>      </a:t>
            </a:r>
            <a:r>
              <a:rPr lang="en-US" altLang="zh-TW" sz="1800" b="1" dirty="0">
                <a:latin typeface="Times New Roman" pitchFamily="18" charset="0"/>
              </a:rPr>
              <a:t>ABC INT’L TRADING CO., LTD.</a:t>
            </a:r>
          </a:p>
          <a:p>
            <a:pPr eaLnBrk="1" hangingPunct="1"/>
            <a:r>
              <a:rPr lang="en-US" altLang="zh-TW" sz="1800" b="1" dirty="0">
                <a:latin typeface="Times New Roman" pitchFamily="18" charset="0"/>
              </a:rPr>
              <a:t>      13/F NO.1 VICTORIA RD.</a:t>
            </a:r>
          </a:p>
          <a:p>
            <a:pPr eaLnBrk="1" hangingPunct="1"/>
            <a:r>
              <a:rPr lang="en-US" altLang="zh-TW" sz="1800" b="1" dirty="0">
                <a:latin typeface="Times New Roman" pitchFamily="18" charset="0"/>
              </a:rPr>
              <a:t>      HONG KONG HK</a:t>
            </a:r>
          </a:p>
          <a:p>
            <a:pPr eaLnBrk="1" hangingPunct="1"/>
            <a:r>
              <a:rPr lang="en-US" altLang="zh-TW" sz="1800" b="1" dirty="0">
                <a:latin typeface="Times New Roman" pitchFamily="18" charset="0"/>
              </a:rPr>
              <a:t> *59 : Beneficiary</a:t>
            </a:r>
            <a:r>
              <a:rPr lang="zh-TW" altLang="en-US" sz="1800" b="1" dirty="0">
                <a:latin typeface="Times New Roman" pitchFamily="18" charset="0"/>
              </a:rPr>
              <a:t>（信用狀受益人）</a:t>
            </a:r>
          </a:p>
          <a:p>
            <a:pPr eaLnBrk="1" hangingPunct="1"/>
            <a:r>
              <a:rPr lang="zh-TW" altLang="en-US" sz="1800" b="1" dirty="0">
                <a:latin typeface="Times New Roman" pitchFamily="18" charset="0"/>
              </a:rPr>
              <a:t>      </a:t>
            </a:r>
            <a:r>
              <a:rPr lang="en-US" altLang="zh-TW" sz="1800" b="1" dirty="0">
                <a:latin typeface="Times New Roman" pitchFamily="18" charset="0"/>
              </a:rPr>
              <a:t>XYZ INDUSTRIAL CO., LTD.</a:t>
            </a:r>
          </a:p>
          <a:p>
            <a:pPr eaLnBrk="1" hangingPunct="1"/>
            <a:r>
              <a:rPr lang="en-US" altLang="zh-TW" sz="1800" b="1" dirty="0">
                <a:latin typeface="Times New Roman" pitchFamily="18" charset="0"/>
              </a:rPr>
              <a:t>      3F-3, NO.1234, CHUNG HSIAO E. ROAD, SEC. 2</a:t>
            </a:r>
          </a:p>
          <a:p>
            <a:pPr eaLnBrk="1" hangingPunct="1"/>
            <a:r>
              <a:rPr lang="en-US" altLang="zh-TW" sz="1800" b="1" dirty="0">
                <a:latin typeface="Times New Roman" pitchFamily="18" charset="0"/>
              </a:rPr>
              <a:t>      TAIPEI, TAIWAN</a:t>
            </a:r>
          </a:p>
          <a:p>
            <a:pPr eaLnBrk="1" hangingPunct="1"/>
            <a:r>
              <a:rPr lang="en-US" altLang="zh-TW" sz="1800" b="1" dirty="0">
                <a:latin typeface="Times New Roman" pitchFamily="18" charset="0"/>
              </a:rPr>
              <a:t>*32B: Currency Code Amount</a:t>
            </a:r>
            <a:r>
              <a:rPr lang="zh-TW" altLang="en-US" sz="1800" b="1" dirty="0">
                <a:latin typeface="Times New Roman" pitchFamily="18" charset="0"/>
              </a:rPr>
              <a:t>（信用狀金額－幣別及數額）</a:t>
            </a:r>
          </a:p>
          <a:p>
            <a:pPr eaLnBrk="1" hangingPunct="1"/>
            <a:r>
              <a:rPr lang="zh-TW" altLang="en-US" sz="1800" b="1" dirty="0">
                <a:latin typeface="Times New Roman" pitchFamily="18" charset="0"/>
              </a:rPr>
              <a:t>      </a:t>
            </a:r>
            <a:r>
              <a:rPr lang="en-US" altLang="zh-TW" sz="1800" b="1" dirty="0">
                <a:latin typeface="Times New Roman" pitchFamily="18" charset="0"/>
              </a:rPr>
              <a:t>Currency       : USD</a:t>
            </a:r>
            <a:r>
              <a:rPr lang="zh-TW" altLang="en-US" sz="1800" b="1" dirty="0">
                <a:latin typeface="Times New Roman" pitchFamily="18" charset="0"/>
              </a:rPr>
              <a:t>（</a:t>
            </a:r>
            <a:r>
              <a:rPr lang="en-US" altLang="zh-TW" sz="1800" b="1" dirty="0">
                <a:latin typeface="Times New Roman" pitchFamily="18" charset="0"/>
              </a:rPr>
              <a:t>US DOLLAR</a:t>
            </a:r>
            <a:r>
              <a:rPr lang="zh-TW" altLang="en-US" sz="1800" b="1" dirty="0">
                <a:latin typeface="Times New Roman" pitchFamily="18" charset="0"/>
              </a:rPr>
              <a:t>）</a:t>
            </a:r>
          </a:p>
          <a:p>
            <a:pPr eaLnBrk="1" hangingPunct="1"/>
            <a:r>
              <a:rPr lang="zh-TW" altLang="en-US" sz="1800" b="1" dirty="0">
                <a:latin typeface="Times New Roman" pitchFamily="18" charset="0"/>
              </a:rPr>
              <a:t>      </a:t>
            </a:r>
            <a:r>
              <a:rPr lang="en-US" altLang="zh-TW" sz="1800" b="1" dirty="0">
                <a:latin typeface="Times New Roman" pitchFamily="18" charset="0"/>
              </a:rPr>
              <a:t>Amount        :                   #240,000.00#</a:t>
            </a:r>
          </a:p>
          <a:p>
            <a:pPr eaLnBrk="1" hangingPunct="1"/>
            <a:r>
              <a:rPr lang="en-US" altLang="zh-TW" sz="1800" b="1" dirty="0">
                <a:latin typeface="Times New Roman" pitchFamily="18" charset="0"/>
              </a:rPr>
              <a:t>*</a:t>
            </a:r>
            <a:r>
              <a:rPr lang="en-US" altLang="zh-TW" sz="1800" b="1" dirty="0">
                <a:solidFill>
                  <a:srgbClr val="FF0000"/>
                </a:solidFill>
                <a:latin typeface="Times New Roman" pitchFamily="18" charset="0"/>
              </a:rPr>
              <a:t>41D: Available With….By….-Name/Address</a:t>
            </a:r>
            <a:r>
              <a:rPr lang="zh-TW" altLang="en-US" sz="1800" b="1" dirty="0">
                <a:solidFill>
                  <a:srgbClr val="FF0000"/>
                </a:solidFill>
                <a:latin typeface="Times New Roman" pitchFamily="18" charset="0"/>
              </a:rPr>
              <a:t>（信用狀使用地點及使用方式）</a:t>
            </a:r>
          </a:p>
          <a:p>
            <a:pPr eaLnBrk="1" hangingPunct="1"/>
            <a:r>
              <a:rPr lang="zh-TW" altLang="en-US" sz="1800" b="1" dirty="0">
                <a:solidFill>
                  <a:srgbClr val="FF0000"/>
                </a:solidFill>
                <a:latin typeface="Times New Roman" pitchFamily="18" charset="0"/>
              </a:rPr>
              <a:t>      </a:t>
            </a:r>
            <a:r>
              <a:rPr lang="en-US" altLang="zh-TW" sz="1800" b="1" dirty="0">
                <a:solidFill>
                  <a:srgbClr val="FF0000"/>
                </a:solidFill>
                <a:latin typeface="Times New Roman" pitchFamily="18" charset="0"/>
              </a:rPr>
              <a:t>ANY BANK</a:t>
            </a:r>
          </a:p>
          <a:p>
            <a:pPr eaLnBrk="1" hangingPunct="1"/>
            <a:r>
              <a:rPr lang="en-US" altLang="zh-TW" sz="1800" b="1" dirty="0">
                <a:solidFill>
                  <a:srgbClr val="FF0000"/>
                </a:solidFill>
                <a:latin typeface="Times New Roman" pitchFamily="18" charset="0"/>
              </a:rPr>
              <a:t>      BY NEGOTIATION(</a:t>
            </a:r>
            <a:r>
              <a:rPr lang="zh-TW" altLang="en-US" sz="1800" b="1" dirty="0">
                <a:solidFill>
                  <a:srgbClr val="FF0000"/>
                </a:solidFill>
                <a:latin typeface="Times New Roman" pitchFamily="18" charset="0"/>
              </a:rPr>
              <a:t>或若為</a:t>
            </a:r>
            <a:r>
              <a:rPr lang="en-US" altLang="zh-TW" sz="1800" b="1" dirty="0">
                <a:solidFill>
                  <a:srgbClr val="FF0000"/>
                </a:solidFill>
                <a:latin typeface="Times New Roman" pitchFamily="18" charset="0"/>
              </a:rPr>
              <a:t>Seller’s </a:t>
            </a:r>
            <a:r>
              <a:rPr lang="en-US" altLang="zh-TW" sz="1800" b="1" dirty="0" err="1">
                <a:solidFill>
                  <a:srgbClr val="FF0000"/>
                </a:solidFill>
                <a:latin typeface="Times New Roman" pitchFamily="18" charset="0"/>
              </a:rPr>
              <a:t>Usance</a:t>
            </a:r>
            <a:r>
              <a:rPr lang="en-US" altLang="zh-TW" sz="1800" b="1" dirty="0">
                <a:solidFill>
                  <a:srgbClr val="FF0000"/>
                </a:solidFill>
                <a:latin typeface="Times New Roman" pitchFamily="18" charset="0"/>
              </a:rPr>
              <a:t> </a:t>
            </a:r>
            <a:r>
              <a:rPr lang="zh-TW" altLang="en-US" sz="1800" b="1" dirty="0">
                <a:solidFill>
                  <a:srgbClr val="FF0000"/>
                </a:solidFill>
                <a:latin typeface="Times New Roman" pitchFamily="18" charset="0"/>
              </a:rPr>
              <a:t>則為 </a:t>
            </a:r>
            <a:r>
              <a:rPr lang="en-US" altLang="zh-TW" sz="1800" b="1" dirty="0">
                <a:solidFill>
                  <a:srgbClr val="FF0000"/>
                </a:solidFill>
                <a:latin typeface="Times New Roman" pitchFamily="18" charset="0"/>
              </a:rPr>
              <a:t>ACCEPTANCE or DEF Payment)</a:t>
            </a:r>
          </a:p>
          <a:p>
            <a:pPr eaLnBrk="1" hangingPunct="1"/>
            <a:r>
              <a:rPr lang="en-US" altLang="zh-TW" sz="1800" b="1" dirty="0">
                <a:latin typeface="Times New Roman" pitchFamily="18" charset="0"/>
              </a:rPr>
              <a:t>  42C: Drafts at…</a:t>
            </a:r>
            <a:r>
              <a:rPr lang="zh-TW" altLang="en-US" sz="1800" b="1" dirty="0">
                <a:latin typeface="Times New Roman" pitchFamily="18" charset="0"/>
              </a:rPr>
              <a:t>（匯票條款）</a:t>
            </a:r>
          </a:p>
          <a:p>
            <a:pPr eaLnBrk="1" hangingPunct="1"/>
            <a:r>
              <a:rPr lang="zh-TW" altLang="en-US" sz="1800" b="1" dirty="0">
                <a:latin typeface="Times New Roman" pitchFamily="18" charset="0"/>
              </a:rPr>
              <a:t>      </a:t>
            </a:r>
            <a:r>
              <a:rPr lang="en-US" altLang="zh-TW" sz="1800" b="1" dirty="0">
                <a:latin typeface="Times New Roman" pitchFamily="18" charset="0"/>
              </a:rPr>
              <a:t>SIGHT(</a:t>
            </a:r>
            <a:r>
              <a:rPr lang="zh-TW" altLang="en-US" sz="1800" b="1" dirty="0">
                <a:latin typeface="Times New Roman" pitchFamily="18" charset="0"/>
              </a:rPr>
              <a:t>或 </a:t>
            </a:r>
            <a:r>
              <a:rPr lang="en-US" altLang="zh-TW" sz="1800" b="1" dirty="0">
                <a:latin typeface="Times New Roman" pitchFamily="18" charset="0"/>
              </a:rPr>
              <a:t>60DAYS AFTER THE DATE OF SHIPMENT)</a:t>
            </a:r>
          </a:p>
          <a:p>
            <a:pPr eaLnBrk="1" hangingPunct="1"/>
            <a:r>
              <a:rPr lang="en-US" altLang="zh-TW" sz="1800" b="1" dirty="0">
                <a:latin typeface="Times New Roman" pitchFamily="18" charset="0"/>
              </a:rPr>
              <a:t>  42D: </a:t>
            </a:r>
            <a:r>
              <a:rPr lang="en-US" altLang="zh-TW" sz="1800" b="1" dirty="0" err="1">
                <a:latin typeface="Times New Roman" pitchFamily="18" charset="0"/>
              </a:rPr>
              <a:t>Drawee</a:t>
            </a:r>
            <a:r>
              <a:rPr lang="en-US" altLang="zh-TW" sz="1800" b="1" dirty="0">
                <a:latin typeface="Times New Roman" pitchFamily="18" charset="0"/>
              </a:rPr>
              <a:t> – Name and Address</a:t>
            </a:r>
            <a:r>
              <a:rPr lang="zh-TW" altLang="en-US" sz="1800" b="1" dirty="0">
                <a:latin typeface="Times New Roman" pitchFamily="18" charset="0"/>
              </a:rPr>
              <a:t>（匯票付款人）</a:t>
            </a:r>
          </a:p>
          <a:p>
            <a:pPr eaLnBrk="1" hangingPunct="1"/>
            <a:r>
              <a:rPr lang="zh-TW" altLang="en-US" sz="1800" b="1" dirty="0">
                <a:latin typeface="Times New Roman" pitchFamily="18" charset="0"/>
              </a:rPr>
              <a:t>      </a:t>
            </a:r>
            <a:r>
              <a:rPr lang="en-US" altLang="zh-TW" sz="1800" b="1" dirty="0">
                <a:latin typeface="Times New Roman" pitchFamily="18" charset="0"/>
              </a:rPr>
              <a:t>FIRST UNION NATIONAL BANK, HONG KONG </a:t>
            </a:r>
          </a:p>
          <a:p>
            <a:pPr eaLnBrk="1" hangingPunct="1"/>
            <a:r>
              <a:rPr lang="en-US" altLang="zh-TW" sz="1800" b="1" dirty="0">
                <a:latin typeface="Times New Roman" pitchFamily="18" charset="0"/>
              </a:rPr>
              <a:t>  43P: Partial Shipment</a:t>
            </a:r>
            <a:r>
              <a:rPr lang="zh-TW" altLang="en-US" sz="1800" b="1" dirty="0">
                <a:latin typeface="Times New Roman" pitchFamily="18" charset="0"/>
              </a:rPr>
              <a:t>（可否分裝）</a:t>
            </a:r>
          </a:p>
          <a:p>
            <a:pPr eaLnBrk="1" hangingPunct="1"/>
            <a:r>
              <a:rPr lang="zh-TW" altLang="en-US" sz="1800" b="1" dirty="0">
                <a:latin typeface="Times New Roman" pitchFamily="18" charset="0"/>
              </a:rPr>
              <a:t>      </a:t>
            </a:r>
            <a:r>
              <a:rPr lang="en-US" altLang="zh-TW" sz="1800" b="1" dirty="0">
                <a:latin typeface="Times New Roman" pitchFamily="18" charset="0"/>
              </a:rPr>
              <a:t>ALLOWED</a:t>
            </a:r>
          </a:p>
          <a:p>
            <a:pPr eaLnBrk="1" hangingPunct="1"/>
            <a:r>
              <a:rPr lang="en-US" altLang="zh-TW" sz="1800" b="1" dirty="0">
                <a:latin typeface="Times New Roman" pitchFamily="18" charset="0"/>
              </a:rPr>
              <a:t>  43T: Transshipment</a:t>
            </a:r>
            <a:r>
              <a:rPr lang="zh-TW" altLang="en-US" sz="1800" b="1" dirty="0">
                <a:latin typeface="Times New Roman" pitchFamily="18" charset="0"/>
              </a:rPr>
              <a:t>（可否轉運）</a:t>
            </a:r>
          </a:p>
          <a:p>
            <a:pPr eaLnBrk="1" hangingPunct="1"/>
            <a:r>
              <a:rPr lang="zh-TW" altLang="en-US" sz="1800" b="1" dirty="0">
                <a:latin typeface="Times New Roman" pitchFamily="18" charset="0"/>
              </a:rPr>
              <a:t>      </a:t>
            </a:r>
            <a:r>
              <a:rPr lang="en-US" altLang="zh-TW" sz="1800" b="1" dirty="0">
                <a:latin typeface="Times New Roman" pitchFamily="18" charset="0"/>
              </a:rPr>
              <a:t>ALLOWED</a:t>
            </a:r>
          </a:p>
          <a:p>
            <a:pPr eaLnBrk="1" hangingPunct="1"/>
            <a:r>
              <a:rPr lang="en-US" altLang="zh-TW" sz="1800" b="1" dirty="0">
                <a:latin typeface="Times New Roman" pitchFamily="18" charset="0"/>
              </a:rPr>
              <a:t>  44E: Port of Loading/Airport of Departure</a:t>
            </a:r>
            <a:r>
              <a:rPr lang="zh-TW" altLang="en-US" sz="1800" b="1" dirty="0">
                <a:latin typeface="Times New Roman" pitchFamily="18" charset="0"/>
              </a:rPr>
              <a:t>（裝載港</a:t>
            </a:r>
            <a:r>
              <a:rPr lang="en-US" altLang="zh-TW" sz="1800" b="1" dirty="0">
                <a:latin typeface="Times New Roman" pitchFamily="18" charset="0"/>
              </a:rPr>
              <a:t>/</a:t>
            </a:r>
            <a:r>
              <a:rPr lang="zh-TW" altLang="en-US" sz="1800" b="1" dirty="0">
                <a:latin typeface="Times New Roman" pitchFamily="18" charset="0"/>
              </a:rPr>
              <a:t>起運機場）</a:t>
            </a:r>
          </a:p>
          <a:p>
            <a:pPr eaLnBrk="1" hangingPunct="1"/>
            <a:r>
              <a:rPr lang="zh-TW" altLang="en-US" sz="1800" b="1" dirty="0">
                <a:latin typeface="Times New Roman" pitchFamily="18" charset="0"/>
              </a:rPr>
              <a:t>      </a:t>
            </a:r>
            <a:r>
              <a:rPr lang="en-US" altLang="zh-TW" sz="1800" b="1" dirty="0">
                <a:latin typeface="Times New Roman" pitchFamily="18" charset="0"/>
              </a:rPr>
              <a:t>TAIWANESE PORT</a:t>
            </a:r>
            <a:endParaRPr lang="zh-TW" altLang="en-US" sz="1800" b="1" dirty="0">
              <a:latin typeface="Times New Roman" pitchFamily="18" charset="0"/>
            </a:endParaRPr>
          </a:p>
        </p:txBody>
      </p:sp>
    </p:spTree>
    <p:extLst>
      <p:ext uri="{BB962C8B-B14F-4D97-AF65-F5344CB8AC3E}">
        <p14:creationId xmlns:p14="http://schemas.microsoft.com/office/powerpoint/2010/main" xmlns="" val="197190936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980728"/>
          </a:xfrm>
        </p:spPr>
        <p:txBody>
          <a:bodyPr>
            <a:normAutofit/>
          </a:bodyPr>
          <a:lstStyle/>
          <a:p>
            <a:pPr algn="ctr"/>
            <a:r>
              <a:rPr lang="zh-TW" altLang="zh-TW" sz="4000" b="1" dirty="0"/>
              <a:t>讓購銀行或押匯</a:t>
            </a:r>
            <a:r>
              <a:rPr lang="zh-TW" altLang="zh-TW" sz="4000" b="1" dirty="0" smtClean="0"/>
              <a:t>銀行</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236</a:t>
            </a:fld>
            <a:endParaRPr lang="zh-TW" altLang="en-US"/>
          </a:p>
        </p:txBody>
      </p:sp>
      <p:sp>
        <p:nvSpPr>
          <p:cNvPr id="4" name="內容版面配置區 3"/>
          <p:cNvSpPr>
            <a:spLocks noGrp="1"/>
          </p:cNvSpPr>
          <p:nvPr>
            <p:ph sz="quarter" idx="1"/>
          </p:nvPr>
        </p:nvSpPr>
        <p:spPr>
          <a:xfrm>
            <a:off x="107504" y="1124744"/>
            <a:ext cx="8928992" cy="5733256"/>
          </a:xfrm>
        </p:spPr>
        <p:txBody>
          <a:bodyPr>
            <a:normAutofit/>
          </a:bodyPr>
          <a:lstStyle/>
          <a:p>
            <a:pPr>
              <a:lnSpc>
                <a:spcPts val="3500"/>
              </a:lnSpc>
            </a:pPr>
            <a:r>
              <a:rPr lang="zh-TW" altLang="zh-TW" sz="2800" b="1" dirty="0">
                <a:latin typeface="Times New Roman" panose="02020603050405020304" pitchFamily="18" charset="0"/>
                <a:cs typeface="Times New Roman" panose="02020603050405020304" pitchFamily="18" charset="0"/>
              </a:rPr>
              <a:t>讓購</a:t>
            </a:r>
            <a:r>
              <a:rPr lang="zh-TW" altLang="zh-TW" sz="2800" b="1" dirty="0" smtClean="0">
                <a:latin typeface="Times New Roman" panose="02020603050405020304" pitchFamily="18" charset="0"/>
                <a:cs typeface="Times New Roman" panose="02020603050405020304" pitchFamily="18" charset="0"/>
              </a:rPr>
              <a:t>銀行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en-US" altLang="zh-TW" sz="2800" b="1" dirty="0">
                <a:latin typeface="Times New Roman" panose="02020603050405020304" pitchFamily="18" charset="0"/>
                <a:cs typeface="Times New Roman" panose="02020603050405020304" pitchFamily="18" charset="0"/>
              </a:rPr>
              <a:t>UCP600</a:t>
            </a:r>
            <a:r>
              <a:rPr lang="zh-TW" altLang="zh-TW" sz="2800" b="1" dirty="0">
                <a:latin typeface="Times New Roman" panose="02020603050405020304" pitchFamily="18" charset="0"/>
                <a:cs typeface="Times New Roman" panose="02020603050405020304" pitchFamily="18" charset="0"/>
              </a:rPr>
              <a:t>第</a:t>
            </a:r>
            <a:r>
              <a:rPr lang="en-US" altLang="zh-TW" sz="2800" b="1" dirty="0">
                <a:latin typeface="Times New Roman" panose="02020603050405020304" pitchFamily="18" charset="0"/>
                <a:cs typeface="Times New Roman" panose="02020603050405020304" pitchFamily="18" charset="0"/>
              </a:rPr>
              <a:t>2</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讓</a:t>
            </a:r>
            <a:r>
              <a:rPr lang="zh-TW" altLang="zh-TW" sz="2800" b="1" dirty="0">
                <a:latin typeface="Times New Roman" panose="02020603050405020304" pitchFamily="18" charset="0"/>
                <a:cs typeface="Times New Roman" panose="02020603050405020304" pitchFamily="18" charset="0"/>
              </a:rPr>
              <a:t>購</a:t>
            </a:r>
            <a:r>
              <a:rPr lang="en-US" altLang="zh-TW" sz="2800" b="1" dirty="0">
                <a:latin typeface="Times New Roman" panose="02020603050405020304" pitchFamily="18" charset="0"/>
                <a:cs typeface="Times New Roman" panose="02020603050405020304" pitchFamily="18" charset="0"/>
              </a:rPr>
              <a:t>(Negotiation</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意</a:t>
            </a:r>
            <a:r>
              <a:rPr lang="zh-TW" altLang="zh-TW" sz="2800" b="1" dirty="0">
                <a:latin typeface="Times New Roman" panose="02020603050405020304" pitchFamily="18" charset="0"/>
                <a:cs typeface="Times New Roman" panose="02020603050405020304" pitchFamily="18" charset="0"/>
              </a:rPr>
              <a:t>指於對指定銀行補償之銀行營業日當日或</a:t>
            </a:r>
            <a:r>
              <a:rPr lang="zh-TW" altLang="zh-TW" sz="2800" b="1" dirty="0" smtClean="0">
                <a:latin typeface="Times New Roman" panose="02020603050405020304" pitchFamily="18" charset="0"/>
                <a:cs typeface="Times New Roman" panose="02020603050405020304" pitchFamily="18" charset="0"/>
              </a:rPr>
              <a:t>之前</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指定</a:t>
            </a:r>
            <a:r>
              <a:rPr lang="zh-TW" altLang="zh-TW" sz="2800" b="1" dirty="0">
                <a:latin typeface="Times New Roman" panose="02020603050405020304" pitchFamily="18" charset="0"/>
                <a:cs typeface="Times New Roman" panose="02020603050405020304" pitchFamily="18" charset="0"/>
              </a:rPr>
              <a:t>銀行對於一符合之</a:t>
            </a:r>
            <a:r>
              <a:rPr lang="zh-TW" altLang="zh-TW" sz="2800" b="1" dirty="0" smtClean="0">
                <a:latin typeface="Times New Roman" panose="02020603050405020304" pitchFamily="18" charset="0"/>
                <a:cs typeface="Times New Roman" panose="02020603050405020304" pitchFamily="18" charset="0"/>
              </a:rPr>
              <a:t>提示</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經由</a:t>
            </a:r>
            <a:r>
              <a:rPr lang="zh-TW" altLang="zh-TW" sz="2800" b="1" dirty="0">
                <a:latin typeface="Times New Roman" panose="02020603050405020304" pitchFamily="18" charset="0"/>
                <a:cs typeface="Times New Roman" panose="02020603050405020304" pitchFamily="18" charset="0"/>
              </a:rPr>
              <a:t>對受益人墊款或同意墊款方式買入匯票</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以指定銀行以外之銀行為付款人</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及</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或</a:t>
            </a:r>
            <a:r>
              <a:rPr lang="zh-TW" altLang="zh-TW" sz="2800" b="1" dirty="0" smtClean="0">
                <a:latin typeface="Times New Roman" panose="02020603050405020304" pitchFamily="18" charset="0"/>
                <a:cs typeface="Times New Roman" panose="02020603050405020304" pitchFamily="18" charset="0"/>
              </a:rPr>
              <a:t>單據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而</a:t>
            </a:r>
            <a:r>
              <a:rPr lang="zh-TW" altLang="zh-TW" sz="2800" b="1" dirty="0">
                <a:latin typeface="Times New Roman" panose="02020603050405020304" pitchFamily="18" charset="0"/>
                <a:cs typeface="Times New Roman" panose="02020603050405020304" pitchFamily="18" charset="0"/>
              </a:rPr>
              <a:t>為讓購之</a:t>
            </a:r>
            <a:r>
              <a:rPr lang="zh-TW" altLang="zh-TW" sz="2800" b="1" dirty="0">
                <a:solidFill>
                  <a:srgbClr val="FF0000"/>
                </a:solidFill>
                <a:latin typeface="Times New Roman" panose="02020603050405020304" pitchFamily="18" charset="0"/>
                <a:cs typeface="Times New Roman" panose="02020603050405020304" pitchFamily="18" charset="0"/>
              </a:rPr>
              <a:t>指定銀行</a:t>
            </a:r>
            <a:r>
              <a:rPr lang="zh-TW" altLang="zh-TW" sz="2800" b="1" dirty="0">
                <a:latin typeface="Times New Roman" panose="02020603050405020304" pitchFamily="18" charset="0"/>
                <a:cs typeface="Times New Roman" panose="02020603050405020304" pitchFamily="18" charset="0"/>
              </a:rPr>
              <a:t>即為讓購</a:t>
            </a:r>
            <a:r>
              <a:rPr lang="zh-TW" altLang="zh-TW" sz="2800" b="1" dirty="0" smtClean="0">
                <a:latin typeface="Times New Roman" panose="02020603050405020304" pitchFamily="18" charset="0"/>
                <a:cs typeface="Times New Roman" panose="02020603050405020304" pitchFamily="18" charset="0"/>
              </a:rPr>
              <a:t>銀行</a:t>
            </a:r>
            <a:r>
              <a:rPr lang="en-US" altLang="zh-TW" sz="2800" b="1" dirty="0" smtClean="0">
                <a:latin typeface="Times New Roman" panose="02020603050405020304" pitchFamily="18" charset="0"/>
                <a:cs typeface="Times New Roman" panose="02020603050405020304" pitchFamily="18" charset="0"/>
              </a:rPr>
              <a:t>.</a:t>
            </a:r>
          </a:p>
          <a:p>
            <a:pPr>
              <a:lnSpc>
                <a:spcPts val="3500"/>
              </a:lnSpc>
            </a:pPr>
            <a:r>
              <a:rPr lang="zh-TW" altLang="zh-TW" sz="2800" b="1" dirty="0">
                <a:latin typeface="Times New Roman" panose="02020603050405020304" pitchFamily="18" charset="0"/>
                <a:cs typeface="Times New Roman" panose="02020603050405020304" pitchFamily="18" charset="0"/>
              </a:rPr>
              <a:t>押匯</a:t>
            </a:r>
            <a:r>
              <a:rPr lang="zh-TW" altLang="zh-TW" sz="2800" b="1" dirty="0" smtClean="0">
                <a:latin typeface="Times New Roman" panose="02020603050405020304" pitchFamily="18" charset="0"/>
                <a:cs typeface="Times New Roman" panose="02020603050405020304" pitchFamily="18" charset="0"/>
              </a:rPr>
              <a:t>銀行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在</a:t>
            </a:r>
            <a:r>
              <a:rPr lang="zh-TW" altLang="zh-TW" sz="2800" b="1" dirty="0">
                <a:latin typeface="Times New Roman" panose="02020603050405020304" pitchFamily="18" charset="0"/>
                <a:cs typeface="Times New Roman" panose="02020603050405020304" pitchFamily="18" charset="0"/>
              </a:rPr>
              <a:t>我國外匯實務</a:t>
            </a:r>
            <a:r>
              <a:rPr lang="zh-TW" altLang="zh-TW" sz="2800" b="1" dirty="0" smtClean="0">
                <a:latin typeface="Times New Roman" panose="02020603050405020304" pitchFamily="18" charset="0"/>
                <a:cs typeface="Times New Roman" panose="02020603050405020304" pitchFamily="18" charset="0"/>
              </a:rPr>
              <a:t>上</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押匯</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係指出口商依據信用狀</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不論其使用方式究</a:t>
            </a:r>
            <a:r>
              <a:rPr lang="zh-TW" altLang="zh-TW" sz="2800" b="1" dirty="0" smtClean="0">
                <a:latin typeface="Times New Roman" panose="02020603050405020304" pitchFamily="18" charset="0"/>
                <a:cs typeface="Times New Roman" panose="02020603050405020304" pitchFamily="18" charset="0"/>
              </a:rPr>
              <a:t>為</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即</a:t>
            </a:r>
            <a:r>
              <a:rPr lang="zh-TW" altLang="zh-TW" sz="2800" b="1" dirty="0">
                <a:latin typeface="Times New Roman" panose="02020603050405020304" pitchFamily="18" charset="0"/>
                <a:cs typeface="Times New Roman" panose="02020603050405020304" pitchFamily="18" charset="0"/>
              </a:rPr>
              <a:t>期付款、延期付款、承兌抑或讓購</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向外匯銀行取得出口貨款之墊款</a:t>
            </a:r>
            <a:r>
              <a:rPr lang="zh-TW" altLang="zh-TW" sz="2800" b="1" dirty="0" smtClean="0">
                <a:latin typeface="Times New Roman" panose="02020603050405020304" pitchFamily="18" charset="0"/>
                <a:cs typeface="Times New Roman" panose="02020603050405020304" pitchFamily="18" charset="0"/>
              </a:rPr>
              <a:t>而言</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而</a:t>
            </a:r>
            <a:r>
              <a:rPr lang="zh-TW" altLang="zh-TW" sz="2800" b="1" dirty="0">
                <a:latin typeface="Times New Roman" panose="02020603050405020304" pitchFamily="18" charset="0"/>
                <a:cs typeface="Times New Roman" panose="02020603050405020304" pitchFamily="18" charset="0"/>
              </a:rPr>
              <a:t>辦理此項業務之銀行即為押匯</a:t>
            </a:r>
            <a:r>
              <a:rPr lang="zh-TW" altLang="zh-TW" sz="2800" b="1" dirty="0" smtClean="0">
                <a:latin typeface="Times New Roman" panose="02020603050405020304" pitchFamily="18" charset="0"/>
                <a:cs typeface="Times New Roman" panose="02020603050405020304" pitchFamily="18" charset="0"/>
              </a:rPr>
              <a:t>銀行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押匯</a:t>
            </a:r>
            <a:r>
              <a:rPr lang="zh-TW" altLang="zh-TW" sz="2800" b="1" dirty="0">
                <a:latin typeface="Times New Roman" panose="02020603050405020304" pitchFamily="18" charset="0"/>
                <a:cs typeface="Times New Roman" panose="02020603050405020304" pitchFamily="18" charset="0"/>
              </a:rPr>
              <a:t>銀行不一定為指定</a:t>
            </a:r>
            <a:r>
              <a:rPr lang="zh-TW" altLang="zh-TW" sz="2800" b="1" dirty="0" smtClean="0">
                <a:latin typeface="Times New Roman" panose="02020603050405020304" pitchFamily="18" charset="0"/>
                <a:cs typeface="Times New Roman" panose="02020603050405020304" pitchFamily="18" charset="0"/>
              </a:rPr>
              <a:t>銀行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例如</a:t>
            </a:r>
            <a:r>
              <a:rPr lang="zh-TW" altLang="zh-TW" sz="2800" b="1" dirty="0">
                <a:latin typeface="Times New Roman" panose="02020603050405020304" pitchFamily="18" charset="0"/>
                <a:cs typeface="Times New Roman" panose="02020603050405020304" pitchFamily="18" charset="0"/>
              </a:rPr>
              <a:t>信用狀限制於另一指名之指定銀行兌付或讓</a:t>
            </a:r>
            <a:r>
              <a:rPr lang="zh-TW" altLang="zh-TW" sz="2800" b="1" dirty="0" smtClean="0">
                <a:latin typeface="Times New Roman" panose="02020603050405020304" pitchFamily="18" charset="0"/>
                <a:cs typeface="Times New Roman" panose="02020603050405020304" pitchFamily="18" charset="0"/>
              </a:rPr>
              <a:t>購</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於此</a:t>
            </a:r>
            <a:r>
              <a:rPr lang="zh-TW" altLang="zh-TW" sz="2800" b="1" dirty="0">
                <a:latin typeface="Times New Roman" panose="02020603050405020304" pitchFamily="18" charset="0"/>
                <a:cs typeface="Times New Roman" panose="02020603050405020304" pitchFamily="18" charset="0"/>
              </a:rPr>
              <a:t>情況押匯銀行則非屬指定</a:t>
            </a:r>
            <a:r>
              <a:rPr lang="zh-TW" altLang="zh-TW" sz="2800" b="1" dirty="0" smtClean="0">
                <a:latin typeface="Times New Roman" panose="02020603050405020304" pitchFamily="18" charset="0"/>
                <a:cs typeface="Times New Roman" panose="02020603050405020304" pitchFamily="18" charset="0"/>
              </a:rPr>
              <a:t>銀行</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4569552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1"/>
          <p:cNvSpPr>
            <a:spLocks noGrp="1"/>
          </p:cNvSpPr>
          <p:nvPr>
            <p:ph type="title"/>
          </p:nvPr>
        </p:nvSpPr>
        <p:spPr/>
        <p:txBody>
          <a:bodyPr/>
          <a:lstStyle/>
          <a:p>
            <a:pPr algn="ctr"/>
            <a:r>
              <a:rPr lang="zh-TW" altLang="en-US" sz="4000" b="1" dirty="0" smtClean="0">
                <a:latin typeface="Times New Roman" pitchFamily="18" charset="0"/>
                <a:ea typeface="標楷體" pitchFamily="65" charset="-120"/>
                <a:cs typeface="Times New Roman" pitchFamily="18" charset="0"/>
              </a:rPr>
              <a:t>補償銀行</a:t>
            </a:r>
          </a:p>
        </p:txBody>
      </p:sp>
      <p:sp>
        <p:nvSpPr>
          <p:cNvPr id="104451" name="內容版面配置區 2"/>
          <p:cNvSpPr>
            <a:spLocks noGrp="1"/>
          </p:cNvSpPr>
          <p:nvPr>
            <p:ph idx="1"/>
          </p:nvPr>
        </p:nvSpPr>
        <p:spPr>
          <a:xfrm>
            <a:off x="179388" y="1268760"/>
            <a:ext cx="8507412" cy="4862165"/>
          </a:xfrm>
        </p:spPr>
        <p:txBody>
          <a:bodyPr/>
          <a:lstStyle/>
          <a:p>
            <a:r>
              <a:rPr lang="zh-TW" altLang="en-US" sz="3200" b="1" dirty="0" smtClean="0">
                <a:latin typeface="Times New Roman" pitchFamily="18" charset="0"/>
                <a:ea typeface="標楷體" pitchFamily="65" charset="-120"/>
                <a:cs typeface="Times New Roman" pitchFamily="18" charset="0"/>
              </a:rPr>
              <a:t>係為代替開狀銀行補償已依信用狀辦理付款、承兌或讓購之指定銀行</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求償銀行</a:t>
            </a:r>
            <a:r>
              <a:rPr lang="en-US" altLang="zh-TW" sz="3200" b="1" dirty="0" smtClean="0">
                <a:latin typeface="Times New Roman" pitchFamily="18" charset="0"/>
                <a:ea typeface="標楷體" pitchFamily="65" charset="-120"/>
                <a:cs typeface="Times New Roman" pitchFamily="18" charset="0"/>
              </a:rPr>
              <a:t>”claiming bank”)</a:t>
            </a:r>
            <a:r>
              <a:rPr lang="zh-TW" altLang="en-US" sz="3200" b="1" dirty="0" smtClean="0">
                <a:latin typeface="Times New Roman" pitchFamily="18" charset="0"/>
                <a:ea typeface="標楷體" pitchFamily="65" charset="-120"/>
                <a:cs typeface="Times New Roman" pitchFamily="18" charset="0"/>
              </a:rPr>
              <a:t>之銀行</a:t>
            </a:r>
            <a:r>
              <a:rPr lang="en-US" altLang="zh-TW" sz="3200" b="1" dirty="0" smtClean="0">
                <a:latin typeface="Times New Roman" pitchFamily="18" charset="0"/>
                <a:ea typeface="標楷體" pitchFamily="65" charset="-120"/>
                <a:cs typeface="Times New Roman" pitchFamily="18" charset="0"/>
              </a:rPr>
              <a:t>.</a:t>
            </a:r>
          </a:p>
          <a:p>
            <a:r>
              <a:rPr lang="zh-TW" altLang="zh-TW" sz="3200" b="1" dirty="0" smtClean="0">
                <a:latin typeface="Times New Roman" pitchFamily="18" charset="0"/>
                <a:ea typeface="標楷體" pitchFamily="65" charset="-120"/>
                <a:cs typeface="Times New Roman" pitchFamily="18" charset="0"/>
              </a:rPr>
              <a:t>補償銀行未能對求償銀行一經請求即依規定予以補償時</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因此而衍生之任何利息及費用係歸開狀銀行負責</a:t>
            </a:r>
            <a:r>
              <a:rPr lang="en-US" altLang="zh-TW" sz="3200" b="1" dirty="0" smtClean="0">
                <a:latin typeface="Times New Roman" pitchFamily="18" charset="0"/>
                <a:ea typeface="標楷體" pitchFamily="65" charset="-120"/>
                <a:cs typeface="Times New Roman" pitchFamily="18" charset="0"/>
              </a:rPr>
              <a:t>.</a:t>
            </a:r>
          </a:p>
          <a:p>
            <a:r>
              <a:rPr lang="zh-TW" altLang="zh-TW" sz="3200" b="1" dirty="0" smtClean="0">
                <a:latin typeface="Times New Roman" pitchFamily="18" charset="0"/>
                <a:ea typeface="標楷體" pitchFamily="65" charset="-120"/>
                <a:cs typeface="Times New Roman" pitchFamily="18" charset="0"/>
              </a:rPr>
              <a:t>信用狀如未規定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補償銀行之費用由開狀銀行負擔</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237</a:t>
            </a:fld>
            <a:endParaRPr lang="zh-TW" altLang="en-US"/>
          </a:p>
        </p:txBody>
      </p:sp>
    </p:spTree>
    <p:extLst>
      <p:ext uri="{BB962C8B-B14F-4D97-AF65-F5344CB8AC3E}">
        <p14:creationId xmlns:p14="http://schemas.microsoft.com/office/powerpoint/2010/main" xmlns="" val="126584553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p:cNvSpPr>
            <a:spLocks noGrp="1"/>
          </p:cNvSpPr>
          <p:nvPr>
            <p:ph type="title"/>
          </p:nvPr>
        </p:nvSpPr>
        <p:spPr/>
        <p:txBody>
          <a:bodyPr/>
          <a:lstStyle/>
          <a:p>
            <a:pPr algn="ctr"/>
            <a:r>
              <a:rPr lang="zh-TW" altLang="en-US" sz="4000" b="1" dirty="0" smtClean="0">
                <a:latin typeface="Times New Roman" pitchFamily="18" charset="0"/>
                <a:ea typeface="標楷體" pitchFamily="65" charset="-120"/>
                <a:cs typeface="Times New Roman" pitchFamily="18" charset="0"/>
              </a:rPr>
              <a:t>轉讓銀行</a:t>
            </a:r>
          </a:p>
        </p:txBody>
      </p:sp>
      <p:sp>
        <p:nvSpPr>
          <p:cNvPr id="105475" name="內容版面配置區 2"/>
          <p:cNvSpPr>
            <a:spLocks noGrp="1"/>
          </p:cNvSpPr>
          <p:nvPr>
            <p:ph idx="1"/>
          </p:nvPr>
        </p:nvSpPr>
        <p:spPr/>
        <p:txBody>
          <a:bodyPr/>
          <a:lstStyle/>
          <a:p>
            <a:r>
              <a:rPr lang="zh-TW" altLang="en-US" sz="3200" b="1" dirty="0" smtClean="0">
                <a:latin typeface="Times New Roman" pitchFamily="18" charset="0"/>
                <a:ea typeface="標楷體" pitchFamily="65" charset="-120"/>
                <a:cs typeface="Times New Roman" pitchFamily="18" charset="0"/>
              </a:rPr>
              <a:t>辦理信用狀轉讓之銀行</a:t>
            </a:r>
            <a:r>
              <a:rPr lang="en-US" altLang="zh-TW" sz="3200" b="1" dirty="0">
                <a:latin typeface="Times New Roman" pitchFamily="18" charset="0"/>
                <a:ea typeface="標楷體" pitchFamily="65" charset="-120"/>
                <a:cs typeface="Times New Roman" pitchFamily="18" charset="0"/>
              </a:rPr>
              <a:t>;</a:t>
            </a:r>
            <a:endParaRPr lang="en-US" altLang="zh-TW" sz="3200" b="1" dirty="0" smtClean="0">
              <a:latin typeface="Times New Roman" pitchFamily="18" charset="0"/>
              <a:ea typeface="標楷體" pitchFamily="65" charset="-120"/>
              <a:cs typeface="Times New Roman" pitchFamily="18" charset="0"/>
            </a:endParaRPr>
          </a:p>
          <a:p>
            <a:r>
              <a:rPr lang="zh-TW" altLang="en-US" sz="3200" b="1" dirty="0" smtClean="0">
                <a:latin typeface="Times New Roman" pitchFamily="18" charset="0"/>
                <a:ea typeface="標楷體" pitchFamily="65" charset="-120"/>
                <a:cs typeface="Times New Roman" pitchFamily="18" charset="0"/>
              </a:rPr>
              <a:t>依據</a:t>
            </a:r>
            <a:r>
              <a:rPr lang="en-US" altLang="zh-TW" sz="3200" b="1" dirty="0" smtClean="0">
                <a:latin typeface="Times New Roman" pitchFamily="18" charset="0"/>
                <a:ea typeface="標楷體" pitchFamily="65" charset="-120"/>
                <a:cs typeface="Times New Roman" pitchFamily="18" charset="0"/>
              </a:rPr>
              <a:t>UCP600</a:t>
            </a:r>
            <a:r>
              <a:rPr lang="zh-TW" altLang="en-US" sz="3200" b="1" dirty="0" smtClean="0">
                <a:latin typeface="Times New Roman" pitchFamily="18" charset="0"/>
                <a:ea typeface="標楷體" pitchFamily="65" charset="-120"/>
                <a:cs typeface="Times New Roman" pitchFamily="18" charset="0"/>
              </a:rPr>
              <a:t>第</a:t>
            </a:r>
            <a:r>
              <a:rPr lang="en-US" altLang="zh-TW" sz="3200" b="1" dirty="0" smtClean="0">
                <a:latin typeface="Times New Roman" pitchFamily="18" charset="0"/>
                <a:ea typeface="標楷體" pitchFamily="65" charset="-120"/>
                <a:cs typeface="Times New Roman" pitchFamily="18" charset="0"/>
              </a:rPr>
              <a:t>38</a:t>
            </a:r>
            <a:r>
              <a:rPr lang="zh-TW" altLang="en-US" sz="3200" b="1" dirty="0" smtClean="0">
                <a:latin typeface="Times New Roman" pitchFamily="18" charset="0"/>
                <a:ea typeface="標楷體" pitchFamily="65" charset="-120"/>
                <a:cs typeface="Times New Roman" pitchFamily="18" charset="0"/>
              </a:rPr>
              <a:t>條</a:t>
            </a:r>
            <a:r>
              <a:rPr lang="en-US" altLang="zh-TW" sz="3200" b="1" dirty="0" smtClean="0">
                <a:latin typeface="Times New Roman" pitchFamily="18" charset="0"/>
                <a:ea typeface="標楷體" pitchFamily="65" charset="-120"/>
                <a:cs typeface="Times New Roman" pitchFamily="18" charset="0"/>
              </a:rPr>
              <a:t>b</a:t>
            </a:r>
            <a:r>
              <a:rPr lang="zh-TW" altLang="en-US" sz="3200" b="1" dirty="0" smtClean="0">
                <a:latin typeface="Times New Roman" pitchFamily="18" charset="0"/>
                <a:ea typeface="標楷體" pitchFamily="65" charset="-120"/>
                <a:cs typeface="Times New Roman" pitchFamily="18" charset="0"/>
              </a:rPr>
              <a:t>項規定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轉讓銀行意指轉讓信用狀之指定銀行</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或可在任何銀行使用之信用狀</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經開狀銀行特別授權辦理轉讓且轉讓信用狀之銀行</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開狀銀行得為轉讓銀行</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238</a:t>
            </a:fld>
            <a:endParaRPr lang="zh-TW" altLang="en-US"/>
          </a:p>
        </p:txBody>
      </p:sp>
      <p:sp>
        <p:nvSpPr>
          <p:cNvPr id="5" name="向左箭號 4"/>
          <p:cNvSpPr/>
          <p:nvPr/>
        </p:nvSpPr>
        <p:spPr>
          <a:xfrm>
            <a:off x="1691680" y="3818880"/>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190407390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b="1" dirty="0" smtClean="0">
                <a:solidFill>
                  <a:srgbClr val="003300"/>
                </a:solidFill>
              </a:rPr>
              <a:t>信用狀交易適用之規則</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239</a:t>
            </a:fld>
            <a:endParaRPr lang="zh-TW" altLang="en-US"/>
          </a:p>
        </p:txBody>
      </p:sp>
      <p:sp>
        <p:nvSpPr>
          <p:cNvPr id="4" name="內容版面配置區 3"/>
          <p:cNvSpPr>
            <a:spLocks noGrp="1"/>
          </p:cNvSpPr>
          <p:nvPr>
            <p:ph sz="quarter" idx="1"/>
          </p:nvPr>
        </p:nvSpPr>
        <p:spPr>
          <a:xfrm>
            <a:off x="457200" y="1196752"/>
            <a:ext cx="8229600" cy="5112568"/>
          </a:xfrm>
        </p:spPr>
        <p:txBody>
          <a:bodyPr>
            <a:normAutofit/>
          </a:bodyPr>
          <a:lstStyle/>
          <a:p>
            <a:r>
              <a:rPr lang="zh-TW" altLang="en-US" sz="3200" b="1" dirty="0" smtClean="0">
                <a:latin typeface="Times New Roman" panose="02020603050405020304" pitchFamily="18" charset="0"/>
                <a:cs typeface="Times New Roman" panose="02020603050405020304" pitchFamily="18" charset="0"/>
              </a:rPr>
              <a:t>信用狀統一慣例</a:t>
            </a:r>
            <a:r>
              <a:rPr lang="en-US" altLang="zh-TW" sz="3200" b="1" dirty="0" smtClean="0">
                <a:latin typeface="Times New Roman" panose="02020603050405020304" pitchFamily="18" charset="0"/>
                <a:cs typeface="Times New Roman" panose="02020603050405020304" pitchFamily="18" charset="0"/>
              </a:rPr>
              <a:t>(UCP600)</a:t>
            </a:r>
          </a:p>
          <a:p>
            <a:r>
              <a:rPr lang="zh-TW" altLang="en-US" sz="3200" b="1" dirty="0">
                <a:latin typeface="Times New Roman" pitchFamily="18" charset="0"/>
                <a:ea typeface="標楷體" pitchFamily="65" charset="-120"/>
                <a:cs typeface="Times New Roman" panose="02020603050405020304" pitchFamily="18" charset="0"/>
              </a:rPr>
              <a:t>電子信用狀統一慣例</a:t>
            </a:r>
            <a:r>
              <a:rPr lang="zh-TW" altLang="en-US" sz="3200" b="1" dirty="0">
                <a:latin typeface="Times New Roman" panose="02020603050405020304" pitchFamily="18" charset="0"/>
                <a:cs typeface="Times New Roman" panose="02020603050405020304" pitchFamily="18" charset="0"/>
              </a:rPr>
              <a:t> </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err="1" smtClean="0">
                <a:latin typeface="Times New Roman" panose="02020603050405020304" pitchFamily="18" charset="0"/>
                <a:cs typeface="Times New Roman" panose="02020603050405020304" pitchFamily="18" charset="0"/>
              </a:rPr>
              <a:t>eUCP</a:t>
            </a:r>
            <a:r>
              <a:rPr lang="en-US" altLang="zh-TW" sz="3200" b="1" dirty="0" smtClean="0">
                <a:latin typeface="Times New Roman" panose="02020603050405020304" pitchFamily="18" charset="0"/>
                <a:cs typeface="Times New Roman" panose="02020603050405020304" pitchFamily="18" charset="0"/>
              </a:rPr>
              <a:t>)</a:t>
            </a:r>
          </a:p>
          <a:p>
            <a:r>
              <a:rPr lang="zh-TW" altLang="en-US" sz="3200" b="1" dirty="0">
                <a:latin typeface="Times New Roman" pitchFamily="18" charset="0"/>
                <a:ea typeface="標楷體" pitchFamily="65" charset="-120"/>
                <a:cs typeface="Times New Roman" panose="02020603050405020304" pitchFamily="18" charset="0"/>
              </a:rPr>
              <a:t>國際標準銀行實務</a:t>
            </a:r>
            <a:r>
              <a:rPr lang="en-US" altLang="zh-TW" sz="3200" b="1" dirty="0">
                <a:latin typeface="Times New Roman" pitchFamily="18" charset="0"/>
                <a:ea typeface="標楷體" pitchFamily="65" charset="-120"/>
                <a:cs typeface="Times New Roman" panose="02020603050405020304" pitchFamily="18" charset="0"/>
              </a:rPr>
              <a:t>-</a:t>
            </a:r>
            <a:r>
              <a:rPr lang="zh-TW" altLang="en-US" sz="3200" b="1" dirty="0">
                <a:latin typeface="Times New Roman" pitchFamily="18" charset="0"/>
                <a:ea typeface="標楷體" pitchFamily="65" charset="-120"/>
                <a:cs typeface="Times New Roman" panose="02020603050405020304" pitchFamily="18" charset="0"/>
              </a:rPr>
              <a:t>跟單信用狀項下單據之</a:t>
            </a:r>
            <a:r>
              <a:rPr lang="zh-TW" altLang="en-US" sz="3200" b="1" dirty="0" smtClean="0">
                <a:latin typeface="Times New Roman" pitchFamily="18" charset="0"/>
                <a:ea typeface="標楷體" pitchFamily="65" charset="-120"/>
                <a:cs typeface="Times New Roman" panose="02020603050405020304" pitchFamily="18" charset="0"/>
              </a:rPr>
              <a:t>審查</a:t>
            </a:r>
            <a:r>
              <a:rPr lang="en-US" altLang="zh-TW" sz="3200" b="1" dirty="0" smtClean="0">
                <a:latin typeface="Times New Roman" panose="02020603050405020304" pitchFamily="18" charset="0"/>
                <a:ea typeface="標楷體" pitchFamily="65" charset="-120"/>
                <a:cs typeface="Times New Roman" panose="02020603050405020304" pitchFamily="18" charset="0"/>
              </a:rPr>
              <a:t>(International </a:t>
            </a:r>
            <a:r>
              <a:rPr lang="en-US" altLang="zh-TW" sz="3200" b="1" dirty="0">
                <a:latin typeface="Times New Roman" pitchFamily="18" charset="0"/>
                <a:ea typeface="標楷體" pitchFamily="65" charset="-120"/>
                <a:cs typeface="Times New Roman" panose="02020603050405020304" pitchFamily="18" charset="0"/>
              </a:rPr>
              <a:t>Standard Banking Practice (ISBP) for the examination of documents under documentary </a:t>
            </a:r>
            <a:r>
              <a:rPr lang="en-US" altLang="zh-TW" sz="3200" b="1" dirty="0" smtClean="0">
                <a:latin typeface="Times New Roman" pitchFamily="18" charset="0"/>
                <a:ea typeface="標楷體" pitchFamily="65" charset="-120"/>
                <a:cs typeface="Times New Roman" panose="02020603050405020304" pitchFamily="18" charset="0"/>
              </a:rPr>
              <a:t>credits)</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2451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24</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中華民國輸出入貨品分類號列之組成與海關進口稅則號列</a:t>
            </a:r>
            <a:endParaRPr lang="zh-TW" altLang="en-US" sz="3200" dirty="0"/>
          </a:p>
        </p:txBody>
      </p:sp>
    </p:spTree>
    <p:extLst>
      <p:ext uri="{BB962C8B-B14F-4D97-AF65-F5344CB8AC3E}">
        <p14:creationId xmlns:p14="http://schemas.microsoft.com/office/powerpoint/2010/main" xmlns="" val="388915978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2E4836A-771B-46D7-962C-52AA287ED2CC}" type="slidenum">
              <a:rPr kumimoji="0" lang="en-US" altLang="zh-TW" smtClean="0"/>
              <a:pPr eaLnBrk="1" hangingPunct="1"/>
              <a:t>240</a:t>
            </a:fld>
            <a:endParaRPr kumimoji="0" lang="en-US" altLang="zh-TW" smtClean="0"/>
          </a:p>
        </p:txBody>
      </p:sp>
      <p:sp>
        <p:nvSpPr>
          <p:cNvPr id="11267" name="Text Box 2"/>
          <p:cNvSpPr txBox="1">
            <a:spLocks noChangeArrowheads="1"/>
          </p:cNvSpPr>
          <p:nvPr/>
        </p:nvSpPr>
        <p:spPr bwMode="auto">
          <a:xfrm>
            <a:off x="1403350" y="5516563"/>
            <a:ext cx="7272338" cy="1016000"/>
          </a:xfrm>
          <a:prstGeom prst="rect">
            <a:avLst/>
          </a:prstGeom>
          <a:solidFill>
            <a:schemeClr val="accent3">
              <a:lumMod val="20000"/>
              <a:lumOff val="80000"/>
            </a:schemeClr>
          </a:solidFill>
          <a:ln w="9525">
            <a:solidFill>
              <a:schemeClr val="tx1"/>
            </a:solidFill>
            <a:miter lim="800000"/>
            <a:headEnd/>
            <a:tailEnd/>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kumimoji="0" lang="zh-TW" altLang="en-US" sz="2000" b="1" dirty="0">
                <a:latin typeface="Times New Roman" pitchFamily="18" charset="0"/>
                <a:ea typeface="標楷體" pitchFamily="65" charset="-120"/>
              </a:rPr>
              <a:t>由國際商會於</a:t>
            </a:r>
            <a:r>
              <a:rPr kumimoji="0" lang="en-US" altLang="zh-TW" sz="2000" b="1" dirty="0">
                <a:latin typeface="Times New Roman" pitchFamily="18" charset="0"/>
                <a:ea typeface="標楷體" pitchFamily="65" charset="-120"/>
              </a:rPr>
              <a:t>1933(UCP82)</a:t>
            </a:r>
            <a:r>
              <a:rPr kumimoji="0" lang="zh-TW" altLang="en-US" sz="2000" b="1" dirty="0">
                <a:latin typeface="Times New Roman" pitchFamily="18" charset="0"/>
                <a:ea typeface="標楷體" pitchFamily="65" charset="-120"/>
              </a:rPr>
              <a:t>年釐訂，為對國際信用狀之處理方法、習慣、文字解釋及各當事人責任範圍作統一規定，以避免國際間對信用狀交易之誤解或糾紛 。</a:t>
            </a:r>
          </a:p>
        </p:txBody>
      </p:sp>
      <p:sp>
        <p:nvSpPr>
          <p:cNvPr id="11268" name="Text Box 3"/>
          <p:cNvSpPr txBox="1">
            <a:spLocks noChangeArrowheads="1"/>
          </p:cNvSpPr>
          <p:nvPr/>
        </p:nvSpPr>
        <p:spPr bwMode="auto">
          <a:xfrm>
            <a:off x="1547813" y="4652963"/>
            <a:ext cx="1800225" cy="711200"/>
          </a:xfrm>
          <a:prstGeom prst="rect">
            <a:avLst/>
          </a:prstGeom>
          <a:solidFill>
            <a:schemeClr val="accent3">
              <a:lumMod val="20000"/>
              <a:lumOff val="80000"/>
            </a:schemeClr>
          </a:solidFill>
          <a:ln w="9525">
            <a:solidFill>
              <a:schemeClr val="tx1"/>
            </a:solidFill>
            <a:miter lim="800000"/>
            <a:headEnd/>
            <a:tailEnd/>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50000"/>
              </a:spcBef>
            </a:pPr>
            <a:r>
              <a:rPr kumimoji="0" lang="en-US" altLang="zh-TW" sz="2000" b="1">
                <a:latin typeface="Times New Roman" pitchFamily="18" charset="0"/>
                <a:ea typeface="標楷體" pitchFamily="65" charset="-120"/>
              </a:rPr>
              <a:t>1951</a:t>
            </a:r>
            <a:r>
              <a:rPr kumimoji="0" lang="zh-TW" altLang="en-US" sz="2000" b="1">
                <a:latin typeface="Times New Roman" pitchFamily="18" charset="0"/>
                <a:ea typeface="標楷體" pitchFamily="65" charset="-120"/>
              </a:rPr>
              <a:t>年修訂</a:t>
            </a:r>
            <a:r>
              <a:rPr kumimoji="0" lang="en-US" altLang="zh-TW" sz="2000" b="1">
                <a:latin typeface="Times New Roman" pitchFamily="18" charset="0"/>
                <a:ea typeface="標楷體" pitchFamily="65" charset="-120"/>
              </a:rPr>
              <a:t>(UCP151)</a:t>
            </a:r>
          </a:p>
        </p:txBody>
      </p:sp>
      <p:sp>
        <p:nvSpPr>
          <p:cNvPr id="11269" name="Text Box 4"/>
          <p:cNvSpPr txBox="1">
            <a:spLocks noChangeArrowheads="1"/>
          </p:cNvSpPr>
          <p:nvPr/>
        </p:nvSpPr>
        <p:spPr bwMode="auto">
          <a:xfrm>
            <a:off x="3419475" y="4652963"/>
            <a:ext cx="1655763" cy="711200"/>
          </a:xfrm>
          <a:prstGeom prst="rect">
            <a:avLst/>
          </a:prstGeom>
          <a:solidFill>
            <a:schemeClr val="accent3">
              <a:lumMod val="20000"/>
              <a:lumOff val="80000"/>
            </a:schemeClr>
          </a:solidFill>
          <a:ln w="9525">
            <a:solidFill>
              <a:schemeClr val="tx1"/>
            </a:solidFill>
            <a:miter lim="800000"/>
            <a:headEnd/>
            <a:tailEnd/>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50000"/>
              </a:spcBef>
            </a:pPr>
            <a:r>
              <a:rPr kumimoji="0" lang="en-US" altLang="zh-TW" sz="2000" b="1" dirty="0">
                <a:latin typeface="Times New Roman" pitchFamily="18" charset="0"/>
                <a:ea typeface="標楷體" pitchFamily="65" charset="-120"/>
              </a:rPr>
              <a:t>1962</a:t>
            </a:r>
            <a:r>
              <a:rPr kumimoji="0" lang="zh-TW" altLang="en-US" sz="2000" b="1" dirty="0">
                <a:latin typeface="Times New Roman" pitchFamily="18" charset="0"/>
                <a:ea typeface="標楷體" pitchFamily="65" charset="-120"/>
              </a:rPr>
              <a:t>年修訂</a:t>
            </a:r>
            <a:r>
              <a:rPr kumimoji="0" lang="en-US" altLang="zh-TW" sz="2000" b="1" dirty="0">
                <a:latin typeface="Times New Roman" pitchFamily="18" charset="0"/>
                <a:ea typeface="標楷體" pitchFamily="65" charset="-120"/>
              </a:rPr>
              <a:t>(UCP222)</a:t>
            </a:r>
          </a:p>
        </p:txBody>
      </p:sp>
      <p:sp>
        <p:nvSpPr>
          <p:cNvPr id="11270" name="Text Box 5"/>
          <p:cNvSpPr txBox="1">
            <a:spLocks noChangeArrowheads="1"/>
          </p:cNvSpPr>
          <p:nvPr/>
        </p:nvSpPr>
        <p:spPr bwMode="auto">
          <a:xfrm>
            <a:off x="5148263" y="4652963"/>
            <a:ext cx="1655762" cy="711200"/>
          </a:xfrm>
          <a:prstGeom prst="rect">
            <a:avLst/>
          </a:prstGeom>
          <a:solidFill>
            <a:schemeClr val="accent3">
              <a:lumMod val="20000"/>
              <a:lumOff val="80000"/>
            </a:schemeClr>
          </a:solidFill>
          <a:ln w="9525">
            <a:solidFill>
              <a:schemeClr val="tx1"/>
            </a:solidFill>
            <a:miter lim="800000"/>
            <a:headEnd/>
            <a:tailEnd/>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50000"/>
              </a:spcBef>
            </a:pPr>
            <a:r>
              <a:rPr kumimoji="0" lang="en-US" altLang="zh-TW" sz="2000" b="1" dirty="0">
                <a:latin typeface="Times New Roman" pitchFamily="18" charset="0"/>
                <a:ea typeface="標楷體" pitchFamily="65" charset="-120"/>
              </a:rPr>
              <a:t>1974</a:t>
            </a:r>
            <a:r>
              <a:rPr kumimoji="0" lang="zh-TW" altLang="en-US" sz="2000" b="1" dirty="0">
                <a:latin typeface="Times New Roman" pitchFamily="18" charset="0"/>
                <a:ea typeface="標楷體" pitchFamily="65" charset="-120"/>
              </a:rPr>
              <a:t>年修訂</a:t>
            </a:r>
            <a:r>
              <a:rPr kumimoji="0" lang="en-US" altLang="zh-TW" sz="2000" b="1" dirty="0">
                <a:latin typeface="Times New Roman" pitchFamily="18" charset="0"/>
                <a:ea typeface="標楷體" pitchFamily="65" charset="-120"/>
              </a:rPr>
              <a:t>(UCP290)</a:t>
            </a:r>
          </a:p>
        </p:txBody>
      </p:sp>
      <p:sp>
        <p:nvSpPr>
          <p:cNvPr id="11271" name="Text Box 6"/>
          <p:cNvSpPr txBox="1">
            <a:spLocks noChangeArrowheads="1"/>
          </p:cNvSpPr>
          <p:nvPr/>
        </p:nvSpPr>
        <p:spPr bwMode="auto">
          <a:xfrm>
            <a:off x="6877050" y="4652963"/>
            <a:ext cx="1655763" cy="711200"/>
          </a:xfrm>
          <a:prstGeom prst="rect">
            <a:avLst/>
          </a:prstGeom>
          <a:solidFill>
            <a:schemeClr val="accent3">
              <a:lumMod val="20000"/>
              <a:lumOff val="80000"/>
            </a:schemeClr>
          </a:solidFill>
          <a:ln w="9525">
            <a:solidFill>
              <a:schemeClr val="tx1"/>
            </a:solidFill>
            <a:miter lim="800000"/>
            <a:headEnd/>
            <a:tailEnd/>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50000"/>
              </a:spcBef>
            </a:pPr>
            <a:r>
              <a:rPr kumimoji="0" lang="en-US" altLang="zh-TW" sz="2000" b="1" dirty="0">
                <a:latin typeface="Times New Roman" pitchFamily="18" charset="0"/>
                <a:ea typeface="標楷體" pitchFamily="65" charset="-120"/>
              </a:rPr>
              <a:t>1983</a:t>
            </a:r>
            <a:r>
              <a:rPr kumimoji="0" lang="zh-TW" altLang="en-US" sz="2000" b="1" dirty="0">
                <a:latin typeface="Times New Roman" pitchFamily="18" charset="0"/>
                <a:ea typeface="標楷體" pitchFamily="65" charset="-120"/>
              </a:rPr>
              <a:t>年修訂</a:t>
            </a:r>
            <a:r>
              <a:rPr kumimoji="0" lang="en-US" altLang="zh-TW" sz="2000" b="1" dirty="0">
                <a:latin typeface="Times New Roman" pitchFamily="18" charset="0"/>
                <a:ea typeface="標楷體" pitchFamily="65" charset="-120"/>
              </a:rPr>
              <a:t>(UCP400)</a:t>
            </a:r>
          </a:p>
        </p:txBody>
      </p:sp>
      <p:sp>
        <p:nvSpPr>
          <p:cNvPr id="11272" name="Text Box 7"/>
          <p:cNvSpPr txBox="1">
            <a:spLocks noChangeArrowheads="1"/>
          </p:cNvSpPr>
          <p:nvPr/>
        </p:nvSpPr>
        <p:spPr bwMode="auto">
          <a:xfrm>
            <a:off x="2051050" y="2781300"/>
            <a:ext cx="6480175" cy="1630363"/>
          </a:xfrm>
          <a:prstGeom prst="rect">
            <a:avLst/>
          </a:prstGeom>
          <a:solidFill>
            <a:schemeClr val="accent3">
              <a:lumMod val="20000"/>
              <a:lumOff val="80000"/>
            </a:schemeClr>
          </a:solidFill>
          <a:ln w="9525">
            <a:solidFill>
              <a:schemeClr val="tx1"/>
            </a:solidFill>
            <a:miter lim="800000"/>
            <a:headEnd/>
            <a:tailEnd/>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en-US" altLang="zh-TW" sz="2000" b="1" dirty="0">
                <a:latin typeface="Times New Roman" pitchFamily="18" charset="0"/>
                <a:ea typeface="標楷體" pitchFamily="65" charset="-120"/>
              </a:rPr>
              <a:t>1993</a:t>
            </a:r>
            <a:r>
              <a:rPr kumimoji="0" lang="zh-TW" altLang="en-US" sz="2000" b="1" dirty="0">
                <a:latin typeface="Times New Roman" pitchFamily="18" charset="0"/>
                <a:ea typeface="標楷體" pitchFamily="65" charset="-120"/>
              </a:rPr>
              <a:t>年</a:t>
            </a:r>
            <a:r>
              <a:rPr kumimoji="0" lang="en-US" altLang="zh-TW" sz="2000" b="1" dirty="0">
                <a:latin typeface="Times New Roman" pitchFamily="18" charset="0"/>
                <a:ea typeface="標楷體" pitchFamily="65" charset="-120"/>
              </a:rPr>
              <a:t>4</a:t>
            </a:r>
            <a:r>
              <a:rPr kumimoji="0" lang="zh-TW" altLang="en-US" sz="2000" b="1" dirty="0">
                <a:latin typeface="Times New Roman" pitchFamily="18" charset="0"/>
                <a:ea typeface="標楷體" pitchFamily="65" charset="-120"/>
              </a:rPr>
              <a:t>月通過</a:t>
            </a:r>
          </a:p>
          <a:p>
            <a:pPr algn="ctr" eaLnBrk="1" hangingPunct="1"/>
            <a:r>
              <a:rPr kumimoji="0" lang="en-US" altLang="zh-TW" sz="2000" b="1" dirty="0">
                <a:latin typeface="Times New Roman" pitchFamily="18" charset="0"/>
                <a:ea typeface="標楷體" pitchFamily="65" charset="-120"/>
              </a:rPr>
              <a:t>1994</a:t>
            </a:r>
            <a:r>
              <a:rPr kumimoji="0" lang="zh-TW" altLang="en-US" sz="2000" b="1" dirty="0">
                <a:latin typeface="Times New Roman" pitchFamily="18" charset="0"/>
                <a:ea typeface="標楷體" pitchFamily="65" charset="-120"/>
              </a:rPr>
              <a:t>年</a:t>
            </a:r>
            <a:r>
              <a:rPr kumimoji="0" lang="en-US" altLang="zh-TW" sz="2000" b="1" dirty="0">
                <a:latin typeface="Times New Roman" pitchFamily="18" charset="0"/>
                <a:ea typeface="標楷體" pitchFamily="65" charset="-120"/>
              </a:rPr>
              <a:t>1</a:t>
            </a:r>
            <a:r>
              <a:rPr kumimoji="0" lang="zh-TW" altLang="en-US" sz="2000" b="1" dirty="0">
                <a:latin typeface="Times New Roman" pitchFamily="18" charset="0"/>
                <a:ea typeface="標楷體" pitchFamily="65" charset="-120"/>
              </a:rPr>
              <a:t>月</a:t>
            </a:r>
            <a:r>
              <a:rPr kumimoji="0" lang="en-US" altLang="zh-TW" sz="2000" b="1" dirty="0">
                <a:latin typeface="Times New Roman" pitchFamily="18" charset="0"/>
                <a:ea typeface="標楷體" pitchFamily="65" charset="-120"/>
              </a:rPr>
              <a:t>1</a:t>
            </a:r>
            <a:r>
              <a:rPr kumimoji="0" lang="zh-TW" altLang="en-US" sz="2000" b="1" dirty="0">
                <a:latin typeface="Times New Roman" pitchFamily="18" charset="0"/>
                <a:ea typeface="標楷體" pitchFamily="65" charset="-120"/>
              </a:rPr>
              <a:t>日開使施行</a:t>
            </a:r>
          </a:p>
          <a:p>
            <a:pPr algn="ctr" eaLnBrk="1" hangingPunct="1"/>
            <a:r>
              <a:rPr kumimoji="0" lang="zh-TW" altLang="en-US" sz="2000" b="1" dirty="0">
                <a:latin typeface="Times New Roman" pitchFamily="18" charset="0"/>
                <a:ea typeface="標楷體" pitchFamily="65" charset="-120"/>
              </a:rPr>
              <a:t>信用狀統一慣例</a:t>
            </a:r>
          </a:p>
          <a:p>
            <a:pPr algn="ctr" eaLnBrk="1" hangingPunct="1"/>
            <a:r>
              <a:rPr kumimoji="0" lang="en-US" altLang="zh-TW" sz="2000" b="1" dirty="0">
                <a:latin typeface="Times New Roman" pitchFamily="18" charset="0"/>
                <a:ea typeface="標楷體" pitchFamily="65" charset="-120"/>
              </a:rPr>
              <a:t>(Uniform Customs and Practice for </a:t>
            </a:r>
            <a:r>
              <a:rPr kumimoji="0" lang="en-US" altLang="zh-TW" sz="2000" b="1" dirty="0" err="1">
                <a:latin typeface="Times New Roman" pitchFamily="18" charset="0"/>
                <a:ea typeface="標楷體" pitchFamily="65" charset="-120"/>
              </a:rPr>
              <a:t>DocumentaryCredit</a:t>
            </a:r>
            <a:r>
              <a:rPr kumimoji="0" lang="zh-TW" altLang="en-US" sz="2000" b="1" dirty="0">
                <a:latin typeface="Times New Roman" pitchFamily="18" charset="0"/>
                <a:ea typeface="標楷體" pitchFamily="65" charset="-120"/>
              </a:rPr>
              <a:t>；</a:t>
            </a:r>
            <a:r>
              <a:rPr kumimoji="0" lang="en-US" altLang="zh-TW" sz="2000" b="1" dirty="0">
                <a:latin typeface="Times New Roman" pitchFamily="18" charset="0"/>
                <a:ea typeface="標楷體" pitchFamily="65" charset="-120"/>
              </a:rPr>
              <a:t>UCP500) </a:t>
            </a:r>
          </a:p>
        </p:txBody>
      </p:sp>
      <p:sp>
        <p:nvSpPr>
          <p:cNvPr id="11277" name="AutoShape 9"/>
          <p:cNvSpPr>
            <a:spLocks noChangeArrowheads="1"/>
          </p:cNvSpPr>
          <p:nvPr/>
        </p:nvSpPr>
        <p:spPr bwMode="auto">
          <a:xfrm>
            <a:off x="2268538" y="620713"/>
            <a:ext cx="6048375" cy="2014537"/>
          </a:xfrm>
          <a:prstGeom prst="triangle">
            <a:avLst>
              <a:gd name="adj" fmla="val 50449"/>
            </a:avLst>
          </a:prstGeom>
          <a:solidFill>
            <a:srgbClr val="92D050"/>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en-US" altLang="zh-TW" sz="2000" b="1" dirty="0" smtClean="0">
                <a:latin typeface="Times New Roman" pitchFamily="18" charset="0"/>
                <a:ea typeface="標楷體" pitchFamily="65" charset="-120"/>
              </a:rPr>
              <a:t>2006</a:t>
            </a:r>
            <a:r>
              <a:rPr kumimoji="0" lang="zh-TW" altLang="en-US" sz="2000" b="1" dirty="0">
                <a:latin typeface="Times New Roman" pitchFamily="18" charset="0"/>
                <a:ea typeface="標楷體" pitchFamily="65" charset="-120"/>
              </a:rPr>
              <a:t>年</a:t>
            </a:r>
            <a:r>
              <a:rPr kumimoji="0" lang="en-US" altLang="zh-TW" sz="2000" b="1" dirty="0">
                <a:latin typeface="Times New Roman" pitchFamily="18" charset="0"/>
                <a:ea typeface="標楷體" pitchFamily="65" charset="-120"/>
              </a:rPr>
              <a:t>10</a:t>
            </a:r>
            <a:r>
              <a:rPr kumimoji="0" lang="zh-TW" altLang="en-US" sz="2000" b="1" dirty="0">
                <a:latin typeface="Times New Roman" pitchFamily="18" charset="0"/>
                <a:ea typeface="標楷體" pitchFamily="65" charset="-120"/>
              </a:rPr>
              <a:t>月</a:t>
            </a:r>
            <a:r>
              <a:rPr kumimoji="0" lang="en-US" altLang="zh-TW" sz="2000" b="1" dirty="0">
                <a:latin typeface="Times New Roman" pitchFamily="18" charset="0"/>
                <a:ea typeface="標楷體" pitchFamily="65" charset="-120"/>
              </a:rPr>
              <a:t>25</a:t>
            </a:r>
            <a:r>
              <a:rPr kumimoji="0" lang="zh-TW" altLang="en-US" sz="2000" b="1" dirty="0" smtClean="0">
                <a:latin typeface="Times New Roman" pitchFamily="18" charset="0"/>
                <a:ea typeface="標楷體" pitchFamily="65" charset="-120"/>
              </a:rPr>
              <a:t>日國際商會半年會確認通過</a:t>
            </a:r>
            <a:endParaRPr kumimoji="0" lang="zh-TW" altLang="en-US" sz="2000" b="1" dirty="0">
              <a:latin typeface="Times New Roman" pitchFamily="18" charset="0"/>
              <a:ea typeface="標楷體" pitchFamily="65" charset="-120"/>
            </a:endParaRPr>
          </a:p>
          <a:p>
            <a:pPr algn="ctr" eaLnBrk="1" hangingPunct="1"/>
            <a:r>
              <a:rPr kumimoji="0" lang="en-US" altLang="zh-TW" sz="2000" b="1" dirty="0">
                <a:latin typeface="Times New Roman" pitchFamily="18" charset="0"/>
                <a:ea typeface="標楷體" pitchFamily="65" charset="-120"/>
              </a:rPr>
              <a:t>2007</a:t>
            </a:r>
            <a:r>
              <a:rPr kumimoji="0" lang="zh-TW" altLang="en-US" sz="2000" b="1" dirty="0">
                <a:latin typeface="Times New Roman" pitchFamily="18" charset="0"/>
                <a:ea typeface="標楷體" pitchFamily="65" charset="-120"/>
              </a:rPr>
              <a:t>年</a:t>
            </a:r>
            <a:r>
              <a:rPr kumimoji="0" lang="en-US" altLang="zh-TW" sz="2000" b="1" dirty="0">
                <a:latin typeface="Times New Roman" pitchFamily="18" charset="0"/>
                <a:ea typeface="標楷體" pitchFamily="65" charset="-120"/>
              </a:rPr>
              <a:t>7</a:t>
            </a:r>
            <a:r>
              <a:rPr kumimoji="0" lang="zh-TW" altLang="en-US" sz="2000" b="1" dirty="0">
                <a:latin typeface="Times New Roman" pitchFamily="18" charset="0"/>
                <a:ea typeface="標楷體" pitchFamily="65" charset="-120"/>
              </a:rPr>
              <a:t>月</a:t>
            </a:r>
            <a:r>
              <a:rPr kumimoji="0" lang="en-US" altLang="zh-TW" sz="2000" b="1" dirty="0">
                <a:latin typeface="Times New Roman" pitchFamily="18" charset="0"/>
                <a:ea typeface="標楷體" pitchFamily="65" charset="-120"/>
              </a:rPr>
              <a:t>1</a:t>
            </a:r>
            <a:r>
              <a:rPr kumimoji="0" lang="zh-TW" altLang="en-US" sz="2000" b="1" dirty="0">
                <a:latin typeface="Times New Roman" pitchFamily="18" charset="0"/>
                <a:ea typeface="標楷體" pitchFamily="65" charset="-120"/>
              </a:rPr>
              <a:t>日施行</a:t>
            </a:r>
          </a:p>
        </p:txBody>
      </p:sp>
      <p:sp>
        <p:nvSpPr>
          <p:cNvPr id="11274" name="Text Box 11"/>
          <p:cNvSpPr txBox="1">
            <a:spLocks noChangeArrowheads="1"/>
          </p:cNvSpPr>
          <p:nvPr/>
        </p:nvSpPr>
        <p:spPr bwMode="auto">
          <a:xfrm>
            <a:off x="533400" y="260350"/>
            <a:ext cx="51911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kumimoji="0" lang="zh-TW" altLang="en-US" sz="3200" b="1">
                <a:ea typeface="標楷體" pitchFamily="65" charset="-120"/>
              </a:rPr>
              <a:t>信用狀統一慣例的沿革</a:t>
            </a:r>
          </a:p>
        </p:txBody>
      </p:sp>
    </p:spTree>
    <p:extLst>
      <p:ext uri="{BB962C8B-B14F-4D97-AF65-F5344CB8AC3E}">
        <p14:creationId xmlns:p14="http://schemas.microsoft.com/office/powerpoint/2010/main" xmlns="" val="83052504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0CB99EA-141E-421F-BD19-FB165520E53C}" type="slidenum">
              <a:rPr kumimoji="0" lang="en-US" altLang="zh-TW" smtClean="0"/>
              <a:pPr eaLnBrk="1" hangingPunct="1"/>
              <a:t>241</a:t>
            </a:fld>
            <a:endParaRPr kumimoji="0" lang="en-US" altLang="zh-TW" smtClean="0"/>
          </a:p>
        </p:txBody>
      </p:sp>
      <p:sp>
        <p:nvSpPr>
          <p:cNvPr id="14339" name="Rectangle 2"/>
          <p:cNvSpPr>
            <a:spLocks noGrp="1" noChangeArrowheads="1"/>
          </p:cNvSpPr>
          <p:nvPr>
            <p:ph type="title"/>
          </p:nvPr>
        </p:nvSpPr>
        <p:spPr>
          <a:xfrm>
            <a:off x="611560" y="373855"/>
            <a:ext cx="5184775" cy="762000"/>
          </a:xfrm>
        </p:spPr>
        <p:txBody>
          <a:bodyPr>
            <a:normAutofit/>
          </a:bodyPr>
          <a:lstStyle/>
          <a:p>
            <a:pPr eaLnBrk="1" hangingPunct="1"/>
            <a:r>
              <a:rPr lang="en-US" altLang="zh-TW" sz="4000" b="1" dirty="0" smtClean="0">
                <a:latin typeface="Times New Roman" pitchFamily="18" charset="0"/>
                <a:ea typeface="標楷體" pitchFamily="65" charset="-120"/>
              </a:rPr>
              <a:t>ISBP</a:t>
            </a:r>
            <a:r>
              <a:rPr lang="zh-TW" altLang="en-US" sz="4000" b="1" dirty="0" smtClean="0">
                <a:latin typeface="Times New Roman" pitchFamily="18" charset="0"/>
                <a:ea typeface="標楷體" pitchFamily="65" charset="-120"/>
              </a:rPr>
              <a:t>之沿革與使用</a:t>
            </a:r>
          </a:p>
        </p:txBody>
      </p:sp>
      <p:sp>
        <p:nvSpPr>
          <p:cNvPr id="14340" name="Rectangle 3"/>
          <p:cNvSpPr>
            <a:spLocks noGrp="1" noChangeArrowheads="1"/>
          </p:cNvSpPr>
          <p:nvPr>
            <p:ph type="body" idx="1"/>
          </p:nvPr>
        </p:nvSpPr>
        <p:spPr>
          <a:xfrm>
            <a:off x="0" y="1196752"/>
            <a:ext cx="9144000" cy="5256436"/>
          </a:xfrm>
        </p:spPr>
        <p:txBody>
          <a:bodyPr>
            <a:normAutofit/>
          </a:bodyPr>
          <a:lstStyle/>
          <a:p>
            <a:pPr eaLnBrk="1" hangingPunct="1"/>
            <a:r>
              <a:rPr lang="zh-TW" altLang="en-US" sz="2800" b="1" dirty="0" smtClean="0">
                <a:latin typeface="Times New Roman" pitchFamily="18" charset="0"/>
                <a:ea typeface="標楷體" pitchFamily="65" charset="-120"/>
              </a:rPr>
              <a:t>國際標準銀行實務</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跟單信用狀項下單據之審查</a:t>
            </a:r>
            <a:r>
              <a:rPr lang="zh-TW" altLang="en-US" sz="2800" b="1" dirty="0" smtClean="0">
                <a:ea typeface="標楷體" pitchFamily="65" charset="-120"/>
              </a:rPr>
              <a:t>”</a:t>
            </a:r>
            <a:r>
              <a:rPr lang="en-US" altLang="zh-TW" sz="2800" b="1" dirty="0" smtClean="0">
                <a:latin typeface="Times New Roman" pitchFamily="18" charset="0"/>
                <a:ea typeface="標楷體" pitchFamily="65" charset="-120"/>
              </a:rPr>
              <a:t>International Standard Banking Practice (ISBP) for the examination of documents under documentary credits</a:t>
            </a:r>
            <a:r>
              <a:rPr lang="en-US" altLang="zh-TW" sz="2800" b="1" dirty="0" smtClean="0">
                <a:ea typeface="標楷體" pitchFamily="65" charset="-120"/>
              </a:rPr>
              <a:t>”</a:t>
            </a:r>
            <a:r>
              <a:rPr lang="zh-TW" altLang="en-US" sz="2800" b="1" dirty="0" smtClean="0">
                <a:latin typeface="Times New Roman" pitchFamily="18" charset="0"/>
                <a:ea typeface="標楷體" pitchFamily="65" charset="-120"/>
              </a:rPr>
              <a:t>係國際商會銀行委員會</a:t>
            </a:r>
            <a:r>
              <a:rPr lang="zh-TW" altLang="en-US" sz="2800" b="1" dirty="0" smtClean="0">
                <a:ea typeface="標楷體" pitchFamily="65" charset="-120"/>
              </a:rPr>
              <a:t>”</a:t>
            </a:r>
            <a:r>
              <a:rPr lang="en-US" altLang="zh-TW" sz="2800" b="1" dirty="0" smtClean="0">
                <a:latin typeface="Times New Roman" pitchFamily="18" charset="0"/>
                <a:ea typeface="標楷體" pitchFamily="65" charset="-120"/>
              </a:rPr>
              <a:t>ICC Banking Commission</a:t>
            </a:r>
            <a:r>
              <a:rPr lang="en-US" altLang="zh-TW" sz="2800" b="1" dirty="0" smtClean="0">
                <a:ea typeface="標楷體" pitchFamily="65" charset="-120"/>
              </a:rPr>
              <a:t>”</a:t>
            </a:r>
            <a:r>
              <a:rPr lang="zh-TW" altLang="en-US" sz="2800" b="1" dirty="0" smtClean="0">
                <a:latin typeface="Times New Roman" pitchFamily="18" charset="0"/>
                <a:ea typeface="標楷體" pitchFamily="65" charset="-120"/>
              </a:rPr>
              <a:t>歷經二年半整理完成</a:t>
            </a:r>
            <a:r>
              <a:rPr lang="en-US" altLang="zh-TW" sz="2800" b="1" dirty="0" smtClean="0">
                <a:latin typeface="Times New Roman" pitchFamily="18" charset="0"/>
                <a:ea typeface="標楷體" pitchFamily="65" charset="-120"/>
              </a:rPr>
              <a:t>200</a:t>
            </a:r>
            <a:r>
              <a:rPr lang="zh-TW" altLang="en-US" sz="2800" b="1" dirty="0" smtClean="0">
                <a:latin typeface="Times New Roman" pitchFamily="18" charset="0"/>
                <a:ea typeface="標楷體" pitchFamily="65" charset="-120"/>
              </a:rPr>
              <a:t>節</a:t>
            </a:r>
            <a:r>
              <a:rPr lang="en-US" altLang="zh-TW" sz="2800" b="1" dirty="0" smtClean="0">
                <a:latin typeface="Times New Roman" pitchFamily="18" charset="0"/>
                <a:ea typeface="標楷體" pitchFamily="65" charset="-120"/>
              </a:rPr>
              <a:t>(paragraphs)</a:t>
            </a:r>
            <a:r>
              <a:rPr lang="zh-TW" altLang="en-US" sz="2800" b="1" dirty="0" smtClean="0">
                <a:latin typeface="Times New Roman" pitchFamily="18" charset="0"/>
                <a:ea typeface="標楷體" pitchFamily="65" charset="-120"/>
              </a:rPr>
              <a:t>之單據審查標準</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並於</a:t>
            </a:r>
            <a:r>
              <a:rPr lang="en-US" altLang="zh-TW" sz="2800" b="1" dirty="0" smtClean="0">
                <a:latin typeface="Times New Roman" pitchFamily="18" charset="0"/>
                <a:ea typeface="標楷體" pitchFamily="65" charset="-120"/>
              </a:rPr>
              <a:t>2002</a:t>
            </a:r>
            <a:r>
              <a:rPr lang="zh-TW" altLang="en-US" sz="2800" b="1" dirty="0" smtClean="0">
                <a:latin typeface="Times New Roman" pitchFamily="18" charset="0"/>
                <a:ea typeface="標楷體" pitchFamily="65" charset="-120"/>
              </a:rPr>
              <a:t>年</a:t>
            </a:r>
            <a:r>
              <a:rPr lang="en-US" altLang="zh-TW" sz="2800" b="1" dirty="0" smtClean="0">
                <a:latin typeface="Times New Roman" pitchFamily="18" charset="0"/>
                <a:ea typeface="標楷體" pitchFamily="65" charset="-120"/>
              </a:rPr>
              <a:t>10</a:t>
            </a:r>
            <a:r>
              <a:rPr lang="zh-TW" altLang="en-US" sz="2800" b="1" dirty="0" smtClean="0">
                <a:latin typeface="Times New Roman" pitchFamily="18" charset="0"/>
                <a:ea typeface="標楷體" pitchFamily="65" charset="-120"/>
              </a:rPr>
              <a:t>月在羅馬之銀行委員會年會上確認其為國際商會之正式文件</a:t>
            </a:r>
            <a:r>
              <a:rPr lang="en-US" altLang="zh-TW" sz="2800" b="1" dirty="0" smtClean="0">
                <a:latin typeface="Times New Roman" pitchFamily="18" charset="0"/>
                <a:ea typeface="標楷體" pitchFamily="65" charset="-120"/>
              </a:rPr>
              <a:t>.</a:t>
            </a:r>
          </a:p>
          <a:p>
            <a:pPr eaLnBrk="1" hangingPunct="1"/>
            <a:r>
              <a:rPr lang="en-US" altLang="zh-TW" sz="2800" b="1" dirty="0" smtClean="0">
                <a:latin typeface="Times New Roman" pitchFamily="18" charset="0"/>
                <a:ea typeface="標楷體" pitchFamily="65" charset="-120"/>
              </a:rPr>
              <a:t>ISBP</a:t>
            </a:r>
            <a:r>
              <a:rPr lang="zh-TW" altLang="en-US" sz="2800" b="1" dirty="0" smtClean="0">
                <a:latin typeface="Times New Roman" pitchFamily="18" charset="0"/>
                <a:ea typeface="標楷體" pitchFamily="65" charset="-120"/>
              </a:rPr>
              <a:t>為</a:t>
            </a:r>
            <a:r>
              <a:rPr lang="en-US" altLang="zh-TW" sz="2800" b="1" dirty="0" smtClean="0">
                <a:latin typeface="Times New Roman" pitchFamily="18" charset="0"/>
                <a:ea typeface="標楷體" pitchFamily="65" charset="-120"/>
              </a:rPr>
              <a:t>UCP(</a:t>
            </a:r>
            <a:r>
              <a:rPr lang="zh-TW" altLang="en-US" sz="2800" b="1" dirty="0" smtClean="0">
                <a:latin typeface="Times New Roman" pitchFamily="18" charset="0"/>
                <a:ea typeface="標楷體" pitchFamily="65" charset="-120"/>
              </a:rPr>
              <a:t>當時版本為</a:t>
            </a:r>
            <a:r>
              <a:rPr lang="en-US" altLang="zh-TW" sz="2800" b="1" dirty="0" smtClean="0">
                <a:latin typeface="Times New Roman" pitchFamily="18" charset="0"/>
                <a:ea typeface="標楷體" pitchFamily="65" charset="-120"/>
              </a:rPr>
              <a:t>UCP500)</a:t>
            </a:r>
            <a:r>
              <a:rPr lang="zh-TW" altLang="en-US" sz="2800" b="1" dirty="0" smtClean="0">
                <a:latin typeface="Times New Roman" pitchFamily="18" charset="0"/>
                <a:ea typeface="標楷體" pitchFamily="65" charset="-120"/>
              </a:rPr>
              <a:t>之實務補充而非其修訂</a:t>
            </a:r>
            <a:r>
              <a:rPr lang="en-US" altLang="zh-TW" sz="2800" b="1" dirty="0" smtClean="0">
                <a:latin typeface="Times New Roman" pitchFamily="18" charset="0"/>
                <a:ea typeface="標楷體" pitchFamily="65" charset="-120"/>
              </a:rPr>
              <a:t>.</a:t>
            </a:r>
          </a:p>
          <a:p>
            <a:r>
              <a:rPr lang="zh-TW" altLang="en-US" sz="2800" b="1" dirty="0">
                <a:latin typeface="Times New Roman" pitchFamily="18" charset="0"/>
                <a:ea typeface="標楷體" pitchFamily="65" charset="-120"/>
                <a:cs typeface="Times New Roman" pitchFamily="18" charset="0"/>
              </a:rPr>
              <a:t>最新版本</a:t>
            </a:r>
            <a:r>
              <a:rPr lang="en-US" altLang="zh-TW" sz="2800" b="1" dirty="0">
                <a:latin typeface="Times New Roman" pitchFamily="18" charset="0"/>
                <a:ea typeface="標楷體" pitchFamily="65" charset="-120"/>
                <a:cs typeface="Times New Roman" pitchFamily="18" charset="0"/>
              </a:rPr>
              <a:t>ISBP745</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係於</a:t>
            </a:r>
            <a:r>
              <a:rPr lang="en-US" altLang="zh-TW" sz="2800" b="1" dirty="0" smtClean="0">
                <a:latin typeface="Times New Roman" pitchFamily="18" charset="0"/>
                <a:ea typeface="標楷體" pitchFamily="65" charset="-120"/>
                <a:cs typeface="Times New Roman" pitchFamily="18" charset="0"/>
              </a:rPr>
              <a:t>2013</a:t>
            </a:r>
            <a:r>
              <a:rPr lang="zh-TW" altLang="en-US" sz="2800" b="1" dirty="0" smtClean="0">
                <a:latin typeface="Times New Roman" pitchFamily="18" charset="0"/>
                <a:ea typeface="標楷體" pitchFamily="65" charset="-120"/>
                <a:cs typeface="Times New Roman" pitchFamily="18" charset="0"/>
              </a:rPr>
              <a:t>年</a:t>
            </a:r>
            <a:r>
              <a:rPr lang="en-US" altLang="zh-TW" sz="2800" b="1" dirty="0" smtClean="0">
                <a:latin typeface="Times New Roman" pitchFamily="18" charset="0"/>
                <a:ea typeface="標楷體" pitchFamily="65" charset="-120"/>
                <a:cs typeface="Times New Roman" pitchFamily="18" charset="0"/>
              </a:rPr>
              <a:t>4</a:t>
            </a:r>
            <a:r>
              <a:rPr lang="zh-TW" altLang="en-US" sz="2800" b="1" dirty="0" smtClean="0">
                <a:latin typeface="Times New Roman" pitchFamily="18" charset="0"/>
                <a:ea typeface="標楷體" pitchFamily="65" charset="-120"/>
                <a:cs typeface="Times New Roman" pitchFamily="18" charset="0"/>
              </a:rPr>
              <a:t>月</a:t>
            </a:r>
            <a:r>
              <a:rPr lang="en-US" altLang="zh-TW" sz="2800" b="1" dirty="0" smtClean="0">
                <a:latin typeface="Times New Roman" pitchFamily="18" charset="0"/>
                <a:ea typeface="標楷體" pitchFamily="65" charset="-120"/>
                <a:cs typeface="Times New Roman" pitchFamily="18" charset="0"/>
              </a:rPr>
              <a:t>ICC</a:t>
            </a:r>
            <a:r>
              <a:rPr lang="zh-TW" altLang="en-US" sz="2800" b="1" dirty="0" smtClean="0">
                <a:latin typeface="Times New Roman" pitchFamily="18" charset="0"/>
                <a:ea typeface="標楷體" pitchFamily="65" charset="-120"/>
                <a:cs typeface="Times New Roman" pitchFamily="18" charset="0"/>
              </a:rPr>
              <a:t>半年會確認後</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公布</a:t>
            </a:r>
            <a:r>
              <a:rPr lang="zh-TW" altLang="en-US" sz="2800" b="1" dirty="0">
                <a:latin typeface="Times New Roman" pitchFamily="18" charset="0"/>
                <a:ea typeface="標楷體" pitchFamily="65" charset="-120"/>
                <a:cs typeface="Times New Roman" pitchFamily="18" charset="0"/>
              </a:rPr>
              <a:t>實施</a:t>
            </a:r>
            <a:endParaRPr lang="en-US" altLang="zh-TW" sz="2800" b="1" dirty="0" smtClean="0">
              <a:latin typeface="Times New Roman" pitchFamily="18" charset="0"/>
              <a:ea typeface="標楷體" pitchFamily="65" charset="-120"/>
            </a:endParaRPr>
          </a:p>
        </p:txBody>
      </p:sp>
    </p:spTree>
    <p:extLst>
      <p:ext uri="{BB962C8B-B14F-4D97-AF65-F5344CB8AC3E}">
        <p14:creationId xmlns:p14="http://schemas.microsoft.com/office/powerpoint/2010/main" xmlns="" val="1815057193"/>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1477"/>
            <a:ext cx="8229600" cy="805235"/>
          </a:xfrm>
        </p:spPr>
        <p:txBody>
          <a:bodyPr>
            <a:normAutofit/>
          </a:bodyPr>
          <a:lstStyle/>
          <a:p>
            <a:pPr algn="ctr"/>
            <a:r>
              <a:rPr lang="en-US" altLang="zh-TW" sz="4000" b="1" dirty="0">
                <a:latin typeface="Times New Roman" panose="02020603050405020304" pitchFamily="18" charset="0"/>
                <a:cs typeface="Times New Roman" panose="02020603050405020304" pitchFamily="18" charset="0"/>
              </a:rPr>
              <a:t>ISBP</a:t>
            </a:r>
            <a:r>
              <a:rPr lang="zh-TW" altLang="en-US" sz="4000" b="1" dirty="0" smtClean="0">
                <a:latin typeface="Times New Roman" panose="02020603050405020304" pitchFamily="18" charset="0"/>
                <a:cs typeface="Times New Roman" panose="02020603050405020304" pitchFamily="18" charset="0"/>
              </a:rPr>
              <a:t>之使用與定位</a:t>
            </a:r>
            <a:endParaRPr lang="zh-TW" altLang="en-US" sz="4000"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680A4592-C376-4F7A-B062-A949FE0C414D}" type="slidenum">
              <a:rPr lang="zh-TW" altLang="en-US" smtClean="0"/>
              <a:pPr/>
              <a:t>242</a:t>
            </a:fld>
            <a:endParaRPr lang="zh-TW" altLang="en-US"/>
          </a:p>
        </p:txBody>
      </p:sp>
      <p:sp>
        <p:nvSpPr>
          <p:cNvPr id="4" name="內容版面配置區 3"/>
          <p:cNvSpPr>
            <a:spLocks noGrp="1"/>
          </p:cNvSpPr>
          <p:nvPr>
            <p:ph sz="quarter" idx="1"/>
          </p:nvPr>
        </p:nvSpPr>
        <p:spPr>
          <a:xfrm>
            <a:off x="0" y="836712"/>
            <a:ext cx="9144000" cy="6021288"/>
          </a:xfrm>
        </p:spPr>
        <p:txBody>
          <a:bodyPr>
            <a:normAutofit/>
          </a:bodyPr>
          <a:lstStyle/>
          <a:p>
            <a:r>
              <a:rPr lang="zh-TW" altLang="en-US" sz="2800" b="1" dirty="0" smtClean="0">
                <a:latin typeface="Times New Roman" panose="02020603050405020304" pitchFamily="18" charset="0"/>
                <a:ea typeface="+mj-ea"/>
                <a:cs typeface="Times New Roman" panose="02020603050405020304" pitchFamily="18" charset="0"/>
              </a:rPr>
              <a:t>依據</a:t>
            </a:r>
            <a:r>
              <a:rPr lang="en-US" altLang="zh-TW" sz="2800" b="1" dirty="0" smtClean="0">
                <a:latin typeface="Times New Roman" panose="02020603050405020304" pitchFamily="18" charset="0"/>
                <a:ea typeface="+mj-ea"/>
                <a:cs typeface="Times New Roman" panose="02020603050405020304" pitchFamily="18" charset="0"/>
              </a:rPr>
              <a:t>ISBP 745 paragraph </a:t>
            </a:r>
            <a:r>
              <a:rPr lang="en-US" altLang="zh-TW" sz="2800" b="1" dirty="0" err="1">
                <a:latin typeface="Times New Roman" panose="02020603050405020304" pitchFamily="18" charset="0"/>
                <a:ea typeface="+mj-ea"/>
                <a:cs typeface="Times New Roman" panose="02020603050405020304" pitchFamily="18" charset="0"/>
              </a:rPr>
              <a:t>i</a:t>
            </a:r>
            <a:r>
              <a:rPr lang="en-US" altLang="zh-TW" sz="2800" b="1" dirty="0" smtClean="0">
                <a:latin typeface="Times New Roman" panose="02020603050405020304" pitchFamily="18" charset="0"/>
                <a:ea typeface="+mj-ea"/>
                <a:cs typeface="Times New Roman" panose="02020603050405020304" pitchFamily="18" charset="0"/>
              </a:rPr>
              <a:t>)</a:t>
            </a:r>
            <a:r>
              <a:rPr lang="zh-TW" altLang="en-US" sz="2800" b="1" dirty="0" smtClean="0">
                <a:latin typeface="Times New Roman" panose="02020603050405020304" pitchFamily="18" charset="0"/>
                <a:ea typeface="+mj-ea"/>
                <a:cs typeface="Times New Roman" panose="02020603050405020304" pitchFamily="18" charset="0"/>
              </a:rPr>
              <a:t>之實務補充</a:t>
            </a:r>
            <a:r>
              <a:rPr lang="en-US" altLang="zh-TW" sz="2800" b="1" dirty="0" smtClean="0">
                <a:latin typeface="Times New Roman" panose="02020603050405020304" pitchFamily="18" charset="0"/>
                <a:ea typeface="+mj-ea"/>
                <a:cs typeface="Times New Roman" panose="02020603050405020304" pitchFamily="18" charset="0"/>
              </a:rPr>
              <a:t>,</a:t>
            </a:r>
            <a:r>
              <a:rPr lang="zh-TW" altLang="zh-TW" sz="2800" b="1" dirty="0" smtClean="0">
                <a:latin typeface="Times New Roman" panose="02020603050405020304" pitchFamily="18" charset="0"/>
                <a:ea typeface="+mj-ea"/>
                <a:cs typeface="Times New Roman" panose="02020603050405020304" pitchFamily="18" charset="0"/>
              </a:rPr>
              <a:t>本</a:t>
            </a:r>
            <a:r>
              <a:rPr lang="zh-TW" altLang="zh-TW" sz="2800" b="1" dirty="0">
                <a:latin typeface="Times New Roman" panose="02020603050405020304" pitchFamily="18" charset="0"/>
                <a:ea typeface="+mj-ea"/>
                <a:cs typeface="Times New Roman" panose="02020603050405020304" pitchFamily="18" charset="0"/>
              </a:rPr>
              <a:t>出版物應與</a:t>
            </a:r>
            <a:r>
              <a:rPr lang="en-US" altLang="zh-TW" sz="2800" b="1" dirty="0">
                <a:latin typeface="Times New Roman" panose="02020603050405020304" pitchFamily="18" charset="0"/>
                <a:ea typeface="+mj-ea"/>
                <a:cs typeface="Times New Roman" panose="02020603050405020304" pitchFamily="18" charset="0"/>
              </a:rPr>
              <a:t>UCP600</a:t>
            </a:r>
            <a:r>
              <a:rPr lang="zh-TW" altLang="zh-TW" sz="2800" b="1" dirty="0">
                <a:latin typeface="Times New Roman" panose="02020603050405020304" pitchFamily="18" charset="0"/>
                <a:ea typeface="+mj-ea"/>
                <a:cs typeface="Times New Roman" panose="02020603050405020304" pitchFamily="18" charset="0"/>
              </a:rPr>
              <a:t>一起閱讀而非單獨為</a:t>
            </a:r>
            <a:r>
              <a:rPr lang="zh-TW" altLang="zh-TW" sz="2800" b="1" dirty="0" smtClean="0">
                <a:latin typeface="Times New Roman" panose="02020603050405020304" pitchFamily="18" charset="0"/>
                <a:ea typeface="+mj-ea"/>
                <a:cs typeface="Times New Roman" panose="02020603050405020304" pitchFamily="18" charset="0"/>
              </a:rPr>
              <a:t>之</a:t>
            </a:r>
            <a:r>
              <a:rPr lang="en-US" altLang="zh-TW" sz="2800" b="1" dirty="0" smtClean="0">
                <a:latin typeface="Times New Roman" panose="02020603050405020304" pitchFamily="18" charset="0"/>
                <a:ea typeface="+mj-ea"/>
                <a:cs typeface="Times New Roman" panose="02020603050405020304" pitchFamily="18" charset="0"/>
              </a:rPr>
              <a:t>(</a:t>
            </a:r>
            <a:r>
              <a:rPr lang="en-US" altLang="zh-TW" sz="2800" b="1" dirty="0">
                <a:latin typeface="Times New Roman" panose="02020603050405020304" pitchFamily="18" charset="0"/>
                <a:ea typeface="+mj-ea"/>
                <a:cs typeface="Times New Roman" panose="02020603050405020304" pitchFamily="18" charset="0"/>
              </a:rPr>
              <a:t>This publication is to be read in conjunction with UCP 600 and not in isolation</a:t>
            </a:r>
            <a:r>
              <a:rPr lang="en-US" altLang="zh-TW" sz="2800" b="1" dirty="0" smtClean="0">
                <a:latin typeface="Times New Roman" panose="02020603050405020304" pitchFamily="18" charset="0"/>
                <a:ea typeface="+mj-ea"/>
                <a:cs typeface="Times New Roman" panose="02020603050405020304" pitchFamily="18" charset="0"/>
              </a:rPr>
              <a:t>).</a:t>
            </a:r>
          </a:p>
          <a:p>
            <a:r>
              <a:rPr lang="zh-TW" altLang="en-US" sz="2800" b="1" dirty="0">
                <a:latin typeface="Times New Roman" panose="02020603050405020304" pitchFamily="18" charset="0"/>
                <a:ea typeface="+mj-ea"/>
                <a:cs typeface="Times New Roman" panose="02020603050405020304" pitchFamily="18" charset="0"/>
              </a:rPr>
              <a:t>依據</a:t>
            </a:r>
            <a:r>
              <a:rPr lang="en-US" altLang="zh-TW" sz="2800" b="1" dirty="0">
                <a:latin typeface="Times New Roman" panose="02020603050405020304" pitchFamily="18" charset="0"/>
                <a:ea typeface="+mj-ea"/>
                <a:cs typeface="Times New Roman" panose="02020603050405020304" pitchFamily="18" charset="0"/>
              </a:rPr>
              <a:t>ISBP 745 </a:t>
            </a:r>
            <a:r>
              <a:rPr lang="en-US" altLang="zh-TW" sz="2800" b="1" dirty="0" smtClean="0">
                <a:latin typeface="Times New Roman" panose="02020603050405020304" pitchFamily="18" charset="0"/>
                <a:ea typeface="+mj-ea"/>
                <a:cs typeface="Times New Roman" panose="02020603050405020304" pitchFamily="18" charset="0"/>
              </a:rPr>
              <a:t>paragraph ii)</a:t>
            </a:r>
            <a:r>
              <a:rPr lang="zh-TW" altLang="en-US" sz="2800" b="1" dirty="0">
                <a:latin typeface="Times New Roman" panose="02020603050405020304" pitchFamily="18" charset="0"/>
                <a:ea typeface="+mj-ea"/>
                <a:cs typeface="Times New Roman" panose="02020603050405020304" pitchFamily="18" charset="0"/>
              </a:rPr>
              <a:t>之實務補充</a:t>
            </a:r>
            <a:r>
              <a:rPr lang="en-US" altLang="zh-TW" sz="2800" b="1" dirty="0">
                <a:latin typeface="Times New Roman" panose="02020603050405020304" pitchFamily="18" charset="0"/>
                <a:ea typeface="+mj-ea"/>
                <a:cs typeface="Times New Roman" panose="02020603050405020304" pitchFamily="18" charset="0"/>
              </a:rPr>
              <a:t>,</a:t>
            </a:r>
            <a:r>
              <a:rPr lang="zh-TW" altLang="zh-TW" sz="2800" b="1" dirty="0" smtClean="0">
                <a:latin typeface="Times New Roman" panose="02020603050405020304" pitchFamily="18" charset="0"/>
                <a:ea typeface="+mj-ea"/>
                <a:cs typeface="Times New Roman" panose="02020603050405020304" pitchFamily="18" charset="0"/>
              </a:rPr>
              <a:t>本</a:t>
            </a:r>
            <a:r>
              <a:rPr lang="zh-TW" altLang="zh-TW" sz="2800" b="1" dirty="0">
                <a:latin typeface="Times New Roman" panose="02020603050405020304" pitchFamily="18" charset="0"/>
                <a:ea typeface="+mj-ea"/>
                <a:cs typeface="Times New Roman" panose="02020603050405020304" pitchFamily="18" charset="0"/>
              </a:rPr>
              <a:t>出版物所述之</a:t>
            </a:r>
            <a:r>
              <a:rPr lang="zh-TW" altLang="zh-TW" sz="2800" b="1" dirty="0" smtClean="0">
                <a:latin typeface="Times New Roman" panose="02020603050405020304" pitchFamily="18" charset="0"/>
                <a:ea typeface="+mj-ea"/>
                <a:cs typeface="Times New Roman" panose="02020603050405020304" pitchFamily="18" charset="0"/>
              </a:rPr>
              <a:t>實務</a:t>
            </a:r>
            <a:r>
              <a:rPr lang="en-US" altLang="zh-TW" sz="2800" b="1" dirty="0" smtClean="0">
                <a:latin typeface="Times New Roman" panose="02020603050405020304" pitchFamily="18" charset="0"/>
                <a:ea typeface="+mj-ea"/>
                <a:cs typeface="Times New Roman" panose="02020603050405020304" pitchFamily="18" charset="0"/>
              </a:rPr>
              <a:t>,</a:t>
            </a:r>
            <a:r>
              <a:rPr lang="zh-TW" altLang="zh-TW" sz="2800" b="1" dirty="0" smtClean="0">
                <a:latin typeface="Times New Roman" panose="02020603050405020304" pitchFamily="18" charset="0"/>
                <a:ea typeface="+mj-ea"/>
                <a:cs typeface="Times New Roman" panose="02020603050405020304" pitchFamily="18" charset="0"/>
              </a:rPr>
              <a:t>於</a:t>
            </a:r>
            <a:r>
              <a:rPr lang="zh-TW" altLang="zh-TW" sz="2800" b="1" dirty="0">
                <a:latin typeface="Times New Roman" panose="02020603050405020304" pitchFamily="18" charset="0"/>
                <a:ea typeface="+mj-ea"/>
                <a:cs typeface="Times New Roman" panose="02020603050405020304" pitchFamily="18" charset="0"/>
              </a:rPr>
              <a:t>信用狀條款與</a:t>
            </a:r>
            <a:r>
              <a:rPr lang="zh-TW" altLang="zh-TW" sz="2800" b="1" dirty="0" smtClean="0">
                <a:latin typeface="Times New Roman" panose="02020603050405020304" pitchFamily="18" charset="0"/>
                <a:ea typeface="+mj-ea"/>
                <a:cs typeface="Times New Roman" panose="02020603050405020304" pitchFamily="18" charset="0"/>
              </a:rPr>
              <a:t>條件</a:t>
            </a:r>
            <a:r>
              <a:rPr lang="en-US" altLang="zh-TW" sz="2800" b="1" dirty="0" smtClean="0">
                <a:latin typeface="Times New Roman" panose="02020603050405020304" pitchFamily="18" charset="0"/>
                <a:ea typeface="+mj-ea"/>
                <a:cs typeface="Times New Roman" panose="02020603050405020304" pitchFamily="18" charset="0"/>
              </a:rPr>
              <a:t>,</a:t>
            </a:r>
            <a:r>
              <a:rPr lang="zh-TW" altLang="zh-TW" sz="2800" b="1" dirty="0" smtClean="0">
                <a:latin typeface="Times New Roman" panose="02020603050405020304" pitchFamily="18" charset="0"/>
                <a:ea typeface="+mj-ea"/>
                <a:cs typeface="Times New Roman" panose="02020603050405020304" pitchFamily="18" charset="0"/>
              </a:rPr>
              <a:t>或</a:t>
            </a:r>
            <a:r>
              <a:rPr lang="zh-TW" altLang="zh-TW" sz="2800" b="1" dirty="0">
                <a:latin typeface="Times New Roman" panose="02020603050405020304" pitchFamily="18" charset="0"/>
                <a:ea typeface="+mj-ea"/>
                <a:cs typeface="Times New Roman" panose="02020603050405020304" pitchFamily="18" charset="0"/>
              </a:rPr>
              <a:t>其任何修改書並未明示修改或排除其所適用之</a:t>
            </a:r>
            <a:r>
              <a:rPr lang="en-US" altLang="zh-TW" sz="2800" b="1" dirty="0">
                <a:latin typeface="Times New Roman" panose="02020603050405020304" pitchFamily="18" charset="0"/>
                <a:ea typeface="+mj-ea"/>
                <a:cs typeface="Times New Roman" panose="02020603050405020304" pitchFamily="18" charset="0"/>
              </a:rPr>
              <a:t>UCP600</a:t>
            </a:r>
            <a:r>
              <a:rPr lang="zh-TW" altLang="zh-TW" sz="2800" b="1" dirty="0">
                <a:latin typeface="Times New Roman" panose="02020603050405020304" pitchFamily="18" charset="0"/>
                <a:ea typeface="+mj-ea"/>
                <a:cs typeface="Times New Roman" panose="02020603050405020304" pitchFamily="18" charset="0"/>
              </a:rPr>
              <a:t>條款範圍</a:t>
            </a:r>
            <a:r>
              <a:rPr lang="zh-TW" altLang="zh-TW" sz="2800" b="1" dirty="0" smtClean="0">
                <a:latin typeface="Times New Roman" panose="02020603050405020304" pitchFamily="18" charset="0"/>
                <a:ea typeface="+mj-ea"/>
                <a:cs typeface="Times New Roman" panose="02020603050405020304" pitchFamily="18" charset="0"/>
              </a:rPr>
              <a:t>內</a:t>
            </a:r>
            <a:r>
              <a:rPr lang="en-US" altLang="zh-TW" sz="2800" b="1" dirty="0" smtClean="0">
                <a:latin typeface="Times New Roman" panose="02020603050405020304" pitchFamily="18" charset="0"/>
                <a:ea typeface="+mj-ea"/>
                <a:cs typeface="Times New Roman" panose="02020603050405020304" pitchFamily="18" charset="0"/>
              </a:rPr>
              <a:t>,</a:t>
            </a:r>
            <a:r>
              <a:rPr lang="zh-TW" altLang="zh-TW" sz="2800" b="1" dirty="0" smtClean="0">
                <a:latin typeface="Times New Roman" panose="02020603050405020304" pitchFamily="18" charset="0"/>
                <a:ea typeface="+mj-ea"/>
                <a:cs typeface="Times New Roman" panose="02020603050405020304" pitchFamily="18" charset="0"/>
              </a:rPr>
              <a:t>用以</a:t>
            </a:r>
            <a:r>
              <a:rPr lang="zh-TW" altLang="zh-TW" sz="2800" b="1" dirty="0">
                <a:latin typeface="Times New Roman" panose="02020603050405020304" pitchFamily="18" charset="0"/>
                <a:ea typeface="+mj-ea"/>
                <a:cs typeface="Times New Roman" panose="02020603050405020304" pitchFamily="18" charset="0"/>
              </a:rPr>
              <a:t>彰顯應如何解釋及運用</a:t>
            </a:r>
            <a:r>
              <a:rPr lang="en-US" altLang="zh-TW" sz="2800" b="1" dirty="0">
                <a:latin typeface="Times New Roman" panose="02020603050405020304" pitchFamily="18" charset="0"/>
                <a:ea typeface="+mj-ea"/>
                <a:cs typeface="Times New Roman" panose="02020603050405020304" pitchFamily="18" charset="0"/>
              </a:rPr>
              <a:t>UCP600</a:t>
            </a:r>
            <a:r>
              <a:rPr lang="zh-TW" altLang="zh-TW" sz="2800" b="1" dirty="0" smtClean="0">
                <a:latin typeface="Times New Roman" panose="02020603050405020304" pitchFamily="18" charset="0"/>
                <a:ea typeface="+mj-ea"/>
                <a:cs typeface="Times New Roman" panose="02020603050405020304" pitchFamily="18" charset="0"/>
              </a:rPr>
              <a:t>條款</a:t>
            </a:r>
            <a:r>
              <a:rPr lang="en-US" altLang="zh-TW" sz="2800" b="1" dirty="0" smtClean="0">
                <a:latin typeface="Times New Roman" panose="02020603050405020304" pitchFamily="18" charset="0"/>
                <a:ea typeface="+mj-ea"/>
                <a:cs typeface="Times New Roman" panose="02020603050405020304" pitchFamily="18" charset="0"/>
              </a:rPr>
              <a:t>(</a:t>
            </a:r>
            <a:r>
              <a:rPr lang="en-US" altLang="zh-TW" sz="2800" b="1" dirty="0">
                <a:latin typeface="Times New Roman" panose="02020603050405020304" pitchFamily="18" charset="0"/>
                <a:ea typeface="+mj-ea"/>
                <a:cs typeface="Times New Roman" panose="02020603050405020304" pitchFamily="18" charset="0"/>
              </a:rPr>
              <a:t>The practices described in this publication </a:t>
            </a:r>
            <a:r>
              <a:rPr lang="en-US" altLang="zh-TW" sz="2800" b="1" i="1" dirty="0">
                <a:latin typeface="Times New Roman" panose="02020603050405020304" pitchFamily="18" charset="0"/>
                <a:ea typeface="+mj-ea"/>
                <a:cs typeface="Times New Roman" panose="02020603050405020304" pitchFamily="18" charset="0"/>
              </a:rPr>
              <a:t>highlight how the articles of UCP600 are to be interpreted and applied</a:t>
            </a:r>
            <a:r>
              <a:rPr lang="en-US" altLang="zh-TW" sz="2800" b="1" dirty="0">
                <a:latin typeface="Times New Roman" panose="02020603050405020304" pitchFamily="18" charset="0"/>
                <a:ea typeface="+mj-ea"/>
                <a:cs typeface="Times New Roman" panose="02020603050405020304" pitchFamily="18" charset="0"/>
              </a:rPr>
              <a:t>, to the extent that the terms and conditions of the credit, or any amendment thereto, do not expressly modify or exclude an applicable article in UCP600</a:t>
            </a:r>
            <a:r>
              <a:rPr lang="en-US" altLang="zh-TW" sz="2800" b="1" dirty="0" smtClean="0">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xmlns="" val="164838172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62000" y="152400"/>
            <a:ext cx="7772400" cy="900336"/>
          </a:xfrm>
        </p:spPr>
        <p:txBody>
          <a:bodyPr>
            <a:normAutofit/>
          </a:bodyPr>
          <a:lstStyle/>
          <a:p>
            <a:pPr algn="ctr"/>
            <a:r>
              <a:rPr lang="zh-TW" altLang="en-US" sz="4000" b="1" dirty="0" smtClean="0">
                <a:latin typeface="Times New Roman" pitchFamily="18" charset="0"/>
                <a:ea typeface="標楷體" pitchFamily="65" charset="-120"/>
              </a:rPr>
              <a:t>電子信用狀統一慣例</a:t>
            </a:r>
            <a:r>
              <a:rPr lang="zh-TW" altLang="en-US" sz="4000" b="1" dirty="0" smtClean="0"/>
              <a:t> </a:t>
            </a:r>
          </a:p>
        </p:txBody>
      </p:sp>
      <p:sp>
        <p:nvSpPr>
          <p:cNvPr id="75779" name="Rectangle 3"/>
          <p:cNvSpPr>
            <a:spLocks noGrp="1" noChangeArrowheads="1"/>
          </p:cNvSpPr>
          <p:nvPr>
            <p:ph type="body" idx="1"/>
          </p:nvPr>
        </p:nvSpPr>
        <p:spPr>
          <a:xfrm>
            <a:off x="0" y="1124744"/>
            <a:ext cx="9144000" cy="5733256"/>
          </a:xfrm>
        </p:spPr>
        <p:txBody>
          <a:bodyPr>
            <a:normAutofit/>
          </a:bodyPr>
          <a:lstStyle/>
          <a:p>
            <a:pPr>
              <a:lnSpc>
                <a:spcPct val="90000"/>
              </a:lnSpc>
            </a:pPr>
            <a:r>
              <a:rPr lang="zh-TW" altLang="en-US" sz="2800" b="1" dirty="0" smtClean="0">
                <a:latin typeface="Times New Roman" pitchFamily="18" charset="0"/>
                <a:ea typeface="標楷體" pitchFamily="65" charset="-120"/>
              </a:rPr>
              <a:t>國際商會於</a:t>
            </a:r>
            <a:r>
              <a:rPr lang="en-US" altLang="zh-TW" sz="2800" b="1" dirty="0" smtClean="0">
                <a:latin typeface="Times New Roman" pitchFamily="18" charset="0"/>
                <a:ea typeface="標楷體" pitchFamily="65" charset="-120"/>
              </a:rPr>
              <a:t>2002</a:t>
            </a:r>
            <a:r>
              <a:rPr lang="zh-TW" altLang="en-US" sz="2800" b="1" dirty="0" smtClean="0">
                <a:latin typeface="Times New Roman" pitchFamily="18" charset="0"/>
                <a:ea typeface="標楷體" pitchFamily="65" charset="-120"/>
              </a:rPr>
              <a:t>年元月訂定“信用狀統一慣例補篇</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電子提示</a:t>
            </a:r>
            <a:r>
              <a:rPr lang="en-US" altLang="zh-TW" sz="2800" b="1" dirty="0" smtClean="0">
                <a:latin typeface="Times New Roman" pitchFamily="18" charset="0"/>
                <a:ea typeface="標楷體" pitchFamily="65" charset="-120"/>
              </a:rPr>
              <a:t>(Supplement to UCP500 for Electronic Presentation Version 1.0;</a:t>
            </a:r>
            <a:r>
              <a:rPr lang="zh-TW" altLang="en-US" sz="2800" b="1" dirty="0" smtClean="0">
                <a:latin typeface="Times New Roman" pitchFamily="18" charset="0"/>
                <a:ea typeface="標楷體" pitchFamily="65" charset="-120"/>
              </a:rPr>
              <a:t>簡稱為”</a:t>
            </a:r>
            <a:r>
              <a:rPr lang="en-US" altLang="zh-TW" sz="2800" b="1" dirty="0" err="1" smtClean="0">
                <a:latin typeface="Times New Roman" pitchFamily="18" charset="0"/>
                <a:ea typeface="標楷體" pitchFamily="65" charset="-120"/>
              </a:rPr>
              <a:t>eUCP</a:t>
            </a:r>
            <a:r>
              <a:rPr lang="en-US" altLang="zh-TW" sz="2800" b="1" dirty="0" smtClean="0">
                <a:latin typeface="Times New Roman" pitchFamily="18" charset="0"/>
                <a:ea typeface="標楷體" pitchFamily="65" charset="-120"/>
              </a:rPr>
              <a:t> Version 1.0”)”,</a:t>
            </a:r>
            <a:r>
              <a:rPr lang="zh-TW" altLang="en-US" sz="2800" b="1" dirty="0" smtClean="0">
                <a:latin typeface="Times New Roman" pitchFamily="18" charset="0"/>
                <a:ea typeface="標楷體" pitchFamily="65" charset="-120"/>
              </a:rPr>
              <a:t>並自</a:t>
            </a:r>
            <a:r>
              <a:rPr lang="en-US" altLang="zh-TW" sz="2800" b="1" dirty="0" smtClean="0">
                <a:latin typeface="Times New Roman" pitchFamily="18" charset="0"/>
                <a:ea typeface="標楷體" pitchFamily="65" charset="-120"/>
              </a:rPr>
              <a:t>2002.4.1</a:t>
            </a:r>
            <a:r>
              <a:rPr lang="zh-TW" altLang="en-US" sz="2800" b="1" dirty="0" smtClean="0">
                <a:latin typeface="Times New Roman" pitchFamily="18" charset="0"/>
                <a:ea typeface="標楷體" pitchFamily="65" charset="-120"/>
              </a:rPr>
              <a:t>起實施</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以供處理信用狀所要求提示之“電子紀錄</a:t>
            </a:r>
            <a:r>
              <a:rPr lang="en-US" altLang="zh-TW" sz="2800" b="1" dirty="0" smtClean="0">
                <a:latin typeface="Times New Roman" pitchFamily="18" charset="0"/>
                <a:ea typeface="標楷體" pitchFamily="65" charset="-120"/>
              </a:rPr>
              <a:t>(electronic records)”</a:t>
            </a:r>
            <a:r>
              <a:rPr lang="zh-TW" altLang="en-US" sz="2800" b="1" dirty="0" smtClean="0">
                <a:latin typeface="Times New Roman" pitchFamily="18" charset="0"/>
                <a:ea typeface="標楷體" pitchFamily="65" charset="-120"/>
              </a:rPr>
              <a:t>之依據</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而配合</a:t>
            </a:r>
            <a:r>
              <a:rPr lang="en-US" altLang="zh-TW" sz="2800" b="1" dirty="0" smtClean="0">
                <a:latin typeface="Times New Roman" pitchFamily="18" charset="0"/>
                <a:ea typeface="標楷體" pitchFamily="65" charset="-120"/>
              </a:rPr>
              <a:t>UCP600</a:t>
            </a:r>
            <a:r>
              <a:rPr lang="zh-TW" altLang="en-US" sz="2800" b="1" dirty="0" smtClean="0">
                <a:latin typeface="Times New Roman" pitchFamily="18" charset="0"/>
                <a:ea typeface="標楷體" pitchFamily="65" charset="-120"/>
              </a:rPr>
              <a:t>之施行</a:t>
            </a:r>
            <a:r>
              <a:rPr lang="en-US" altLang="zh-TW" sz="2800" b="1" dirty="0" smtClean="0">
                <a:latin typeface="Times New Roman" pitchFamily="18" charset="0"/>
                <a:ea typeface="標楷體" pitchFamily="65" charset="-120"/>
              </a:rPr>
              <a:t>,</a:t>
            </a:r>
            <a:r>
              <a:rPr lang="en-US" altLang="zh-TW" sz="2800" b="1" dirty="0" err="1" smtClean="0">
                <a:latin typeface="Times New Roman" pitchFamily="18" charset="0"/>
                <a:ea typeface="標楷體" pitchFamily="65" charset="-120"/>
              </a:rPr>
              <a:t>eUCP</a:t>
            </a:r>
            <a:r>
              <a:rPr lang="zh-TW" altLang="en-US" sz="2800" b="1" dirty="0" smtClean="0">
                <a:latin typeface="Times New Roman" pitchFamily="18" charset="0"/>
                <a:ea typeface="標楷體" pitchFamily="65" charset="-120"/>
              </a:rPr>
              <a:t>亦做更新</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並同步於</a:t>
            </a:r>
            <a:r>
              <a:rPr lang="en-US" altLang="zh-TW" sz="2800" b="1" dirty="0" smtClean="0">
                <a:latin typeface="Times New Roman" pitchFamily="18" charset="0"/>
                <a:ea typeface="標楷體" pitchFamily="65" charset="-120"/>
              </a:rPr>
              <a:t>2007.7.1</a:t>
            </a:r>
            <a:r>
              <a:rPr lang="zh-TW" altLang="en-US" sz="2800" b="1" dirty="0" smtClean="0">
                <a:latin typeface="Times New Roman" pitchFamily="18" charset="0"/>
                <a:ea typeface="標楷體" pitchFamily="65" charset="-120"/>
              </a:rPr>
              <a:t>施行</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目前版本為</a:t>
            </a:r>
            <a:r>
              <a:rPr lang="en-US" altLang="zh-TW" sz="2800" b="1" dirty="0" smtClean="0">
                <a:latin typeface="Times New Roman" pitchFamily="18" charset="0"/>
                <a:ea typeface="標楷體" pitchFamily="65" charset="-120"/>
              </a:rPr>
              <a:t>Version 1.1.</a:t>
            </a:r>
            <a:endParaRPr lang="en-US" altLang="zh-TW" sz="2800" b="1" dirty="0" smtClean="0">
              <a:latin typeface="Times New Roman" pitchFamily="18" charset="0"/>
            </a:endParaRPr>
          </a:p>
          <a:p>
            <a:pPr>
              <a:lnSpc>
                <a:spcPct val="90000"/>
              </a:lnSpc>
            </a:pPr>
            <a:r>
              <a:rPr lang="en-US" altLang="zh-TW" sz="2800" b="1" dirty="0" err="1" smtClean="0">
                <a:latin typeface="Times New Roman" pitchFamily="18" charset="0"/>
                <a:ea typeface="標楷體" pitchFamily="65" charset="-120"/>
              </a:rPr>
              <a:t>eUCP</a:t>
            </a:r>
            <a:r>
              <a:rPr lang="zh-TW" altLang="en-US" sz="2800" b="1" dirty="0" smtClean="0">
                <a:latin typeface="Times New Roman" pitchFamily="18" charset="0"/>
                <a:ea typeface="標楷體" pitchFamily="65" charset="-120"/>
              </a:rPr>
              <a:t>並非</a:t>
            </a:r>
            <a:r>
              <a:rPr lang="en-US" altLang="zh-TW" sz="2800" b="1" dirty="0" smtClean="0">
                <a:latin typeface="Times New Roman" pitchFamily="18" charset="0"/>
                <a:ea typeface="標楷體" pitchFamily="65" charset="-120"/>
              </a:rPr>
              <a:t>UCP600</a:t>
            </a:r>
            <a:r>
              <a:rPr lang="zh-TW" altLang="en-US" sz="2800" b="1" dirty="0" smtClean="0">
                <a:latin typeface="Times New Roman" pitchFamily="18" charset="0"/>
                <a:ea typeface="標楷體" pitchFamily="65" charset="-120"/>
              </a:rPr>
              <a:t>之修訂版</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而為其補篇</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應配合</a:t>
            </a:r>
            <a:r>
              <a:rPr lang="en-US" altLang="zh-TW" sz="2800" b="1" dirty="0" smtClean="0">
                <a:latin typeface="Times New Roman" pitchFamily="18" charset="0"/>
                <a:ea typeface="標楷體" pitchFamily="65" charset="-120"/>
              </a:rPr>
              <a:t>UCP600</a:t>
            </a:r>
            <a:r>
              <a:rPr lang="zh-TW" altLang="en-US" sz="2800" b="1" dirty="0" smtClean="0">
                <a:latin typeface="Times New Roman" pitchFamily="18" charset="0"/>
                <a:ea typeface="標楷體" pitchFamily="65" charset="-120"/>
              </a:rPr>
              <a:t>共同使用</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且於信用狀要求提示電子紀錄時</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始得適用</a:t>
            </a:r>
            <a:r>
              <a:rPr lang="en-US" altLang="zh-TW" sz="2800" b="1" dirty="0" err="1" smtClean="0">
                <a:latin typeface="Times New Roman" pitchFamily="18" charset="0"/>
                <a:ea typeface="標楷體" pitchFamily="65" charset="-120"/>
              </a:rPr>
              <a:t>eUCP</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倘僅提示紙面單據</a:t>
            </a:r>
            <a:r>
              <a:rPr lang="en-US" altLang="zh-TW" sz="2800" b="1" dirty="0" smtClean="0">
                <a:latin typeface="Times New Roman" pitchFamily="18" charset="0"/>
                <a:ea typeface="標楷體" pitchFamily="65" charset="-120"/>
              </a:rPr>
              <a:t>(paper documents)</a:t>
            </a:r>
            <a:r>
              <a:rPr lang="zh-TW" altLang="en-US" sz="2800" b="1" dirty="0" smtClean="0">
                <a:latin typeface="Times New Roman" pitchFamily="18" charset="0"/>
                <a:ea typeface="標楷體" pitchFamily="65" charset="-120"/>
              </a:rPr>
              <a:t>時</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單獨適用信用狀統一慣例</a:t>
            </a:r>
            <a:r>
              <a:rPr lang="en-US" altLang="zh-TW" sz="2800" b="1" dirty="0" smtClean="0">
                <a:latin typeface="Times New Roman" pitchFamily="18" charset="0"/>
                <a:ea typeface="標楷體" pitchFamily="65" charset="-120"/>
              </a:rPr>
              <a:t>(UCP).</a:t>
            </a:r>
            <a:r>
              <a:rPr lang="en-US" altLang="zh-TW" sz="2800" b="1" dirty="0" smtClean="0">
                <a:latin typeface="Times New Roman" pitchFamily="18" charset="0"/>
              </a:rPr>
              <a:t> </a:t>
            </a:r>
          </a:p>
          <a:p>
            <a:pPr>
              <a:lnSpc>
                <a:spcPct val="90000"/>
              </a:lnSpc>
            </a:pPr>
            <a:r>
              <a:rPr lang="zh-TW" altLang="en-US" sz="2800" b="1" dirty="0" smtClean="0">
                <a:solidFill>
                  <a:srgbClr val="FF0000"/>
                </a:solidFill>
                <a:latin typeface="Times New Roman" pitchFamily="18" charset="0"/>
                <a:ea typeface="標楷體" pitchFamily="65" charset="-120"/>
              </a:rPr>
              <a:t>適用</a:t>
            </a:r>
            <a:r>
              <a:rPr lang="en-US" altLang="zh-TW" sz="2800" b="1" dirty="0" err="1" smtClean="0">
                <a:solidFill>
                  <a:srgbClr val="FF0000"/>
                </a:solidFill>
                <a:latin typeface="Times New Roman" pitchFamily="18" charset="0"/>
                <a:ea typeface="標楷體" pitchFamily="65" charset="-120"/>
              </a:rPr>
              <a:t>eUCP</a:t>
            </a:r>
            <a:r>
              <a:rPr lang="zh-TW" altLang="en-US" sz="2800" b="1" dirty="0" smtClean="0">
                <a:solidFill>
                  <a:srgbClr val="FF0000"/>
                </a:solidFill>
                <a:latin typeface="Times New Roman" pitchFamily="18" charset="0"/>
                <a:ea typeface="標楷體" pitchFamily="65" charset="-120"/>
              </a:rPr>
              <a:t>之信用狀亦適用</a:t>
            </a:r>
            <a:r>
              <a:rPr lang="en-US" altLang="zh-TW" sz="2800" b="1" dirty="0" smtClean="0">
                <a:solidFill>
                  <a:srgbClr val="FF0000"/>
                </a:solidFill>
                <a:latin typeface="Times New Roman" pitchFamily="18" charset="0"/>
                <a:ea typeface="標楷體" pitchFamily="65" charset="-120"/>
              </a:rPr>
              <a:t>UCP,</a:t>
            </a:r>
            <a:r>
              <a:rPr lang="zh-TW" altLang="en-US" sz="2800" b="1" dirty="0" smtClean="0">
                <a:solidFill>
                  <a:srgbClr val="FF0000"/>
                </a:solidFill>
                <a:latin typeface="Times New Roman" pitchFamily="18" charset="0"/>
                <a:ea typeface="標楷體" pitchFamily="65" charset="-120"/>
              </a:rPr>
              <a:t>而無須明示其含有</a:t>
            </a:r>
            <a:r>
              <a:rPr lang="en-US" altLang="zh-TW" sz="2800" b="1" dirty="0" smtClean="0">
                <a:solidFill>
                  <a:srgbClr val="FF0000"/>
                </a:solidFill>
                <a:latin typeface="Times New Roman" pitchFamily="18" charset="0"/>
                <a:ea typeface="標楷體" pitchFamily="65" charset="-120"/>
              </a:rPr>
              <a:t>UCP.</a:t>
            </a:r>
          </a:p>
          <a:p>
            <a:pPr>
              <a:lnSpc>
                <a:spcPct val="90000"/>
              </a:lnSpc>
            </a:pPr>
            <a:r>
              <a:rPr lang="en-US" altLang="zh-TW" sz="2800" b="1" dirty="0" err="1" smtClean="0">
                <a:solidFill>
                  <a:srgbClr val="FF0000"/>
                </a:solidFill>
                <a:latin typeface="Times New Roman" pitchFamily="18" charset="0"/>
                <a:ea typeface="標楷體" pitchFamily="65" charset="-120"/>
              </a:rPr>
              <a:t>eUCP</a:t>
            </a:r>
            <a:r>
              <a:rPr lang="zh-TW" altLang="en-US" sz="2800" b="1" dirty="0" smtClean="0">
                <a:solidFill>
                  <a:srgbClr val="FF0000"/>
                </a:solidFill>
                <a:latin typeface="Times New Roman" pitchFamily="18" charset="0"/>
                <a:ea typeface="標楷體" pitchFamily="65" charset="-120"/>
              </a:rPr>
              <a:t>與</a:t>
            </a:r>
            <a:r>
              <a:rPr lang="en-US" altLang="zh-TW" sz="2800" b="1" dirty="0" smtClean="0">
                <a:solidFill>
                  <a:srgbClr val="FF0000"/>
                </a:solidFill>
                <a:latin typeface="Times New Roman" pitchFamily="18" charset="0"/>
                <a:ea typeface="標楷體" pitchFamily="65" charset="-120"/>
              </a:rPr>
              <a:t>UCP</a:t>
            </a:r>
            <a:r>
              <a:rPr lang="zh-TW" altLang="en-US" sz="2800" b="1" dirty="0" smtClean="0">
                <a:solidFill>
                  <a:srgbClr val="FF0000"/>
                </a:solidFill>
                <a:latin typeface="Times New Roman" pitchFamily="18" charset="0"/>
                <a:ea typeface="標楷體" pitchFamily="65" charset="-120"/>
              </a:rPr>
              <a:t>之規定牴觸時優先適用</a:t>
            </a:r>
            <a:r>
              <a:rPr lang="en-US" altLang="zh-TW" sz="2800" b="1" dirty="0" err="1" smtClean="0">
                <a:solidFill>
                  <a:srgbClr val="FF0000"/>
                </a:solidFill>
                <a:latin typeface="Times New Roman" pitchFamily="18" charset="0"/>
                <a:ea typeface="標楷體" pitchFamily="65" charset="-120"/>
              </a:rPr>
              <a:t>eUCP</a:t>
            </a:r>
            <a:r>
              <a:rPr lang="zh-TW" altLang="en-US" sz="2800" b="1" dirty="0" smtClean="0">
                <a:solidFill>
                  <a:srgbClr val="FF0000"/>
                </a:solidFill>
                <a:latin typeface="Times New Roman" pitchFamily="18" charset="0"/>
                <a:ea typeface="標楷體" pitchFamily="65" charset="-120"/>
              </a:rPr>
              <a:t>之規定</a:t>
            </a:r>
            <a:r>
              <a:rPr lang="en-US" altLang="zh-TW" sz="2800" b="1" dirty="0" smtClean="0">
                <a:solidFill>
                  <a:srgbClr val="FF0000"/>
                </a:solidFill>
                <a:latin typeface="Times New Roman" pitchFamily="18" charset="0"/>
                <a:ea typeface="標楷體" pitchFamily="65" charset="-120"/>
              </a:rPr>
              <a:t>.</a:t>
            </a:r>
          </a:p>
          <a:p>
            <a:pPr>
              <a:lnSpc>
                <a:spcPct val="90000"/>
              </a:lnSpc>
            </a:pPr>
            <a:r>
              <a:rPr lang="en-US" altLang="zh-TW" sz="2400" b="1" dirty="0">
                <a:solidFill>
                  <a:srgbClr val="FF0000"/>
                </a:solidFill>
                <a:latin typeface="Times New Roman" panose="02020603050405020304" pitchFamily="18" charset="0"/>
                <a:cs typeface="Times New Roman" panose="02020603050405020304" pitchFamily="18" charset="0"/>
              </a:rPr>
              <a:t>UCP, </a:t>
            </a:r>
            <a:r>
              <a:rPr lang="en-US" altLang="zh-TW" sz="2400" b="1" dirty="0" err="1">
                <a:solidFill>
                  <a:srgbClr val="FF0000"/>
                </a:solidFill>
                <a:latin typeface="Times New Roman" panose="02020603050405020304" pitchFamily="18" charset="0"/>
                <a:cs typeface="Times New Roman" panose="02020603050405020304" pitchFamily="18" charset="0"/>
              </a:rPr>
              <a:t>eUCP</a:t>
            </a:r>
            <a:r>
              <a:rPr lang="zh-TW" altLang="en-US" sz="2400" b="1" dirty="0">
                <a:solidFill>
                  <a:srgbClr val="FF0000"/>
                </a:solidFill>
                <a:latin typeface="Times New Roman" panose="02020603050405020304" pitchFamily="18" charset="0"/>
                <a:cs typeface="Times New Roman" panose="02020603050405020304" pitchFamily="18" charset="0"/>
              </a:rPr>
              <a:t>及</a:t>
            </a:r>
            <a:r>
              <a:rPr lang="en-US" altLang="zh-TW" sz="2400" b="1" dirty="0">
                <a:solidFill>
                  <a:srgbClr val="FF0000"/>
                </a:solidFill>
                <a:latin typeface="Times New Roman" panose="02020603050405020304" pitchFamily="18" charset="0"/>
                <a:cs typeface="Times New Roman" panose="02020603050405020304" pitchFamily="18" charset="0"/>
              </a:rPr>
              <a:t>ISBP</a:t>
            </a:r>
            <a:r>
              <a:rPr lang="zh-TW" altLang="en-US" sz="2400" b="1" dirty="0">
                <a:solidFill>
                  <a:srgbClr val="FF0000"/>
                </a:solidFill>
                <a:latin typeface="Times New Roman" panose="02020603050405020304" pitchFamily="18" charset="0"/>
                <a:cs typeface="Times New Roman" panose="02020603050405020304" pitchFamily="18" charset="0"/>
              </a:rPr>
              <a:t>之關聯性</a:t>
            </a:r>
            <a:r>
              <a:rPr lang="en-US" altLang="zh-TW" sz="2400" b="1" dirty="0" smtClean="0">
                <a:solidFill>
                  <a:srgbClr val="FF0000"/>
                </a:solidFill>
                <a:latin typeface="Times New Roman" panose="02020603050405020304" pitchFamily="18" charset="0"/>
                <a:cs typeface="Times New Roman" panose="02020603050405020304" pitchFamily="18" charset="0"/>
              </a:rPr>
              <a:t>….</a:t>
            </a:r>
            <a:r>
              <a:rPr lang="en-US" altLang="zh-TW" sz="2600" b="1" dirty="0" smtClean="0">
                <a:solidFill>
                  <a:srgbClr val="FF0000"/>
                </a:solidFill>
                <a:latin typeface="Times New Roman" pitchFamily="18" charset="0"/>
              </a:rPr>
              <a:t>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243</a:t>
            </a:fld>
            <a:endParaRPr lang="zh-TW" altLang="en-US"/>
          </a:p>
        </p:txBody>
      </p:sp>
      <p:sp>
        <p:nvSpPr>
          <p:cNvPr id="5" name="向右箭號 4"/>
          <p:cNvSpPr/>
          <p:nvPr/>
        </p:nvSpPr>
        <p:spPr>
          <a:xfrm>
            <a:off x="5436096" y="6309320"/>
            <a:ext cx="720080"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407462886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84213" y="115888"/>
            <a:ext cx="7772400" cy="936625"/>
          </a:xfrm>
        </p:spPr>
        <p:txBody>
          <a:bodyPr/>
          <a:lstStyle/>
          <a:p>
            <a:pPr>
              <a:defRPr/>
            </a:pPr>
            <a:r>
              <a:rPr lang="en-US" altLang="zh-TW" sz="4000" b="1" dirty="0" smtClean="0">
                <a:solidFill>
                  <a:srgbClr val="003300"/>
                </a:solidFill>
                <a:latin typeface="Times New Roman" pitchFamily="18" charset="0"/>
                <a:ea typeface="標楷體" pitchFamily="65" charset="-120"/>
                <a:cs typeface="Times New Roman" pitchFamily="18" charset="0"/>
              </a:rPr>
              <a:t>UCP, </a:t>
            </a:r>
            <a:r>
              <a:rPr lang="en-US" altLang="zh-TW" sz="4000" b="1" dirty="0" err="1" smtClean="0">
                <a:solidFill>
                  <a:srgbClr val="003300"/>
                </a:solidFill>
                <a:latin typeface="Times New Roman" pitchFamily="18" charset="0"/>
                <a:ea typeface="標楷體" pitchFamily="65" charset="-120"/>
                <a:cs typeface="Times New Roman" pitchFamily="18" charset="0"/>
              </a:rPr>
              <a:t>eUCP</a:t>
            </a:r>
            <a:r>
              <a:rPr lang="zh-TW" altLang="en-US" sz="4000" b="1" dirty="0" smtClean="0">
                <a:solidFill>
                  <a:srgbClr val="003300"/>
                </a:solidFill>
                <a:latin typeface="Times New Roman" pitchFamily="18" charset="0"/>
                <a:ea typeface="標楷體" pitchFamily="65" charset="-120"/>
                <a:cs typeface="Times New Roman" pitchFamily="18" charset="0"/>
              </a:rPr>
              <a:t>及</a:t>
            </a:r>
            <a:r>
              <a:rPr lang="en-US" altLang="zh-TW" sz="4000" b="1" dirty="0" smtClean="0">
                <a:solidFill>
                  <a:srgbClr val="003300"/>
                </a:solidFill>
                <a:latin typeface="Times New Roman" pitchFamily="18" charset="0"/>
                <a:ea typeface="標楷體" pitchFamily="65" charset="-120"/>
                <a:cs typeface="Times New Roman" pitchFamily="18" charset="0"/>
              </a:rPr>
              <a:t>ISBP</a:t>
            </a:r>
            <a:r>
              <a:rPr lang="zh-TW" altLang="en-US" sz="4000" b="1" dirty="0" smtClean="0">
                <a:solidFill>
                  <a:srgbClr val="003300"/>
                </a:solidFill>
                <a:latin typeface="Times New Roman" pitchFamily="18" charset="0"/>
                <a:ea typeface="標楷體" pitchFamily="65" charset="-120"/>
                <a:cs typeface="Times New Roman" pitchFamily="18" charset="0"/>
              </a:rPr>
              <a:t>之關聯性</a:t>
            </a:r>
            <a:endParaRPr lang="zh-TW" altLang="en-US" sz="4000" b="1" dirty="0">
              <a:solidFill>
                <a:srgbClr val="003300"/>
              </a:solidFill>
              <a:latin typeface="Times New Roman" pitchFamily="18" charset="0"/>
              <a:ea typeface="標楷體" pitchFamily="65" charset="-120"/>
              <a:cs typeface="Times New Roman" pitchFamily="18" charset="0"/>
            </a:endParaRPr>
          </a:p>
        </p:txBody>
      </p:sp>
      <p:sp>
        <p:nvSpPr>
          <p:cNvPr id="311299"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B3CB54C-BEEF-4F7B-9970-C4B688439FEB}" type="slidenum">
              <a:rPr kumimoji="0" lang="zh-TW" altLang="en-US" sz="1400" smtClean="0"/>
              <a:pPr eaLnBrk="1" hangingPunct="1"/>
              <a:t>244</a:t>
            </a:fld>
            <a:endParaRPr kumimoji="0" lang="en-US" altLang="zh-TW" sz="1400" smtClean="0"/>
          </a:p>
        </p:txBody>
      </p:sp>
      <p:sp>
        <p:nvSpPr>
          <p:cNvPr id="311300" name="圓角矩形 5"/>
          <p:cNvSpPr>
            <a:spLocks noChangeArrowheads="1"/>
          </p:cNvSpPr>
          <p:nvPr/>
        </p:nvSpPr>
        <p:spPr bwMode="auto">
          <a:xfrm>
            <a:off x="1187451" y="2133600"/>
            <a:ext cx="1728787" cy="790575"/>
          </a:xfrm>
          <a:prstGeom prst="roundRect">
            <a:avLst>
              <a:gd name="adj" fmla="val 16667"/>
            </a:avLst>
          </a:prstGeom>
          <a:solidFill>
            <a:srgbClr val="003300"/>
          </a:solidFill>
          <a:ln w="9525" algn="ctr">
            <a:solidFill>
              <a:schemeClr val="tx1"/>
            </a:solidFill>
            <a:round/>
            <a:headEnd/>
            <a:tailEnd/>
          </a:ln>
        </p:spPr>
        <p:txBody>
          <a:bodyPr wrap="none"/>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lnSpc>
                <a:spcPct val="150000"/>
              </a:lnSpc>
            </a:pPr>
            <a:r>
              <a:rPr lang="en-US" altLang="zh-TW" b="1">
                <a:solidFill>
                  <a:schemeClr val="bg2"/>
                </a:solidFill>
                <a:ea typeface="標楷體" pitchFamily="65" charset="-120"/>
                <a:cs typeface="Times New Roman" pitchFamily="18" charset="0"/>
              </a:rPr>
              <a:t>UCP</a:t>
            </a:r>
            <a:endParaRPr lang="zh-TW" altLang="en-US" b="1">
              <a:solidFill>
                <a:schemeClr val="bg2"/>
              </a:solidFill>
              <a:ea typeface="標楷體" pitchFamily="65" charset="-120"/>
              <a:cs typeface="Times New Roman" pitchFamily="18" charset="0"/>
            </a:endParaRPr>
          </a:p>
        </p:txBody>
      </p:sp>
      <p:sp>
        <p:nvSpPr>
          <p:cNvPr id="311301" name="圓角矩形 6"/>
          <p:cNvSpPr>
            <a:spLocks noChangeArrowheads="1"/>
          </p:cNvSpPr>
          <p:nvPr/>
        </p:nvSpPr>
        <p:spPr bwMode="auto">
          <a:xfrm>
            <a:off x="1187450" y="3860800"/>
            <a:ext cx="1728788" cy="936625"/>
          </a:xfrm>
          <a:prstGeom prst="roundRect">
            <a:avLst>
              <a:gd name="adj" fmla="val 16667"/>
            </a:avLst>
          </a:prstGeom>
          <a:solidFill>
            <a:srgbClr val="003300"/>
          </a:solidFill>
          <a:ln w="9525" algn="ctr">
            <a:solidFill>
              <a:schemeClr val="tx1"/>
            </a:solidFill>
            <a:round/>
            <a:headEnd/>
            <a:tailEnd/>
          </a:ln>
        </p:spPr>
        <p:txBody>
          <a:bodyPr wrap="none"/>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en-US" altLang="zh-TW" b="1" dirty="0">
                <a:solidFill>
                  <a:schemeClr val="bg2"/>
                </a:solidFill>
                <a:ea typeface="標楷體" pitchFamily="65" charset="-120"/>
                <a:cs typeface="Times New Roman" pitchFamily="18" charset="0"/>
              </a:rPr>
              <a:t>ISBP</a:t>
            </a:r>
            <a:r>
              <a:rPr lang="zh-TW" altLang="en-US" b="1" dirty="0">
                <a:solidFill>
                  <a:schemeClr val="bg2"/>
                </a:solidFill>
                <a:ea typeface="標楷體" pitchFamily="65" charset="-120"/>
                <a:cs typeface="Times New Roman" pitchFamily="18" charset="0"/>
              </a:rPr>
              <a:t>為</a:t>
            </a:r>
            <a:endParaRPr lang="en-US" altLang="zh-TW" b="1" dirty="0">
              <a:solidFill>
                <a:schemeClr val="bg2"/>
              </a:solidFill>
              <a:ea typeface="標楷體" pitchFamily="65" charset="-120"/>
              <a:cs typeface="Times New Roman" pitchFamily="18" charset="0"/>
            </a:endParaRPr>
          </a:p>
          <a:p>
            <a:pPr algn="ctr" eaLnBrk="1" hangingPunct="1"/>
            <a:r>
              <a:rPr lang="zh-TW" altLang="en-US" b="1" dirty="0">
                <a:solidFill>
                  <a:schemeClr val="bg2"/>
                </a:solidFill>
                <a:ea typeface="標楷體" pitchFamily="65" charset="-120"/>
                <a:cs typeface="Times New Roman" pitchFamily="18" charset="0"/>
              </a:rPr>
              <a:t>實務補充</a:t>
            </a:r>
          </a:p>
        </p:txBody>
      </p:sp>
      <p:sp>
        <p:nvSpPr>
          <p:cNvPr id="311302" name="圓角矩形 7"/>
          <p:cNvSpPr>
            <a:spLocks noChangeArrowheads="1"/>
          </p:cNvSpPr>
          <p:nvPr/>
        </p:nvSpPr>
        <p:spPr bwMode="auto">
          <a:xfrm>
            <a:off x="5219700" y="2061368"/>
            <a:ext cx="1873250" cy="935038"/>
          </a:xfrm>
          <a:prstGeom prst="roundRect">
            <a:avLst>
              <a:gd name="adj" fmla="val 16667"/>
            </a:avLst>
          </a:prstGeom>
          <a:solidFill>
            <a:srgbClr val="003300"/>
          </a:solidFill>
          <a:ln w="9525" algn="ctr">
            <a:solidFill>
              <a:schemeClr val="tx1"/>
            </a:solidFill>
            <a:round/>
            <a:headEnd/>
            <a:tailEnd/>
          </a:ln>
        </p:spPr>
        <p:txBody>
          <a:bodyPr wrap="none"/>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en-US" altLang="zh-TW" b="1" dirty="0" err="1">
                <a:solidFill>
                  <a:schemeClr val="bg2"/>
                </a:solidFill>
                <a:ea typeface="標楷體" pitchFamily="65" charset="-120"/>
                <a:cs typeface="Times New Roman" pitchFamily="18" charset="0"/>
              </a:rPr>
              <a:t>eUCP</a:t>
            </a:r>
            <a:endParaRPr lang="en-US" altLang="zh-TW" b="1" dirty="0">
              <a:solidFill>
                <a:schemeClr val="bg2"/>
              </a:solidFill>
              <a:ea typeface="標楷體" pitchFamily="65" charset="-120"/>
              <a:cs typeface="Times New Roman" pitchFamily="18" charset="0"/>
            </a:endParaRPr>
          </a:p>
          <a:p>
            <a:pPr algn="ctr" eaLnBrk="1" hangingPunct="1"/>
            <a:r>
              <a:rPr lang="en-US" altLang="zh-TW" b="1" dirty="0">
                <a:solidFill>
                  <a:schemeClr val="bg2"/>
                </a:solidFill>
                <a:ea typeface="標楷體" pitchFamily="65" charset="-120"/>
                <a:cs typeface="Times New Roman" pitchFamily="18" charset="0"/>
              </a:rPr>
              <a:t>(UCP</a:t>
            </a:r>
            <a:r>
              <a:rPr lang="zh-TW" altLang="en-US" b="1" dirty="0">
                <a:solidFill>
                  <a:schemeClr val="bg2"/>
                </a:solidFill>
                <a:ea typeface="標楷體" pitchFamily="65" charset="-120"/>
                <a:cs typeface="Times New Roman" pitchFamily="18" charset="0"/>
              </a:rPr>
              <a:t>之補篇</a:t>
            </a:r>
            <a:r>
              <a:rPr lang="en-US" altLang="zh-TW" b="1" dirty="0">
                <a:solidFill>
                  <a:schemeClr val="bg2"/>
                </a:solidFill>
                <a:ea typeface="標楷體" pitchFamily="65" charset="-120"/>
                <a:cs typeface="Times New Roman" pitchFamily="18" charset="0"/>
              </a:rPr>
              <a:t>)</a:t>
            </a:r>
            <a:endParaRPr lang="zh-TW" altLang="en-US" b="1" dirty="0">
              <a:solidFill>
                <a:schemeClr val="bg2"/>
              </a:solidFill>
              <a:ea typeface="標楷體" pitchFamily="65" charset="-120"/>
              <a:cs typeface="Times New Roman" pitchFamily="18" charset="0"/>
            </a:endParaRPr>
          </a:p>
        </p:txBody>
      </p:sp>
      <p:cxnSp>
        <p:nvCxnSpPr>
          <p:cNvPr id="311303" name="直線單箭頭接點 9"/>
          <p:cNvCxnSpPr>
            <a:cxnSpLocks noChangeShapeType="1"/>
            <a:stCxn id="311300" idx="3"/>
            <a:endCxn id="311302" idx="1"/>
          </p:cNvCxnSpPr>
          <p:nvPr/>
        </p:nvCxnSpPr>
        <p:spPr bwMode="auto">
          <a:xfrm flipV="1">
            <a:off x="2916238" y="2528887"/>
            <a:ext cx="2303462" cy="1"/>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311304" name="直線單箭頭接點 11"/>
          <p:cNvCxnSpPr>
            <a:cxnSpLocks noChangeShapeType="1"/>
            <a:stCxn id="311300" idx="2"/>
          </p:cNvCxnSpPr>
          <p:nvPr/>
        </p:nvCxnSpPr>
        <p:spPr bwMode="auto">
          <a:xfrm flipH="1">
            <a:off x="2039938" y="2924175"/>
            <a:ext cx="12700" cy="9159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416082053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AD87AD08-A82F-4AE9-8E79-AAA884D3BA91}" type="slidenum">
              <a:rPr kumimoji="0" lang="en-US" altLang="zh-TW" smtClean="0"/>
              <a:pPr eaLnBrk="1" hangingPunct="1"/>
              <a:t>245</a:t>
            </a:fld>
            <a:endParaRPr kumimoji="0" lang="en-US" altLang="zh-TW" smtClean="0"/>
          </a:p>
        </p:txBody>
      </p:sp>
      <p:sp>
        <p:nvSpPr>
          <p:cNvPr id="18435" name="Rectangle 2"/>
          <p:cNvSpPr>
            <a:spLocks noGrp="1" noChangeArrowheads="1"/>
          </p:cNvSpPr>
          <p:nvPr>
            <p:ph type="title"/>
          </p:nvPr>
        </p:nvSpPr>
        <p:spPr>
          <a:xfrm>
            <a:off x="-29368" y="116632"/>
            <a:ext cx="8848725" cy="762000"/>
          </a:xfrm>
        </p:spPr>
        <p:txBody>
          <a:bodyPr/>
          <a:lstStyle/>
          <a:p>
            <a:pPr algn="ctr" eaLnBrk="1" hangingPunct="1"/>
            <a:r>
              <a:rPr lang="zh-TW" altLang="en-US" sz="4000" b="1" dirty="0" smtClean="0">
                <a:ea typeface="標楷體" pitchFamily="65" charset="-120"/>
              </a:rPr>
              <a:t>統一慣例之適用</a:t>
            </a:r>
            <a:r>
              <a:rPr lang="en-US" altLang="zh-TW" sz="4000" b="1" dirty="0" smtClean="0">
                <a:latin typeface="Times New Roman" pitchFamily="18" charset="0"/>
                <a:ea typeface="標楷體" pitchFamily="65" charset="-120"/>
              </a:rPr>
              <a:t>-Article 1</a:t>
            </a:r>
            <a:r>
              <a:rPr lang="en-US" altLang="zh-TW" sz="2400" b="1" dirty="0" smtClean="0">
                <a:latin typeface="Times New Roman" pitchFamily="18" charset="0"/>
                <a:ea typeface="標楷體" pitchFamily="65" charset="-120"/>
              </a:rPr>
              <a:t> </a:t>
            </a:r>
            <a:endParaRPr lang="en-US" altLang="zh-TW" b="1" dirty="0" smtClean="0">
              <a:latin typeface="Times New Roman" pitchFamily="18" charset="0"/>
              <a:ea typeface="標楷體" pitchFamily="65" charset="-120"/>
            </a:endParaRPr>
          </a:p>
        </p:txBody>
      </p:sp>
      <p:sp>
        <p:nvSpPr>
          <p:cNvPr id="18436" name="Rectangle 3"/>
          <p:cNvSpPr>
            <a:spLocks noGrp="1" noChangeArrowheads="1"/>
          </p:cNvSpPr>
          <p:nvPr>
            <p:ph type="body" idx="1"/>
          </p:nvPr>
        </p:nvSpPr>
        <p:spPr>
          <a:xfrm>
            <a:off x="0" y="1052513"/>
            <a:ext cx="9144000" cy="5805487"/>
          </a:xfrm>
        </p:spPr>
        <p:txBody>
          <a:bodyPr>
            <a:normAutofit/>
          </a:bodyPr>
          <a:lstStyle/>
          <a:p>
            <a:pPr eaLnBrk="1" hangingPunct="1">
              <a:lnSpc>
                <a:spcPct val="90000"/>
              </a:lnSpc>
            </a:pPr>
            <a:r>
              <a:rPr lang="zh-TW" altLang="en-US" sz="3200" b="1" dirty="0" smtClean="0">
                <a:latin typeface="Times New Roman" pitchFamily="18" charset="0"/>
                <a:ea typeface="標楷體" pitchFamily="65" charset="-120"/>
              </a:rPr>
              <a:t>信用狀統一慣例名稱與定位－</a:t>
            </a:r>
            <a:r>
              <a:rPr lang="en-US" altLang="zh-TW" sz="3200" b="1" dirty="0" smtClean="0">
                <a:latin typeface="Times New Roman" pitchFamily="18" charset="0"/>
                <a:ea typeface="標楷體" pitchFamily="65" charset="-120"/>
              </a:rPr>
              <a:t>The Uniform Customs and Practice for Documentary Credits, 2007 Revision, ICC Publication no. 600 (UCP600) are rules</a:t>
            </a:r>
            <a:r>
              <a:rPr lang="en-US" altLang="zh-TW" sz="3200" b="1" dirty="0" smtClean="0">
                <a:ea typeface="標楷體" pitchFamily="65" charset="-120"/>
              </a:rPr>
              <a:t>…</a:t>
            </a:r>
            <a:r>
              <a:rPr lang="en-US" altLang="zh-TW" sz="3200" b="1" dirty="0" smtClean="0">
                <a:latin typeface="Times New Roman" pitchFamily="18" charset="0"/>
                <a:ea typeface="標楷體" pitchFamily="65" charset="-120"/>
              </a:rPr>
              <a:t>.</a:t>
            </a:r>
          </a:p>
          <a:p>
            <a:pPr eaLnBrk="1" hangingPunct="1">
              <a:lnSpc>
                <a:spcPct val="90000"/>
              </a:lnSpc>
            </a:pPr>
            <a:r>
              <a:rPr lang="zh-TW" altLang="en-US" sz="3200" b="1" u="sng" dirty="0" smtClean="0">
                <a:latin typeface="Times New Roman" pitchFamily="18" charset="0"/>
                <a:ea typeface="標楷體" pitchFamily="65" charset="-120"/>
              </a:rPr>
              <a:t>方式</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信用狀本文明示其適用</a:t>
            </a:r>
            <a:r>
              <a:rPr lang="en-US" altLang="zh-TW" sz="3200" b="1" dirty="0" smtClean="0">
                <a:ea typeface="標楷體" pitchFamily="65" charset="-120"/>
                <a:cs typeface="Times New Roman" pitchFamily="18" charset="0"/>
              </a:rPr>
              <a:t>…</a:t>
            </a:r>
            <a:r>
              <a:rPr lang="en-US" altLang="zh-TW" sz="3200" b="1" dirty="0" smtClean="0">
                <a:latin typeface="Times New Roman" pitchFamily="18" charset="0"/>
                <a:ea typeface="標楷體" pitchFamily="65" charset="-120"/>
              </a:rPr>
              <a:t>(credit </a:t>
            </a:r>
            <a:r>
              <a:rPr lang="en-US" altLang="zh-TW" sz="3200" b="1" u="sng" dirty="0" smtClean="0">
                <a:latin typeface="Times New Roman" pitchFamily="18" charset="0"/>
                <a:ea typeface="標楷體" pitchFamily="65" charset="-120"/>
              </a:rPr>
              <a:t>expressly indicates</a:t>
            </a:r>
            <a:r>
              <a:rPr lang="en-US" altLang="zh-TW" sz="3200" b="1" dirty="0" smtClean="0">
                <a:latin typeface="Times New Roman" pitchFamily="18" charset="0"/>
                <a:ea typeface="標楷體" pitchFamily="65" charset="-120"/>
              </a:rPr>
              <a:t> that it is subject to these rules</a:t>
            </a:r>
            <a:r>
              <a:rPr lang="en-US" altLang="zh-TW" sz="3200" b="1" dirty="0" smtClean="0">
                <a:ea typeface="標楷體" pitchFamily="65" charset="-120"/>
              </a:rPr>
              <a:t>…</a:t>
            </a:r>
            <a:r>
              <a:rPr lang="en-US" altLang="zh-TW" sz="3200" b="1" dirty="0" smtClean="0">
                <a:latin typeface="Times New Roman" pitchFamily="18" charset="0"/>
                <a:ea typeface="標楷體" pitchFamily="65" charset="-120"/>
              </a:rPr>
              <a:t>. ).</a:t>
            </a:r>
          </a:p>
          <a:p>
            <a:pPr eaLnBrk="1" hangingPunct="1">
              <a:lnSpc>
                <a:spcPct val="90000"/>
              </a:lnSpc>
            </a:pPr>
            <a:r>
              <a:rPr lang="zh-TW" altLang="en-US" sz="3200" b="1" dirty="0" smtClean="0">
                <a:latin typeface="Times New Roman" pitchFamily="18" charset="0"/>
                <a:ea typeface="標楷體" pitchFamily="65" charset="-120"/>
              </a:rPr>
              <a:t>信用狀統一慣例適用範圍</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跟單信用狀</a:t>
            </a:r>
            <a:r>
              <a:rPr lang="en-US" altLang="zh-TW" sz="3200" b="1" dirty="0" smtClean="0">
                <a:latin typeface="Times New Roman" pitchFamily="18" charset="0"/>
                <a:ea typeface="標楷體" pitchFamily="65" charset="-120"/>
              </a:rPr>
              <a:t>(Documentary Credits),</a:t>
            </a:r>
            <a:r>
              <a:rPr lang="zh-TW" altLang="en-US" sz="3200" b="1" dirty="0" smtClean="0">
                <a:latin typeface="Times New Roman" pitchFamily="18" charset="0"/>
                <a:ea typeface="標楷體" pitchFamily="65" charset="-120"/>
              </a:rPr>
              <a:t>擔保信用狀</a:t>
            </a:r>
            <a:r>
              <a:rPr lang="en-US" altLang="zh-TW" sz="3200" b="1" dirty="0" smtClean="0">
                <a:latin typeface="Times New Roman" pitchFamily="18" charset="0"/>
                <a:ea typeface="標楷體" pitchFamily="65" charset="-120"/>
              </a:rPr>
              <a:t>(Standby Letter of Credit).</a:t>
            </a:r>
          </a:p>
          <a:p>
            <a:pPr eaLnBrk="1" hangingPunct="1">
              <a:lnSpc>
                <a:spcPct val="90000"/>
              </a:lnSpc>
            </a:pPr>
            <a:r>
              <a:rPr lang="zh-TW" altLang="en-US" sz="3200" b="1" u="sng" dirty="0" smtClean="0">
                <a:latin typeface="Times New Roman" pitchFamily="18" charset="0"/>
                <a:ea typeface="標楷體" pitchFamily="65" charset="-120"/>
              </a:rPr>
              <a:t>效力</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除經信用狀明示修改或排除外</a:t>
            </a:r>
            <a:r>
              <a:rPr lang="en-US" altLang="zh-TW" sz="3200" b="1" dirty="0" smtClean="0">
                <a:latin typeface="Times New Roman" pitchFamily="18" charset="0"/>
                <a:ea typeface="標楷體" pitchFamily="65" charset="-120"/>
              </a:rPr>
              <a:t>(</a:t>
            </a:r>
            <a:r>
              <a:rPr lang="en-US" altLang="zh-TW" sz="3200" b="1" dirty="0" smtClean="0">
                <a:ea typeface="標楷體" pitchFamily="65" charset="-120"/>
              </a:rPr>
              <a:t>…</a:t>
            </a:r>
            <a:r>
              <a:rPr lang="en-US" altLang="zh-TW" sz="3200" b="1" dirty="0" smtClean="0">
                <a:latin typeface="Times New Roman" pitchFamily="18" charset="0"/>
                <a:ea typeface="標楷體" pitchFamily="65" charset="-120"/>
              </a:rPr>
              <a:t> unless expressly modified or excluded by the credit),</a:t>
            </a:r>
            <a:r>
              <a:rPr lang="zh-TW" altLang="en-US" sz="3200" b="1" dirty="0" smtClean="0">
                <a:latin typeface="Times New Roman" pitchFamily="18" charset="0"/>
                <a:ea typeface="標楷體" pitchFamily="65" charset="-120"/>
              </a:rPr>
              <a:t>拘束有關各方</a:t>
            </a:r>
            <a:r>
              <a:rPr lang="en-US" altLang="zh-TW" sz="3200" b="1" dirty="0" smtClean="0">
                <a:latin typeface="Times New Roman" pitchFamily="18" charset="0"/>
                <a:ea typeface="標楷體" pitchFamily="65" charset="-120"/>
              </a:rPr>
              <a:t>.</a:t>
            </a:r>
          </a:p>
        </p:txBody>
      </p:sp>
      <p:sp>
        <p:nvSpPr>
          <p:cNvPr id="9" name="向右箭號 8"/>
          <p:cNvSpPr/>
          <p:nvPr/>
        </p:nvSpPr>
        <p:spPr>
          <a:xfrm>
            <a:off x="8100219" y="3559174"/>
            <a:ext cx="719138" cy="287337"/>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xmlns="" val="2283806409"/>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69400"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tabLst>
                <a:tab pos="304800" algn="l"/>
              </a:tabLst>
              <a:defRPr kumimoji="1">
                <a:solidFill>
                  <a:schemeClr val="tx1"/>
                </a:solidFill>
                <a:latin typeface="Arial" charset="0"/>
                <a:ea typeface="新細明體" charset="-120"/>
              </a:defRPr>
            </a:lvl1pPr>
            <a:lvl2pPr marL="742950" indent="-285750" eaLnBrk="0" hangingPunct="0">
              <a:tabLst>
                <a:tab pos="304800" algn="l"/>
              </a:tabLst>
              <a:defRPr kumimoji="1">
                <a:solidFill>
                  <a:schemeClr val="tx1"/>
                </a:solidFill>
                <a:latin typeface="Arial" charset="0"/>
                <a:ea typeface="新細明體" charset="-120"/>
              </a:defRPr>
            </a:lvl2pPr>
            <a:lvl3pPr marL="1143000" indent="-228600" eaLnBrk="0" hangingPunct="0">
              <a:tabLst>
                <a:tab pos="304800" algn="l"/>
              </a:tabLst>
              <a:defRPr kumimoji="1">
                <a:solidFill>
                  <a:schemeClr val="tx1"/>
                </a:solidFill>
                <a:latin typeface="Arial" charset="0"/>
                <a:ea typeface="新細明體" charset="-120"/>
              </a:defRPr>
            </a:lvl3pPr>
            <a:lvl4pPr marL="1600200" indent="-228600" eaLnBrk="0" hangingPunct="0">
              <a:tabLst>
                <a:tab pos="304800" algn="l"/>
              </a:tabLst>
              <a:defRPr kumimoji="1">
                <a:solidFill>
                  <a:schemeClr val="tx1"/>
                </a:solidFill>
                <a:latin typeface="Arial" charset="0"/>
                <a:ea typeface="新細明體" charset="-120"/>
              </a:defRPr>
            </a:lvl4pPr>
            <a:lvl5pPr marL="2057400" indent="-228600" eaLnBrk="0" hangingPunct="0">
              <a:tabLst>
                <a:tab pos="304800" algn="l"/>
              </a:tabLst>
              <a:defRPr kumimoji="1">
                <a:solidFill>
                  <a:schemeClr val="tx1"/>
                </a:solidFill>
                <a:latin typeface="Arial" charset="0"/>
                <a:ea typeface="新細明體" charset="-120"/>
              </a:defRPr>
            </a:lvl5pPr>
            <a:lvl6pPr marL="2514600" indent="-228600" eaLnBrk="0" fontAlgn="base" hangingPunct="0">
              <a:spcBef>
                <a:spcPct val="0"/>
              </a:spcBef>
              <a:spcAft>
                <a:spcPct val="0"/>
              </a:spcAft>
              <a:tabLst>
                <a:tab pos="304800" algn="l"/>
              </a:tabLst>
              <a:defRPr kumimoji="1">
                <a:solidFill>
                  <a:schemeClr val="tx1"/>
                </a:solidFill>
                <a:latin typeface="Arial" charset="0"/>
                <a:ea typeface="新細明體" charset="-120"/>
              </a:defRPr>
            </a:lvl6pPr>
            <a:lvl7pPr marL="2971800" indent="-228600" eaLnBrk="0" fontAlgn="base" hangingPunct="0">
              <a:spcBef>
                <a:spcPct val="0"/>
              </a:spcBef>
              <a:spcAft>
                <a:spcPct val="0"/>
              </a:spcAft>
              <a:tabLst>
                <a:tab pos="304800" algn="l"/>
              </a:tabLst>
              <a:defRPr kumimoji="1">
                <a:solidFill>
                  <a:schemeClr val="tx1"/>
                </a:solidFill>
                <a:latin typeface="Arial" charset="0"/>
                <a:ea typeface="新細明體" charset="-120"/>
              </a:defRPr>
            </a:lvl7pPr>
            <a:lvl8pPr marL="3429000" indent="-228600" eaLnBrk="0" fontAlgn="base" hangingPunct="0">
              <a:spcBef>
                <a:spcPct val="0"/>
              </a:spcBef>
              <a:spcAft>
                <a:spcPct val="0"/>
              </a:spcAft>
              <a:tabLst>
                <a:tab pos="304800" algn="l"/>
              </a:tabLst>
              <a:defRPr kumimoji="1">
                <a:solidFill>
                  <a:schemeClr val="tx1"/>
                </a:solidFill>
                <a:latin typeface="Arial" charset="0"/>
                <a:ea typeface="新細明體" charset="-120"/>
              </a:defRPr>
            </a:lvl8pPr>
            <a:lvl9pPr marL="3886200" indent="-228600" eaLnBrk="0" fontAlgn="base" hangingPunct="0">
              <a:spcBef>
                <a:spcPct val="0"/>
              </a:spcBef>
              <a:spcAft>
                <a:spcPct val="0"/>
              </a:spcAft>
              <a:tabLst>
                <a:tab pos="304800" algn="l"/>
              </a:tabLst>
              <a:defRPr kumimoji="1">
                <a:solidFill>
                  <a:schemeClr val="tx1"/>
                </a:solidFill>
                <a:latin typeface="Arial" charset="0"/>
                <a:ea typeface="新細明體" charset="-120"/>
              </a:defRPr>
            </a:lvl9pPr>
          </a:lstStyle>
          <a:p>
            <a:pPr eaLnBrk="1" hangingPunct="1"/>
            <a:r>
              <a:rPr lang="zh-TW" altLang="en-US" b="1" dirty="0">
                <a:solidFill>
                  <a:srgbClr val="FF0000"/>
                </a:solidFill>
                <a:latin typeface="Times New Roman" pitchFamily="18" charset="0"/>
                <a:cs typeface="Times New Roman" pitchFamily="18" charset="0"/>
              </a:rPr>
              <a:t>信用狀須表明適用</a:t>
            </a:r>
            <a:r>
              <a:rPr lang="en-US" altLang="zh-TW" b="1" dirty="0">
                <a:solidFill>
                  <a:srgbClr val="FF0000"/>
                </a:solidFill>
                <a:latin typeface="Times New Roman" pitchFamily="18" charset="0"/>
                <a:cs typeface="Times New Roman" pitchFamily="18" charset="0"/>
              </a:rPr>
              <a:t>UCP</a:t>
            </a:r>
            <a:endParaRPr lang="zh-TW" altLang="en-US" b="1" dirty="0">
              <a:solidFill>
                <a:srgbClr val="FF0000"/>
              </a:solidFill>
              <a:latin typeface="Times New Roman" pitchFamily="18" charset="0"/>
              <a:cs typeface="Times New Roman" pitchFamily="18" charset="0"/>
            </a:endParaRPr>
          </a:p>
          <a:p>
            <a:pPr eaLnBrk="1" hangingPunct="1"/>
            <a:r>
              <a:rPr lang="zh-TW" altLang="en-US" b="1" dirty="0">
                <a:latin typeface="Times New Roman" pitchFamily="18" charset="0"/>
                <a:cs typeface="Times New Roman" pitchFamily="18" charset="0"/>
              </a:rPr>
              <a:t>***     </a:t>
            </a:r>
            <a:r>
              <a:rPr lang="en-US" altLang="zh-TW" b="1" dirty="0">
                <a:latin typeface="Times New Roman" pitchFamily="18" charset="0"/>
                <a:cs typeface="Times New Roman" pitchFamily="18" charset="0"/>
              </a:rPr>
              <a:t>Authentication Result Correct with current Key    ****</a:t>
            </a:r>
          </a:p>
          <a:p>
            <a:pPr eaLnBrk="1" hangingPunct="1"/>
            <a:r>
              <a:rPr lang="en-US" altLang="zh-TW" b="1" dirty="0">
                <a:latin typeface="Times New Roman" pitchFamily="18" charset="0"/>
                <a:cs typeface="Times New Roman" pitchFamily="18" charset="0"/>
              </a:rPr>
              <a:t>-----  Instance Type and Transmission  ------------------ Original received from SWIFT</a:t>
            </a:r>
          </a:p>
          <a:p>
            <a:pPr eaLnBrk="1" hangingPunct="1"/>
            <a:r>
              <a:rPr lang="en-US" altLang="zh-TW" b="1" dirty="0">
                <a:latin typeface="Times New Roman" pitchFamily="18" charset="0"/>
                <a:cs typeface="Times New Roman" pitchFamily="18" charset="0"/>
              </a:rPr>
              <a:t> Priority                 :  Normal</a:t>
            </a:r>
          </a:p>
          <a:p>
            <a:pPr eaLnBrk="1" hangingPunct="1"/>
            <a:r>
              <a:rPr lang="en-US" altLang="zh-TW" b="1" dirty="0">
                <a:latin typeface="Times New Roman" pitchFamily="18" charset="0"/>
                <a:cs typeface="Times New Roman" pitchFamily="18" charset="0"/>
              </a:rPr>
              <a:t> Message Output Reference  :  1605  081002PNBPTWTPAXXX2564266373</a:t>
            </a:r>
          </a:p>
          <a:p>
            <a:pPr eaLnBrk="1" hangingPunct="1"/>
            <a:r>
              <a:rPr lang="en-US" altLang="zh-TW" b="1" dirty="0">
                <a:latin typeface="Times New Roman" pitchFamily="18" charset="0"/>
                <a:cs typeface="Times New Roman" pitchFamily="18" charset="0"/>
              </a:rPr>
              <a:t> Correspondent Input Reference :  1603  081002PNBPHKHHKXXX2513507299</a:t>
            </a:r>
          </a:p>
          <a:p>
            <a:pPr eaLnBrk="1" hangingPunct="1"/>
            <a:r>
              <a:rPr lang="en-US" altLang="zh-TW" b="1" dirty="0">
                <a:latin typeface="Times New Roman" pitchFamily="18" charset="0"/>
                <a:cs typeface="Times New Roman" pitchFamily="18" charset="0"/>
              </a:rPr>
              <a:t>------------------------------------------------- Message Header ----------------------------------------------</a:t>
            </a:r>
          </a:p>
          <a:p>
            <a:pPr eaLnBrk="1" hangingPunct="1"/>
            <a:r>
              <a:rPr lang="en-US" altLang="zh-TW" b="1" dirty="0">
                <a:latin typeface="Times New Roman" pitchFamily="18" charset="0"/>
                <a:cs typeface="Times New Roman" pitchFamily="18" charset="0"/>
              </a:rPr>
              <a:t>Swift Output      : FIN 700 Issue of a Documentary Credit</a:t>
            </a:r>
          </a:p>
          <a:p>
            <a:pPr eaLnBrk="1" hangingPunct="1"/>
            <a:r>
              <a:rPr lang="en-US" altLang="zh-TW" b="1" dirty="0">
                <a:latin typeface="Times New Roman" pitchFamily="18" charset="0"/>
                <a:cs typeface="Times New Roman" pitchFamily="18" charset="0"/>
              </a:rPr>
              <a:t>Sender</a:t>
            </a:r>
            <a:r>
              <a:rPr lang="zh-TW" altLang="en-US" b="1" dirty="0">
                <a:latin typeface="Times New Roman" pitchFamily="18" charset="0"/>
                <a:cs typeface="Times New Roman" pitchFamily="18" charset="0"/>
              </a:rPr>
              <a:t>（發電銀行 </a:t>
            </a:r>
            <a:r>
              <a:rPr lang="en-US" altLang="zh-TW" b="1" dirty="0">
                <a:latin typeface="Times New Roman" pitchFamily="18" charset="0"/>
                <a:cs typeface="Times New Roman" pitchFamily="18" charset="0"/>
              </a:rPr>
              <a:t>: PNBPHKHHXXX</a:t>
            </a:r>
          </a:p>
          <a:p>
            <a:pPr eaLnBrk="1" hangingPunct="1"/>
            <a:r>
              <a:rPr lang="zh-TW" altLang="en-US" b="1" dirty="0">
                <a:latin typeface="Times New Roman" pitchFamily="18" charset="0"/>
                <a:cs typeface="Times New Roman" pitchFamily="18" charset="0"/>
              </a:rPr>
              <a:t>通常即為開狀銀行</a:t>
            </a:r>
            <a:r>
              <a:rPr lang="en-US" altLang="zh-TW" b="1" dirty="0">
                <a:latin typeface="Times New Roman" pitchFamily="18" charset="0"/>
                <a:cs typeface="Times New Roman" pitchFamily="18" charset="0"/>
              </a:rPr>
              <a:t>) FIRST UNION NATIONAL BANK, HONG KONG BRANCH,  HK</a:t>
            </a:r>
          </a:p>
          <a:p>
            <a:pPr eaLnBrk="1" hangingPunct="1"/>
            <a:r>
              <a:rPr lang="en-US" altLang="zh-TW" b="1" dirty="0">
                <a:latin typeface="Times New Roman" pitchFamily="18" charset="0"/>
                <a:cs typeface="Times New Roman" pitchFamily="18" charset="0"/>
              </a:rPr>
              <a:t>Receiver</a:t>
            </a:r>
            <a:r>
              <a:rPr lang="zh-TW" altLang="en-US" b="1" dirty="0">
                <a:latin typeface="Times New Roman" pitchFamily="18" charset="0"/>
                <a:cs typeface="Times New Roman" pitchFamily="18" charset="0"/>
              </a:rPr>
              <a:t>（收電銀行</a:t>
            </a:r>
            <a:r>
              <a:rPr lang="en-US" altLang="zh-TW" b="1" dirty="0">
                <a:latin typeface="Times New Roman" pitchFamily="18" charset="0"/>
                <a:cs typeface="Times New Roman" pitchFamily="18" charset="0"/>
              </a:rPr>
              <a:t>: PNBPTWTPXXX</a:t>
            </a:r>
          </a:p>
          <a:p>
            <a:pPr eaLnBrk="1" hangingPunct="1"/>
            <a:r>
              <a:rPr lang="en-US" altLang="zh-TW" b="1" dirty="0">
                <a:latin typeface="Times New Roman" pitchFamily="18" charset="0"/>
                <a:cs typeface="Times New Roman" pitchFamily="18" charset="0"/>
              </a:rPr>
              <a:t>       </a:t>
            </a:r>
            <a:r>
              <a:rPr lang="zh-TW" altLang="en-US" b="1" dirty="0">
                <a:latin typeface="Times New Roman" pitchFamily="18" charset="0"/>
                <a:cs typeface="Times New Roman" pitchFamily="18" charset="0"/>
              </a:rPr>
              <a:t>即通知銀行</a:t>
            </a:r>
            <a:r>
              <a:rPr lang="en-US" altLang="zh-TW" b="1" dirty="0">
                <a:latin typeface="Times New Roman" pitchFamily="18" charset="0"/>
                <a:cs typeface="Times New Roman" pitchFamily="18" charset="0"/>
              </a:rPr>
              <a:t>) FIRST UNION NATIONAL BANK, TAIPEI BRANCH,  TAIPEI TW</a:t>
            </a:r>
          </a:p>
          <a:p>
            <a:pPr eaLnBrk="1" hangingPunct="1"/>
            <a:r>
              <a:rPr lang="en-US" altLang="zh-TW" b="1" dirty="0">
                <a:latin typeface="Times New Roman" pitchFamily="18" charset="0"/>
                <a:cs typeface="Times New Roman" pitchFamily="18" charset="0"/>
              </a:rPr>
              <a:t>------------------------------------------------- Message Text --------------------------------------------------</a:t>
            </a:r>
          </a:p>
          <a:p>
            <a:pPr eaLnBrk="1" hangingPunct="1"/>
            <a:r>
              <a:rPr lang="en-US" altLang="zh-TW" b="1" dirty="0">
                <a:latin typeface="Times New Roman" pitchFamily="18" charset="0"/>
                <a:cs typeface="Times New Roman" pitchFamily="18" charset="0"/>
              </a:rPr>
              <a:t> *27 : Sequence of Total</a:t>
            </a:r>
            <a:r>
              <a:rPr lang="zh-TW" altLang="en-US" b="1" dirty="0">
                <a:latin typeface="Times New Roman" pitchFamily="18" charset="0"/>
                <a:cs typeface="Times New Roman" pitchFamily="18" charset="0"/>
              </a:rPr>
              <a:t>（電文總計及序號）</a:t>
            </a:r>
          </a:p>
          <a:p>
            <a:pPr eaLnBrk="1" hangingPunct="1"/>
            <a:r>
              <a:rPr lang="zh-TW" altLang="en-US" b="1" dirty="0">
                <a:latin typeface="Times New Roman" pitchFamily="18" charset="0"/>
                <a:cs typeface="Times New Roman" pitchFamily="18" charset="0"/>
              </a:rPr>
              <a:t>     </a:t>
            </a:r>
            <a:r>
              <a:rPr lang="en-US" altLang="zh-TW" b="1" dirty="0">
                <a:latin typeface="Times New Roman" pitchFamily="18" charset="0"/>
                <a:cs typeface="Times New Roman" pitchFamily="18" charset="0"/>
              </a:rPr>
              <a:t>1/1</a:t>
            </a:r>
          </a:p>
          <a:p>
            <a:pPr eaLnBrk="1" hangingPunct="1"/>
            <a:r>
              <a:rPr lang="en-US" altLang="zh-TW" b="1" dirty="0">
                <a:latin typeface="Times New Roman" pitchFamily="18" charset="0"/>
                <a:cs typeface="Times New Roman" pitchFamily="18" charset="0"/>
              </a:rPr>
              <a:t>* 40A: Form of Documentary Credit</a:t>
            </a:r>
            <a:r>
              <a:rPr lang="zh-TW" altLang="en-US" b="1" dirty="0">
                <a:latin typeface="Times New Roman" pitchFamily="18" charset="0"/>
                <a:cs typeface="Times New Roman" pitchFamily="18" charset="0"/>
              </a:rPr>
              <a:t>（跟單信用狀類型）</a:t>
            </a:r>
          </a:p>
          <a:p>
            <a:pPr eaLnBrk="1" hangingPunct="1"/>
            <a:r>
              <a:rPr lang="zh-TW" altLang="en-US" b="1" dirty="0">
                <a:latin typeface="Times New Roman" pitchFamily="18" charset="0"/>
                <a:cs typeface="Times New Roman" pitchFamily="18" charset="0"/>
              </a:rPr>
              <a:t>      </a:t>
            </a:r>
            <a:r>
              <a:rPr lang="en-US" altLang="zh-TW" b="1" dirty="0">
                <a:latin typeface="Times New Roman" pitchFamily="18" charset="0"/>
                <a:cs typeface="Times New Roman" pitchFamily="18" charset="0"/>
              </a:rPr>
              <a:t>IRREVOCABLE</a:t>
            </a:r>
          </a:p>
          <a:p>
            <a:pPr eaLnBrk="1" hangingPunct="1"/>
            <a:r>
              <a:rPr lang="en-US" altLang="zh-TW" b="1" dirty="0">
                <a:latin typeface="Times New Roman" pitchFamily="18" charset="0"/>
                <a:cs typeface="Times New Roman" pitchFamily="18" charset="0"/>
              </a:rPr>
              <a:t>*20 : Documentary Credit Number</a:t>
            </a:r>
            <a:r>
              <a:rPr lang="zh-TW" altLang="en-US" b="1" dirty="0">
                <a:latin typeface="Times New Roman" pitchFamily="18" charset="0"/>
                <a:cs typeface="Times New Roman" pitchFamily="18" charset="0"/>
              </a:rPr>
              <a:t>（跟單信用狀號碼）</a:t>
            </a:r>
          </a:p>
          <a:p>
            <a:pPr eaLnBrk="1" hangingPunct="1"/>
            <a:r>
              <a:rPr lang="zh-TW" altLang="en-US" b="1" dirty="0">
                <a:latin typeface="Times New Roman" pitchFamily="18" charset="0"/>
                <a:cs typeface="Times New Roman" pitchFamily="18" charset="0"/>
              </a:rPr>
              <a:t>      </a:t>
            </a:r>
            <a:r>
              <a:rPr lang="en-US" altLang="zh-TW" b="1" dirty="0">
                <a:latin typeface="Times New Roman" pitchFamily="18" charset="0"/>
                <a:cs typeface="Times New Roman" pitchFamily="18" charset="0"/>
              </a:rPr>
              <a:t>J-01-A-000123</a:t>
            </a:r>
          </a:p>
          <a:p>
            <a:pPr eaLnBrk="1" hangingPunct="1"/>
            <a:r>
              <a:rPr lang="en-US" altLang="zh-TW" b="1" dirty="0">
                <a:latin typeface="Times New Roman" pitchFamily="18" charset="0"/>
                <a:cs typeface="Times New Roman" pitchFamily="18" charset="0"/>
              </a:rPr>
              <a:t>  31C: Date of Issue</a:t>
            </a:r>
            <a:r>
              <a:rPr lang="zh-TW" altLang="en-US" b="1" dirty="0">
                <a:latin typeface="Times New Roman" pitchFamily="18" charset="0"/>
                <a:cs typeface="Times New Roman" pitchFamily="18" charset="0"/>
              </a:rPr>
              <a:t>（開狀日期）</a:t>
            </a:r>
          </a:p>
          <a:p>
            <a:pPr eaLnBrk="1" hangingPunct="1"/>
            <a:r>
              <a:rPr lang="zh-TW" altLang="en-US" b="1" dirty="0">
                <a:latin typeface="Times New Roman" pitchFamily="18" charset="0"/>
                <a:cs typeface="Times New Roman" pitchFamily="18" charset="0"/>
              </a:rPr>
              <a:t>      </a:t>
            </a:r>
            <a:r>
              <a:rPr lang="en-US" altLang="zh-TW" b="1" dirty="0">
                <a:latin typeface="Times New Roman" pitchFamily="18" charset="0"/>
                <a:cs typeface="Times New Roman" pitchFamily="18" charset="0"/>
              </a:rPr>
              <a:t>081002</a:t>
            </a:r>
          </a:p>
          <a:p>
            <a:pPr eaLnBrk="1" hangingPunct="1"/>
            <a:r>
              <a:rPr lang="en-US" altLang="zh-TW" b="1" dirty="0">
                <a:solidFill>
                  <a:srgbClr val="FF0000"/>
                </a:solidFill>
                <a:latin typeface="Times New Roman" pitchFamily="18" charset="0"/>
                <a:cs typeface="Times New Roman" pitchFamily="18" charset="0"/>
              </a:rPr>
              <a:t>* 40E: Applicable Rules</a:t>
            </a:r>
            <a:r>
              <a:rPr lang="zh-TW" altLang="en-US" b="1" dirty="0">
                <a:solidFill>
                  <a:srgbClr val="FF0000"/>
                </a:solidFill>
                <a:latin typeface="Times New Roman" pitchFamily="18" charset="0"/>
                <a:cs typeface="Times New Roman" pitchFamily="18" charset="0"/>
              </a:rPr>
              <a:t>（適用規則）</a:t>
            </a:r>
          </a:p>
          <a:p>
            <a:pPr eaLnBrk="1" hangingPunct="1"/>
            <a:r>
              <a:rPr lang="zh-TW" altLang="en-US" b="1" dirty="0">
                <a:solidFill>
                  <a:srgbClr val="FF0000"/>
                </a:solidFill>
                <a:latin typeface="Times New Roman" pitchFamily="18" charset="0"/>
                <a:cs typeface="Times New Roman" pitchFamily="18" charset="0"/>
              </a:rPr>
              <a:t>      </a:t>
            </a:r>
            <a:r>
              <a:rPr lang="en-US" altLang="zh-TW" b="1" dirty="0">
                <a:solidFill>
                  <a:srgbClr val="FF0000"/>
                </a:solidFill>
                <a:latin typeface="Times New Roman" pitchFamily="18" charset="0"/>
                <a:cs typeface="Times New Roman" pitchFamily="18" charset="0"/>
              </a:rPr>
              <a:t>UCP LATEST VERSION</a:t>
            </a:r>
          </a:p>
          <a:p>
            <a:pPr eaLnBrk="1" hangingPunct="1"/>
            <a:r>
              <a:rPr lang="en-US" altLang="zh-TW" b="1" dirty="0">
                <a:latin typeface="Times New Roman" pitchFamily="18" charset="0"/>
                <a:cs typeface="Times New Roman" pitchFamily="18" charset="0"/>
              </a:rPr>
              <a:t> *31D: Date and Place of Expiry</a:t>
            </a:r>
            <a:r>
              <a:rPr lang="zh-TW" altLang="en-US" b="1" dirty="0">
                <a:latin typeface="Times New Roman" pitchFamily="18" charset="0"/>
                <a:cs typeface="Times New Roman" pitchFamily="18" charset="0"/>
              </a:rPr>
              <a:t>（信用狀有效日期及地點）</a:t>
            </a:r>
          </a:p>
          <a:p>
            <a:pPr eaLnBrk="1" hangingPunct="1"/>
            <a:r>
              <a:rPr lang="zh-TW" altLang="en-US" b="1" dirty="0">
                <a:latin typeface="Times New Roman" pitchFamily="18" charset="0"/>
                <a:cs typeface="Times New Roman" pitchFamily="18" charset="0"/>
              </a:rPr>
              <a:t>        </a:t>
            </a:r>
            <a:r>
              <a:rPr lang="en-US" altLang="zh-TW" b="1" dirty="0">
                <a:latin typeface="Times New Roman" pitchFamily="18" charset="0"/>
                <a:cs typeface="Times New Roman" pitchFamily="18" charset="0"/>
              </a:rPr>
              <a:t>081215 IN TAIWAN</a:t>
            </a:r>
          </a:p>
        </p:txBody>
      </p:sp>
      <p:sp>
        <p:nvSpPr>
          <p:cNvPr id="21507" name="投影片編號版面配置區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4D1F4E9-A052-4012-B774-16128E2A778E}" type="slidenum">
              <a:rPr kumimoji="0" lang="en-US" altLang="zh-TW" smtClean="0"/>
              <a:pPr eaLnBrk="1" hangingPunct="1"/>
              <a:t>246</a:t>
            </a:fld>
            <a:endParaRPr kumimoji="0" lang="en-US" altLang="zh-TW" smtClean="0"/>
          </a:p>
        </p:txBody>
      </p:sp>
      <p:sp>
        <p:nvSpPr>
          <p:cNvPr id="2" name="上彎箭號 1"/>
          <p:cNvSpPr/>
          <p:nvPr/>
        </p:nvSpPr>
        <p:spPr>
          <a:xfrm>
            <a:off x="7812360" y="6165304"/>
            <a:ext cx="648072" cy="504056"/>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451963001"/>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fld id="{016FA788-B2EF-4DB1-99E0-55DEB5C287E3}" type="slidenum">
              <a:rPr kumimoji="0" lang="en-US" altLang="zh-TW" sz="1000" smtClean="0"/>
              <a:pPr eaLnBrk="1" hangingPunct="1">
                <a:spcBef>
                  <a:spcPct val="0"/>
                </a:spcBef>
                <a:buClrTx/>
                <a:buSzTx/>
                <a:buFontTx/>
                <a:buNone/>
              </a:pPr>
              <a:t>247</a:t>
            </a:fld>
            <a:endParaRPr kumimoji="0" lang="en-US" altLang="zh-TW" sz="1000" smtClean="0"/>
          </a:p>
        </p:txBody>
      </p:sp>
      <p:sp>
        <p:nvSpPr>
          <p:cNvPr id="90115" name="Rectangle 2"/>
          <p:cNvSpPr>
            <a:spLocks noGrp="1" noChangeArrowheads="1"/>
          </p:cNvSpPr>
          <p:nvPr>
            <p:ph type="title"/>
          </p:nvPr>
        </p:nvSpPr>
        <p:spPr/>
        <p:txBody>
          <a:bodyPr>
            <a:normAutofit/>
          </a:bodyPr>
          <a:lstStyle/>
          <a:p>
            <a:pPr algn="ctr" eaLnBrk="1" hangingPunct="1"/>
            <a:r>
              <a:rPr lang="zh-TW" altLang="en-US" sz="4000" b="1" dirty="0" smtClean="0">
                <a:solidFill>
                  <a:srgbClr val="003300"/>
                </a:solidFill>
                <a:latin typeface="Times New Roman" pitchFamily="18" charset="0"/>
                <a:ea typeface="標楷體" pitchFamily="65" charset="-120"/>
              </a:rPr>
              <a:t>信用狀統一慣例之效力</a:t>
            </a:r>
          </a:p>
        </p:txBody>
      </p:sp>
      <p:sp>
        <p:nvSpPr>
          <p:cNvPr id="90116" name="Rectangle 3"/>
          <p:cNvSpPr>
            <a:spLocks noGrp="1" noChangeArrowheads="1"/>
          </p:cNvSpPr>
          <p:nvPr>
            <p:ph type="body" idx="1"/>
          </p:nvPr>
        </p:nvSpPr>
        <p:spPr/>
        <p:txBody>
          <a:bodyPr/>
          <a:lstStyle/>
          <a:p>
            <a:pPr eaLnBrk="1" hangingPunct="1"/>
            <a:r>
              <a:rPr lang="zh-TW" altLang="en-US" sz="3200" b="1" dirty="0" smtClean="0">
                <a:latin typeface="Times New Roman" pitchFamily="18" charset="0"/>
                <a:ea typeface="標楷體" pitchFamily="65" charset="-120"/>
              </a:rPr>
              <a:t>準據法</a:t>
            </a:r>
          </a:p>
          <a:p>
            <a:pPr eaLnBrk="1" hangingPunct="1"/>
            <a:r>
              <a:rPr lang="zh-TW" altLang="en-US" sz="3200" b="1" dirty="0" smtClean="0">
                <a:latin typeface="Times New Roman" pitchFamily="18" charset="0"/>
                <a:ea typeface="標楷體" pitchFamily="65" charset="-120"/>
              </a:rPr>
              <a:t>信用狀</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契約</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之條款</a:t>
            </a:r>
          </a:p>
          <a:p>
            <a:pPr eaLnBrk="1" hangingPunct="1"/>
            <a:r>
              <a:rPr lang="zh-TW" altLang="en-US" sz="3200" b="1" dirty="0" smtClean="0">
                <a:latin typeface="Times New Roman" pitchFamily="18" charset="0"/>
                <a:ea typeface="標楷體" pitchFamily="65" charset="-120"/>
              </a:rPr>
              <a:t>電子信用狀統一慣例</a:t>
            </a:r>
            <a:r>
              <a:rPr lang="en-US" altLang="zh-TW" sz="3200" b="1" dirty="0" smtClean="0">
                <a:latin typeface="Times New Roman" pitchFamily="18" charset="0"/>
                <a:ea typeface="標楷體" pitchFamily="65" charset="-120"/>
              </a:rPr>
              <a:t>(</a:t>
            </a:r>
            <a:r>
              <a:rPr lang="en-US" altLang="zh-TW" sz="3200" b="1" dirty="0" err="1" smtClean="0">
                <a:latin typeface="Times New Roman" pitchFamily="18" charset="0"/>
                <a:ea typeface="標楷體" pitchFamily="65" charset="-120"/>
              </a:rPr>
              <a:t>eUCP</a:t>
            </a:r>
            <a:r>
              <a:rPr lang="en-US" altLang="zh-TW" sz="3200" b="1" dirty="0" smtClean="0">
                <a:latin typeface="Times New Roman" pitchFamily="18" charset="0"/>
                <a:ea typeface="標楷體" pitchFamily="65" charset="-120"/>
              </a:rPr>
              <a:t>)</a:t>
            </a:r>
          </a:p>
          <a:p>
            <a:pPr eaLnBrk="1" hangingPunct="1"/>
            <a:r>
              <a:rPr lang="zh-TW" altLang="en-US" sz="3200" b="1" dirty="0" smtClean="0">
                <a:latin typeface="Times New Roman" pitchFamily="18" charset="0"/>
                <a:ea typeface="標楷體" pitchFamily="65" charset="-120"/>
              </a:rPr>
              <a:t>信用狀統一慣例</a:t>
            </a:r>
            <a:r>
              <a:rPr lang="en-US" altLang="zh-TW" sz="3200" b="1" dirty="0" smtClean="0">
                <a:latin typeface="Times New Roman" pitchFamily="18" charset="0"/>
                <a:ea typeface="標楷體" pitchFamily="65" charset="-120"/>
              </a:rPr>
              <a:t>(UCP)</a:t>
            </a:r>
          </a:p>
          <a:p>
            <a:pPr eaLnBrk="1" hangingPunct="1"/>
            <a:r>
              <a:rPr lang="zh-TW" altLang="en-US" sz="3200" b="1" dirty="0" smtClean="0">
                <a:latin typeface="Times New Roman" pitchFamily="18" charset="0"/>
                <a:ea typeface="標楷體" pitchFamily="65" charset="-120"/>
              </a:rPr>
              <a:t>國際標準銀行實務</a:t>
            </a:r>
            <a:r>
              <a:rPr lang="en-US" altLang="zh-TW" sz="3200" b="1" dirty="0" smtClean="0">
                <a:latin typeface="Times New Roman" pitchFamily="18" charset="0"/>
                <a:ea typeface="標楷體" pitchFamily="65" charset="-120"/>
              </a:rPr>
              <a:t>(ISBP)</a:t>
            </a:r>
          </a:p>
        </p:txBody>
      </p:sp>
    </p:spTree>
    <p:extLst>
      <p:ext uri="{BB962C8B-B14F-4D97-AF65-F5344CB8AC3E}">
        <p14:creationId xmlns:p14="http://schemas.microsoft.com/office/powerpoint/2010/main" xmlns="" val="4234667378"/>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042988" y="0"/>
            <a:ext cx="7342187" cy="1001713"/>
          </a:xfrm>
        </p:spPr>
        <p:txBody>
          <a:bodyPr>
            <a:normAutofit/>
          </a:bodyPr>
          <a:lstStyle/>
          <a:p>
            <a:pPr algn="ctr" eaLnBrk="1" hangingPunct="1"/>
            <a:r>
              <a:rPr lang="zh-TW" altLang="en-US" sz="4000" b="1" dirty="0" smtClean="0">
                <a:solidFill>
                  <a:srgbClr val="003300"/>
                </a:solidFill>
                <a:latin typeface="Times New Roman" pitchFamily="18" charset="0"/>
                <a:ea typeface="標楷體" pitchFamily="65" charset="-120"/>
              </a:rPr>
              <a:t>信用狀交易之特性</a:t>
            </a:r>
          </a:p>
        </p:txBody>
      </p:sp>
      <p:sp>
        <p:nvSpPr>
          <p:cNvPr id="92163" name="Rectangle 3"/>
          <p:cNvSpPr>
            <a:spLocks noGrp="1" noChangeArrowheads="1"/>
          </p:cNvSpPr>
          <p:nvPr>
            <p:ph type="body" idx="1"/>
          </p:nvPr>
        </p:nvSpPr>
        <p:spPr>
          <a:xfrm>
            <a:off x="0" y="1125538"/>
            <a:ext cx="9144000" cy="5949950"/>
          </a:xfrm>
        </p:spPr>
        <p:txBody>
          <a:bodyPr>
            <a:normAutofit/>
          </a:bodyPr>
          <a:lstStyle/>
          <a:p>
            <a:pPr eaLnBrk="1" hangingPunct="1"/>
            <a:r>
              <a:rPr lang="zh-TW" altLang="en-US" sz="3200" b="1" dirty="0" smtClean="0">
                <a:latin typeface="Times New Roman" pitchFamily="18" charset="0"/>
                <a:ea typeface="標楷體" pitchFamily="65" charset="-120"/>
              </a:rPr>
              <a:t>獨立性</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信用狀一經開發即與基礎契約</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rPr>
              <a:t>例如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買賣契約</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分離</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形成獨立之信用狀交易</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開狀銀行之付款與否與基礎契約無關</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縱信用狀含有參照該等契約之任何註記者亦然</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且當事人間所衍生之主張或抗辯</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皆不得影響信用狀之運作</a:t>
            </a:r>
            <a:r>
              <a:rPr lang="en-US" altLang="zh-TW" sz="3200" b="1" dirty="0" smtClean="0">
                <a:latin typeface="Times New Roman" pitchFamily="18" charset="0"/>
                <a:ea typeface="標楷體" pitchFamily="65" charset="-120"/>
              </a:rPr>
              <a:t>.</a:t>
            </a:r>
          </a:p>
          <a:p>
            <a:pPr eaLnBrk="1" hangingPunct="1"/>
            <a:r>
              <a:rPr lang="zh-TW" altLang="en-US" sz="3200" b="1" dirty="0" smtClean="0">
                <a:latin typeface="Times New Roman" pitchFamily="18" charset="0"/>
                <a:ea typeface="標楷體" pitchFamily="65" charset="-120"/>
              </a:rPr>
              <a:t>文義性</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無因性</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信用狀交易中</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各當事人間之法律關係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以信用狀所載條款之文義為憑</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加以權衡</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不得以文義以外之方法加以變更</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且銀行所處理者為單據</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而與貨物</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勞務或其他履約行為無關</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而銀行須僅以單據為本</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審查提示藉以決定單據就表面所示是否構成符合之提示</a:t>
            </a:r>
            <a:r>
              <a:rPr lang="en-US" altLang="zh-TW" sz="3200" b="1" dirty="0" smtClean="0">
                <a:latin typeface="Times New Roman" pitchFamily="18"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248</a:t>
            </a:fld>
            <a:endParaRPr lang="zh-TW" altLang="en-US"/>
          </a:p>
        </p:txBody>
      </p:sp>
    </p:spTree>
    <p:extLst>
      <p:ext uri="{BB962C8B-B14F-4D97-AF65-F5344CB8AC3E}">
        <p14:creationId xmlns:p14="http://schemas.microsoft.com/office/powerpoint/2010/main" xmlns="" val="88312995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776288"/>
            <a:ext cx="9144000" cy="585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Verdana" pitchFamily="34" charset="0"/>
                <a:ea typeface="新細明體" charset="-120"/>
              </a:defRPr>
            </a:lvl1pPr>
            <a:lvl2pPr marL="742950" indent="-285750" eaLnBrk="0" hangingPunct="0">
              <a:defRPr kumimoji="1" sz="2400">
                <a:solidFill>
                  <a:schemeClr val="tx1"/>
                </a:solidFill>
                <a:latin typeface="Verdana" pitchFamily="34" charset="0"/>
                <a:ea typeface="新細明體" charset="-120"/>
              </a:defRPr>
            </a:lvl2pPr>
            <a:lvl3pPr marL="1143000" indent="-228600" eaLnBrk="0" hangingPunct="0">
              <a:defRPr kumimoji="1" sz="2400">
                <a:solidFill>
                  <a:schemeClr val="tx1"/>
                </a:solidFill>
                <a:latin typeface="Verdana" pitchFamily="34" charset="0"/>
                <a:ea typeface="新細明體" charset="-120"/>
              </a:defRPr>
            </a:lvl3pPr>
            <a:lvl4pPr marL="1600200" indent="-228600" eaLnBrk="0" hangingPunct="0">
              <a:defRPr kumimoji="1" sz="2400">
                <a:solidFill>
                  <a:schemeClr val="tx1"/>
                </a:solidFill>
                <a:latin typeface="Verdana" pitchFamily="34" charset="0"/>
                <a:ea typeface="新細明體" charset="-120"/>
              </a:defRPr>
            </a:lvl4pPr>
            <a:lvl5pPr marL="2057400" indent="-228600" eaLnBrk="0" hangingPunct="0">
              <a:defRPr kumimoji="1" sz="2400">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Verdana" pitchFamily="34" charset="0"/>
                <a:ea typeface="新細明體" charset="-120"/>
              </a:defRPr>
            </a:lvl9pPr>
          </a:lstStyle>
          <a:p>
            <a:pPr eaLnBrk="1" hangingPunct="1"/>
            <a:r>
              <a:rPr lang="en-US" altLang="zh-TW" sz="1800" b="1" dirty="0">
                <a:latin typeface="Times New Roman" pitchFamily="18" charset="0"/>
              </a:rPr>
              <a:t> 44F: Port of Discharge/Airport of Destination</a:t>
            </a:r>
            <a:r>
              <a:rPr lang="zh-TW" altLang="en-US" sz="1800" b="1" dirty="0">
                <a:latin typeface="Times New Roman" pitchFamily="18" charset="0"/>
              </a:rPr>
              <a:t>（卸貨港</a:t>
            </a:r>
            <a:r>
              <a:rPr lang="en-US" altLang="zh-TW" sz="1800" b="1" dirty="0">
                <a:latin typeface="Times New Roman" pitchFamily="18" charset="0"/>
              </a:rPr>
              <a:t>/</a:t>
            </a:r>
            <a:r>
              <a:rPr lang="zh-TW" altLang="en-US" sz="1800" b="1" dirty="0">
                <a:latin typeface="Times New Roman" pitchFamily="18" charset="0"/>
              </a:rPr>
              <a:t>目的機場）</a:t>
            </a:r>
          </a:p>
          <a:p>
            <a:pPr eaLnBrk="1" hangingPunct="1"/>
            <a:r>
              <a:rPr lang="zh-TW" altLang="en-US" sz="1800" b="1" dirty="0">
                <a:latin typeface="Times New Roman" pitchFamily="18" charset="0"/>
              </a:rPr>
              <a:t>      </a:t>
            </a:r>
            <a:r>
              <a:rPr lang="en-US" altLang="zh-TW" sz="1800" b="1" dirty="0">
                <a:latin typeface="Times New Roman" pitchFamily="18" charset="0"/>
              </a:rPr>
              <a:t>HONG KONG</a:t>
            </a:r>
          </a:p>
          <a:p>
            <a:pPr eaLnBrk="1" hangingPunct="1"/>
            <a:r>
              <a:rPr lang="en-US" altLang="zh-TW" sz="1800" b="1" dirty="0">
                <a:latin typeface="Times New Roman" pitchFamily="18" charset="0"/>
              </a:rPr>
              <a:t> 44C: Latest Date of Shipment</a:t>
            </a:r>
            <a:r>
              <a:rPr lang="zh-TW" altLang="en-US" sz="1800" b="1" dirty="0">
                <a:latin typeface="Times New Roman" pitchFamily="18" charset="0"/>
              </a:rPr>
              <a:t>（最遲裝運日）</a:t>
            </a:r>
          </a:p>
          <a:p>
            <a:pPr eaLnBrk="1" hangingPunct="1"/>
            <a:r>
              <a:rPr lang="zh-TW" altLang="en-US" sz="1800" b="1" dirty="0">
                <a:latin typeface="Times New Roman" pitchFamily="18" charset="0"/>
              </a:rPr>
              <a:t>      </a:t>
            </a:r>
            <a:r>
              <a:rPr lang="en-US" altLang="zh-TW" sz="1800" b="1" dirty="0">
                <a:latin typeface="Times New Roman" pitchFamily="18" charset="0"/>
              </a:rPr>
              <a:t>081210</a:t>
            </a:r>
          </a:p>
          <a:p>
            <a:pPr eaLnBrk="1" hangingPunct="1"/>
            <a:r>
              <a:rPr lang="en-US" altLang="zh-TW" sz="1800" b="1" dirty="0">
                <a:latin typeface="Times New Roman" pitchFamily="18" charset="0"/>
              </a:rPr>
              <a:t> 45A: </a:t>
            </a:r>
            <a:r>
              <a:rPr lang="en-US" altLang="zh-TW" sz="1800" b="1" dirty="0" err="1">
                <a:latin typeface="Times New Roman" pitchFamily="18" charset="0"/>
              </a:rPr>
              <a:t>Descp</a:t>
            </a:r>
            <a:r>
              <a:rPr lang="en-US" altLang="zh-TW" sz="1800" b="1" dirty="0">
                <a:latin typeface="Times New Roman" pitchFamily="18" charset="0"/>
              </a:rPr>
              <a:t> of Goods and/or Services</a:t>
            </a:r>
            <a:r>
              <a:rPr lang="zh-TW" altLang="en-US" sz="1800" b="1" dirty="0">
                <a:latin typeface="Times New Roman" pitchFamily="18" charset="0"/>
              </a:rPr>
              <a:t>（貨物及</a:t>
            </a:r>
            <a:r>
              <a:rPr lang="en-US" altLang="zh-TW" sz="1800" b="1" dirty="0">
                <a:latin typeface="Times New Roman" pitchFamily="18" charset="0"/>
              </a:rPr>
              <a:t>/</a:t>
            </a:r>
            <a:r>
              <a:rPr lang="zh-TW" altLang="en-US" sz="1800" b="1" dirty="0">
                <a:latin typeface="Times New Roman" pitchFamily="18" charset="0"/>
              </a:rPr>
              <a:t>或勞務之說明）</a:t>
            </a:r>
          </a:p>
          <a:p>
            <a:pPr eaLnBrk="1" hangingPunct="1"/>
            <a:r>
              <a:rPr lang="zh-TW" altLang="en-US" sz="1800" b="1" dirty="0">
                <a:latin typeface="Times New Roman" pitchFamily="18" charset="0"/>
              </a:rPr>
              <a:t>      </a:t>
            </a:r>
            <a:r>
              <a:rPr lang="en-US" altLang="zh-TW" sz="1800" b="1" dirty="0">
                <a:latin typeface="Times New Roman" pitchFamily="18" charset="0"/>
              </a:rPr>
              <a:t>300MTS OF POLYESTER POY 50D-500D/24F-144FSD A1 B AND C GRADE, </a:t>
            </a:r>
          </a:p>
          <a:p>
            <a:pPr eaLnBrk="1" hangingPunct="1"/>
            <a:r>
              <a:rPr lang="en-US" altLang="zh-TW" sz="1800" b="1" dirty="0">
                <a:latin typeface="Times New Roman" pitchFamily="18" charset="0"/>
              </a:rPr>
              <a:t>      AT USD800.00/MT. </a:t>
            </a:r>
            <a:r>
              <a:rPr lang="en-US" altLang="zh-TW" sz="1800" b="1" dirty="0">
                <a:solidFill>
                  <a:srgbClr val="FF0000"/>
                </a:solidFill>
                <a:latin typeface="Times New Roman" pitchFamily="18" charset="0"/>
              </a:rPr>
              <a:t>AS PER FORMA INVOICE NO123      </a:t>
            </a:r>
            <a:r>
              <a:rPr lang="en-US" altLang="zh-TW" sz="1800" b="1" dirty="0">
                <a:latin typeface="Times New Roman" pitchFamily="18" charset="0"/>
              </a:rPr>
              <a:t>ORIGIN: TAIWAN</a:t>
            </a:r>
          </a:p>
          <a:p>
            <a:pPr eaLnBrk="1" hangingPunct="1"/>
            <a:r>
              <a:rPr lang="en-US" altLang="zh-TW" sz="1800" b="1" dirty="0">
                <a:latin typeface="Times New Roman" pitchFamily="18" charset="0"/>
              </a:rPr>
              <a:t>      PACKING: IRREGULAR EXPORT PACKING</a:t>
            </a:r>
          </a:p>
          <a:p>
            <a:pPr eaLnBrk="1" hangingPunct="1"/>
            <a:r>
              <a:rPr lang="en-US" altLang="zh-TW" sz="1800" b="1" dirty="0">
                <a:latin typeface="Times New Roman" pitchFamily="18" charset="0"/>
              </a:rPr>
              <a:t>      CIF HONG KONG</a:t>
            </a:r>
          </a:p>
          <a:p>
            <a:pPr eaLnBrk="1" hangingPunct="1"/>
            <a:r>
              <a:rPr lang="en-US" altLang="zh-TW" sz="1800" b="1" dirty="0">
                <a:latin typeface="Times New Roman" pitchFamily="18" charset="0"/>
              </a:rPr>
              <a:t> 46A: Documents Required</a:t>
            </a:r>
            <a:r>
              <a:rPr lang="zh-TW" altLang="en-US" sz="1800" b="1" dirty="0">
                <a:latin typeface="Times New Roman" pitchFamily="18" charset="0"/>
              </a:rPr>
              <a:t>（應提示之單據）</a:t>
            </a:r>
          </a:p>
          <a:p>
            <a:pPr eaLnBrk="1" hangingPunct="1"/>
            <a:r>
              <a:rPr lang="zh-TW" altLang="en-US" sz="1800" b="1" dirty="0">
                <a:latin typeface="Times New Roman" pitchFamily="18" charset="0"/>
              </a:rPr>
              <a:t>     ＋</a:t>
            </a:r>
            <a:r>
              <a:rPr lang="en-US" altLang="zh-TW" sz="1800" b="1" dirty="0">
                <a:latin typeface="Times New Roman" pitchFamily="18" charset="0"/>
              </a:rPr>
              <a:t>SIGNED COMMERCIAL INVOICE</a:t>
            </a:r>
            <a:r>
              <a:rPr lang="zh-TW" altLang="en-US" sz="1800" b="1" dirty="0">
                <a:latin typeface="Times New Roman" pitchFamily="18" charset="0"/>
              </a:rPr>
              <a:t>（商業發票）</a:t>
            </a:r>
            <a:r>
              <a:rPr lang="en-US" altLang="zh-TW" sz="1800" b="1" dirty="0">
                <a:latin typeface="Times New Roman" pitchFamily="18" charset="0"/>
              </a:rPr>
              <a:t>IN 5 COPIES, INDICATING </a:t>
            </a:r>
          </a:p>
          <a:p>
            <a:pPr eaLnBrk="1" hangingPunct="1"/>
            <a:r>
              <a:rPr lang="en-US" altLang="zh-TW" sz="1800" b="1" dirty="0">
                <a:latin typeface="Times New Roman" pitchFamily="18" charset="0"/>
              </a:rPr>
              <a:t>         CONTRACT NO., REF. NO. DA92A600016/00 AND THIS L/C NO.</a:t>
            </a:r>
          </a:p>
          <a:p>
            <a:pPr eaLnBrk="1" hangingPunct="1"/>
            <a:r>
              <a:rPr lang="en-US" altLang="zh-TW" sz="1800" b="1" dirty="0">
                <a:latin typeface="Times New Roman" pitchFamily="18" charset="0"/>
              </a:rPr>
              <a:t>     </a:t>
            </a:r>
            <a:r>
              <a:rPr lang="zh-TW" altLang="en-US" sz="1800" b="1" dirty="0">
                <a:latin typeface="Times New Roman" pitchFamily="18" charset="0"/>
              </a:rPr>
              <a:t>＋</a:t>
            </a:r>
            <a:r>
              <a:rPr lang="en-US" altLang="zh-TW" sz="1800" b="1" dirty="0">
                <a:latin typeface="Times New Roman" pitchFamily="18" charset="0"/>
              </a:rPr>
              <a:t>FULL SET OF CLEAN ON BOARD OCEAN BILLS OF LADING</a:t>
            </a:r>
            <a:r>
              <a:rPr lang="zh-TW" altLang="en-US" sz="1800" b="1" dirty="0">
                <a:latin typeface="Times New Roman" pitchFamily="18" charset="0"/>
              </a:rPr>
              <a:t>（全套清潔且已</a:t>
            </a:r>
          </a:p>
          <a:p>
            <a:pPr eaLnBrk="1" hangingPunct="1"/>
            <a:r>
              <a:rPr lang="zh-TW" altLang="en-US" sz="1800" b="1" dirty="0">
                <a:latin typeface="Times New Roman" pitchFamily="18" charset="0"/>
              </a:rPr>
              <a:t>        裝船海運提單）</a:t>
            </a:r>
            <a:r>
              <a:rPr lang="en-US" altLang="zh-TW" sz="1800" b="1" dirty="0">
                <a:latin typeface="Times New Roman" pitchFamily="18" charset="0"/>
              </a:rPr>
              <a:t>MADE OUT TO ORDER AND BLANK ENDORSED, MARKED </a:t>
            </a:r>
          </a:p>
          <a:p>
            <a:pPr eaLnBrk="1" hangingPunct="1"/>
            <a:r>
              <a:rPr lang="en-US" altLang="zh-TW" sz="1800" b="1" dirty="0">
                <a:latin typeface="Times New Roman" pitchFamily="18" charset="0"/>
              </a:rPr>
              <a:t>        “FREIGHT PREPAID” AND NOTIFY APPLICANT.</a:t>
            </a:r>
          </a:p>
          <a:p>
            <a:pPr eaLnBrk="1" hangingPunct="1"/>
            <a:r>
              <a:rPr lang="en-US" altLang="zh-TW" sz="1800" b="1" dirty="0">
                <a:latin typeface="Times New Roman" pitchFamily="18" charset="0"/>
              </a:rPr>
              <a:t>     </a:t>
            </a:r>
            <a:r>
              <a:rPr lang="zh-TW" altLang="en-US" sz="1800" b="1" dirty="0">
                <a:latin typeface="Times New Roman" pitchFamily="18" charset="0"/>
              </a:rPr>
              <a:t>＋</a:t>
            </a:r>
            <a:r>
              <a:rPr lang="en-US" altLang="zh-TW" sz="1800" b="1" dirty="0">
                <a:latin typeface="Times New Roman" pitchFamily="18" charset="0"/>
              </a:rPr>
              <a:t>PACKING LIST</a:t>
            </a:r>
            <a:r>
              <a:rPr lang="zh-TW" altLang="en-US" sz="1800" b="1" dirty="0">
                <a:latin typeface="Times New Roman" pitchFamily="18" charset="0"/>
              </a:rPr>
              <a:t>（包裝單） </a:t>
            </a:r>
            <a:r>
              <a:rPr lang="en-US" altLang="zh-TW" sz="1800" b="1" dirty="0">
                <a:latin typeface="Times New Roman" pitchFamily="18" charset="0"/>
              </a:rPr>
              <a:t>IN 3 COPIES SHOWING QUANTITY/GROSS </a:t>
            </a:r>
          </a:p>
          <a:p>
            <a:pPr eaLnBrk="1" hangingPunct="1"/>
            <a:r>
              <a:rPr lang="en-US" altLang="zh-TW" sz="1800" b="1" dirty="0">
                <a:latin typeface="Times New Roman" pitchFamily="18" charset="0"/>
              </a:rPr>
              <a:t>        AND NET WEIGHT FOR EACH PACKAGE.</a:t>
            </a:r>
          </a:p>
          <a:p>
            <a:pPr eaLnBrk="1" hangingPunct="1"/>
            <a:r>
              <a:rPr lang="en-US" altLang="zh-TW" sz="1800" b="1" dirty="0">
                <a:latin typeface="Times New Roman" pitchFamily="18" charset="0"/>
              </a:rPr>
              <a:t>     </a:t>
            </a:r>
            <a:r>
              <a:rPr lang="zh-TW" altLang="en-US" sz="1800" b="1" dirty="0">
                <a:latin typeface="Times New Roman" pitchFamily="18" charset="0"/>
              </a:rPr>
              <a:t>＋</a:t>
            </a:r>
            <a:r>
              <a:rPr lang="en-US" altLang="zh-TW" sz="1800" b="1" dirty="0">
                <a:latin typeface="Times New Roman" pitchFamily="18" charset="0"/>
              </a:rPr>
              <a:t>INSURANCE POLICY/CERTIFICATE</a:t>
            </a:r>
            <a:r>
              <a:rPr lang="zh-TW" altLang="en-US" sz="1800" b="1" dirty="0">
                <a:latin typeface="Times New Roman" pitchFamily="18" charset="0"/>
              </a:rPr>
              <a:t>（保險單</a:t>
            </a:r>
            <a:r>
              <a:rPr lang="en-US" altLang="zh-TW" sz="1800" b="1" dirty="0">
                <a:latin typeface="Times New Roman" pitchFamily="18" charset="0"/>
              </a:rPr>
              <a:t>/</a:t>
            </a:r>
            <a:r>
              <a:rPr lang="zh-TW" altLang="en-US" sz="1800" b="1" dirty="0">
                <a:latin typeface="Times New Roman" pitchFamily="18" charset="0"/>
              </a:rPr>
              <a:t>保險證明書） </a:t>
            </a:r>
          </a:p>
          <a:p>
            <a:pPr eaLnBrk="1" hangingPunct="1"/>
            <a:r>
              <a:rPr lang="zh-TW" altLang="en-US" sz="1800" b="1" dirty="0">
                <a:latin typeface="Times New Roman" pitchFamily="18" charset="0"/>
              </a:rPr>
              <a:t>        </a:t>
            </a:r>
            <a:r>
              <a:rPr lang="en-US" altLang="zh-TW" sz="1800" b="1" dirty="0">
                <a:latin typeface="Times New Roman" pitchFamily="18" charset="0"/>
              </a:rPr>
              <a:t>IN DUPLICATE FOR 110 PCT OF INVOICE VALUE COVERING ALL RISKS.</a:t>
            </a:r>
          </a:p>
          <a:p>
            <a:pPr eaLnBrk="1" hangingPunct="1"/>
            <a:r>
              <a:rPr lang="en-US" altLang="zh-TW" sz="1800" b="1" dirty="0">
                <a:latin typeface="Times New Roman" pitchFamily="18" charset="0"/>
              </a:rPr>
              <a:t>     </a:t>
            </a:r>
            <a:r>
              <a:rPr lang="zh-TW" altLang="en-US" sz="1800" b="1" dirty="0">
                <a:latin typeface="Times New Roman" pitchFamily="18" charset="0"/>
              </a:rPr>
              <a:t>＋</a:t>
            </a:r>
            <a:r>
              <a:rPr lang="en-US" altLang="zh-TW" sz="1800" b="1" dirty="0">
                <a:latin typeface="Times New Roman" pitchFamily="18" charset="0"/>
              </a:rPr>
              <a:t>A COPY OF FAX TO APPLICANT ADVISING PARTICULARS OF SHIPMENT </a:t>
            </a:r>
          </a:p>
          <a:p>
            <a:pPr eaLnBrk="1" hangingPunct="1"/>
            <a:r>
              <a:rPr lang="en-US" altLang="zh-TW" sz="1800" b="1" dirty="0">
                <a:latin typeface="Times New Roman" pitchFamily="18" charset="0"/>
              </a:rPr>
              <a:t>        WITHIN 2 DAYS AFTER SHIPMENT.</a:t>
            </a:r>
            <a:r>
              <a:rPr lang="zh-TW" altLang="en-US" sz="1800" b="1" dirty="0">
                <a:latin typeface="Times New Roman" pitchFamily="18" charset="0"/>
              </a:rPr>
              <a:t>（裝船通知之傳真影本）</a:t>
            </a:r>
          </a:p>
        </p:txBody>
      </p:sp>
    </p:spTree>
    <p:extLst>
      <p:ext uri="{BB962C8B-B14F-4D97-AF65-F5344CB8AC3E}">
        <p14:creationId xmlns:p14="http://schemas.microsoft.com/office/powerpoint/2010/main" xmlns="" val="3474557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0"/>
            <a:ext cx="8001000" cy="758825"/>
          </a:xfrm>
        </p:spPr>
        <p:txBody>
          <a:bodyPr/>
          <a:lstStyle/>
          <a:p>
            <a:pPr algn="ctr" eaLnBrk="1" hangingPunct="1">
              <a:defRPr/>
            </a:pPr>
            <a:r>
              <a:rPr lang="zh-TW" altLang="en-US" sz="4000" b="1" dirty="0" smtClean="0">
                <a:solidFill>
                  <a:srgbClr val="003300"/>
                </a:solidFill>
                <a:latin typeface="Times New Roman" pitchFamily="18" charset="0"/>
                <a:ea typeface="標楷體" pitchFamily="65" charset="-120"/>
              </a:rPr>
              <a:t>國際商品統一分類制度</a:t>
            </a:r>
            <a:r>
              <a:rPr lang="en-US" altLang="zh-TW" sz="4000" b="1" dirty="0" smtClean="0">
                <a:solidFill>
                  <a:srgbClr val="003300"/>
                </a:solidFill>
                <a:latin typeface="Times New Roman" pitchFamily="18" charset="0"/>
                <a:ea typeface="標楷體" pitchFamily="65" charset="-120"/>
              </a:rPr>
              <a:t>(H.S.)</a:t>
            </a:r>
            <a:r>
              <a:rPr lang="en-US" altLang="zh-TW" sz="4000" dirty="0" smtClean="0">
                <a:solidFill>
                  <a:srgbClr val="003300"/>
                </a:solidFill>
              </a:rPr>
              <a:t> </a:t>
            </a:r>
            <a:endParaRPr lang="zh-TW" altLang="en-US" sz="4000" dirty="0" smtClean="0">
              <a:solidFill>
                <a:srgbClr val="003300"/>
              </a:solidFill>
            </a:endParaRPr>
          </a:p>
        </p:txBody>
      </p:sp>
      <p:sp>
        <p:nvSpPr>
          <p:cNvPr id="16387" name="Rectangle 3"/>
          <p:cNvSpPr>
            <a:spLocks noGrp="1" noChangeArrowheads="1"/>
          </p:cNvSpPr>
          <p:nvPr>
            <p:ph type="body" idx="1"/>
          </p:nvPr>
        </p:nvSpPr>
        <p:spPr>
          <a:xfrm>
            <a:off x="0" y="765175"/>
            <a:ext cx="9144000" cy="6092825"/>
          </a:xfrm>
        </p:spPr>
        <p:txBody>
          <a:bodyPr/>
          <a:lstStyle/>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關稅合作理事會</a:t>
            </a:r>
            <a:r>
              <a:rPr lang="en-US" altLang="zh-TW" sz="2800" b="1" dirty="0" smtClean="0">
                <a:latin typeface="Times New Roman" panose="02020603050405020304" pitchFamily="18" charset="0"/>
                <a:ea typeface="標楷體" pitchFamily="65" charset="-120"/>
                <a:cs typeface="Times New Roman" panose="02020603050405020304" pitchFamily="18" charset="0"/>
              </a:rPr>
              <a:t>(Customs Cooperation Council)</a:t>
            </a:r>
            <a:r>
              <a:rPr lang="zh-TW" altLang="en-US" sz="2800" b="1" dirty="0" smtClean="0">
                <a:latin typeface="Times New Roman" panose="02020603050405020304" pitchFamily="18" charset="0"/>
                <a:ea typeface="標楷體" pitchFamily="65" charset="-120"/>
                <a:cs typeface="Times New Roman" panose="02020603050405020304" pitchFamily="18" charset="0"/>
              </a:rPr>
              <a:t>自</a:t>
            </a:r>
            <a:r>
              <a:rPr lang="en-US" altLang="zh-TW" sz="2800" b="1" dirty="0" smtClean="0">
                <a:latin typeface="Times New Roman" panose="02020603050405020304" pitchFamily="18" charset="0"/>
                <a:ea typeface="標楷體" pitchFamily="65" charset="-120"/>
                <a:cs typeface="Times New Roman" panose="02020603050405020304" pitchFamily="18" charset="0"/>
              </a:rPr>
              <a:t>1973</a:t>
            </a:r>
            <a:r>
              <a:rPr lang="zh-TW" altLang="en-US" sz="2800" b="1" dirty="0" smtClean="0">
                <a:latin typeface="Times New Roman" panose="02020603050405020304" pitchFamily="18" charset="0"/>
                <a:ea typeface="標楷體" pitchFamily="65" charset="-120"/>
                <a:cs typeface="Times New Roman" panose="02020603050405020304" pitchFamily="18" charset="0"/>
              </a:rPr>
              <a:t>年起所推動之</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調和制度</a:t>
            </a:r>
            <a:r>
              <a:rPr lang="en-US" altLang="zh-TW" sz="2800" b="1" dirty="0" smtClean="0">
                <a:latin typeface="Times New Roman" panose="02020603050405020304" pitchFamily="18" charset="0"/>
                <a:ea typeface="標楷體" pitchFamily="65" charset="-120"/>
                <a:cs typeface="Times New Roman" panose="02020603050405020304" pitchFamily="18" charset="0"/>
              </a:rPr>
              <a:t>(Harmonized System, HS)”,</a:t>
            </a:r>
            <a:r>
              <a:rPr lang="zh-TW" altLang="en-US" sz="2800" b="1" dirty="0" smtClean="0">
                <a:latin typeface="Times New Roman" panose="02020603050405020304" pitchFamily="18" charset="0"/>
                <a:ea typeface="標楷體" pitchFamily="65" charset="-120"/>
                <a:cs typeface="Times New Roman" panose="02020603050405020304" pitchFamily="18" charset="0"/>
              </a:rPr>
              <a:t>並自</a:t>
            </a:r>
            <a:r>
              <a:rPr lang="en-US" altLang="zh-TW" sz="2800" b="1" dirty="0" smtClean="0">
                <a:latin typeface="Times New Roman" panose="02020603050405020304" pitchFamily="18" charset="0"/>
                <a:ea typeface="標楷體" pitchFamily="65" charset="-120"/>
                <a:cs typeface="Times New Roman" panose="02020603050405020304" pitchFamily="18" charset="0"/>
              </a:rPr>
              <a:t>1988</a:t>
            </a:r>
            <a:r>
              <a:rPr lang="zh-TW" altLang="en-US" sz="2800" b="1" dirty="0" smtClean="0">
                <a:latin typeface="Times New Roman" panose="02020603050405020304" pitchFamily="18" charset="0"/>
                <a:ea typeface="標楷體" pitchFamily="65" charset="-120"/>
                <a:cs typeface="Times New Roman" panose="02020603050405020304" pitchFamily="18" charset="0"/>
              </a:rPr>
              <a:t>年起施行</a:t>
            </a:r>
            <a:r>
              <a:rPr lang="en-US" altLang="zh-TW" sz="2800" b="1" dirty="0" smtClean="0">
                <a:latin typeface="Times New Roman" panose="02020603050405020304" pitchFamily="18" charset="0"/>
                <a:ea typeface="標楷體" pitchFamily="65" charset="-120"/>
                <a:cs typeface="Times New Roman" panose="02020603050405020304" pitchFamily="18" charset="0"/>
              </a:rPr>
              <a:t>;HS</a:t>
            </a:r>
            <a:r>
              <a:rPr lang="zh-TW" altLang="en-US" sz="2800" b="1" dirty="0" smtClean="0">
                <a:latin typeface="Times New Roman" panose="02020603050405020304" pitchFamily="18" charset="0"/>
                <a:ea typeface="標楷體" pitchFamily="65" charset="-120"/>
                <a:cs typeface="Times New Roman" panose="02020603050405020304" pitchFamily="18" charset="0"/>
              </a:rPr>
              <a:t>商品分類號碼共有六位數</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採用</a:t>
            </a:r>
            <a:r>
              <a:rPr lang="en-US" altLang="zh-TW" sz="2800" b="1" dirty="0" smtClean="0">
                <a:latin typeface="Times New Roman" panose="02020603050405020304" pitchFamily="18" charset="0"/>
                <a:ea typeface="標楷體" pitchFamily="65" charset="-120"/>
                <a:cs typeface="Times New Roman" panose="02020603050405020304" pitchFamily="18" charset="0"/>
              </a:rPr>
              <a:t>HS</a:t>
            </a:r>
            <a:r>
              <a:rPr lang="zh-TW" altLang="en-US" sz="2800" b="1" dirty="0" smtClean="0">
                <a:latin typeface="Times New Roman" panose="02020603050405020304" pitchFamily="18" charset="0"/>
                <a:ea typeface="標楷體" pitchFamily="65" charset="-120"/>
                <a:cs typeface="Times New Roman" panose="02020603050405020304" pitchFamily="18" charset="0"/>
              </a:rPr>
              <a:t>制度之國家</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其商品分類之前六位數</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必須與</a:t>
            </a:r>
            <a:r>
              <a:rPr lang="en-US" altLang="zh-TW" sz="2800" b="1" dirty="0" smtClean="0">
                <a:latin typeface="Times New Roman" panose="02020603050405020304" pitchFamily="18" charset="0"/>
                <a:ea typeface="標楷體" pitchFamily="65" charset="-120"/>
                <a:cs typeface="Times New Roman" panose="02020603050405020304" pitchFamily="18" charset="0"/>
              </a:rPr>
              <a:t>HS</a:t>
            </a:r>
            <a:r>
              <a:rPr lang="zh-TW" altLang="en-US" sz="2800" b="1" dirty="0" smtClean="0">
                <a:latin typeface="Times New Roman" panose="02020603050405020304" pitchFamily="18" charset="0"/>
                <a:ea typeface="標楷體" pitchFamily="65" charset="-120"/>
                <a:cs typeface="Times New Roman" panose="02020603050405020304" pitchFamily="18" charset="0"/>
              </a:rPr>
              <a:t>之分類完全相同</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六位數之後</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各國可依自身之須要細分</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例如</a:t>
            </a:r>
            <a:r>
              <a:rPr lang="en-US" altLang="zh-TW" sz="2800" b="1" dirty="0" smtClean="0">
                <a:latin typeface="Times New Roman" panose="02020603050405020304" pitchFamily="18" charset="0"/>
                <a:ea typeface="標楷體" pitchFamily="65" charset="-120"/>
                <a:cs typeface="Times New Roman" panose="02020603050405020304" pitchFamily="18" charset="0"/>
              </a:rPr>
              <a:t>:51.01-</a:t>
            </a:r>
            <a:r>
              <a:rPr lang="zh-TW" altLang="en-US" sz="2800" b="1" dirty="0" smtClean="0">
                <a:latin typeface="Times New Roman" panose="02020603050405020304" pitchFamily="18" charset="0"/>
                <a:ea typeface="標楷體" pitchFamily="65" charset="-120"/>
                <a:cs typeface="Times New Roman" panose="02020603050405020304" pitchFamily="18" charset="0"/>
              </a:rPr>
              <a:t>未初梳或精梳羊毛</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含脂羊毛，包括洗後被毛</a:t>
            </a:r>
            <a:r>
              <a:rPr lang="en-US" altLang="zh-TW" sz="2800" b="1" dirty="0" smtClean="0">
                <a:latin typeface="Times New Roman" panose="02020603050405020304" pitchFamily="18" charset="0"/>
                <a:ea typeface="標楷體" pitchFamily="65" charset="-120"/>
                <a:cs typeface="Times New Roman" panose="02020603050405020304" pitchFamily="18" charset="0"/>
              </a:rPr>
              <a:t>:5101.11--</a:t>
            </a:r>
            <a:r>
              <a:rPr lang="zh-TW" altLang="en-US" sz="2800" b="1" dirty="0" smtClean="0">
                <a:latin typeface="Times New Roman" panose="02020603050405020304" pitchFamily="18" charset="0"/>
                <a:ea typeface="標楷體" pitchFamily="65" charset="-120"/>
                <a:cs typeface="Times New Roman" panose="02020603050405020304" pitchFamily="18" charset="0"/>
              </a:rPr>
              <a:t>剪取羊毛（</a:t>
            </a:r>
            <a:r>
              <a:rPr lang="en-US" altLang="zh-TW" sz="2800" b="1" dirty="0" smtClean="0">
                <a:latin typeface="Times New Roman" panose="02020603050405020304" pitchFamily="18" charset="0"/>
                <a:ea typeface="標楷體" pitchFamily="65" charset="-120"/>
                <a:cs typeface="Times New Roman" panose="02020603050405020304" pitchFamily="18" charset="0"/>
              </a:rPr>
              <a:t>Shorn wool</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p>
          <a:p>
            <a:pPr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5101.19--</a:t>
            </a:r>
            <a:r>
              <a:rPr lang="zh-TW" altLang="en-US" sz="2800" b="1" dirty="0" smtClean="0">
                <a:latin typeface="Times New Roman" panose="02020603050405020304" pitchFamily="18" charset="0"/>
                <a:ea typeface="標楷體" pitchFamily="65" charset="-120"/>
                <a:cs typeface="Times New Roman" panose="02020603050405020304" pitchFamily="18" charset="0"/>
              </a:rPr>
              <a:t>其他</a:t>
            </a:r>
          </a:p>
          <a:p>
            <a:pPr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a:t>
            </a:r>
            <a:r>
              <a:rPr lang="zh-TW" altLang="en-US" sz="2800" b="1" dirty="0" smtClean="0">
                <a:latin typeface="Times New Roman" panose="02020603050405020304" pitchFamily="18" charset="0"/>
                <a:ea typeface="標楷體" pitchFamily="65" charset="-120"/>
                <a:cs typeface="Times New Roman" panose="02020603050405020304" pitchFamily="18" charset="0"/>
              </a:rPr>
              <a:t>已脫脂，未經碳化處理者：</a:t>
            </a:r>
          </a:p>
          <a:p>
            <a:pPr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5101.21--</a:t>
            </a:r>
            <a:r>
              <a:rPr lang="zh-TW" altLang="en-US" sz="2800" b="1" dirty="0" smtClean="0">
                <a:latin typeface="Times New Roman" panose="02020603050405020304" pitchFamily="18" charset="0"/>
                <a:ea typeface="標楷體" pitchFamily="65" charset="-120"/>
                <a:cs typeface="Times New Roman" panose="02020603050405020304" pitchFamily="18" charset="0"/>
              </a:rPr>
              <a:t>剪取羊毛</a:t>
            </a:r>
          </a:p>
          <a:p>
            <a:pPr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5101.29--</a:t>
            </a:r>
            <a:r>
              <a:rPr lang="zh-TW" altLang="en-US" sz="2800" b="1" dirty="0" smtClean="0">
                <a:latin typeface="Times New Roman" panose="02020603050405020304" pitchFamily="18" charset="0"/>
                <a:ea typeface="標楷體" pitchFamily="65" charset="-120"/>
                <a:cs typeface="Times New Roman" panose="02020603050405020304" pitchFamily="18" charset="0"/>
              </a:rPr>
              <a:t>其他</a:t>
            </a:r>
          </a:p>
          <a:p>
            <a:pPr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5101.30--</a:t>
            </a:r>
            <a:r>
              <a:rPr lang="zh-TW" altLang="en-US" sz="2800" b="1" dirty="0" smtClean="0">
                <a:latin typeface="Times New Roman" panose="02020603050405020304" pitchFamily="18" charset="0"/>
                <a:ea typeface="標楷體" pitchFamily="65" charset="-120"/>
                <a:cs typeface="Times New Roman" panose="02020603050405020304" pitchFamily="18" charset="0"/>
              </a:rPr>
              <a:t>碳化羊毛</a:t>
            </a:r>
            <a:endParaRPr lang="en-US" altLang="zh-TW" sz="2800" b="1" dirty="0" smtClean="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25</a:t>
            </a:fld>
            <a:endParaRPr lang="zh-TW" altLang="en-US"/>
          </a:p>
        </p:txBody>
      </p:sp>
    </p:spTree>
    <p:extLst>
      <p:ext uri="{BB962C8B-B14F-4D97-AF65-F5344CB8AC3E}">
        <p14:creationId xmlns:p14="http://schemas.microsoft.com/office/powerpoint/2010/main" xmlns="" val="309113747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fld id="{D9A15CDC-C9D5-443A-8F10-3C7B9EFCF871}" type="slidenum">
              <a:rPr kumimoji="0" lang="en-US" altLang="zh-TW" sz="1000" smtClean="0"/>
              <a:pPr eaLnBrk="1" hangingPunct="1">
                <a:spcBef>
                  <a:spcPct val="0"/>
                </a:spcBef>
                <a:buClrTx/>
                <a:buSzTx/>
                <a:buFontTx/>
                <a:buNone/>
              </a:pPr>
              <a:t>250</a:t>
            </a:fld>
            <a:endParaRPr kumimoji="0" lang="en-US" altLang="zh-TW" sz="1000" smtClean="0"/>
          </a:p>
        </p:txBody>
      </p:sp>
      <p:sp>
        <p:nvSpPr>
          <p:cNvPr id="38915" name="Rectangle 2"/>
          <p:cNvSpPr>
            <a:spLocks noGrp="1" noChangeArrowheads="1"/>
          </p:cNvSpPr>
          <p:nvPr>
            <p:ph type="title"/>
          </p:nvPr>
        </p:nvSpPr>
        <p:spPr>
          <a:xfrm>
            <a:off x="228600" y="0"/>
            <a:ext cx="8915400" cy="762000"/>
          </a:xfrm>
        </p:spPr>
        <p:txBody>
          <a:bodyPr>
            <a:normAutofit/>
          </a:bodyPr>
          <a:lstStyle/>
          <a:p>
            <a:pPr algn="ctr" eaLnBrk="1" hangingPunct="1"/>
            <a:r>
              <a:rPr lang="zh-TW" altLang="en-US" sz="4000" b="1" u="sng" dirty="0" smtClean="0">
                <a:latin typeface="Times New Roman" pitchFamily="18" charset="0"/>
                <a:ea typeface="標楷體" pitchFamily="65" charset="-120"/>
              </a:rPr>
              <a:t>信用狀與契約</a:t>
            </a:r>
            <a:r>
              <a:rPr lang="zh-TW" altLang="en-US" sz="4000" b="1" dirty="0" smtClean="0">
                <a:latin typeface="Times New Roman" pitchFamily="18" charset="0"/>
                <a:ea typeface="標楷體" pitchFamily="65" charset="-120"/>
              </a:rPr>
              <a:t> </a:t>
            </a:r>
            <a:r>
              <a:rPr lang="en-US" altLang="zh-TW" sz="3600" b="1" dirty="0" smtClean="0">
                <a:latin typeface="Times New Roman" pitchFamily="18" charset="0"/>
                <a:ea typeface="標楷體" pitchFamily="65" charset="-120"/>
              </a:rPr>
              <a:t>–UCP600 Article 4</a:t>
            </a:r>
          </a:p>
        </p:txBody>
      </p:sp>
      <p:sp>
        <p:nvSpPr>
          <p:cNvPr id="38916" name="Rectangle 3"/>
          <p:cNvSpPr>
            <a:spLocks noGrp="1" noChangeArrowheads="1"/>
          </p:cNvSpPr>
          <p:nvPr>
            <p:ph type="body" idx="1"/>
          </p:nvPr>
        </p:nvSpPr>
        <p:spPr>
          <a:xfrm>
            <a:off x="0" y="980728"/>
            <a:ext cx="9144000" cy="3591272"/>
          </a:xfrm>
        </p:spPr>
        <p:txBody>
          <a:bodyPr>
            <a:normAutofit/>
          </a:bodyPr>
          <a:lstStyle/>
          <a:p>
            <a:pPr eaLnBrk="1" hangingPunct="1"/>
            <a:r>
              <a:rPr lang="zh-TW" altLang="en-US" sz="3200" b="1" dirty="0" smtClean="0">
                <a:latin typeface="Times New Roman" pitchFamily="18" charset="0"/>
                <a:ea typeface="標楷體" pitchFamily="65" charset="-120"/>
              </a:rPr>
              <a:t>本條文</a:t>
            </a:r>
            <a:r>
              <a:rPr lang="en-US" altLang="zh-TW" sz="3200" b="1" dirty="0" smtClean="0">
                <a:latin typeface="Times New Roman" pitchFamily="18" charset="0"/>
                <a:ea typeface="標楷體" pitchFamily="65" charset="-120"/>
              </a:rPr>
              <a:t>a</a:t>
            </a:r>
            <a:r>
              <a:rPr lang="zh-TW" altLang="en-US" sz="3200" b="1" dirty="0" smtClean="0">
                <a:latin typeface="Times New Roman" pitchFamily="18" charset="0"/>
                <a:ea typeface="標楷體" pitchFamily="65" charset="-120"/>
              </a:rPr>
              <a:t>項</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係規定信用狀與契約係屬分立之交易，銀行與該等契約無關， 縱該信用狀含有參照該等契約之任何註記者亦然</a:t>
            </a:r>
            <a:r>
              <a:rPr lang="en-US" altLang="zh-TW" sz="3200" b="1" dirty="0" smtClean="0">
                <a:latin typeface="Times New Roman" pitchFamily="18" charset="0"/>
                <a:ea typeface="標楷體" pitchFamily="65" charset="-120"/>
              </a:rPr>
              <a:t>(</a:t>
            </a:r>
            <a:r>
              <a:rPr lang="en-US" altLang="zh-TW" sz="3200" b="1" dirty="0" smtClean="0">
                <a:solidFill>
                  <a:srgbClr val="D20404"/>
                </a:solidFill>
                <a:latin typeface="Times New Roman" pitchFamily="18" charset="0"/>
                <a:ea typeface="標楷體" pitchFamily="65" charset="-120"/>
              </a:rPr>
              <a:t>even if any reference whatsoever to it is included in the credit</a:t>
            </a:r>
            <a:r>
              <a:rPr lang="en-US" altLang="zh-TW" sz="3200" b="1" dirty="0" smtClean="0">
                <a:ea typeface="標楷體" pitchFamily="65" charset="-120"/>
              </a:rPr>
              <a:t>…</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，及銀行之兌付、讓購或履行其他任何義務等，不受申請人與開狀銀行或與受益人間所發生之主張或抗辯影響之規定</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主要在規範信用狀交易之獨立性</a:t>
            </a:r>
            <a:r>
              <a:rPr lang="zh-TW" altLang="en-US" sz="3200" b="1" dirty="0" smtClean="0">
                <a:latin typeface="標楷體" pitchFamily="65" charset="-120"/>
                <a:ea typeface="標楷體" pitchFamily="65" charset="-120"/>
              </a:rPr>
              <a:t>。</a:t>
            </a:r>
            <a:endParaRPr lang="zh-TW" altLang="en-US" sz="3200" b="1" dirty="0" smtClean="0">
              <a:latin typeface="Times New Roman" pitchFamily="18" charset="0"/>
              <a:ea typeface="標楷體" pitchFamily="65" charset="-120"/>
              <a:cs typeface="Times New Roman" pitchFamily="18" charset="0"/>
            </a:endParaRPr>
          </a:p>
        </p:txBody>
      </p:sp>
      <p:sp>
        <p:nvSpPr>
          <p:cNvPr id="38917" name="Rectangle 4"/>
          <p:cNvSpPr>
            <a:spLocks noChangeArrowheads="1"/>
          </p:cNvSpPr>
          <p:nvPr/>
        </p:nvSpPr>
        <p:spPr bwMode="auto">
          <a:xfrm>
            <a:off x="3124200" y="4648200"/>
            <a:ext cx="1828800" cy="19812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3200" b="1">
                <a:latin typeface="Times New Roman" pitchFamily="18" charset="0"/>
              </a:rPr>
              <a:t>L/C</a:t>
            </a:r>
          </a:p>
        </p:txBody>
      </p:sp>
      <p:sp>
        <p:nvSpPr>
          <p:cNvPr id="38918" name="Oval 5"/>
          <p:cNvSpPr>
            <a:spLocks noChangeArrowheads="1"/>
          </p:cNvSpPr>
          <p:nvPr/>
        </p:nvSpPr>
        <p:spPr bwMode="auto">
          <a:xfrm>
            <a:off x="0" y="5410200"/>
            <a:ext cx="3048000" cy="1219200"/>
          </a:xfrm>
          <a:prstGeom prst="ellipse">
            <a:avLst/>
          </a:prstGeom>
          <a:solidFill>
            <a:schemeClr val="accent3">
              <a:lumMod val="60000"/>
              <a:lumOff val="40000"/>
            </a:schemeClr>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2400" b="1" dirty="0">
                <a:latin typeface="Times New Roman" pitchFamily="18" charset="0"/>
              </a:rPr>
              <a:t>As per </a:t>
            </a:r>
            <a:r>
              <a:rPr lang="en-US" altLang="zh-TW" sz="2400" b="1" dirty="0" err="1">
                <a:latin typeface="Times New Roman" pitchFamily="18" charset="0"/>
              </a:rPr>
              <a:t>proforma</a:t>
            </a:r>
            <a:endParaRPr lang="en-US" altLang="zh-TW" sz="2400" b="1" dirty="0">
              <a:latin typeface="Times New Roman" pitchFamily="18" charset="0"/>
            </a:endParaRPr>
          </a:p>
          <a:p>
            <a:pPr algn="ctr" eaLnBrk="1" hangingPunct="1">
              <a:spcBef>
                <a:spcPct val="0"/>
              </a:spcBef>
              <a:buClrTx/>
              <a:buSzTx/>
              <a:buFontTx/>
              <a:buNone/>
            </a:pPr>
            <a:r>
              <a:rPr lang="en-US" altLang="zh-TW" sz="2400" b="1" dirty="0">
                <a:latin typeface="Times New Roman" pitchFamily="18" charset="0"/>
              </a:rPr>
              <a:t>invoice no.123</a:t>
            </a:r>
          </a:p>
        </p:txBody>
      </p:sp>
      <p:sp>
        <p:nvSpPr>
          <p:cNvPr id="38919" name="AutoShape 6"/>
          <p:cNvSpPr>
            <a:spLocks noChangeArrowheads="1"/>
          </p:cNvSpPr>
          <p:nvPr/>
        </p:nvSpPr>
        <p:spPr bwMode="auto">
          <a:xfrm>
            <a:off x="3048000" y="58674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endParaRPr lang="zh-TW" altLang="en-US" sz="1800"/>
          </a:p>
        </p:txBody>
      </p:sp>
      <p:sp>
        <p:nvSpPr>
          <p:cNvPr id="38920" name="Rectangle 7"/>
          <p:cNvSpPr>
            <a:spLocks noChangeArrowheads="1"/>
          </p:cNvSpPr>
          <p:nvPr/>
        </p:nvSpPr>
        <p:spPr bwMode="auto">
          <a:xfrm>
            <a:off x="6705600" y="4457700"/>
            <a:ext cx="2209800" cy="19050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2400" b="1" u="sng" dirty="0">
                <a:latin typeface="Times New Roman" pitchFamily="18" charset="0"/>
              </a:rPr>
              <a:t>Invoice</a:t>
            </a:r>
          </a:p>
          <a:p>
            <a:pPr algn="ctr" eaLnBrk="1" hangingPunct="1">
              <a:spcBef>
                <a:spcPct val="0"/>
              </a:spcBef>
              <a:buClrTx/>
              <a:buSzTx/>
              <a:buFontTx/>
              <a:buNone/>
            </a:pPr>
            <a:r>
              <a:rPr lang="en-US" altLang="zh-TW" sz="2400" b="1" dirty="0">
                <a:latin typeface="Times New Roman" pitchFamily="18" charset="0"/>
              </a:rPr>
              <a:t>……..</a:t>
            </a:r>
          </a:p>
          <a:p>
            <a:pPr algn="ctr" eaLnBrk="1" hangingPunct="1">
              <a:spcBef>
                <a:spcPct val="0"/>
              </a:spcBef>
              <a:buClrTx/>
              <a:buSzTx/>
              <a:buFontTx/>
              <a:buNone/>
            </a:pPr>
            <a:r>
              <a:rPr lang="en-US" altLang="zh-TW" sz="2400" b="1" dirty="0">
                <a:latin typeface="Times New Roman" pitchFamily="18" charset="0"/>
              </a:rPr>
              <a:t>……..</a:t>
            </a:r>
          </a:p>
          <a:p>
            <a:pPr algn="ctr" eaLnBrk="1" hangingPunct="1">
              <a:spcBef>
                <a:spcPct val="0"/>
              </a:spcBef>
              <a:buClrTx/>
              <a:buSzTx/>
              <a:buFontTx/>
              <a:buNone/>
            </a:pPr>
            <a:r>
              <a:rPr lang="en-US" altLang="zh-TW" sz="2400" b="1" dirty="0">
                <a:latin typeface="Times New Roman" pitchFamily="18" charset="0"/>
              </a:rPr>
              <a:t>As per </a:t>
            </a:r>
            <a:r>
              <a:rPr lang="en-US" altLang="zh-TW" sz="2400" b="1" dirty="0" err="1">
                <a:latin typeface="Times New Roman" pitchFamily="18" charset="0"/>
              </a:rPr>
              <a:t>proforma</a:t>
            </a:r>
            <a:endParaRPr lang="en-US" altLang="zh-TW" sz="2400" b="1" dirty="0">
              <a:latin typeface="Times New Roman" pitchFamily="18" charset="0"/>
            </a:endParaRPr>
          </a:p>
          <a:p>
            <a:pPr algn="ctr" eaLnBrk="1" hangingPunct="1">
              <a:spcBef>
                <a:spcPct val="0"/>
              </a:spcBef>
              <a:buClrTx/>
              <a:buSzTx/>
              <a:buFontTx/>
              <a:buNone/>
            </a:pPr>
            <a:r>
              <a:rPr lang="en-US" altLang="zh-TW" sz="2400" b="1" dirty="0">
                <a:latin typeface="Times New Roman" pitchFamily="18" charset="0"/>
              </a:rPr>
              <a:t>invoice no.123</a:t>
            </a:r>
          </a:p>
        </p:txBody>
      </p:sp>
      <p:sp>
        <p:nvSpPr>
          <p:cNvPr id="38921" name="AutoShape 8"/>
          <p:cNvSpPr>
            <a:spLocks noChangeArrowheads="1"/>
          </p:cNvSpPr>
          <p:nvPr/>
        </p:nvSpPr>
        <p:spPr bwMode="auto">
          <a:xfrm>
            <a:off x="4953000" y="5105400"/>
            <a:ext cx="1752600" cy="762000"/>
          </a:xfrm>
          <a:prstGeom prst="leftArrow">
            <a:avLst>
              <a:gd name="adj1" fmla="val 50000"/>
              <a:gd name="adj2" fmla="val 57500"/>
            </a:avLst>
          </a:prstGeom>
          <a:solidFill>
            <a:srgbClr val="00FF99"/>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2400" b="1">
                <a:latin typeface="Times New Roman" pitchFamily="18" charset="0"/>
              </a:rPr>
              <a:t>Complying</a:t>
            </a:r>
          </a:p>
        </p:txBody>
      </p:sp>
      <p:sp>
        <p:nvSpPr>
          <p:cNvPr id="10" name="向左箭號 9"/>
          <p:cNvSpPr/>
          <p:nvPr/>
        </p:nvSpPr>
        <p:spPr>
          <a:xfrm>
            <a:off x="8063880" y="6425952"/>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363798094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11560" y="0"/>
            <a:ext cx="7772400" cy="762000"/>
          </a:xfrm>
        </p:spPr>
        <p:txBody>
          <a:bodyPr>
            <a:normAutofit/>
          </a:bodyPr>
          <a:lstStyle/>
          <a:p>
            <a:pPr algn="ctr" eaLnBrk="1" hangingPunct="1"/>
            <a:r>
              <a:rPr lang="zh-TW" altLang="en-US" sz="4000" b="1" dirty="0" smtClean="0">
                <a:solidFill>
                  <a:srgbClr val="000000"/>
                </a:solidFill>
                <a:latin typeface="標楷體" pitchFamily="65" charset="-120"/>
                <a:ea typeface="標楷體" pitchFamily="65" charset="-120"/>
              </a:rPr>
              <a:t>信用狀之種類</a:t>
            </a:r>
            <a:r>
              <a:rPr lang="zh-TW" altLang="en-US" sz="4000" b="1" dirty="0" smtClean="0"/>
              <a:t> </a:t>
            </a:r>
          </a:p>
        </p:txBody>
      </p:sp>
      <p:sp>
        <p:nvSpPr>
          <p:cNvPr id="107523" name="Rectangle 3"/>
          <p:cNvSpPr>
            <a:spLocks noGrp="1" noChangeArrowheads="1"/>
          </p:cNvSpPr>
          <p:nvPr>
            <p:ph type="body" idx="1"/>
          </p:nvPr>
        </p:nvSpPr>
        <p:spPr>
          <a:xfrm>
            <a:off x="0" y="685800"/>
            <a:ext cx="9144000" cy="6172200"/>
          </a:xfrm>
        </p:spPr>
        <p:txBody>
          <a:bodyPr/>
          <a:lstStyle/>
          <a:p>
            <a:pPr eaLnBrk="1" hangingPunct="1">
              <a:lnSpc>
                <a:spcPct val="90000"/>
              </a:lnSpc>
            </a:pPr>
            <a:r>
              <a:rPr lang="zh-TW" altLang="en-US" sz="2800" b="1" smtClean="0">
                <a:latin typeface="Times New Roman" pitchFamily="18" charset="0"/>
                <a:ea typeface="標楷體" pitchFamily="65" charset="-120"/>
              </a:rPr>
              <a:t>不可撤銷信用狀</a:t>
            </a:r>
            <a:r>
              <a:rPr lang="en-US" altLang="zh-TW" sz="2800" b="1" smtClean="0">
                <a:latin typeface="Times New Roman" pitchFamily="18" charset="0"/>
                <a:ea typeface="標楷體" pitchFamily="65" charset="-120"/>
              </a:rPr>
              <a:t>(Irrevocable L/C)</a:t>
            </a:r>
          </a:p>
          <a:p>
            <a:pPr eaLnBrk="1" hangingPunct="1">
              <a:lnSpc>
                <a:spcPct val="90000"/>
              </a:lnSpc>
            </a:pPr>
            <a:r>
              <a:rPr lang="zh-TW" altLang="en-US" sz="2800" b="1" smtClean="0">
                <a:latin typeface="Times New Roman" pitchFamily="18" charset="0"/>
                <a:ea typeface="標楷體" pitchFamily="65" charset="-120"/>
              </a:rPr>
              <a:t>保兌信用狀</a:t>
            </a:r>
            <a:r>
              <a:rPr lang="en-US" altLang="zh-TW" sz="2800" b="1" smtClean="0">
                <a:latin typeface="Times New Roman" pitchFamily="18" charset="0"/>
                <a:ea typeface="標楷體" pitchFamily="65" charset="-120"/>
              </a:rPr>
              <a:t>(Confirmed L/C)</a:t>
            </a:r>
            <a:r>
              <a:rPr lang="zh-TW" altLang="en-US" sz="2800" b="1" smtClean="0">
                <a:latin typeface="Times New Roman" pitchFamily="18" charset="0"/>
                <a:ea typeface="標楷體" pitchFamily="65" charset="-120"/>
              </a:rPr>
              <a:t>與未保兌信用狀</a:t>
            </a:r>
            <a:r>
              <a:rPr lang="en-US" altLang="zh-TW" sz="2800" b="1" smtClean="0">
                <a:latin typeface="Times New Roman" pitchFamily="18" charset="0"/>
                <a:ea typeface="標楷體" pitchFamily="65" charset="-120"/>
              </a:rPr>
              <a:t>(Unconfirmed L/C)</a:t>
            </a:r>
            <a:r>
              <a:rPr lang="en-US" altLang="zh-TW" sz="2800" b="1" smtClean="0">
                <a:latin typeface="Times New Roman" pitchFamily="18" charset="0"/>
              </a:rPr>
              <a:t> </a:t>
            </a:r>
          </a:p>
          <a:p>
            <a:pPr eaLnBrk="1" hangingPunct="1">
              <a:lnSpc>
                <a:spcPct val="90000"/>
              </a:lnSpc>
            </a:pPr>
            <a:r>
              <a:rPr lang="zh-TW" altLang="en-US" sz="2800" b="1" smtClean="0">
                <a:latin typeface="Times New Roman" pitchFamily="18" charset="0"/>
                <a:ea typeface="標楷體" pitchFamily="65" charset="-120"/>
              </a:rPr>
              <a:t>即期信用狀</a:t>
            </a:r>
            <a:r>
              <a:rPr lang="en-US" altLang="zh-TW" sz="2800" b="1" smtClean="0">
                <a:latin typeface="Times New Roman" pitchFamily="18" charset="0"/>
                <a:ea typeface="標楷體" pitchFamily="65" charset="-120"/>
              </a:rPr>
              <a:t>(Sight L/C)</a:t>
            </a:r>
            <a:r>
              <a:rPr lang="zh-TW" altLang="en-US" sz="2800" b="1" smtClean="0">
                <a:latin typeface="Times New Roman" pitchFamily="18" charset="0"/>
                <a:ea typeface="標楷體" pitchFamily="65" charset="-120"/>
              </a:rPr>
              <a:t>，及遠期信用狀</a:t>
            </a:r>
            <a:r>
              <a:rPr lang="en-US" altLang="zh-TW" sz="2800" b="1" smtClean="0">
                <a:latin typeface="Times New Roman" pitchFamily="18" charset="0"/>
                <a:ea typeface="標楷體" pitchFamily="65" charset="-120"/>
              </a:rPr>
              <a:t>(Usance L/C)</a:t>
            </a:r>
            <a:r>
              <a:rPr lang="en-US" altLang="zh-TW" sz="2800" b="1" smtClean="0">
                <a:latin typeface="Times New Roman" pitchFamily="18" charset="0"/>
              </a:rPr>
              <a:t> </a:t>
            </a:r>
          </a:p>
          <a:p>
            <a:pPr eaLnBrk="1" hangingPunct="1">
              <a:lnSpc>
                <a:spcPct val="90000"/>
              </a:lnSpc>
            </a:pPr>
            <a:r>
              <a:rPr lang="zh-TW" altLang="en-US" sz="2800" b="1" smtClean="0">
                <a:latin typeface="Times New Roman" pitchFamily="18" charset="0"/>
                <a:ea typeface="標楷體" pitchFamily="65" charset="-120"/>
              </a:rPr>
              <a:t>讓購信用狀</a:t>
            </a:r>
            <a:r>
              <a:rPr lang="en-US" altLang="zh-TW" sz="2400" b="1" smtClean="0">
                <a:latin typeface="Times New Roman" pitchFamily="18" charset="0"/>
                <a:ea typeface="標楷體" pitchFamily="65" charset="-120"/>
              </a:rPr>
              <a:t>(Negotiation L/C)</a:t>
            </a:r>
            <a:r>
              <a:rPr lang="zh-TW" altLang="en-US" sz="2800" b="1" smtClean="0">
                <a:latin typeface="Times New Roman" pitchFamily="18" charset="0"/>
                <a:ea typeface="標楷體" pitchFamily="65" charset="-120"/>
              </a:rPr>
              <a:t>與直線信用狀</a:t>
            </a:r>
            <a:r>
              <a:rPr lang="en-US" altLang="zh-TW" sz="2400" b="1" smtClean="0">
                <a:latin typeface="Times New Roman" pitchFamily="18" charset="0"/>
                <a:ea typeface="標楷體" pitchFamily="65" charset="-120"/>
              </a:rPr>
              <a:t>(Straight L/C)</a:t>
            </a:r>
            <a:r>
              <a:rPr lang="en-US" altLang="zh-TW" sz="2800" b="1" smtClean="0">
                <a:latin typeface="Times New Roman" pitchFamily="18" charset="0"/>
              </a:rPr>
              <a:t> </a:t>
            </a:r>
          </a:p>
          <a:p>
            <a:pPr eaLnBrk="1" hangingPunct="1">
              <a:lnSpc>
                <a:spcPct val="90000"/>
              </a:lnSpc>
            </a:pPr>
            <a:r>
              <a:rPr lang="zh-TW" altLang="en-US" sz="2800" b="1" smtClean="0">
                <a:latin typeface="Times New Roman" pitchFamily="18" charset="0"/>
                <a:ea typeface="標楷體" pitchFamily="65" charset="-120"/>
              </a:rPr>
              <a:t>限制押匯信用狀</a:t>
            </a:r>
            <a:r>
              <a:rPr lang="en-US" altLang="zh-TW" sz="2800" b="1" smtClean="0">
                <a:latin typeface="Times New Roman" pitchFamily="18" charset="0"/>
                <a:ea typeface="標楷體" pitchFamily="65" charset="-120"/>
              </a:rPr>
              <a:t>(Restricted L/C)</a:t>
            </a:r>
            <a:r>
              <a:rPr lang="zh-TW" altLang="en-US" sz="2800" b="1" smtClean="0">
                <a:latin typeface="Times New Roman" pitchFamily="18" charset="0"/>
                <a:ea typeface="標楷體" pitchFamily="65" charset="-120"/>
              </a:rPr>
              <a:t>與未限制押匯信用狀</a:t>
            </a:r>
            <a:r>
              <a:rPr lang="en-US" altLang="zh-TW" sz="2800" b="1" smtClean="0">
                <a:latin typeface="Times New Roman" pitchFamily="18" charset="0"/>
                <a:ea typeface="標楷體" pitchFamily="65" charset="-120"/>
              </a:rPr>
              <a:t>(Non-Restricted L/C)</a:t>
            </a:r>
            <a:r>
              <a:rPr lang="en-US" altLang="zh-TW" sz="2800" b="1" smtClean="0">
                <a:latin typeface="Times New Roman" pitchFamily="18" charset="0"/>
              </a:rPr>
              <a:t> </a:t>
            </a:r>
          </a:p>
          <a:p>
            <a:pPr eaLnBrk="1" hangingPunct="1">
              <a:lnSpc>
                <a:spcPct val="90000"/>
              </a:lnSpc>
            </a:pPr>
            <a:r>
              <a:rPr lang="zh-TW" altLang="en-US" sz="2800" b="1" smtClean="0">
                <a:latin typeface="Times New Roman" pitchFamily="18" charset="0"/>
                <a:ea typeface="標楷體" pitchFamily="65" charset="-120"/>
              </a:rPr>
              <a:t>跟單信用狀</a:t>
            </a:r>
            <a:r>
              <a:rPr lang="en-US" altLang="zh-TW" sz="2800" b="1" smtClean="0">
                <a:latin typeface="Times New Roman" pitchFamily="18" charset="0"/>
                <a:ea typeface="標楷體" pitchFamily="65" charset="-120"/>
              </a:rPr>
              <a:t>(Documentary L/C)</a:t>
            </a:r>
            <a:r>
              <a:rPr lang="zh-TW" altLang="en-US" sz="2800" b="1" smtClean="0">
                <a:latin typeface="Times New Roman" pitchFamily="18" charset="0"/>
                <a:ea typeface="標楷體" pitchFamily="65" charset="-120"/>
              </a:rPr>
              <a:t>與非跟單信用狀</a:t>
            </a:r>
            <a:r>
              <a:rPr lang="en-US" altLang="zh-TW" sz="2800" b="1" smtClean="0">
                <a:latin typeface="Times New Roman" pitchFamily="18" charset="0"/>
                <a:ea typeface="標楷體" pitchFamily="65" charset="-120"/>
              </a:rPr>
              <a:t>(Clean L/C)</a:t>
            </a:r>
            <a:r>
              <a:rPr lang="en-US" altLang="zh-TW" sz="2800" b="1" smtClean="0">
                <a:latin typeface="Times New Roman" pitchFamily="18" charset="0"/>
              </a:rPr>
              <a:t> </a:t>
            </a:r>
          </a:p>
          <a:p>
            <a:pPr eaLnBrk="1" hangingPunct="1">
              <a:lnSpc>
                <a:spcPct val="90000"/>
              </a:lnSpc>
            </a:pPr>
            <a:r>
              <a:rPr lang="zh-TW" altLang="en-US" sz="2800" b="1" smtClean="0">
                <a:latin typeface="Times New Roman" pitchFamily="18" charset="0"/>
                <a:ea typeface="標楷體" pitchFamily="65" charset="-120"/>
              </a:rPr>
              <a:t>郵遞信用狀</a:t>
            </a:r>
            <a:r>
              <a:rPr lang="en-US" altLang="zh-TW" sz="2800" b="1" smtClean="0">
                <a:latin typeface="Times New Roman" pitchFamily="18" charset="0"/>
                <a:ea typeface="標楷體" pitchFamily="65" charset="-120"/>
              </a:rPr>
              <a:t>(Mail Credit)</a:t>
            </a:r>
            <a:r>
              <a:rPr lang="zh-TW" altLang="en-US" sz="2800" b="1" smtClean="0">
                <a:latin typeface="Times New Roman" pitchFamily="18" charset="0"/>
                <a:ea typeface="標楷體" pitchFamily="65" charset="-120"/>
              </a:rPr>
              <a:t>與電傳信用狀</a:t>
            </a:r>
            <a:r>
              <a:rPr lang="en-US" altLang="zh-TW" sz="2800" b="1" smtClean="0">
                <a:latin typeface="Times New Roman" pitchFamily="18" charset="0"/>
                <a:ea typeface="標楷體" pitchFamily="65" charset="-120"/>
              </a:rPr>
              <a:t>(Teletransmitted Credit)</a:t>
            </a:r>
            <a:r>
              <a:rPr lang="en-US" altLang="zh-TW" sz="2800" b="1" smtClean="0">
                <a:latin typeface="Times New Roman" pitchFamily="18" charset="0"/>
              </a:rPr>
              <a:t> </a:t>
            </a:r>
          </a:p>
          <a:p>
            <a:pPr eaLnBrk="1" hangingPunct="1">
              <a:lnSpc>
                <a:spcPct val="90000"/>
              </a:lnSpc>
            </a:pPr>
            <a:r>
              <a:rPr lang="zh-TW" altLang="en-US" sz="2800" b="1" smtClean="0">
                <a:latin typeface="Times New Roman" pitchFamily="18" charset="0"/>
                <a:ea typeface="標楷體" pitchFamily="65" charset="-120"/>
              </a:rPr>
              <a:t>可轉讓信用狀</a:t>
            </a:r>
            <a:r>
              <a:rPr lang="en-US" altLang="zh-TW" sz="2800" b="1" smtClean="0">
                <a:latin typeface="Times New Roman" pitchFamily="18" charset="0"/>
                <a:ea typeface="標楷體" pitchFamily="65" charset="-120"/>
              </a:rPr>
              <a:t>(Transferable L/C)</a:t>
            </a:r>
            <a:r>
              <a:rPr lang="zh-TW" altLang="en-US" sz="2800" b="1" smtClean="0">
                <a:latin typeface="Times New Roman" pitchFamily="18" charset="0"/>
                <a:ea typeface="標楷體" pitchFamily="65" charset="-120"/>
              </a:rPr>
              <a:t>與不可轉讓信用狀</a:t>
            </a:r>
            <a:r>
              <a:rPr lang="en-US" altLang="zh-TW" sz="2800" b="1" smtClean="0">
                <a:latin typeface="Times New Roman" pitchFamily="18" charset="0"/>
                <a:ea typeface="標楷體" pitchFamily="65" charset="-120"/>
              </a:rPr>
              <a:t>(Non-transferable L/C)</a:t>
            </a:r>
            <a:r>
              <a:rPr lang="en-US" altLang="zh-TW" sz="2800" b="1" smtClean="0">
                <a:latin typeface="Times New Roman" pitchFamily="18" charset="0"/>
              </a:rPr>
              <a:t> </a:t>
            </a:r>
          </a:p>
          <a:p>
            <a:pPr eaLnBrk="1" hangingPunct="1">
              <a:lnSpc>
                <a:spcPct val="90000"/>
              </a:lnSpc>
            </a:pPr>
            <a:r>
              <a:rPr lang="zh-TW" altLang="en-US" sz="2800" b="1" smtClean="0">
                <a:latin typeface="Times New Roman" pitchFamily="18" charset="0"/>
                <a:ea typeface="標楷體" pitchFamily="65" charset="-120"/>
              </a:rPr>
              <a:t>轉開信用狀</a:t>
            </a:r>
            <a:r>
              <a:rPr lang="zh-TW" altLang="en-US" sz="2800" b="1" smtClean="0">
                <a:latin typeface="Times New Roman" pitchFamily="18" charset="0"/>
              </a:rPr>
              <a:t>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251</a:t>
            </a:fld>
            <a:endParaRPr lang="zh-TW" altLang="en-US"/>
          </a:p>
        </p:txBody>
      </p:sp>
    </p:spTree>
    <p:extLst>
      <p:ext uri="{BB962C8B-B14F-4D97-AF65-F5344CB8AC3E}">
        <p14:creationId xmlns:p14="http://schemas.microsoft.com/office/powerpoint/2010/main" xmlns="" val="115966865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0"/>
            <a:ext cx="7772400" cy="791369"/>
          </a:xfrm>
        </p:spPr>
        <p:txBody>
          <a:bodyPr>
            <a:normAutofit/>
          </a:bodyPr>
          <a:lstStyle/>
          <a:p>
            <a:pPr algn="ctr">
              <a:defRPr/>
            </a:pPr>
            <a:r>
              <a:rPr lang="zh-TW" altLang="en-US" sz="4000" b="1" dirty="0" smtClean="0">
                <a:solidFill>
                  <a:srgbClr val="003300"/>
                </a:solidFill>
                <a:latin typeface="+mn-lt"/>
                <a:ea typeface="標楷體" pitchFamily="65" charset="-120"/>
              </a:rPr>
              <a:t>可撤銷與不可撤銷信用狀之定義</a:t>
            </a:r>
            <a:endParaRPr lang="zh-TW" altLang="en-US" sz="4000" b="1" dirty="0">
              <a:solidFill>
                <a:srgbClr val="003300"/>
              </a:solidFill>
              <a:latin typeface="+mn-lt"/>
              <a:ea typeface="標楷體" pitchFamily="65" charset="-120"/>
            </a:endParaRPr>
          </a:p>
        </p:txBody>
      </p:sp>
      <p:sp>
        <p:nvSpPr>
          <p:cNvPr id="108547" name="內容版面配置區 2"/>
          <p:cNvSpPr>
            <a:spLocks noGrp="1"/>
          </p:cNvSpPr>
          <p:nvPr>
            <p:ph idx="1"/>
          </p:nvPr>
        </p:nvSpPr>
        <p:spPr>
          <a:xfrm>
            <a:off x="0" y="836712"/>
            <a:ext cx="9144000" cy="6021288"/>
          </a:xfrm>
        </p:spPr>
        <p:txBody>
          <a:bodyPr>
            <a:normAutofit fontScale="92500" lnSpcReduction="10000"/>
          </a:bodyPr>
          <a:lstStyle/>
          <a:p>
            <a:r>
              <a:rPr lang="zh-TW" altLang="en-US" sz="3200" b="1" dirty="0" smtClean="0">
                <a:solidFill>
                  <a:srgbClr val="FF0000"/>
                </a:solidFill>
                <a:latin typeface="Times New Roman" pitchFamily="18" charset="0"/>
                <a:ea typeface="標楷體" pitchFamily="65" charset="-120"/>
                <a:cs typeface="Times New Roman" pitchFamily="18" charset="0"/>
              </a:rPr>
              <a:t>依據</a:t>
            </a:r>
            <a:r>
              <a:rPr lang="en-US" altLang="zh-TW" sz="3200" b="1" dirty="0" smtClean="0">
                <a:solidFill>
                  <a:srgbClr val="FF0000"/>
                </a:solidFill>
                <a:latin typeface="Times New Roman" pitchFamily="18" charset="0"/>
                <a:ea typeface="標楷體" pitchFamily="65" charset="-120"/>
                <a:cs typeface="Times New Roman" pitchFamily="18" charset="0"/>
              </a:rPr>
              <a:t>UCP600</a:t>
            </a:r>
            <a:r>
              <a:rPr lang="zh-TW" altLang="en-US" sz="3200" b="1" dirty="0" smtClean="0">
                <a:solidFill>
                  <a:srgbClr val="FF0000"/>
                </a:solidFill>
                <a:latin typeface="Times New Roman" pitchFamily="18" charset="0"/>
                <a:ea typeface="標楷體" pitchFamily="65" charset="-120"/>
                <a:cs typeface="Times New Roman" pitchFamily="18" charset="0"/>
              </a:rPr>
              <a:t>第</a:t>
            </a:r>
            <a:r>
              <a:rPr lang="en-US" altLang="zh-TW" sz="3200" b="1" dirty="0" smtClean="0">
                <a:solidFill>
                  <a:srgbClr val="FF0000"/>
                </a:solidFill>
                <a:latin typeface="Times New Roman" pitchFamily="18" charset="0"/>
                <a:ea typeface="標楷體" pitchFamily="65" charset="-120"/>
                <a:cs typeface="Times New Roman" pitchFamily="18" charset="0"/>
              </a:rPr>
              <a:t>3</a:t>
            </a:r>
            <a:r>
              <a:rPr lang="zh-TW" altLang="en-US" sz="3200" b="1" dirty="0" smtClean="0">
                <a:solidFill>
                  <a:srgbClr val="FF0000"/>
                </a:solidFill>
                <a:latin typeface="Times New Roman" pitchFamily="18" charset="0"/>
                <a:ea typeface="標楷體" pitchFamily="65" charset="-120"/>
                <a:cs typeface="Times New Roman" pitchFamily="18" charset="0"/>
              </a:rPr>
              <a:t>條之規定</a:t>
            </a:r>
            <a:r>
              <a:rPr lang="en-US" altLang="zh-TW" sz="3200" b="1" dirty="0" smtClean="0">
                <a:solidFill>
                  <a:srgbClr val="FF0000"/>
                </a:solidFill>
                <a:latin typeface="Times New Roman" pitchFamily="18" charset="0"/>
                <a:ea typeface="標楷體" pitchFamily="65" charset="-120"/>
                <a:cs typeface="Times New Roman" pitchFamily="18" charset="0"/>
              </a:rPr>
              <a:t>,</a:t>
            </a:r>
            <a:r>
              <a:rPr lang="zh-TW" altLang="en-US" sz="3200" b="1" dirty="0" smtClean="0">
                <a:solidFill>
                  <a:srgbClr val="FF0000"/>
                </a:solidFill>
                <a:latin typeface="Times New Roman" pitchFamily="18" charset="0"/>
                <a:ea typeface="標楷體" pitchFamily="65" charset="-120"/>
                <a:cs typeface="Times New Roman" pitchFamily="18" charset="0"/>
              </a:rPr>
              <a:t>信用狀係不可撤銷</a:t>
            </a:r>
            <a:r>
              <a:rPr lang="en-US" altLang="zh-TW" sz="3200" b="1" dirty="0" smtClean="0">
                <a:solidFill>
                  <a:srgbClr val="FF0000"/>
                </a:solidFill>
                <a:latin typeface="Times New Roman" pitchFamily="18" charset="0"/>
                <a:ea typeface="標楷體" pitchFamily="65" charset="-120"/>
                <a:cs typeface="Times New Roman" pitchFamily="18" charset="0"/>
              </a:rPr>
              <a:t>(irrevocable),</a:t>
            </a:r>
            <a:r>
              <a:rPr lang="zh-TW" altLang="en-US" sz="3200" b="1" dirty="0" smtClean="0">
                <a:latin typeface="Times New Roman" pitchFamily="18" charset="0"/>
                <a:ea typeface="標楷體" pitchFamily="65" charset="-120"/>
                <a:cs typeface="Times New Roman" pitchFamily="18" charset="0"/>
              </a:rPr>
              <a:t>即使信用狀未表明該旨趣</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亦即信用狀未表明其為</a:t>
            </a:r>
            <a:r>
              <a:rPr lang="en-US" altLang="zh-TW" sz="3200" b="1" dirty="0" smtClean="0">
                <a:latin typeface="Times New Roman" pitchFamily="18" charset="0"/>
                <a:ea typeface="標楷體" pitchFamily="65" charset="-120"/>
                <a:cs typeface="Times New Roman" pitchFamily="18" charset="0"/>
              </a:rPr>
              <a:t>“revocable(</a:t>
            </a:r>
            <a:r>
              <a:rPr lang="zh-TW" altLang="en-US" sz="3200" b="1" dirty="0" smtClean="0">
                <a:latin typeface="Times New Roman" pitchFamily="18" charset="0"/>
                <a:ea typeface="標楷體" pitchFamily="65" charset="-120"/>
                <a:cs typeface="Times New Roman" pitchFamily="18" charset="0"/>
              </a:rPr>
              <a:t>可撤銷</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即為不可撤銷</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縱其未出現</a:t>
            </a:r>
            <a:r>
              <a:rPr lang="en-US" altLang="zh-TW" sz="3200" b="1" dirty="0" smtClean="0">
                <a:latin typeface="Times New Roman" pitchFamily="18" charset="0"/>
                <a:ea typeface="標楷體" pitchFamily="65" charset="-120"/>
                <a:cs typeface="Times New Roman" pitchFamily="18" charset="0"/>
              </a:rPr>
              <a:t>” irrevocable”.</a:t>
            </a:r>
          </a:p>
          <a:p>
            <a:r>
              <a:rPr lang="zh-TW" altLang="en-US" sz="3200" b="1" dirty="0" smtClean="0">
                <a:latin typeface="Times New Roman" pitchFamily="18" charset="0"/>
                <a:ea typeface="標楷體" pitchFamily="65" charset="-120"/>
                <a:cs typeface="Times New Roman" pitchFamily="18" charset="0"/>
              </a:rPr>
              <a:t>而不可撤銷並不是表示信用狀決對不能修改或取消</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而是其修改或取消</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依據</a:t>
            </a:r>
            <a:r>
              <a:rPr lang="en-US" altLang="zh-TW" sz="3200" b="1" dirty="0" smtClean="0">
                <a:latin typeface="Times New Roman" pitchFamily="18" charset="0"/>
                <a:ea typeface="標楷體" pitchFamily="65" charset="-120"/>
                <a:cs typeface="Times New Roman" pitchFamily="18" charset="0"/>
              </a:rPr>
              <a:t>UCP600</a:t>
            </a:r>
            <a:r>
              <a:rPr lang="zh-TW" altLang="en-US" sz="3200" b="1" dirty="0" smtClean="0">
                <a:latin typeface="Times New Roman" pitchFamily="18" charset="0"/>
                <a:ea typeface="標楷體" pitchFamily="65" charset="-120"/>
                <a:cs typeface="Times New Roman" pitchFamily="18" charset="0"/>
              </a:rPr>
              <a:t>第</a:t>
            </a:r>
            <a:r>
              <a:rPr lang="en-US" altLang="zh-TW" sz="3200" b="1" dirty="0" smtClean="0">
                <a:latin typeface="Times New Roman" pitchFamily="18" charset="0"/>
                <a:ea typeface="標楷體" pitchFamily="65" charset="-120"/>
                <a:cs typeface="Times New Roman" pitchFamily="18" charset="0"/>
              </a:rPr>
              <a:t>10</a:t>
            </a:r>
            <a:r>
              <a:rPr lang="zh-TW" altLang="en-US" sz="3200" b="1" dirty="0" smtClean="0">
                <a:latin typeface="Times New Roman" pitchFamily="18" charset="0"/>
                <a:ea typeface="標楷體" pitchFamily="65" charset="-120"/>
                <a:cs typeface="Times New Roman" pitchFamily="18" charset="0"/>
              </a:rPr>
              <a:t>條</a:t>
            </a:r>
            <a:r>
              <a:rPr lang="en-US" altLang="zh-TW" sz="3200" b="1" dirty="0" smtClean="0">
                <a:latin typeface="Times New Roman" pitchFamily="18" charset="0"/>
                <a:ea typeface="標楷體" pitchFamily="65" charset="-120"/>
                <a:cs typeface="Times New Roman" pitchFamily="18" charset="0"/>
              </a:rPr>
              <a:t>a</a:t>
            </a:r>
            <a:r>
              <a:rPr lang="zh-TW" altLang="en-US" sz="3200" b="1" dirty="0" smtClean="0">
                <a:latin typeface="Times New Roman" pitchFamily="18" charset="0"/>
                <a:ea typeface="標楷體" pitchFamily="65" charset="-120"/>
                <a:cs typeface="Times New Roman" pitchFamily="18" charset="0"/>
              </a:rPr>
              <a:t>項之規定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除第</a:t>
            </a:r>
            <a:r>
              <a:rPr lang="en-US" altLang="zh-TW" sz="3200" b="1" dirty="0" smtClean="0">
                <a:latin typeface="Times New Roman" pitchFamily="18" charset="0"/>
                <a:ea typeface="標楷體" pitchFamily="65" charset="-120"/>
                <a:cs typeface="Times New Roman" pitchFamily="18" charset="0"/>
              </a:rPr>
              <a:t>38</a:t>
            </a:r>
            <a:r>
              <a:rPr lang="zh-TW" altLang="zh-TW" sz="3200" b="1" dirty="0" smtClean="0">
                <a:latin typeface="Times New Roman" pitchFamily="18" charset="0"/>
                <a:ea typeface="標楷體" pitchFamily="65" charset="-120"/>
                <a:cs typeface="Times New Roman" pitchFamily="18" charset="0"/>
              </a:rPr>
              <a:t>條另有規定外</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信用狀非經開狀銀行、保兌銀行</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如有者</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及受益人之同意</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不得修改或取消</a:t>
            </a:r>
            <a:r>
              <a:rPr lang="en-US" altLang="zh-TW" sz="3200" b="1" dirty="0" smtClean="0">
                <a:latin typeface="Times New Roman" pitchFamily="18" charset="0"/>
                <a:ea typeface="標楷體" pitchFamily="65" charset="-120"/>
                <a:cs typeface="Times New Roman" pitchFamily="18" charset="0"/>
              </a:rPr>
              <a:t>.</a:t>
            </a:r>
          </a:p>
          <a:p>
            <a:r>
              <a:rPr lang="en-US" altLang="zh-TW" sz="3200" b="1" dirty="0" smtClean="0">
                <a:latin typeface="Times New Roman" pitchFamily="18" charset="0"/>
                <a:ea typeface="標楷體" pitchFamily="65" charset="-120"/>
                <a:cs typeface="Times New Roman" pitchFamily="18" charset="0"/>
              </a:rPr>
              <a:t>UCP600</a:t>
            </a:r>
            <a:r>
              <a:rPr lang="zh-TW" altLang="en-US" sz="3200" b="1" dirty="0" smtClean="0">
                <a:latin typeface="Times New Roman" pitchFamily="18" charset="0"/>
                <a:ea typeface="標楷體" pitchFamily="65" charset="-120"/>
                <a:cs typeface="Times New Roman" pitchFamily="18" charset="0"/>
              </a:rPr>
              <a:t>並未定義</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solidFill>
                  <a:srgbClr val="FF0000"/>
                </a:solidFill>
                <a:latin typeface="Times New Roman" pitchFamily="18" charset="0"/>
                <a:ea typeface="標楷體" pitchFamily="65" charset="-120"/>
                <a:cs typeface="Times New Roman" pitchFamily="18" charset="0"/>
              </a:rPr>
              <a:t>可撤銷信用狀</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但依據</a:t>
            </a:r>
            <a:r>
              <a:rPr lang="en-US" altLang="zh-TW" sz="3200" b="1" dirty="0" smtClean="0">
                <a:latin typeface="Times New Roman" pitchFamily="18" charset="0"/>
                <a:ea typeface="標楷體" pitchFamily="65" charset="-120"/>
                <a:cs typeface="Times New Roman" pitchFamily="18" charset="0"/>
              </a:rPr>
              <a:t>UCP500</a:t>
            </a:r>
            <a:r>
              <a:rPr lang="zh-TW" altLang="en-US" sz="3200" b="1" dirty="0" smtClean="0">
                <a:latin typeface="Times New Roman" pitchFamily="18" charset="0"/>
                <a:ea typeface="標楷體" pitchFamily="65" charset="-120"/>
                <a:cs typeface="Times New Roman" pitchFamily="18" charset="0"/>
              </a:rPr>
              <a:t>之定義</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solidFill>
                  <a:srgbClr val="FF0000"/>
                </a:solidFill>
                <a:latin typeface="Times New Roman" pitchFamily="18" charset="0"/>
                <a:ea typeface="標楷體" pitchFamily="65" charset="-120"/>
                <a:cs typeface="Times New Roman" pitchFamily="18" charset="0"/>
              </a:rPr>
              <a:t>可撤銷信用狀係開狀銀行不須預先通知受益人即可修改或取消信用狀</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但開狀銀行仍須通知定銀行</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且在通知到達前</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指定銀行已完成其指定之兌付或讓購</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開狀銀行仍須補償指定銀行</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252</a:t>
            </a:fld>
            <a:endParaRPr lang="zh-TW" altLang="en-US"/>
          </a:p>
        </p:txBody>
      </p:sp>
    </p:spTree>
    <p:extLst>
      <p:ext uri="{BB962C8B-B14F-4D97-AF65-F5344CB8AC3E}">
        <p14:creationId xmlns:p14="http://schemas.microsoft.com/office/powerpoint/2010/main" xmlns="" val="373450469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95288" y="0"/>
            <a:ext cx="8229600" cy="908050"/>
          </a:xfrm>
        </p:spPr>
        <p:txBody>
          <a:bodyPr>
            <a:normAutofit/>
          </a:bodyPr>
          <a:lstStyle/>
          <a:p>
            <a:pPr algn="ctr" eaLnBrk="1" hangingPunct="1"/>
            <a:r>
              <a:rPr lang="zh-TW" altLang="en-US" sz="4000" b="1" dirty="0">
                <a:solidFill>
                  <a:srgbClr val="000000"/>
                </a:solidFill>
                <a:ea typeface="標楷體" pitchFamily="65" charset="-120"/>
              </a:rPr>
              <a:t>保</a:t>
            </a:r>
            <a:r>
              <a:rPr lang="zh-TW" altLang="en-US" sz="4000" b="1" dirty="0" smtClean="0">
                <a:solidFill>
                  <a:srgbClr val="000000"/>
                </a:solidFill>
                <a:ea typeface="標楷體" pitchFamily="65" charset="-120"/>
              </a:rPr>
              <a:t>兌信用狀與保兌銀行</a:t>
            </a:r>
          </a:p>
        </p:txBody>
      </p:sp>
      <p:sp>
        <p:nvSpPr>
          <p:cNvPr id="109571" name="Rectangle 3"/>
          <p:cNvSpPr>
            <a:spLocks noGrp="1" noChangeArrowheads="1"/>
          </p:cNvSpPr>
          <p:nvPr>
            <p:ph type="body" idx="1"/>
          </p:nvPr>
        </p:nvSpPr>
        <p:spPr>
          <a:xfrm>
            <a:off x="0" y="980728"/>
            <a:ext cx="9144000" cy="5732810"/>
          </a:xfrm>
        </p:spPr>
        <p:txBody>
          <a:bodyPr>
            <a:noAutofit/>
          </a:bodyPr>
          <a:lstStyle/>
          <a:p>
            <a:r>
              <a:rPr lang="zh-TW" altLang="en-US" sz="3200" b="1" dirty="0">
                <a:latin typeface="Times New Roman" pitchFamily="18" charset="0"/>
                <a:ea typeface="標楷體" pitchFamily="65" charset="-120"/>
              </a:rPr>
              <a:t>依據</a:t>
            </a:r>
            <a:r>
              <a:rPr lang="en-US" altLang="zh-TW" sz="3200" b="1" dirty="0">
                <a:latin typeface="Times New Roman" pitchFamily="18" charset="0"/>
                <a:ea typeface="標楷體" pitchFamily="65" charset="-120"/>
              </a:rPr>
              <a:t>UCP600</a:t>
            </a:r>
            <a:r>
              <a:rPr lang="zh-TW" altLang="en-US" sz="3200" b="1" dirty="0">
                <a:latin typeface="Times New Roman" pitchFamily="18" charset="0"/>
                <a:ea typeface="標楷體" pitchFamily="65" charset="-120"/>
              </a:rPr>
              <a:t>第</a:t>
            </a:r>
            <a:r>
              <a:rPr lang="en-US" altLang="zh-TW" sz="3200" b="1" dirty="0">
                <a:latin typeface="Times New Roman" pitchFamily="18" charset="0"/>
                <a:ea typeface="標楷體" pitchFamily="65" charset="-120"/>
              </a:rPr>
              <a:t>2</a:t>
            </a:r>
            <a:r>
              <a:rPr lang="zh-TW" altLang="en-US" sz="3200" b="1" dirty="0">
                <a:latin typeface="Times New Roman" pitchFamily="18" charset="0"/>
                <a:ea typeface="標楷體" pitchFamily="65" charset="-120"/>
              </a:rPr>
              <a:t>條之</a:t>
            </a:r>
            <a:r>
              <a:rPr lang="zh-TW" altLang="en-US" sz="3200" b="1" dirty="0" smtClean="0">
                <a:latin typeface="Times New Roman" pitchFamily="18" charset="0"/>
                <a:ea typeface="標楷體" pitchFamily="65" charset="-120"/>
              </a:rPr>
              <a:t>規定</a:t>
            </a:r>
            <a:r>
              <a:rPr lang="en-US" altLang="zh-TW" sz="3200" b="1" dirty="0" smtClean="0">
                <a:latin typeface="Times New Roman" pitchFamily="18" charset="0"/>
                <a:ea typeface="標楷體" pitchFamily="65" charset="-120"/>
              </a:rPr>
              <a:t>:</a:t>
            </a:r>
          </a:p>
          <a:p>
            <a:pPr>
              <a:buFont typeface="Wingdings" panose="05000000000000000000" pitchFamily="2" charset="2"/>
              <a:buChar char="Ø"/>
            </a:pPr>
            <a:r>
              <a:rPr lang="zh-TW" altLang="en-US" sz="3200" b="1" dirty="0">
                <a:latin typeface="Times New Roman" pitchFamily="18" charset="0"/>
                <a:ea typeface="標楷體" pitchFamily="65" charset="-120"/>
              </a:rPr>
              <a:t>保兌</a:t>
            </a:r>
            <a:r>
              <a:rPr lang="en-US" altLang="zh-TW" sz="3200" b="1" dirty="0">
                <a:latin typeface="Times New Roman" pitchFamily="18" charset="0"/>
                <a:ea typeface="標楷體" pitchFamily="65" charset="-120"/>
              </a:rPr>
              <a:t>(Confirmation):</a:t>
            </a:r>
            <a:r>
              <a:rPr lang="zh-TW" altLang="en-US" sz="3200" b="1" dirty="0">
                <a:latin typeface="Times New Roman" pitchFamily="18" charset="0"/>
                <a:ea typeface="標楷體" pitchFamily="65" charset="-120"/>
              </a:rPr>
              <a:t>指除開狀銀行原有之兌付義務外</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再由保兌銀行對信用狀附加其兌付或讓購之承諾</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因此</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開狀銀行與保兌銀行之義務為相同且為確定的</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但兩者之義務卻是獨立的</a:t>
            </a:r>
            <a:r>
              <a:rPr lang="en-US" altLang="zh-TW" sz="3200" b="1" dirty="0">
                <a:latin typeface="Times New Roman" pitchFamily="18" charset="0"/>
                <a:ea typeface="標楷體" pitchFamily="65" charset="-120"/>
              </a:rPr>
              <a:t>;</a:t>
            </a:r>
          </a:p>
          <a:p>
            <a:pPr>
              <a:buFont typeface="Wingdings" panose="05000000000000000000" pitchFamily="2" charset="2"/>
              <a:buChar char="Ø"/>
            </a:pPr>
            <a:r>
              <a:rPr lang="zh-TW" altLang="en-US" sz="3200" b="1" dirty="0">
                <a:latin typeface="Times New Roman" pitchFamily="18" charset="0"/>
                <a:ea typeface="標楷體" pitchFamily="65" charset="-120"/>
              </a:rPr>
              <a:t>保兌銀行</a:t>
            </a:r>
            <a:r>
              <a:rPr lang="en-US" altLang="zh-TW" sz="3200" b="1" dirty="0">
                <a:latin typeface="Times New Roman" pitchFamily="18" charset="0"/>
                <a:ea typeface="標楷體" pitchFamily="65" charset="-120"/>
              </a:rPr>
              <a:t>(Confirming bank):</a:t>
            </a:r>
            <a:r>
              <a:rPr lang="zh-TW" altLang="en-US" sz="3200" b="1" dirty="0">
                <a:latin typeface="Times New Roman" pitchFamily="18" charset="0"/>
                <a:ea typeface="標楷體" pitchFamily="65" charset="-120"/>
              </a:rPr>
              <a:t>意指經開狀銀行之授權或委託</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對信用狀加以保兌之銀行</a:t>
            </a:r>
            <a:r>
              <a:rPr lang="en-US" altLang="zh-TW" sz="3200" b="1" dirty="0" smtClean="0">
                <a:latin typeface="Times New Roman" pitchFamily="18" charset="0"/>
                <a:ea typeface="標楷體" pitchFamily="65" charset="-120"/>
              </a:rPr>
              <a:t>;</a:t>
            </a:r>
          </a:p>
          <a:p>
            <a:r>
              <a:rPr lang="zh-TW" altLang="en-US" sz="3200" b="1" dirty="0">
                <a:latin typeface="Times New Roman" pitchFamily="18" charset="0"/>
                <a:ea typeface="標楷體" pitchFamily="65" charset="-120"/>
              </a:rPr>
              <a:t>依據</a:t>
            </a:r>
            <a:r>
              <a:rPr lang="en-US" altLang="zh-TW" sz="3200" b="1" dirty="0">
                <a:latin typeface="Times New Roman" pitchFamily="18" charset="0"/>
                <a:ea typeface="標楷體" pitchFamily="65" charset="-120"/>
              </a:rPr>
              <a:t>UCP600</a:t>
            </a:r>
            <a:r>
              <a:rPr lang="zh-TW" altLang="en-US" sz="3200" b="1" dirty="0">
                <a:latin typeface="Times New Roman" pitchFamily="18" charset="0"/>
                <a:ea typeface="標楷體" pitchFamily="65" charset="-120"/>
              </a:rPr>
              <a:t>第</a:t>
            </a:r>
            <a:r>
              <a:rPr lang="en-US" altLang="zh-TW" sz="3200" b="1" dirty="0">
                <a:latin typeface="Times New Roman" pitchFamily="18" charset="0"/>
                <a:ea typeface="標楷體" pitchFamily="65" charset="-120"/>
              </a:rPr>
              <a:t>8</a:t>
            </a:r>
            <a:r>
              <a:rPr lang="zh-TW" altLang="en-US" sz="3200" b="1" dirty="0">
                <a:latin typeface="Times New Roman" pitchFamily="18" charset="0"/>
                <a:ea typeface="標楷體" pitchFamily="65" charset="-120"/>
              </a:rPr>
              <a:t>條</a:t>
            </a:r>
            <a:r>
              <a:rPr lang="en-US" altLang="zh-TW" sz="3200" b="1" dirty="0">
                <a:latin typeface="Times New Roman" pitchFamily="18" charset="0"/>
                <a:ea typeface="標楷體" pitchFamily="65" charset="-120"/>
              </a:rPr>
              <a:t>d</a:t>
            </a:r>
            <a:r>
              <a:rPr lang="zh-TW" altLang="en-US" sz="3200" b="1" dirty="0">
                <a:latin typeface="Times New Roman" pitchFamily="18" charset="0"/>
                <a:ea typeface="標楷體" pitchFamily="65" charset="-120"/>
              </a:rPr>
              <a:t>項之規定</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若銀行經開狀銀行之授權或委託對信用狀保兌</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但卻無意照辦時</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其須儘速告知開狀銀行</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並得將該信用狀通知而不加保</a:t>
            </a:r>
            <a:r>
              <a:rPr lang="zh-TW" altLang="en-US" sz="3200" b="1" dirty="0" smtClean="0">
                <a:latin typeface="Times New Roman" pitchFamily="18" charset="0"/>
                <a:ea typeface="標楷體" pitchFamily="65" charset="-120"/>
              </a:rPr>
              <a:t>兌</a:t>
            </a:r>
            <a:r>
              <a:rPr lang="en-US" altLang="zh-TW" sz="3200" b="1" dirty="0">
                <a:latin typeface="Times New Roman" pitchFamily="18" charset="0"/>
                <a:ea typeface="標楷體" pitchFamily="65" charset="-120"/>
              </a:rPr>
              <a:t>.</a:t>
            </a:r>
            <a:endParaRPr lang="en-US" altLang="zh-TW" sz="3200" b="1"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253</a:t>
            </a:fld>
            <a:endParaRPr lang="zh-TW" altLang="en-US"/>
          </a:p>
        </p:txBody>
      </p:sp>
      <p:sp>
        <p:nvSpPr>
          <p:cNvPr id="3" name="向右箭號 2"/>
          <p:cNvSpPr/>
          <p:nvPr/>
        </p:nvSpPr>
        <p:spPr>
          <a:xfrm>
            <a:off x="2267744" y="6453336"/>
            <a:ext cx="720080" cy="40466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68394828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95288" y="0"/>
            <a:ext cx="8229600" cy="908050"/>
          </a:xfrm>
        </p:spPr>
        <p:txBody>
          <a:bodyPr>
            <a:normAutofit/>
          </a:bodyPr>
          <a:lstStyle/>
          <a:p>
            <a:pPr algn="ctr" eaLnBrk="1" hangingPunct="1"/>
            <a:r>
              <a:rPr lang="zh-TW" altLang="en-US" sz="4000" b="1" dirty="0">
                <a:solidFill>
                  <a:srgbClr val="000000"/>
                </a:solidFill>
                <a:ea typeface="標楷體" pitchFamily="65" charset="-120"/>
              </a:rPr>
              <a:t>保</a:t>
            </a:r>
            <a:r>
              <a:rPr lang="zh-TW" altLang="en-US" sz="4000" b="1" dirty="0" smtClean="0">
                <a:solidFill>
                  <a:srgbClr val="000000"/>
                </a:solidFill>
                <a:ea typeface="標楷體" pitchFamily="65" charset="-120"/>
              </a:rPr>
              <a:t>兌信用狀與保兌銀行</a:t>
            </a:r>
          </a:p>
        </p:txBody>
      </p:sp>
      <p:sp>
        <p:nvSpPr>
          <p:cNvPr id="109571" name="Rectangle 3"/>
          <p:cNvSpPr>
            <a:spLocks noGrp="1" noChangeArrowheads="1"/>
          </p:cNvSpPr>
          <p:nvPr>
            <p:ph type="body" idx="1"/>
          </p:nvPr>
        </p:nvSpPr>
        <p:spPr>
          <a:xfrm>
            <a:off x="0" y="1052736"/>
            <a:ext cx="9144000" cy="5472608"/>
          </a:xfrm>
        </p:spPr>
        <p:txBody>
          <a:bodyPr>
            <a:noAutofit/>
          </a:bodyPr>
          <a:lstStyle/>
          <a:p>
            <a:pPr eaLnBrk="1" hangingPunct="1"/>
            <a:r>
              <a:rPr lang="zh-TW" altLang="en-US" sz="3200" b="1" dirty="0" smtClean="0">
                <a:latin typeface="Times New Roman" pitchFamily="18" charset="0"/>
                <a:ea typeface="標楷體" pitchFamily="65" charset="-120"/>
              </a:rPr>
              <a:t>保兌之作成</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須開狀銀行之委託或授權</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例如</a:t>
            </a:r>
            <a:r>
              <a:rPr lang="en-US" altLang="zh-TW" sz="3200" b="1" dirty="0" smtClean="0">
                <a:latin typeface="Times New Roman" pitchFamily="18" charset="0"/>
                <a:ea typeface="標楷體" pitchFamily="65" charset="-120"/>
              </a:rPr>
              <a:t>:MT700 49</a:t>
            </a:r>
            <a:r>
              <a:rPr lang="zh-TW" altLang="en-US" sz="3200" b="1" dirty="0" smtClean="0">
                <a:latin typeface="Times New Roman" pitchFamily="18" charset="0"/>
                <a:ea typeface="標楷體" pitchFamily="65" charset="-120"/>
              </a:rPr>
              <a:t>欄位填列</a:t>
            </a:r>
            <a:r>
              <a:rPr lang="en-US" altLang="zh-TW" sz="3200" b="1" dirty="0" smtClean="0">
                <a:latin typeface="Times New Roman" pitchFamily="18" charset="0"/>
                <a:ea typeface="標楷體" pitchFamily="65" charset="-120"/>
              </a:rPr>
              <a:t>”MAY ADD”</a:t>
            </a:r>
            <a:r>
              <a:rPr lang="zh-TW" altLang="en-US" sz="3200" b="1" dirty="0" smtClean="0">
                <a:latin typeface="Times New Roman" pitchFamily="18" charset="0"/>
                <a:ea typeface="標楷體" pitchFamily="65" charset="-120"/>
              </a:rPr>
              <a:t>或</a:t>
            </a:r>
            <a:r>
              <a:rPr lang="en-US" altLang="zh-TW" sz="3200" b="1" dirty="0" smtClean="0">
                <a:latin typeface="Times New Roman" pitchFamily="18" charset="0"/>
                <a:ea typeface="標楷體" pitchFamily="65" charset="-120"/>
              </a:rPr>
              <a:t>”CONFIRM”),</a:t>
            </a:r>
            <a:r>
              <a:rPr lang="zh-TW" altLang="en-US" sz="3200" b="1" dirty="0" smtClean="0">
                <a:latin typeface="Times New Roman" pitchFamily="18" charset="0"/>
                <a:ea typeface="標楷體" pitchFamily="65" charset="-120"/>
              </a:rPr>
              <a:t>且獲得保兌銀行同意附加其保兌</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例如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加註</a:t>
            </a:r>
            <a:r>
              <a:rPr lang="en-US" altLang="zh-TW" sz="3200" b="1" dirty="0" smtClean="0">
                <a:latin typeface="Times New Roman" pitchFamily="18" charset="0"/>
                <a:ea typeface="標楷體" pitchFamily="65" charset="-120"/>
              </a:rPr>
              <a:t>”We confirm the credit and thereby undertake to </a:t>
            </a:r>
            <a:r>
              <a:rPr lang="en-US" altLang="zh-TW" sz="3200" b="1" dirty="0" err="1" smtClean="0">
                <a:latin typeface="Times New Roman" pitchFamily="18" charset="0"/>
                <a:ea typeface="標楷體" pitchFamily="65" charset="-120"/>
              </a:rPr>
              <a:t>honour</a:t>
            </a:r>
            <a:r>
              <a:rPr lang="en-US" altLang="zh-TW" sz="3200" b="1" dirty="0" smtClean="0">
                <a:latin typeface="Times New Roman" pitchFamily="18" charset="0"/>
                <a:ea typeface="標楷體" pitchFamily="65" charset="-120"/>
              </a:rPr>
              <a:t> the drafts drawn in compliance with …”)</a:t>
            </a:r>
          </a:p>
          <a:p>
            <a:pPr eaLnBrk="1" hangingPunct="1"/>
            <a:r>
              <a:rPr lang="zh-TW" altLang="en-US" sz="3200" b="1" dirty="0" smtClean="0">
                <a:latin typeface="Times New Roman" pitchFamily="18" charset="0"/>
                <a:ea typeface="標楷體" pitchFamily="65" charset="-120"/>
              </a:rPr>
              <a:t>不可撤銷信用狀構成保兌銀行付款</a:t>
            </a:r>
            <a:r>
              <a:rPr lang="ar-SA" altLang="en-US" sz="3200" b="1" dirty="0" smtClean="0">
                <a:latin typeface="Times New Roman" pitchFamily="18" charset="0"/>
                <a:cs typeface="Times New Roman" pitchFamily="18" charset="0"/>
              </a:rPr>
              <a:t>۰</a:t>
            </a:r>
            <a:r>
              <a:rPr lang="zh-TW" altLang="en-US" sz="3200" b="1" dirty="0" smtClean="0">
                <a:latin typeface="Times New Roman" pitchFamily="18" charset="0"/>
                <a:ea typeface="標楷體" pitchFamily="65" charset="-120"/>
              </a:rPr>
              <a:t>承兌或讓購之確定義務</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但以向其提示所規定之單據且已遵循信用狀條款為條件</a:t>
            </a:r>
            <a:r>
              <a:rPr lang="en-US" altLang="zh-TW" sz="3200" b="1" dirty="0" smtClean="0">
                <a:latin typeface="Times New Roman" pitchFamily="18" charset="0"/>
                <a:ea typeface="標楷體" pitchFamily="65" charset="-120"/>
              </a:rPr>
              <a:t>.</a:t>
            </a:r>
          </a:p>
          <a:p>
            <a:pPr eaLnBrk="1" hangingPunct="1"/>
            <a:r>
              <a:rPr lang="zh-TW" altLang="en-US" sz="3200" b="1" dirty="0" smtClean="0">
                <a:latin typeface="Times New Roman" pitchFamily="18" charset="0"/>
                <a:ea typeface="標楷體" pitchFamily="65" charset="-120"/>
              </a:rPr>
              <a:t>保兌銀行已依據</a:t>
            </a:r>
            <a:r>
              <a:rPr lang="en-US" altLang="zh-TW" sz="3200" b="1" dirty="0" smtClean="0">
                <a:latin typeface="Times New Roman" pitchFamily="18" charset="0"/>
                <a:ea typeface="標楷體" pitchFamily="65" charset="-120"/>
              </a:rPr>
              <a:t>UCP</a:t>
            </a:r>
            <a:r>
              <a:rPr lang="zh-TW" altLang="en-US" sz="3200" b="1" dirty="0" smtClean="0">
                <a:latin typeface="Times New Roman" pitchFamily="18" charset="0"/>
                <a:ea typeface="標楷體" pitchFamily="65" charset="-120"/>
              </a:rPr>
              <a:t>發出拒付通知</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其保兌義務已不再存在</a:t>
            </a:r>
            <a:r>
              <a:rPr lang="en-US" altLang="zh-TW" sz="3200" b="1" dirty="0" smtClean="0">
                <a:latin typeface="Times New Roman" pitchFamily="18"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254</a:t>
            </a:fld>
            <a:endParaRPr lang="zh-TW" altLang="en-US"/>
          </a:p>
        </p:txBody>
      </p:sp>
    </p:spTree>
    <p:extLst>
      <p:ext uri="{BB962C8B-B14F-4D97-AF65-F5344CB8AC3E}">
        <p14:creationId xmlns:p14="http://schemas.microsoft.com/office/powerpoint/2010/main" xmlns="" val="146344533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4213" y="0"/>
            <a:ext cx="8162925" cy="908720"/>
          </a:xfrm>
        </p:spPr>
        <p:txBody>
          <a:bodyPr/>
          <a:lstStyle/>
          <a:p>
            <a:pPr algn="ctr" eaLnBrk="1" hangingPunct="1"/>
            <a:r>
              <a:rPr lang="zh-TW" altLang="en-US" sz="4000" b="1" dirty="0" smtClean="0">
                <a:solidFill>
                  <a:srgbClr val="000000"/>
                </a:solidFill>
                <a:latin typeface="Times New Roman" pitchFamily="18" charset="0"/>
                <a:ea typeface="標楷體" pitchFamily="65" charset="-120"/>
              </a:rPr>
              <a:t>即</a:t>
            </a:r>
            <a:r>
              <a:rPr lang="en-US" altLang="zh-TW" sz="4000" b="1" dirty="0" smtClean="0">
                <a:solidFill>
                  <a:srgbClr val="000000"/>
                </a:solidFill>
                <a:latin typeface="Times New Roman" pitchFamily="18" charset="0"/>
                <a:ea typeface="標楷體" pitchFamily="65" charset="-120"/>
              </a:rPr>
              <a:t>/</a:t>
            </a:r>
            <a:r>
              <a:rPr lang="zh-TW" altLang="en-US" sz="4000" b="1" dirty="0" smtClean="0">
                <a:solidFill>
                  <a:srgbClr val="000000"/>
                </a:solidFill>
                <a:latin typeface="Times New Roman" pitchFamily="18" charset="0"/>
                <a:ea typeface="標楷體" pitchFamily="65" charset="-120"/>
              </a:rPr>
              <a:t>遠期信用狀之比較</a:t>
            </a:r>
          </a:p>
        </p:txBody>
      </p:sp>
      <p:graphicFrame>
        <p:nvGraphicFramePr>
          <p:cNvPr id="450563" name="Group 3"/>
          <p:cNvGraphicFramePr>
            <a:graphicFrameLocks noGrp="1"/>
          </p:cNvGraphicFramePr>
          <p:nvPr>
            <p:ph type="tbl" idx="1"/>
          </p:nvPr>
        </p:nvGraphicFramePr>
        <p:xfrm>
          <a:off x="0" y="1052513"/>
          <a:ext cx="9144000" cy="5289550"/>
        </p:xfrm>
        <a:graphic>
          <a:graphicData uri="http://schemas.openxmlformats.org/drawingml/2006/table">
            <a:tbl>
              <a:tblPr/>
              <a:tblGrid>
                <a:gridCol w="2209800"/>
                <a:gridCol w="2649538"/>
                <a:gridCol w="2376487"/>
                <a:gridCol w="1908175"/>
              </a:tblGrid>
              <a:tr h="96324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600" b="1" i="0" u="none" strike="noStrike" cap="none" normalizeH="0" baseline="0" dirty="0" smtClean="0">
                          <a:ln>
                            <a:noFill/>
                          </a:ln>
                          <a:solidFill>
                            <a:schemeClr val="tx1"/>
                          </a:solidFill>
                          <a:effectLst/>
                          <a:latin typeface="Times New Roman" pitchFamily="18" charset="0"/>
                          <a:ea typeface="標楷體" pitchFamily="65" charset="-120"/>
                        </a:rPr>
                        <a:t>        </a:t>
                      </a:r>
                      <a:r>
                        <a:rPr kumimoji="1" lang="zh-TW" altLang="en-US" sz="2600" b="1" i="0" u="none" strike="noStrike" cap="none" normalizeH="0" baseline="0" dirty="0" smtClean="0">
                          <a:ln>
                            <a:noFill/>
                          </a:ln>
                          <a:solidFill>
                            <a:schemeClr val="tx1"/>
                          </a:solidFill>
                          <a:effectLst/>
                          <a:latin typeface="Times New Roman" pitchFamily="18" charset="0"/>
                          <a:ea typeface="標楷體" pitchFamily="65" charset="-120"/>
                        </a:rPr>
                        <a:t>項   目</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dirty="0" smtClean="0">
                          <a:ln>
                            <a:noFill/>
                          </a:ln>
                          <a:solidFill>
                            <a:schemeClr val="tx1"/>
                          </a:solidFill>
                          <a:effectLst/>
                          <a:latin typeface="Times New Roman" pitchFamily="18" charset="0"/>
                          <a:ea typeface="標楷體" pitchFamily="65" charset="-120"/>
                        </a:rPr>
                        <a:t>種  類</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w="12700" cap="flat" cmpd="sng" algn="ctr">
                      <a:solidFill>
                        <a:schemeClr val="tx1"/>
                      </a:solidFill>
                      <a:prstDash val="solid"/>
                      <a:miter lim="800000"/>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開狀行對押匯</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提示</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行之補償</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dirty="0" smtClean="0">
                          <a:ln>
                            <a:noFill/>
                          </a:ln>
                          <a:solidFill>
                            <a:schemeClr val="tx1"/>
                          </a:solidFill>
                          <a:effectLst/>
                          <a:latin typeface="Times New Roman" pitchFamily="18" charset="0"/>
                          <a:ea typeface="標楷體" pitchFamily="65" charset="-120"/>
                        </a:rPr>
                        <a:t>申請人之贖單及還款</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Arial" charset="0"/>
                          <a:ea typeface="標楷體" pitchFamily="65" charset="-120"/>
                        </a:rPr>
                        <a:t>押匯行之墊款利息</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29392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即期信用狀</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(Sight L/C)</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以即期方式補償</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到單須還款贖單</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Arial" charset="0"/>
                          <a:ea typeface="標楷體" pitchFamily="65" charset="-120"/>
                        </a:rPr>
                        <a:t>出押息</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6699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買方遠期信用狀</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(Buyer’s Usance L/C)</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以即期方式補償</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到單係承兌贖單</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到期還款</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本金加利息</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Arial" charset="0"/>
                          <a:ea typeface="標楷體" pitchFamily="65" charset="-120"/>
                        </a:rPr>
                        <a:t>出押息</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465386">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賣方遠期信用狀</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(Seller’s Usance L/C)</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以信用狀所規定或推算之到期日補償</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到單係承兌贖單</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到期還款</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本金</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Arial" charset="0"/>
                          <a:ea typeface="標楷體" pitchFamily="65" charset="-120"/>
                        </a:rPr>
                        <a:t>貼現息或</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Arial" charset="0"/>
                          <a:ea typeface="標楷體" pitchFamily="65" charset="-120"/>
                        </a:rPr>
                        <a:t>出押息加貼現息</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投影片編號版面配置區 1"/>
          <p:cNvSpPr>
            <a:spLocks noGrp="1"/>
          </p:cNvSpPr>
          <p:nvPr>
            <p:ph type="sldNum" sz="quarter" idx="12"/>
          </p:nvPr>
        </p:nvSpPr>
        <p:spPr/>
        <p:txBody>
          <a:bodyPr/>
          <a:lstStyle/>
          <a:p>
            <a:pPr>
              <a:defRPr/>
            </a:pPr>
            <a:fld id="{5D2DAECB-1E66-411C-8A9A-4F0981B769E1}" type="slidenum">
              <a:rPr lang="en-US" altLang="zh-TW" smtClean="0"/>
              <a:pPr>
                <a:defRPr/>
              </a:pPr>
              <a:t>255</a:t>
            </a:fld>
            <a:endParaRPr lang="en-US" altLang="zh-TW"/>
          </a:p>
        </p:txBody>
      </p:sp>
    </p:spTree>
    <p:extLst>
      <p:ext uri="{BB962C8B-B14F-4D97-AF65-F5344CB8AC3E}">
        <p14:creationId xmlns:p14="http://schemas.microsoft.com/office/powerpoint/2010/main" xmlns="" val="349725541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4213" y="0"/>
            <a:ext cx="7772400" cy="908720"/>
          </a:xfrm>
        </p:spPr>
        <p:txBody>
          <a:bodyPr/>
          <a:lstStyle/>
          <a:p>
            <a:pPr algn="ctr" eaLnBrk="1" hangingPunct="1"/>
            <a:r>
              <a:rPr lang="zh-TW" altLang="en-US" sz="4000" b="1" dirty="0" smtClean="0">
                <a:solidFill>
                  <a:schemeClr val="tx1"/>
                </a:solidFill>
                <a:latin typeface="Times New Roman" pitchFamily="18" charset="0"/>
                <a:ea typeface="標楷體" pitchFamily="65" charset="-120"/>
              </a:rPr>
              <a:t>即</a:t>
            </a:r>
            <a:r>
              <a:rPr lang="en-US" altLang="zh-TW" sz="4000" b="1" dirty="0" smtClean="0">
                <a:solidFill>
                  <a:schemeClr val="tx1"/>
                </a:solidFill>
                <a:latin typeface="Times New Roman" pitchFamily="18" charset="0"/>
                <a:ea typeface="標楷體" pitchFamily="65" charset="-120"/>
              </a:rPr>
              <a:t>/</a:t>
            </a:r>
            <a:r>
              <a:rPr lang="zh-TW" altLang="en-US" sz="4000" b="1" dirty="0" smtClean="0">
                <a:solidFill>
                  <a:schemeClr val="tx1"/>
                </a:solidFill>
                <a:latin typeface="Times New Roman" pitchFamily="18" charset="0"/>
                <a:ea typeface="標楷體" pitchFamily="65" charset="-120"/>
              </a:rPr>
              <a:t>遠期信用狀之表示</a:t>
            </a:r>
          </a:p>
        </p:txBody>
      </p:sp>
      <p:sp>
        <p:nvSpPr>
          <p:cNvPr id="116739" name="Rectangle 3"/>
          <p:cNvSpPr>
            <a:spLocks noGrp="1" noChangeArrowheads="1"/>
          </p:cNvSpPr>
          <p:nvPr>
            <p:ph type="body" idx="1"/>
          </p:nvPr>
        </p:nvSpPr>
        <p:spPr>
          <a:xfrm>
            <a:off x="0" y="1052736"/>
            <a:ext cx="9144000" cy="5805264"/>
          </a:xfrm>
        </p:spPr>
        <p:txBody>
          <a:bodyPr>
            <a:normAutofit lnSpcReduction="10000"/>
          </a:bodyPr>
          <a:lstStyle/>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以</a:t>
            </a:r>
            <a:r>
              <a:rPr lang="en-US" altLang="zh-TW" sz="2800" b="1" dirty="0" smtClean="0">
                <a:latin typeface="Times New Roman" pitchFamily="18" charset="0"/>
                <a:ea typeface="標楷體" pitchFamily="65" charset="-120"/>
                <a:cs typeface="Times New Roman" pitchFamily="18" charset="0"/>
              </a:rPr>
              <a:t>41a</a:t>
            </a:r>
            <a:r>
              <a:rPr lang="zh-TW" altLang="en-US" sz="2800" b="1" dirty="0" smtClean="0">
                <a:latin typeface="Times New Roman" pitchFamily="18" charset="0"/>
                <a:ea typeface="標楷體" pitchFamily="65" charset="-120"/>
                <a:cs typeface="Times New Roman" pitchFamily="18" charset="0"/>
              </a:rPr>
              <a:t>欄位</a:t>
            </a:r>
            <a:r>
              <a:rPr lang="en-US" altLang="zh-TW" sz="2800" b="1" dirty="0" smtClean="0">
                <a:latin typeface="Times New Roman" pitchFamily="18" charset="0"/>
                <a:ea typeface="標楷體" pitchFamily="65" charset="-120"/>
                <a:cs typeface="Times New Roman" pitchFamily="18" charset="0"/>
              </a:rPr>
              <a:t>,42C</a:t>
            </a:r>
            <a:r>
              <a:rPr lang="zh-TW" altLang="en-US" sz="2800" b="1" dirty="0" smtClean="0">
                <a:latin typeface="Times New Roman" pitchFamily="18" charset="0"/>
                <a:ea typeface="標楷體" pitchFamily="65" charset="-120"/>
                <a:cs typeface="Times New Roman" pitchFamily="18" charset="0"/>
              </a:rPr>
              <a:t>欄位及</a:t>
            </a:r>
            <a:r>
              <a:rPr lang="en-US" altLang="zh-TW" sz="2800" b="1" dirty="0" smtClean="0">
                <a:latin typeface="Times New Roman" pitchFamily="18" charset="0"/>
                <a:ea typeface="標楷體" pitchFamily="65" charset="-120"/>
                <a:cs typeface="Times New Roman" pitchFamily="18" charset="0"/>
              </a:rPr>
              <a:t>78</a:t>
            </a:r>
            <a:r>
              <a:rPr lang="zh-TW" altLang="en-US" sz="2800" b="1" dirty="0" smtClean="0">
                <a:latin typeface="Times New Roman" pitchFamily="18" charset="0"/>
                <a:ea typeface="標楷體" pitchFamily="65" charset="-120"/>
                <a:cs typeface="Times New Roman" pitchFamily="18" charset="0"/>
              </a:rPr>
              <a:t>欄位判定</a:t>
            </a:r>
          </a:p>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即期信用狀－</a:t>
            </a:r>
          </a:p>
          <a:p>
            <a:pPr eaLnBrk="1" hangingPunct="1">
              <a:lnSpc>
                <a:spcPct val="90000"/>
              </a:lnSpc>
              <a:buFont typeface="Wingdings" pitchFamily="2" charset="2"/>
              <a:buNone/>
            </a:pPr>
            <a:r>
              <a:rPr lang="zh-TW" altLang="en-US" sz="2800" b="1" dirty="0" smtClean="0">
                <a:latin typeface="Times New Roman" pitchFamily="18" charset="0"/>
                <a:ea typeface="標楷體" pitchFamily="65" charset="-120"/>
                <a:cs typeface="Times New Roman" pitchFamily="18" charset="0"/>
              </a:rPr>
              <a:t>    </a:t>
            </a:r>
            <a:r>
              <a:rPr lang="en-US" altLang="zh-TW" sz="2800" b="1" dirty="0" smtClean="0">
                <a:latin typeface="Times New Roman" pitchFamily="18" charset="0"/>
                <a:ea typeface="標楷體" pitchFamily="65" charset="-120"/>
                <a:cs typeface="Times New Roman" pitchFamily="18" charset="0"/>
              </a:rPr>
              <a:t>41D:OO BANK BY NEGOTIATION/PAYMENT</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42C:AT SIGHT</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78:…..PAY AT SIGHT….            </a:t>
            </a:r>
            <a:endParaRPr kumimoji="0" lang="en-US" altLang="zh-TW" sz="2800" b="1" dirty="0" smtClean="0">
              <a:latin typeface="Times New Roman" pitchFamily="18" charset="0"/>
              <a:ea typeface="標楷體" pitchFamily="65" charset="-120"/>
              <a:cs typeface="Times New Roman" pitchFamily="18" charset="0"/>
            </a:endParaRPr>
          </a:p>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遠期信用狀－</a:t>
            </a:r>
          </a:p>
          <a:p>
            <a:pPr eaLnBrk="1" hangingPunct="1">
              <a:lnSpc>
                <a:spcPct val="90000"/>
              </a:lnSpc>
              <a:buFont typeface="Wingdings" pitchFamily="2" charset="2"/>
              <a:buNone/>
            </a:pPr>
            <a:r>
              <a:rPr lang="zh-TW" altLang="en-US" sz="2800" b="1" dirty="0" smtClean="0">
                <a:latin typeface="Times New Roman" pitchFamily="18" charset="0"/>
                <a:ea typeface="標楷體" pitchFamily="65" charset="-120"/>
                <a:cs typeface="Times New Roman" pitchFamily="18" charset="0"/>
              </a:rPr>
              <a:t>    </a:t>
            </a:r>
            <a:r>
              <a:rPr lang="en-US" altLang="zh-TW" sz="2800" b="1" dirty="0" smtClean="0">
                <a:latin typeface="Times New Roman" pitchFamily="18" charset="0"/>
                <a:ea typeface="標楷體" pitchFamily="65" charset="-120"/>
                <a:cs typeface="Times New Roman" pitchFamily="18" charset="0"/>
              </a:rPr>
              <a:t>41D:OO BANK BY ACCEPTANCE/ </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DEF  PAYMENT</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42C:XX DAYS AFTER SIGHT (or  AFTER THE</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DATE OF SHIPMENT or B/L DATE)</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78:…..PAY AT MATURITY….</a:t>
            </a:r>
            <a:r>
              <a:rPr lang="en-US" altLang="zh-TW" sz="2800" dirty="0" smtClean="0">
                <a:ea typeface="標楷體" pitchFamily="65" charset="-120"/>
                <a:cs typeface="Times New Roman" pitchFamily="18" charset="0"/>
              </a:rPr>
              <a:t> </a:t>
            </a:r>
            <a:r>
              <a:rPr lang="en-US" altLang="zh-TW" sz="2800" b="1" dirty="0" smtClean="0">
                <a:latin typeface="Times New Roman" pitchFamily="18" charset="0"/>
                <a:ea typeface="標楷體" pitchFamily="65" charset="-120"/>
                <a:cs typeface="Times New Roman" pitchFamily="18" charset="0"/>
              </a:rPr>
              <a:t>ACCEPTANCE COMMISSIONS AND DISCOUNT CHARGES ARE FOR BENEFICIARY’S ACCOUNT</a:t>
            </a:r>
          </a:p>
        </p:txBody>
      </p:sp>
      <p:sp>
        <p:nvSpPr>
          <p:cNvPr id="11674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fld id="{D2A5640C-517B-4719-8908-49F8F5D4B378}" type="slidenum">
              <a:rPr kumimoji="0" lang="zh-TW" altLang="en-US" sz="1000" smtClean="0"/>
              <a:pPr eaLnBrk="1" hangingPunct="1">
                <a:spcBef>
                  <a:spcPct val="0"/>
                </a:spcBef>
                <a:buClrTx/>
                <a:buSzTx/>
                <a:buFontTx/>
                <a:buNone/>
              </a:pPr>
              <a:t>256</a:t>
            </a:fld>
            <a:endParaRPr kumimoji="0" lang="en-US" altLang="zh-TW" sz="1000" smtClean="0"/>
          </a:p>
        </p:txBody>
      </p:sp>
    </p:spTree>
    <p:extLst>
      <p:ext uri="{BB962C8B-B14F-4D97-AF65-F5344CB8AC3E}">
        <p14:creationId xmlns:p14="http://schemas.microsoft.com/office/powerpoint/2010/main" xmlns="" val="2619153205"/>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4300" y="0"/>
            <a:ext cx="865188"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67"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738" y="5013325"/>
            <a:ext cx="865187"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68" name="Picture 5" descr="工廠的煙囪冒著黑煙"/>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07363" y="0"/>
            <a:ext cx="1036637" cy="112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69" name="Picture 2" descr="http://upload.wikimedia.org/wikipedia/commons/thumb/c/c7/Crowne_Plaza_İzmir.jpg/170px-Crowne_Plaza_İzmir.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941888"/>
            <a:ext cx="936625" cy="136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9"/>
          <p:cNvSpPr/>
          <p:nvPr/>
        </p:nvSpPr>
        <p:spPr>
          <a:xfrm>
            <a:off x="0" y="0"/>
            <a:ext cx="3276600" cy="90805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bg1"/>
                </a:solidFill>
                <a:latin typeface="Times New Roman" pitchFamily="18" charset="0"/>
                <a:ea typeface="標楷體" pitchFamily="65" charset="-120"/>
                <a:cs typeface="Times New Roman" pitchFamily="18" charset="0"/>
              </a:rPr>
              <a:t>即期信用狀</a:t>
            </a:r>
            <a:endParaRPr lang="en-US" altLang="zh-TW" sz="2800" b="1" dirty="0">
              <a:solidFill>
                <a:schemeClr val="bg1"/>
              </a:solidFill>
              <a:latin typeface="Times New Roman" pitchFamily="18" charset="0"/>
              <a:ea typeface="標楷體" pitchFamily="65" charset="-120"/>
              <a:cs typeface="Times New Roman" pitchFamily="18" charset="0"/>
            </a:endParaRPr>
          </a:p>
          <a:p>
            <a:pPr algn="ctr">
              <a:defRPr/>
            </a:pPr>
            <a:r>
              <a:rPr lang="en-US" altLang="zh-TW" sz="2800" b="1" dirty="0">
                <a:solidFill>
                  <a:schemeClr val="bg1"/>
                </a:solidFill>
                <a:latin typeface="Times New Roman" pitchFamily="18" charset="0"/>
                <a:ea typeface="標楷體" pitchFamily="65" charset="-120"/>
                <a:cs typeface="Times New Roman" pitchFamily="18" charset="0"/>
              </a:rPr>
              <a:t>(Sight L/C)</a:t>
            </a:r>
            <a:endParaRPr lang="zh-TW" altLang="en-US" sz="2800" b="1" dirty="0">
              <a:solidFill>
                <a:schemeClr val="bg1"/>
              </a:solidFill>
              <a:latin typeface="Times New Roman" pitchFamily="18" charset="0"/>
              <a:ea typeface="標楷體" pitchFamily="65" charset="-120"/>
              <a:cs typeface="Times New Roman" pitchFamily="18" charset="0"/>
            </a:endParaRPr>
          </a:p>
        </p:txBody>
      </p:sp>
      <p:sp>
        <p:nvSpPr>
          <p:cNvPr id="113671" name="矩形 10"/>
          <p:cNvSpPr>
            <a:spLocks noChangeArrowheads="1"/>
          </p:cNvSpPr>
          <p:nvPr/>
        </p:nvSpPr>
        <p:spPr bwMode="auto">
          <a:xfrm>
            <a:off x="5148263" y="0"/>
            <a:ext cx="2592387" cy="360363"/>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(3/4)</a:t>
            </a:r>
            <a:r>
              <a:rPr lang="zh-TW" altLang="en-US" sz="2000" b="1">
                <a:solidFill>
                  <a:schemeClr val="bg1"/>
                </a:solidFill>
                <a:latin typeface="Times New Roman" pitchFamily="18" charset="0"/>
                <a:ea typeface="標楷體" pitchFamily="65" charset="-120"/>
                <a:cs typeface="Times New Roman" pitchFamily="18" charset="0"/>
              </a:rPr>
              <a:t>提示單據</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押匯</a:t>
            </a:r>
          </a:p>
        </p:txBody>
      </p:sp>
      <p:sp>
        <p:nvSpPr>
          <p:cNvPr id="113672" name="矩形 11"/>
          <p:cNvSpPr>
            <a:spLocks noChangeArrowheads="1"/>
          </p:cNvSpPr>
          <p:nvPr/>
        </p:nvSpPr>
        <p:spPr bwMode="auto">
          <a:xfrm>
            <a:off x="1331913" y="4941888"/>
            <a:ext cx="2303462" cy="719137"/>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(3/11)</a:t>
            </a:r>
            <a:r>
              <a:rPr lang="zh-TW" altLang="en-US" sz="2000" b="1">
                <a:solidFill>
                  <a:schemeClr val="bg1"/>
                </a:solidFill>
                <a:latin typeface="Times New Roman" pitchFamily="18" charset="0"/>
                <a:ea typeface="標楷體" pitchFamily="65" charset="-120"/>
                <a:cs typeface="Times New Roman" pitchFamily="18" charset="0"/>
              </a:rPr>
              <a:t>開狀銀行審查</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單據符合</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通知贖單</a:t>
            </a:r>
          </a:p>
        </p:txBody>
      </p:sp>
      <p:sp>
        <p:nvSpPr>
          <p:cNvPr id="113673" name="矩形 12"/>
          <p:cNvSpPr>
            <a:spLocks noChangeArrowheads="1"/>
          </p:cNvSpPr>
          <p:nvPr/>
        </p:nvSpPr>
        <p:spPr bwMode="auto">
          <a:xfrm>
            <a:off x="1187450" y="5949950"/>
            <a:ext cx="2305050" cy="35877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(3/14)</a:t>
            </a:r>
            <a:r>
              <a:rPr lang="zh-TW" altLang="en-US" sz="2000" b="1">
                <a:solidFill>
                  <a:schemeClr val="bg1"/>
                </a:solidFill>
                <a:latin typeface="Times New Roman" pitchFamily="18" charset="0"/>
                <a:ea typeface="標楷體" pitchFamily="65" charset="-120"/>
                <a:cs typeface="Times New Roman" pitchFamily="18" charset="0"/>
              </a:rPr>
              <a:t>還款贖單</a:t>
            </a:r>
          </a:p>
        </p:txBody>
      </p:sp>
      <p:sp>
        <p:nvSpPr>
          <p:cNvPr id="113674" name="矩形 13"/>
          <p:cNvSpPr>
            <a:spLocks noChangeArrowheads="1"/>
          </p:cNvSpPr>
          <p:nvPr/>
        </p:nvSpPr>
        <p:spPr bwMode="auto">
          <a:xfrm>
            <a:off x="5219700" y="549275"/>
            <a:ext cx="2592388" cy="792163"/>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(3/4)</a:t>
            </a:r>
            <a:r>
              <a:rPr lang="zh-TW" altLang="en-US" sz="2000" b="1">
                <a:solidFill>
                  <a:schemeClr val="bg1"/>
                </a:solidFill>
                <a:latin typeface="Times New Roman" pitchFamily="18" charset="0"/>
                <a:ea typeface="標楷體" pitchFamily="65" charset="-120"/>
                <a:cs typeface="Times New Roman" pitchFamily="18" charset="0"/>
              </a:rPr>
              <a:t>受理押匯</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扣取</a:t>
            </a:r>
            <a:r>
              <a:rPr lang="en-US" altLang="zh-TW" sz="2000" b="1">
                <a:solidFill>
                  <a:schemeClr val="bg1"/>
                </a:solidFill>
                <a:latin typeface="Times New Roman" pitchFamily="18" charset="0"/>
                <a:ea typeface="標楷體" pitchFamily="65" charset="-120"/>
                <a:cs typeface="Times New Roman" pitchFamily="18" charset="0"/>
              </a:rPr>
              <a:t>10</a:t>
            </a:r>
            <a:r>
              <a:rPr lang="zh-TW" altLang="en-US" sz="2000" b="1">
                <a:solidFill>
                  <a:schemeClr val="bg1"/>
                </a:solidFill>
                <a:latin typeface="Times New Roman" pitchFamily="18" charset="0"/>
                <a:ea typeface="標楷體" pitchFamily="65" charset="-120"/>
                <a:cs typeface="Times New Roman" pitchFamily="18" charset="0"/>
              </a:rPr>
              <a:t>天</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出押息後墊款</a:t>
            </a:r>
          </a:p>
        </p:txBody>
      </p:sp>
      <p:sp>
        <p:nvSpPr>
          <p:cNvPr id="113675" name="矩形 14"/>
          <p:cNvSpPr>
            <a:spLocks noChangeArrowheads="1"/>
          </p:cNvSpPr>
          <p:nvPr/>
        </p:nvSpPr>
        <p:spPr bwMode="auto">
          <a:xfrm>
            <a:off x="3563938" y="2133600"/>
            <a:ext cx="720725" cy="201612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(3/14)</a:t>
            </a: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開狀</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銀行</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匯付</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款項</a:t>
            </a:r>
          </a:p>
        </p:txBody>
      </p:sp>
      <p:sp>
        <p:nvSpPr>
          <p:cNvPr id="113676" name="矩形 15"/>
          <p:cNvSpPr>
            <a:spLocks noChangeArrowheads="1"/>
          </p:cNvSpPr>
          <p:nvPr/>
        </p:nvSpPr>
        <p:spPr bwMode="auto">
          <a:xfrm>
            <a:off x="4427538" y="2133600"/>
            <a:ext cx="1081087" cy="201612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(3/5)</a:t>
            </a:r>
            <a:r>
              <a:rPr lang="zh-TW" altLang="en-US" sz="2000" b="1">
                <a:solidFill>
                  <a:schemeClr val="bg1"/>
                </a:solidFill>
                <a:latin typeface="Times New Roman" pitchFamily="18" charset="0"/>
                <a:ea typeface="標楷體" pitchFamily="65" charset="-120"/>
                <a:cs typeface="Times New Roman" pitchFamily="18" charset="0"/>
              </a:rPr>
              <a:t>指定</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銀行寄送</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單據</a:t>
            </a:r>
            <a:r>
              <a:rPr lang="en-US" altLang="zh-TW" sz="2000" b="1">
                <a:solidFill>
                  <a:schemeClr val="bg1"/>
                </a:solidFill>
                <a:latin typeface="Times New Roman" pitchFamily="18" charset="0"/>
                <a:ea typeface="標楷體" pitchFamily="65" charset="-120"/>
                <a:cs typeface="Times New Roman" pitchFamily="18" charset="0"/>
              </a:rPr>
              <a:t>.</a:t>
            </a:r>
          </a:p>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(3/8)</a:t>
            </a:r>
            <a:r>
              <a:rPr lang="zh-TW" altLang="en-US" sz="2000" b="1">
                <a:solidFill>
                  <a:schemeClr val="bg1"/>
                </a:solidFill>
                <a:latin typeface="Times New Roman" pitchFamily="18" charset="0"/>
                <a:ea typeface="標楷體" pitchFamily="65" charset="-120"/>
                <a:cs typeface="Times New Roman" pitchFamily="18" charset="0"/>
              </a:rPr>
              <a:t>開狀</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銀行收到</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單據</a:t>
            </a:r>
          </a:p>
        </p:txBody>
      </p:sp>
      <p:sp>
        <p:nvSpPr>
          <p:cNvPr id="113677" name="矩形 16"/>
          <p:cNvSpPr>
            <a:spLocks noChangeArrowheads="1"/>
          </p:cNvSpPr>
          <p:nvPr/>
        </p:nvSpPr>
        <p:spPr bwMode="auto">
          <a:xfrm>
            <a:off x="3419475" y="981075"/>
            <a:ext cx="1800225" cy="360363"/>
          </a:xfrm>
          <a:prstGeom prst="rect">
            <a:avLst/>
          </a:prstGeom>
          <a:solidFill>
            <a:srgbClr val="92D05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ea typeface="標楷體" pitchFamily="65" charset="-120"/>
                <a:cs typeface="Times New Roman" pitchFamily="18" charset="0"/>
              </a:rPr>
              <a:t>指定</a:t>
            </a:r>
            <a:r>
              <a:rPr lang="en-US" altLang="zh-TW" sz="2000" b="1" dirty="0">
                <a:ea typeface="標楷體" pitchFamily="65" charset="-120"/>
                <a:cs typeface="Times New Roman" pitchFamily="18" charset="0"/>
              </a:rPr>
              <a:t>(</a:t>
            </a:r>
            <a:r>
              <a:rPr lang="zh-TW" altLang="en-US" sz="2000" b="1" dirty="0">
                <a:ea typeface="標楷體" pitchFamily="65" charset="-120"/>
                <a:cs typeface="Times New Roman" pitchFamily="18" charset="0"/>
              </a:rPr>
              <a:t>押匯</a:t>
            </a:r>
            <a:r>
              <a:rPr lang="en-US" altLang="zh-TW" sz="2000" b="1" dirty="0">
                <a:ea typeface="標楷體" pitchFamily="65" charset="-120"/>
                <a:cs typeface="Times New Roman" pitchFamily="18" charset="0"/>
              </a:rPr>
              <a:t>)</a:t>
            </a:r>
            <a:r>
              <a:rPr lang="zh-TW" altLang="en-US" sz="2000" b="1" dirty="0">
                <a:ea typeface="標楷體" pitchFamily="65" charset="-120"/>
                <a:cs typeface="Times New Roman" pitchFamily="18" charset="0"/>
              </a:rPr>
              <a:t>銀行</a:t>
            </a:r>
          </a:p>
        </p:txBody>
      </p:sp>
      <p:sp>
        <p:nvSpPr>
          <p:cNvPr id="113678" name="矩形 17"/>
          <p:cNvSpPr>
            <a:spLocks noChangeArrowheads="1"/>
          </p:cNvSpPr>
          <p:nvPr/>
        </p:nvSpPr>
        <p:spPr bwMode="auto">
          <a:xfrm>
            <a:off x="3779838" y="6021388"/>
            <a:ext cx="1800225" cy="360362"/>
          </a:xfrm>
          <a:prstGeom prst="rect">
            <a:avLst/>
          </a:prstGeom>
          <a:solidFill>
            <a:srgbClr val="92D05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ea typeface="標楷體" pitchFamily="65" charset="-120"/>
                <a:cs typeface="Times New Roman" pitchFamily="18" charset="0"/>
              </a:rPr>
              <a:t>開狀銀行</a:t>
            </a:r>
          </a:p>
        </p:txBody>
      </p:sp>
      <p:cxnSp>
        <p:nvCxnSpPr>
          <p:cNvPr id="113679" name="直線接點 23"/>
          <p:cNvCxnSpPr>
            <a:cxnSpLocks noChangeShapeType="1"/>
            <a:stCxn id="113671" idx="3"/>
          </p:cNvCxnSpPr>
          <p:nvPr/>
        </p:nvCxnSpPr>
        <p:spPr bwMode="auto">
          <a:xfrm>
            <a:off x="7740650" y="179388"/>
            <a:ext cx="363538" cy="3175"/>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3680" name="直線單箭頭接點 25"/>
          <p:cNvCxnSpPr>
            <a:cxnSpLocks noChangeShapeType="1"/>
            <a:stCxn id="113671" idx="1"/>
          </p:cNvCxnSpPr>
          <p:nvPr/>
        </p:nvCxnSpPr>
        <p:spPr bwMode="auto">
          <a:xfrm flipH="1">
            <a:off x="4795838" y="179388"/>
            <a:ext cx="352425" cy="317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3681" name="直線接點 26"/>
          <p:cNvCxnSpPr>
            <a:cxnSpLocks noChangeShapeType="1"/>
          </p:cNvCxnSpPr>
          <p:nvPr/>
        </p:nvCxnSpPr>
        <p:spPr bwMode="auto">
          <a:xfrm>
            <a:off x="4787900" y="765175"/>
            <a:ext cx="436563" cy="3175"/>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3682" name="直線接點 28"/>
          <p:cNvCxnSpPr>
            <a:cxnSpLocks noChangeShapeType="1"/>
          </p:cNvCxnSpPr>
          <p:nvPr/>
        </p:nvCxnSpPr>
        <p:spPr bwMode="auto">
          <a:xfrm>
            <a:off x="3632200" y="5303838"/>
            <a:ext cx="368300"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3683" name="直線接點 32"/>
          <p:cNvCxnSpPr>
            <a:cxnSpLocks noChangeShapeType="1"/>
          </p:cNvCxnSpPr>
          <p:nvPr/>
        </p:nvCxnSpPr>
        <p:spPr bwMode="auto">
          <a:xfrm>
            <a:off x="939800" y="6118225"/>
            <a:ext cx="231775"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3684" name="直線單箭頭接點 36"/>
          <p:cNvCxnSpPr>
            <a:cxnSpLocks noChangeShapeType="1"/>
          </p:cNvCxnSpPr>
          <p:nvPr/>
        </p:nvCxnSpPr>
        <p:spPr bwMode="auto">
          <a:xfrm flipH="1">
            <a:off x="977900" y="5295900"/>
            <a:ext cx="352425"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3685" name="直線單箭頭接點 38"/>
          <p:cNvCxnSpPr>
            <a:cxnSpLocks noChangeShapeType="1"/>
          </p:cNvCxnSpPr>
          <p:nvPr/>
        </p:nvCxnSpPr>
        <p:spPr bwMode="auto">
          <a:xfrm>
            <a:off x="7812088" y="765175"/>
            <a:ext cx="288925"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3686" name="直線單箭頭接點 39"/>
          <p:cNvCxnSpPr>
            <a:cxnSpLocks noChangeShapeType="1"/>
          </p:cNvCxnSpPr>
          <p:nvPr/>
        </p:nvCxnSpPr>
        <p:spPr bwMode="auto">
          <a:xfrm>
            <a:off x="3492500" y="6165850"/>
            <a:ext cx="287338"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3687" name="直線接點 41"/>
          <p:cNvCxnSpPr>
            <a:cxnSpLocks noChangeShapeType="1"/>
          </p:cNvCxnSpPr>
          <p:nvPr/>
        </p:nvCxnSpPr>
        <p:spPr bwMode="auto">
          <a:xfrm>
            <a:off x="4067175" y="4149725"/>
            <a:ext cx="0" cy="86360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3688" name="直線接點 44"/>
          <p:cNvCxnSpPr>
            <a:cxnSpLocks noChangeShapeType="1"/>
          </p:cNvCxnSpPr>
          <p:nvPr/>
        </p:nvCxnSpPr>
        <p:spPr bwMode="auto">
          <a:xfrm>
            <a:off x="4787900" y="1341438"/>
            <a:ext cx="4763" cy="785812"/>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3689" name="直線單箭頭接點 48"/>
          <p:cNvCxnSpPr>
            <a:cxnSpLocks noChangeShapeType="1"/>
          </p:cNvCxnSpPr>
          <p:nvPr/>
        </p:nvCxnSpPr>
        <p:spPr bwMode="auto">
          <a:xfrm>
            <a:off x="4716463" y="4149725"/>
            <a:ext cx="0" cy="8636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3690" name="直線單箭頭接點 50"/>
          <p:cNvCxnSpPr>
            <a:cxnSpLocks noChangeShapeType="1"/>
            <a:stCxn id="113675" idx="0"/>
          </p:cNvCxnSpPr>
          <p:nvPr/>
        </p:nvCxnSpPr>
        <p:spPr bwMode="auto">
          <a:xfrm flipV="1">
            <a:off x="3924300" y="1341438"/>
            <a:ext cx="0" cy="79216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13691" name="矩形 51"/>
          <p:cNvSpPr>
            <a:spLocks noChangeArrowheads="1"/>
          </p:cNvSpPr>
          <p:nvPr/>
        </p:nvSpPr>
        <p:spPr bwMode="auto">
          <a:xfrm>
            <a:off x="323850" y="1268413"/>
            <a:ext cx="2592388" cy="72072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開狀銀行之補償係</a:t>
            </a:r>
            <a:r>
              <a:rPr lang="en-US" altLang="zh-TW" sz="2000" b="1">
                <a:solidFill>
                  <a:schemeClr val="bg1"/>
                </a:solidFill>
                <a:latin typeface="Times New Roman" pitchFamily="18" charset="0"/>
                <a:ea typeface="標楷體" pitchFamily="65" charset="-120"/>
                <a:cs typeface="Times New Roman" pitchFamily="18" charset="0"/>
              </a:rPr>
              <a:t>:</a:t>
            </a:r>
          </a:p>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pay at sight</a:t>
            </a:r>
          </a:p>
          <a:p>
            <a:pPr algn="ctr" eaLnBrk="1" hangingPunct="1">
              <a:spcBef>
                <a:spcPct val="0"/>
              </a:spcBef>
              <a:buClrTx/>
              <a:buSzTx/>
              <a:buFontTx/>
              <a:buNone/>
            </a:pPr>
            <a:endParaRPr lang="zh-TW" altLang="en-US" sz="2000" b="1">
              <a:solidFill>
                <a:schemeClr val="bg2"/>
              </a:solidFill>
              <a:ea typeface="標楷體" pitchFamily="65" charset="-120"/>
              <a:cs typeface="Times New Roman" pitchFamily="18" charset="0"/>
            </a:endParaRPr>
          </a:p>
        </p:txBody>
      </p:sp>
      <p:sp>
        <p:nvSpPr>
          <p:cNvPr id="113692" name="投影片編號版面配置區 2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fld id="{78F83D84-0010-4E90-B8C9-EAE0DF50DA28}" type="slidenum">
              <a:rPr kumimoji="0" lang="zh-TW" altLang="en-US" sz="1000" smtClean="0"/>
              <a:pPr eaLnBrk="1" hangingPunct="1">
                <a:spcBef>
                  <a:spcPct val="0"/>
                </a:spcBef>
                <a:buClrTx/>
                <a:buSzTx/>
                <a:buFontTx/>
                <a:buNone/>
              </a:pPr>
              <a:t>257</a:t>
            </a:fld>
            <a:endParaRPr kumimoji="0" lang="en-US" altLang="zh-TW" sz="1000" smtClean="0"/>
          </a:p>
        </p:txBody>
      </p:sp>
      <p:sp>
        <p:nvSpPr>
          <p:cNvPr id="113693" name="矩形 28"/>
          <p:cNvSpPr>
            <a:spLocks noChangeArrowheads="1"/>
          </p:cNvSpPr>
          <p:nvPr/>
        </p:nvSpPr>
        <p:spPr bwMode="auto">
          <a:xfrm>
            <a:off x="7885113" y="1125538"/>
            <a:ext cx="1258887" cy="431800"/>
          </a:xfrm>
          <a:prstGeom prst="rect">
            <a:avLst/>
          </a:prstGeom>
          <a:solidFill>
            <a:srgbClr val="92D050"/>
          </a:solidFill>
          <a:ln w="9525" algn="ctr">
            <a:solidFill>
              <a:schemeClr val="tx1"/>
            </a:solidFill>
            <a:miter lim="800000"/>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latin typeface="標楷體" pitchFamily="65" charset="-120"/>
                <a:ea typeface="標楷體" pitchFamily="65" charset="-120"/>
              </a:rPr>
              <a:t>受益人</a:t>
            </a:r>
          </a:p>
        </p:txBody>
      </p:sp>
      <p:sp>
        <p:nvSpPr>
          <p:cNvPr id="113694" name="矩形 29"/>
          <p:cNvSpPr>
            <a:spLocks noChangeArrowheads="1"/>
          </p:cNvSpPr>
          <p:nvPr/>
        </p:nvSpPr>
        <p:spPr bwMode="auto">
          <a:xfrm>
            <a:off x="0" y="6426200"/>
            <a:ext cx="1258888" cy="431800"/>
          </a:xfrm>
          <a:prstGeom prst="rect">
            <a:avLst/>
          </a:prstGeom>
          <a:solidFill>
            <a:srgbClr val="92D050"/>
          </a:solidFill>
          <a:ln w="9525" algn="ctr">
            <a:solidFill>
              <a:schemeClr val="tx1"/>
            </a:solidFill>
            <a:miter lim="800000"/>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latin typeface="Times New Roman" pitchFamily="18" charset="0"/>
                <a:ea typeface="標楷體" pitchFamily="65" charset="-120"/>
                <a:cs typeface="Times New Roman" pitchFamily="18" charset="0"/>
              </a:rPr>
              <a:t>申請人</a:t>
            </a:r>
          </a:p>
        </p:txBody>
      </p:sp>
    </p:spTree>
    <p:extLst>
      <p:ext uri="{BB962C8B-B14F-4D97-AF65-F5344CB8AC3E}">
        <p14:creationId xmlns:p14="http://schemas.microsoft.com/office/powerpoint/2010/main" xmlns="" val="94965440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4300" y="0"/>
            <a:ext cx="865188"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691"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738" y="5013325"/>
            <a:ext cx="1008062"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692" name="Picture 5" descr="工廠的煙囪冒著黑煙"/>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07363" y="0"/>
            <a:ext cx="1036637" cy="112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693" name="Picture 2" descr="http://upload.wikimedia.org/wikipedia/commons/thumb/c/c7/Crowne_Plaza_İzmir.jpg/170px-Crowne_Plaza_İzmir.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941888"/>
            <a:ext cx="936625" cy="136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9"/>
          <p:cNvSpPr/>
          <p:nvPr/>
        </p:nvSpPr>
        <p:spPr>
          <a:xfrm>
            <a:off x="0" y="0"/>
            <a:ext cx="3276600" cy="90805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bg1"/>
                </a:solidFill>
                <a:latin typeface="Times New Roman" pitchFamily="18" charset="0"/>
                <a:ea typeface="標楷體" pitchFamily="65" charset="-120"/>
                <a:cs typeface="Times New Roman" pitchFamily="18" charset="0"/>
              </a:rPr>
              <a:t>買方遠期信用狀</a:t>
            </a:r>
            <a:endParaRPr lang="en-US" altLang="zh-TW" sz="2800" b="1" dirty="0">
              <a:solidFill>
                <a:schemeClr val="bg1"/>
              </a:solidFill>
              <a:latin typeface="Times New Roman" pitchFamily="18" charset="0"/>
              <a:ea typeface="標楷體" pitchFamily="65" charset="-120"/>
              <a:cs typeface="Times New Roman" pitchFamily="18" charset="0"/>
            </a:endParaRPr>
          </a:p>
          <a:p>
            <a:pPr algn="ctr">
              <a:defRPr/>
            </a:pPr>
            <a:r>
              <a:rPr lang="en-US" altLang="zh-TW" sz="2800" b="1" dirty="0">
                <a:solidFill>
                  <a:schemeClr val="bg1"/>
                </a:solidFill>
                <a:latin typeface="Times New Roman" pitchFamily="18" charset="0"/>
                <a:ea typeface="標楷體" pitchFamily="65" charset="-120"/>
                <a:cs typeface="Times New Roman" pitchFamily="18" charset="0"/>
              </a:rPr>
              <a:t>(Buyer’s </a:t>
            </a:r>
            <a:r>
              <a:rPr lang="en-US" altLang="zh-TW" sz="2800" b="1" dirty="0" err="1">
                <a:solidFill>
                  <a:schemeClr val="bg1"/>
                </a:solidFill>
                <a:latin typeface="Times New Roman" pitchFamily="18" charset="0"/>
                <a:ea typeface="標楷體" pitchFamily="65" charset="-120"/>
                <a:cs typeface="Times New Roman" pitchFamily="18" charset="0"/>
              </a:rPr>
              <a:t>Usance</a:t>
            </a:r>
            <a:r>
              <a:rPr lang="en-US" altLang="zh-TW" sz="2800" b="1" dirty="0">
                <a:solidFill>
                  <a:schemeClr val="bg1"/>
                </a:solidFill>
                <a:latin typeface="Times New Roman" pitchFamily="18" charset="0"/>
                <a:ea typeface="標楷體" pitchFamily="65" charset="-120"/>
                <a:cs typeface="Times New Roman" pitchFamily="18" charset="0"/>
              </a:rPr>
              <a:t>)</a:t>
            </a:r>
            <a:endParaRPr lang="zh-TW" altLang="en-US" sz="2800" b="1" dirty="0">
              <a:solidFill>
                <a:schemeClr val="bg1"/>
              </a:solidFill>
              <a:latin typeface="Times New Roman" pitchFamily="18" charset="0"/>
              <a:ea typeface="標楷體" pitchFamily="65" charset="-120"/>
              <a:cs typeface="Times New Roman" pitchFamily="18" charset="0"/>
            </a:endParaRPr>
          </a:p>
        </p:txBody>
      </p:sp>
      <p:sp>
        <p:nvSpPr>
          <p:cNvPr id="114695" name="矩形 10"/>
          <p:cNvSpPr>
            <a:spLocks noChangeArrowheads="1"/>
          </p:cNvSpPr>
          <p:nvPr/>
        </p:nvSpPr>
        <p:spPr bwMode="auto">
          <a:xfrm>
            <a:off x="5148263" y="0"/>
            <a:ext cx="2592387" cy="360363"/>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(3/4)</a:t>
            </a:r>
            <a:r>
              <a:rPr lang="zh-TW" altLang="en-US" sz="2000" b="1">
                <a:solidFill>
                  <a:schemeClr val="bg1"/>
                </a:solidFill>
                <a:latin typeface="Times New Roman" pitchFamily="18" charset="0"/>
                <a:ea typeface="標楷體" pitchFamily="65" charset="-120"/>
                <a:cs typeface="Times New Roman" pitchFamily="18" charset="0"/>
              </a:rPr>
              <a:t>提示單據</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押匯</a:t>
            </a:r>
          </a:p>
        </p:txBody>
      </p:sp>
      <p:sp>
        <p:nvSpPr>
          <p:cNvPr id="114696" name="矩形 11"/>
          <p:cNvSpPr>
            <a:spLocks noChangeArrowheads="1"/>
          </p:cNvSpPr>
          <p:nvPr/>
        </p:nvSpPr>
        <p:spPr bwMode="auto">
          <a:xfrm>
            <a:off x="1331913" y="4508500"/>
            <a:ext cx="2303462" cy="72072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(3/11)</a:t>
            </a:r>
            <a:r>
              <a:rPr lang="zh-TW" altLang="en-US" sz="2000" b="1">
                <a:solidFill>
                  <a:schemeClr val="bg1"/>
                </a:solidFill>
                <a:latin typeface="Times New Roman" pitchFamily="18" charset="0"/>
                <a:ea typeface="標楷體" pitchFamily="65" charset="-120"/>
                <a:cs typeface="Times New Roman" pitchFamily="18" charset="0"/>
              </a:rPr>
              <a:t>開狀銀行審查</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單據符合</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通知贖單</a:t>
            </a:r>
          </a:p>
        </p:txBody>
      </p:sp>
      <p:sp>
        <p:nvSpPr>
          <p:cNvPr id="114697" name="矩形 12"/>
          <p:cNvSpPr>
            <a:spLocks noChangeArrowheads="1"/>
          </p:cNvSpPr>
          <p:nvPr/>
        </p:nvSpPr>
        <p:spPr bwMode="auto">
          <a:xfrm>
            <a:off x="1116013" y="5373688"/>
            <a:ext cx="2376487" cy="647700"/>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(3/14)</a:t>
            </a:r>
            <a:r>
              <a:rPr lang="zh-TW" altLang="en-US" sz="2000" b="1">
                <a:solidFill>
                  <a:schemeClr val="bg1"/>
                </a:solidFill>
                <a:latin typeface="Times New Roman" pitchFamily="18" charset="0"/>
                <a:ea typeface="標楷體" pitchFamily="65" charset="-120"/>
                <a:cs typeface="Times New Roman" pitchFamily="18" charset="0"/>
              </a:rPr>
              <a:t>承兌贖單</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並申</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請外幣貸款例如</a:t>
            </a:r>
            <a:r>
              <a:rPr lang="en-US" altLang="zh-TW" sz="2000" b="1">
                <a:solidFill>
                  <a:schemeClr val="bg1"/>
                </a:solidFill>
                <a:latin typeface="Times New Roman" pitchFamily="18" charset="0"/>
                <a:ea typeface="標楷體" pitchFamily="65" charset="-120"/>
                <a:cs typeface="Times New Roman" pitchFamily="18" charset="0"/>
              </a:rPr>
              <a:t>120</a:t>
            </a:r>
            <a:r>
              <a:rPr lang="zh-TW" altLang="en-US" sz="2000" b="1">
                <a:solidFill>
                  <a:schemeClr val="bg1"/>
                </a:solidFill>
                <a:latin typeface="Times New Roman" pitchFamily="18" charset="0"/>
                <a:ea typeface="標楷體" pitchFamily="65" charset="-120"/>
                <a:cs typeface="Times New Roman" pitchFamily="18" charset="0"/>
              </a:rPr>
              <a:t>天</a:t>
            </a:r>
          </a:p>
        </p:txBody>
      </p:sp>
      <p:sp>
        <p:nvSpPr>
          <p:cNvPr id="114698" name="矩形 13"/>
          <p:cNvSpPr>
            <a:spLocks noChangeArrowheads="1"/>
          </p:cNvSpPr>
          <p:nvPr/>
        </p:nvSpPr>
        <p:spPr bwMode="auto">
          <a:xfrm>
            <a:off x="5219700" y="549275"/>
            <a:ext cx="2592388" cy="792163"/>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(3/4)</a:t>
            </a:r>
            <a:r>
              <a:rPr lang="zh-TW" altLang="en-US" sz="2000" b="1">
                <a:solidFill>
                  <a:schemeClr val="bg1"/>
                </a:solidFill>
                <a:latin typeface="Times New Roman" pitchFamily="18" charset="0"/>
                <a:ea typeface="標楷體" pitchFamily="65" charset="-120"/>
                <a:cs typeface="Times New Roman" pitchFamily="18" charset="0"/>
              </a:rPr>
              <a:t>受理押匯</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扣取</a:t>
            </a:r>
            <a:r>
              <a:rPr lang="en-US" altLang="zh-TW" sz="2000" b="1">
                <a:solidFill>
                  <a:schemeClr val="bg1"/>
                </a:solidFill>
                <a:latin typeface="Times New Roman" pitchFamily="18" charset="0"/>
                <a:ea typeface="標楷體" pitchFamily="65" charset="-120"/>
                <a:cs typeface="Times New Roman" pitchFamily="18" charset="0"/>
              </a:rPr>
              <a:t>10</a:t>
            </a:r>
            <a:r>
              <a:rPr lang="zh-TW" altLang="en-US" sz="2000" b="1">
                <a:solidFill>
                  <a:schemeClr val="bg1"/>
                </a:solidFill>
                <a:latin typeface="Times New Roman" pitchFamily="18" charset="0"/>
                <a:ea typeface="標楷體" pitchFamily="65" charset="-120"/>
                <a:cs typeface="Times New Roman" pitchFamily="18" charset="0"/>
              </a:rPr>
              <a:t>天</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出押息後墊款</a:t>
            </a:r>
          </a:p>
        </p:txBody>
      </p:sp>
      <p:sp>
        <p:nvSpPr>
          <p:cNvPr id="114699" name="矩形 14"/>
          <p:cNvSpPr>
            <a:spLocks noChangeArrowheads="1"/>
          </p:cNvSpPr>
          <p:nvPr/>
        </p:nvSpPr>
        <p:spPr bwMode="auto">
          <a:xfrm>
            <a:off x="3563938" y="2133600"/>
            <a:ext cx="720725" cy="201612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(3/14)</a:t>
            </a: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開狀</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銀行</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rgbClr val="FF0000"/>
                </a:solidFill>
                <a:latin typeface="Times New Roman" pitchFamily="18" charset="0"/>
                <a:ea typeface="標楷體" pitchFamily="65" charset="-120"/>
                <a:cs typeface="Times New Roman" pitchFamily="18" charset="0"/>
              </a:rPr>
              <a:t>墊款</a:t>
            </a:r>
            <a:endParaRPr lang="en-US" altLang="zh-TW" sz="2000" b="1">
              <a:solidFill>
                <a:srgbClr val="FF0000"/>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匯付</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款項</a:t>
            </a:r>
          </a:p>
        </p:txBody>
      </p:sp>
      <p:sp>
        <p:nvSpPr>
          <p:cNvPr id="114700" name="矩形 15"/>
          <p:cNvSpPr>
            <a:spLocks noChangeArrowheads="1"/>
          </p:cNvSpPr>
          <p:nvPr/>
        </p:nvSpPr>
        <p:spPr bwMode="auto">
          <a:xfrm>
            <a:off x="4427538" y="2133600"/>
            <a:ext cx="1081087" cy="201612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(3/5)</a:t>
            </a:r>
            <a:r>
              <a:rPr lang="zh-TW" altLang="en-US" sz="2000" b="1">
                <a:solidFill>
                  <a:schemeClr val="bg1"/>
                </a:solidFill>
                <a:latin typeface="Times New Roman" pitchFamily="18" charset="0"/>
                <a:ea typeface="標楷體" pitchFamily="65" charset="-120"/>
                <a:cs typeface="Times New Roman" pitchFamily="18" charset="0"/>
              </a:rPr>
              <a:t>指定</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銀行寄送</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單據</a:t>
            </a:r>
            <a:r>
              <a:rPr lang="en-US" altLang="zh-TW" sz="2000" b="1">
                <a:solidFill>
                  <a:schemeClr val="bg1"/>
                </a:solidFill>
                <a:latin typeface="Times New Roman" pitchFamily="18" charset="0"/>
                <a:ea typeface="標楷體" pitchFamily="65" charset="-120"/>
                <a:cs typeface="Times New Roman" pitchFamily="18" charset="0"/>
              </a:rPr>
              <a:t>.</a:t>
            </a:r>
          </a:p>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(3/8)</a:t>
            </a:r>
            <a:r>
              <a:rPr lang="zh-TW" altLang="en-US" sz="2000" b="1">
                <a:solidFill>
                  <a:schemeClr val="bg1"/>
                </a:solidFill>
                <a:latin typeface="Times New Roman" pitchFamily="18" charset="0"/>
                <a:ea typeface="標楷體" pitchFamily="65" charset="-120"/>
                <a:cs typeface="Times New Roman" pitchFamily="18" charset="0"/>
              </a:rPr>
              <a:t>開狀</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銀行收到</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單據</a:t>
            </a:r>
          </a:p>
        </p:txBody>
      </p:sp>
      <p:sp>
        <p:nvSpPr>
          <p:cNvPr id="114701" name="矩形 16"/>
          <p:cNvSpPr>
            <a:spLocks noChangeArrowheads="1"/>
          </p:cNvSpPr>
          <p:nvPr/>
        </p:nvSpPr>
        <p:spPr bwMode="auto">
          <a:xfrm>
            <a:off x="3419475" y="981075"/>
            <a:ext cx="1800225" cy="360363"/>
          </a:xfrm>
          <a:prstGeom prst="rect">
            <a:avLst/>
          </a:prstGeom>
          <a:solidFill>
            <a:srgbClr val="92D05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ea typeface="標楷體" pitchFamily="65" charset="-120"/>
                <a:cs typeface="Times New Roman" pitchFamily="18" charset="0"/>
              </a:rPr>
              <a:t>指定</a:t>
            </a:r>
            <a:r>
              <a:rPr lang="en-US" altLang="zh-TW" sz="2000" b="1" dirty="0">
                <a:ea typeface="標楷體" pitchFamily="65" charset="-120"/>
                <a:cs typeface="Times New Roman" pitchFamily="18" charset="0"/>
              </a:rPr>
              <a:t>(</a:t>
            </a:r>
            <a:r>
              <a:rPr lang="zh-TW" altLang="en-US" sz="2000" b="1" dirty="0">
                <a:ea typeface="標楷體" pitchFamily="65" charset="-120"/>
                <a:cs typeface="Times New Roman" pitchFamily="18" charset="0"/>
              </a:rPr>
              <a:t>押匯</a:t>
            </a:r>
            <a:r>
              <a:rPr lang="en-US" altLang="zh-TW" sz="2000" b="1" dirty="0">
                <a:ea typeface="標楷體" pitchFamily="65" charset="-120"/>
                <a:cs typeface="Times New Roman" pitchFamily="18" charset="0"/>
              </a:rPr>
              <a:t>)</a:t>
            </a:r>
            <a:r>
              <a:rPr lang="zh-TW" altLang="en-US" sz="2000" b="1" dirty="0">
                <a:ea typeface="標楷體" pitchFamily="65" charset="-120"/>
                <a:cs typeface="Times New Roman" pitchFamily="18" charset="0"/>
              </a:rPr>
              <a:t>銀行</a:t>
            </a:r>
          </a:p>
        </p:txBody>
      </p:sp>
      <p:sp>
        <p:nvSpPr>
          <p:cNvPr id="114702" name="矩形 17"/>
          <p:cNvSpPr>
            <a:spLocks noChangeArrowheads="1"/>
          </p:cNvSpPr>
          <p:nvPr/>
        </p:nvSpPr>
        <p:spPr bwMode="auto">
          <a:xfrm>
            <a:off x="3779838" y="6308725"/>
            <a:ext cx="1800225" cy="360363"/>
          </a:xfrm>
          <a:prstGeom prst="rect">
            <a:avLst/>
          </a:prstGeom>
          <a:solidFill>
            <a:srgbClr val="92D05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ea typeface="標楷體" pitchFamily="65" charset="-120"/>
                <a:cs typeface="Times New Roman" pitchFamily="18" charset="0"/>
              </a:rPr>
              <a:t>開狀銀行</a:t>
            </a:r>
          </a:p>
        </p:txBody>
      </p:sp>
      <p:cxnSp>
        <p:nvCxnSpPr>
          <p:cNvPr id="114703" name="直線接點 23"/>
          <p:cNvCxnSpPr>
            <a:cxnSpLocks noChangeShapeType="1"/>
            <a:stCxn id="114695" idx="3"/>
          </p:cNvCxnSpPr>
          <p:nvPr/>
        </p:nvCxnSpPr>
        <p:spPr bwMode="auto">
          <a:xfrm>
            <a:off x="7740650" y="179388"/>
            <a:ext cx="363538" cy="3175"/>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4704" name="直線單箭頭接點 25"/>
          <p:cNvCxnSpPr>
            <a:cxnSpLocks noChangeShapeType="1"/>
            <a:stCxn id="114695" idx="1"/>
          </p:cNvCxnSpPr>
          <p:nvPr/>
        </p:nvCxnSpPr>
        <p:spPr bwMode="auto">
          <a:xfrm flipH="1">
            <a:off x="4795838" y="179388"/>
            <a:ext cx="352425" cy="317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4705" name="直線接點 26"/>
          <p:cNvCxnSpPr>
            <a:cxnSpLocks noChangeShapeType="1"/>
          </p:cNvCxnSpPr>
          <p:nvPr/>
        </p:nvCxnSpPr>
        <p:spPr bwMode="auto">
          <a:xfrm>
            <a:off x="4787900" y="765175"/>
            <a:ext cx="436563" cy="3175"/>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4706" name="直線接點 28"/>
          <p:cNvCxnSpPr>
            <a:cxnSpLocks noChangeShapeType="1"/>
          </p:cNvCxnSpPr>
          <p:nvPr/>
        </p:nvCxnSpPr>
        <p:spPr bwMode="auto">
          <a:xfrm>
            <a:off x="3635375" y="5084763"/>
            <a:ext cx="368300" cy="1587"/>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4707" name="直線接點 32"/>
          <p:cNvCxnSpPr>
            <a:cxnSpLocks noChangeShapeType="1"/>
          </p:cNvCxnSpPr>
          <p:nvPr/>
        </p:nvCxnSpPr>
        <p:spPr bwMode="auto">
          <a:xfrm>
            <a:off x="900113" y="5732463"/>
            <a:ext cx="231775"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4708" name="直線單箭頭接點 36"/>
          <p:cNvCxnSpPr>
            <a:cxnSpLocks noChangeShapeType="1"/>
          </p:cNvCxnSpPr>
          <p:nvPr/>
        </p:nvCxnSpPr>
        <p:spPr bwMode="auto">
          <a:xfrm flipH="1">
            <a:off x="900113" y="5003800"/>
            <a:ext cx="388937" cy="127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4709" name="直線單箭頭接點 38"/>
          <p:cNvCxnSpPr>
            <a:cxnSpLocks noChangeShapeType="1"/>
          </p:cNvCxnSpPr>
          <p:nvPr/>
        </p:nvCxnSpPr>
        <p:spPr bwMode="auto">
          <a:xfrm>
            <a:off x="7812088" y="765175"/>
            <a:ext cx="288925"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4710" name="直線單箭頭接點 39"/>
          <p:cNvCxnSpPr>
            <a:cxnSpLocks noChangeShapeType="1"/>
          </p:cNvCxnSpPr>
          <p:nvPr/>
        </p:nvCxnSpPr>
        <p:spPr bwMode="auto">
          <a:xfrm>
            <a:off x="3492500" y="5661025"/>
            <a:ext cx="528638"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4711" name="直線接點 41"/>
          <p:cNvCxnSpPr>
            <a:cxnSpLocks noChangeShapeType="1"/>
          </p:cNvCxnSpPr>
          <p:nvPr/>
        </p:nvCxnSpPr>
        <p:spPr bwMode="auto">
          <a:xfrm>
            <a:off x="4067175" y="4149725"/>
            <a:ext cx="0" cy="86360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4712" name="直線接點 44"/>
          <p:cNvCxnSpPr>
            <a:cxnSpLocks noChangeShapeType="1"/>
          </p:cNvCxnSpPr>
          <p:nvPr/>
        </p:nvCxnSpPr>
        <p:spPr bwMode="auto">
          <a:xfrm>
            <a:off x="4787900" y="1341438"/>
            <a:ext cx="4763" cy="785812"/>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4713" name="直線單箭頭接點 48"/>
          <p:cNvCxnSpPr>
            <a:cxnSpLocks noChangeShapeType="1"/>
          </p:cNvCxnSpPr>
          <p:nvPr/>
        </p:nvCxnSpPr>
        <p:spPr bwMode="auto">
          <a:xfrm>
            <a:off x="4716463" y="4149725"/>
            <a:ext cx="0" cy="8636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4714" name="直線單箭頭接點 50"/>
          <p:cNvCxnSpPr>
            <a:cxnSpLocks noChangeShapeType="1"/>
            <a:stCxn id="114699" idx="0"/>
          </p:cNvCxnSpPr>
          <p:nvPr/>
        </p:nvCxnSpPr>
        <p:spPr bwMode="auto">
          <a:xfrm flipV="1">
            <a:off x="3924300" y="1341438"/>
            <a:ext cx="0" cy="79216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14715" name="矩形 29"/>
          <p:cNvSpPr>
            <a:spLocks noChangeArrowheads="1"/>
          </p:cNvSpPr>
          <p:nvPr/>
        </p:nvSpPr>
        <p:spPr bwMode="auto">
          <a:xfrm>
            <a:off x="323850" y="1268413"/>
            <a:ext cx="2592388" cy="72072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開狀銀行之補償係</a:t>
            </a:r>
            <a:r>
              <a:rPr lang="en-US" altLang="zh-TW" sz="2000" b="1">
                <a:solidFill>
                  <a:schemeClr val="bg1"/>
                </a:solidFill>
                <a:latin typeface="Times New Roman" pitchFamily="18" charset="0"/>
                <a:ea typeface="標楷體" pitchFamily="65" charset="-120"/>
                <a:cs typeface="Times New Roman" pitchFamily="18" charset="0"/>
              </a:rPr>
              <a:t>:</a:t>
            </a:r>
          </a:p>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pay at sight</a:t>
            </a:r>
          </a:p>
          <a:p>
            <a:pPr algn="ctr" eaLnBrk="1" hangingPunct="1">
              <a:spcBef>
                <a:spcPct val="0"/>
              </a:spcBef>
              <a:buClrTx/>
              <a:buSzTx/>
              <a:buFontTx/>
              <a:buNone/>
            </a:pPr>
            <a:endParaRPr lang="zh-TW" altLang="en-US" sz="2000" b="1">
              <a:solidFill>
                <a:schemeClr val="bg2"/>
              </a:solidFill>
              <a:ea typeface="標楷體" pitchFamily="65" charset="-120"/>
              <a:cs typeface="Times New Roman" pitchFamily="18" charset="0"/>
            </a:endParaRPr>
          </a:p>
        </p:txBody>
      </p:sp>
      <p:sp>
        <p:nvSpPr>
          <p:cNvPr id="114716" name="矩形 37"/>
          <p:cNvSpPr>
            <a:spLocks noChangeArrowheads="1"/>
          </p:cNvSpPr>
          <p:nvPr/>
        </p:nvSpPr>
        <p:spPr bwMode="auto">
          <a:xfrm>
            <a:off x="1116013" y="6165850"/>
            <a:ext cx="2376487" cy="692150"/>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cs typeface="Times New Roman" pitchFamily="18" charset="0"/>
              </a:rPr>
              <a:t>(7/13)</a:t>
            </a:r>
            <a:r>
              <a:rPr lang="zh-TW" altLang="en-US" sz="2000" b="1">
                <a:solidFill>
                  <a:schemeClr val="bg1"/>
                </a:solidFill>
                <a:latin typeface="Times New Roman" pitchFamily="18" charset="0"/>
                <a:ea typeface="標楷體" pitchFamily="65" charset="-120"/>
                <a:cs typeface="Times New Roman" pitchFamily="18" charset="0"/>
              </a:rPr>
              <a:t>到期償還本金</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及</a:t>
            </a:r>
            <a:r>
              <a:rPr lang="en-US" altLang="zh-TW" sz="2000" b="1">
                <a:solidFill>
                  <a:schemeClr val="bg1"/>
                </a:solidFill>
                <a:latin typeface="Times New Roman" pitchFamily="18" charset="0"/>
                <a:ea typeface="標楷體" pitchFamily="65" charset="-120"/>
                <a:cs typeface="Times New Roman" pitchFamily="18" charset="0"/>
              </a:rPr>
              <a:t>120</a:t>
            </a:r>
            <a:r>
              <a:rPr lang="zh-TW" altLang="en-US" sz="2000" b="1">
                <a:solidFill>
                  <a:schemeClr val="bg1"/>
                </a:solidFill>
                <a:latin typeface="Times New Roman" pitchFamily="18" charset="0"/>
                <a:ea typeface="標楷體" pitchFamily="65" charset="-120"/>
                <a:cs typeface="Times New Roman" pitchFamily="18" charset="0"/>
              </a:rPr>
              <a:t>天利息</a:t>
            </a:r>
          </a:p>
        </p:txBody>
      </p:sp>
      <p:cxnSp>
        <p:nvCxnSpPr>
          <p:cNvPr id="114717" name="直線接點 40"/>
          <p:cNvCxnSpPr>
            <a:cxnSpLocks noChangeShapeType="1"/>
          </p:cNvCxnSpPr>
          <p:nvPr/>
        </p:nvCxnSpPr>
        <p:spPr bwMode="auto">
          <a:xfrm>
            <a:off x="900113" y="6308725"/>
            <a:ext cx="233362"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4718" name="直線單箭頭接點 42"/>
          <p:cNvCxnSpPr>
            <a:cxnSpLocks noChangeShapeType="1"/>
            <a:stCxn id="114716" idx="3"/>
          </p:cNvCxnSpPr>
          <p:nvPr/>
        </p:nvCxnSpPr>
        <p:spPr bwMode="auto">
          <a:xfrm flipV="1">
            <a:off x="3492500" y="6500813"/>
            <a:ext cx="290513" cy="1111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14719" name="投影片編號版面配置區 3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fld id="{ABF1EB12-8B25-4E64-AD96-4F4E86EB2D7B}" type="slidenum">
              <a:rPr kumimoji="0" lang="zh-TW" altLang="en-US" sz="1000" smtClean="0"/>
              <a:pPr eaLnBrk="1" hangingPunct="1">
                <a:spcBef>
                  <a:spcPct val="0"/>
                </a:spcBef>
                <a:buClrTx/>
                <a:buSzTx/>
                <a:buFontTx/>
                <a:buNone/>
              </a:pPr>
              <a:t>258</a:t>
            </a:fld>
            <a:endParaRPr kumimoji="0" lang="en-US" altLang="zh-TW" sz="1000" smtClean="0"/>
          </a:p>
        </p:txBody>
      </p:sp>
      <p:sp>
        <p:nvSpPr>
          <p:cNvPr id="114720" name="矩形 31"/>
          <p:cNvSpPr>
            <a:spLocks noChangeArrowheads="1"/>
          </p:cNvSpPr>
          <p:nvPr/>
        </p:nvSpPr>
        <p:spPr bwMode="auto">
          <a:xfrm>
            <a:off x="7885113" y="1125538"/>
            <a:ext cx="1258887" cy="431800"/>
          </a:xfrm>
          <a:prstGeom prst="rect">
            <a:avLst/>
          </a:prstGeom>
          <a:solidFill>
            <a:srgbClr val="92D050"/>
          </a:solidFill>
          <a:ln w="9525" algn="ctr">
            <a:solidFill>
              <a:schemeClr val="tx1"/>
            </a:solidFill>
            <a:miter lim="800000"/>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latin typeface="標楷體" pitchFamily="65" charset="-120"/>
                <a:ea typeface="標楷體" pitchFamily="65" charset="-120"/>
              </a:rPr>
              <a:t>受益人</a:t>
            </a:r>
          </a:p>
        </p:txBody>
      </p:sp>
      <p:sp>
        <p:nvSpPr>
          <p:cNvPr id="114721" name="矩形 32"/>
          <p:cNvSpPr>
            <a:spLocks noChangeArrowheads="1"/>
          </p:cNvSpPr>
          <p:nvPr/>
        </p:nvSpPr>
        <p:spPr bwMode="auto">
          <a:xfrm>
            <a:off x="0" y="6426200"/>
            <a:ext cx="1042988" cy="431800"/>
          </a:xfrm>
          <a:prstGeom prst="rect">
            <a:avLst/>
          </a:prstGeom>
          <a:solidFill>
            <a:srgbClr val="92D050"/>
          </a:solidFill>
          <a:ln w="9525" algn="ctr">
            <a:solidFill>
              <a:schemeClr val="tx1"/>
            </a:solidFill>
            <a:miter lim="800000"/>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latin typeface="Times New Roman" pitchFamily="18" charset="0"/>
                <a:ea typeface="標楷體" pitchFamily="65" charset="-120"/>
                <a:cs typeface="Times New Roman" pitchFamily="18" charset="0"/>
              </a:rPr>
              <a:t>申請人</a:t>
            </a:r>
          </a:p>
        </p:txBody>
      </p:sp>
    </p:spTree>
    <p:extLst>
      <p:ext uri="{BB962C8B-B14F-4D97-AF65-F5344CB8AC3E}">
        <p14:creationId xmlns:p14="http://schemas.microsoft.com/office/powerpoint/2010/main" xmlns="" val="412310765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375" y="0"/>
            <a:ext cx="115411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15"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738" y="5013325"/>
            <a:ext cx="1439862"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16" name="Picture 5" descr="工廠的煙囪冒著黑煙"/>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07363" y="0"/>
            <a:ext cx="1036637" cy="112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17" name="Picture 2" descr="http://upload.wikimedia.org/wikipedia/commons/thumb/c/c7/Crowne_Plaza_İzmir.jpg/170px-Crowne_Plaza_İzmir.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941888"/>
            <a:ext cx="936625" cy="136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9"/>
          <p:cNvSpPr/>
          <p:nvPr/>
        </p:nvSpPr>
        <p:spPr>
          <a:xfrm>
            <a:off x="0" y="0"/>
            <a:ext cx="3276600" cy="90805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bg1"/>
                </a:solidFill>
                <a:latin typeface="Times New Roman" pitchFamily="18" charset="0"/>
                <a:ea typeface="標楷體" pitchFamily="65" charset="-120"/>
                <a:cs typeface="Times New Roman" pitchFamily="18" charset="0"/>
              </a:rPr>
              <a:t>賣方遠期信用狀</a:t>
            </a:r>
            <a:endParaRPr lang="en-US" altLang="zh-TW" sz="2800" b="1" dirty="0">
              <a:solidFill>
                <a:schemeClr val="bg1"/>
              </a:solidFill>
              <a:latin typeface="Times New Roman" pitchFamily="18" charset="0"/>
              <a:ea typeface="標楷體" pitchFamily="65" charset="-120"/>
              <a:cs typeface="Times New Roman" pitchFamily="18" charset="0"/>
            </a:endParaRPr>
          </a:p>
          <a:p>
            <a:pPr algn="ctr">
              <a:defRPr/>
            </a:pPr>
            <a:r>
              <a:rPr lang="en-US" altLang="zh-TW" sz="2800" b="1" dirty="0">
                <a:solidFill>
                  <a:schemeClr val="bg1"/>
                </a:solidFill>
                <a:latin typeface="Times New Roman" pitchFamily="18" charset="0"/>
                <a:ea typeface="標楷體" pitchFamily="65" charset="-120"/>
                <a:cs typeface="Times New Roman" pitchFamily="18" charset="0"/>
              </a:rPr>
              <a:t>(Seller’s </a:t>
            </a:r>
            <a:r>
              <a:rPr lang="en-US" altLang="zh-TW" sz="2800" b="1" dirty="0" err="1">
                <a:solidFill>
                  <a:schemeClr val="bg1"/>
                </a:solidFill>
                <a:latin typeface="Times New Roman" pitchFamily="18" charset="0"/>
                <a:ea typeface="標楷體" pitchFamily="65" charset="-120"/>
                <a:cs typeface="Times New Roman" pitchFamily="18" charset="0"/>
              </a:rPr>
              <a:t>Usance</a:t>
            </a:r>
            <a:r>
              <a:rPr lang="en-US" altLang="zh-TW" sz="2800" b="1" dirty="0">
                <a:solidFill>
                  <a:schemeClr val="bg1"/>
                </a:solidFill>
                <a:latin typeface="Times New Roman" pitchFamily="18" charset="0"/>
                <a:ea typeface="標楷體" pitchFamily="65" charset="-120"/>
                <a:cs typeface="Times New Roman" pitchFamily="18" charset="0"/>
              </a:rPr>
              <a:t>)</a:t>
            </a:r>
            <a:endParaRPr lang="zh-TW" altLang="en-US" sz="2800" b="1" dirty="0">
              <a:solidFill>
                <a:schemeClr val="bg1"/>
              </a:solidFill>
              <a:latin typeface="Times New Roman" pitchFamily="18" charset="0"/>
              <a:ea typeface="標楷體" pitchFamily="65" charset="-120"/>
              <a:cs typeface="Times New Roman" pitchFamily="18" charset="0"/>
            </a:endParaRPr>
          </a:p>
        </p:txBody>
      </p:sp>
      <p:sp>
        <p:nvSpPr>
          <p:cNvPr id="115719" name="矩形 10"/>
          <p:cNvSpPr>
            <a:spLocks noChangeArrowheads="1"/>
          </p:cNvSpPr>
          <p:nvPr/>
        </p:nvSpPr>
        <p:spPr bwMode="auto">
          <a:xfrm>
            <a:off x="5148263" y="0"/>
            <a:ext cx="2592387" cy="360363"/>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(3/4)</a:t>
            </a:r>
            <a:r>
              <a:rPr lang="zh-TW" altLang="en-US" sz="2000" b="1">
                <a:solidFill>
                  <a:schemeClr val="bg1"/>
                </a:solidFill>
                <a:latin typeface="Times New Roman" pitchFamily="18" charset="0"/>
                <a:ea typeface="標楷體" pitchFamily="65" charset="-120"/>
                <a:cs typeface="Times New Roman" pitchFamily="18" charset="0"/>
              </a:rPr>
              <a:t>提示單據</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押匯</a:t>
            </a:r>
          </a:p>
        </p:txBody>
      </p:sp>
      <p:sp>
        <p:nvSpPr>
          <p:cNvPr id="115720" name="矩形 11"/>
          <p:cNvSpPr>
            <a:spLocks noChangeArrowheads="1"/>
          </p:cNvSpPr>
          <p:nvPr/>
        </p:nvSpPr>
        <p:spPr bwMode="auto">
          <a:xfrm>
            <a:off x="1331913" y="4508500"/>
            <a:ext cx="2303462" cy="72072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(3/11)</a:t>
            </a:r>
            <a:r>
              <a:rPr lang="zh-TW" altLang="en-US" sz="2000" b="1">
                <a:solidFill>
                  <a:schemeClr val="bg1"/>
                </a:solidFill>
                <a:latin typeface="Times New Roman" pitchFamily="18" charset="0"/>
                <a:ea typeface="標楷體" pitchFamily="65" charset="-120"/>
                <a:cs typeface="Times New Roman" pitchFamily="18" charset="0"/>
              </a:rPr>
              <a:t>開狀銀行審查</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單據符合</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通知贖單</a:t>
            </a:r>
          </a:p>
        </p:txBody>
      </p:sp>
      <p:sp>
        <p:nvSpPr>
          <p:cNvPr id="115721" name="矩形 12"/>
          <p:cNvSpPr>
            <a:spLocks noChangeArrowheads="1"/>
          </p:cNvSpPr>
          <p:nvPr/>
        </p:nvSpPr>
        <p:spPr bwMode="auto">
          <a:xfrm>
            <a:off x="1116013" y="5373688"/>
            <a:ext cx="2376487" cy="35877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(3/14)</a:t>
            </a:r>
            <a:r>
              <a:rPr lang="zh-TW" altLang="en-US" sz="2000" b="1">
                <a:solidFill>
                  <a:schemeClr val="bg1"/>
                </a:solidFill>
                <a:latin typeface="Times New Roman" pitchFamily="18" charset="0"/>
                <a:ea typeface="標楷體" pitchFamily="65" charset="-120"/>
                <a:cs typeface="Times New Roman" pitchFamily="18" charset="0"/>
              </a:rPr>
              <a:t>承兌贖單</a:t>
            </a:r>
          </a:p>
        </p:txBody>
      </p:sp>
      <p:sp>
        <p:nvSpPr>
          <p:cNvPr id="115722" name="矩形 13"/>
          <p:cNvSpPr>
            <a:spLocks noChangeArrowheads="1"/>
          </p:cNvSpPr>
          <p:nvPr/>
        </p:nvSpPr>
        <p:spPr bwMode="auto">
          <a:xfrm>
            <a:off x="5219700" y="549275"/>
            <a:ext cx="2592388" cy="1008063"/>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(3/4)</a:t>
            </a:r>
            <a:r>
              <a:rPr lang="zh-TW" altLang="en-US" sz="2000" b="1">
                <a:solidFill>
                  <a:schemeClr val="bg1"/>
                </a:solidFill>
                <a:latin typeface="Times New Roman" pitchFamily="18" charset="0"/>
                <a:ea typeface="標楷體" pitchFamily="65" charset="-120"/>
                <a:cs typeface="Times New Roman" pitchFamily="18" charset="0"/>
              </a:rPr>
              <a:t>受理押匯</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扣取</a:t>
            </a:r>
            <a:r>
              <a:rPr lang="en-US" altLang="zh-TW" sz="2000" b="1">
                <a:solidFill>
                  <a:schemeClr val="bg1"/>
                </a:solidFill>
                <a:latin typeface="Times New Roman" pitchFamily="18" charset="0"/>
                <a:ea typeface="標楷體" pitchFamily="65" charset="-120"/>
                <a:cs typeface="Times New Roman" pitchFamily="18" charset="0"/>
              </a:rPr>
              <a:t>5</a:t>
            </a:r>
            <a:r>
              <a:rPr lang="zh-TW" altLang="en-US" sz="2000" b="1">
                <a:solidFill>
                  <a:schemeClr val="bg1"/>
                </a:solidFill>
                <a:latin typeface="Times New Roman" pitchFamily="18" charset="0"/>
                <a:ea typeface="標楷體" pitchFamily="65" charset="-120"/>
                <a:cs typeface="Times New Roman" pitchFamily="18" charset="0"/>
              </a:rPr>
              <a:t>天</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出押息加</a:t>
            </a:r>
            <a:r>
              <a:rPr lang="en-US" altLang="zh-TW" sz="2000" b="1">
                <a:solidFill>
                  <a:schemeClr val="bg1"/>
                </a:solidFill>
                <a:latin typeface="Times New Roman" pitchFamily="18" charset="0"/>
                <a:ea typeface="標楷體" pitchFamily="65" charset="-120"/>
                <a:cs typeface="Times New Roman" pitchFamily="18" charset="0"/>
              </a:rPr>
              <a:t>120</a:t>
            </a:r>
            <a:r>
              <a:rPr lang="zh-TW" altLang="en-US" sz="2000" b="1">
                <a:solidFill>
                  <a:schemeClr val="bg1"/>
                </a:solidFill>
                <a:latin typeface="Times New Roman" pitchFamily="18" charset="0"/>
                <a:ea typeface="標楷體" pitchFamily="65" charset="-120"/>
                <a:cs typeface="Times New Roman" pitchFamily="18" charset="0"/>
              </a:rPr>
              <a:t>天貼現</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後墊款</a:t>
            </a:r>
          </a:p>
        </p:txBody>
      </p:sp>
      <p:sp>
        <p:nvSpPr>
          <p:cNvPr id="115723" name="矩形 14"/>
          <p:cNvSpPr>
            <a:spLocks noChangeArrowheads="1"/>
          </p:cNvSpPr>
          <p:nvPr/>
        </p:nvSpPr>
        <p:spPr bwMode="auto">
          <a:xfrm>
            <a:off x="4211638" y="1989138"/>
            <a:ext cx="504825" cy="2592387"/>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a:t>
            </a:r>
          </a:p>
          <a:p>
            <a:pP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14)</a:t>
            </a: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通</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知</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到</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期</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日</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en-US" altLang="zh-TW" sz="1800" b="1">
                <a:solidFill>
                  <a:schemeClr val="bg1"/>
                </a:solidFill>
                <a:latin typeface="Times New Roman" pitchFamily="18" charset="0"/>
                <a:ea typeface="標楷體" pitchFamily="65" charset="-120"/>
                <a:cs typeface="Times New Roman" pitchFamily="18" charset="0"/>
              </a:rPr>
              <a:t>7/7</a:t>
            </a:r>
          </a:p>
          <a:p>
            <a:pPr eaLnBrk="1" hangingPunct="1">
              <a:spcBef>
                <a:spcPct val="0"/>
              </a:spcBef>
              <a:buClrTx/>
              <a:buSzTx/>
              <a:buFontTx/>
              <a:buNone/>
            </a:pPr>
            <a:endParaRPr lang="en-US" altLang="zh-TW" sz="2000" b="1">
              <a:solidFill>
                <a:schemeClr val="bg2"/>
              </a:solidFill>
              <a:ea typeface="標楷體" pitchFamily="65" charset="-120"/>
              <a:cs typeface="Times New Roman" pitchFamily="18" charset="0"/>
            </a:endParaRPr>
          </a:p>
          <a:p>
            <a:pPr eaLnBrk="1" hangingPunct="1">
              <a:spcBef>
                <a:spcPct val="0"/>
              </a:spcBef>
              <a:buClrTx/>
              <a:buSzTx/>
              <a:buFontTx/>
              <a:buNone/>
            </a:pPr>
            <a:endParaRPr lang="zh-TW" altLang="en-US" sz="2000" b="1">
              <a:solidFill>
                <a:schemeClr val="bg2"/>
              </a:solidFill>
              <a:ea typeface="標楷體" pitchFamily="65" charset="-120"/>
              <a:cs typeface="Times New Roman" pitchFamily="18" charset="0"/>
            </a:endParaRPr>
          </a:p>
        </p:txBody>
      </p:sp>
      <p:sp>
        <p:nvSpPr>
          <p:cNvPr id="115724" name="矩形 15"/>
          <p:cNvSpPr>
            <a:spLocks noChangeArrowheads="1"/>
          </p:cNvSpPr>
          <p:nvPr/>
        </p:nvSpPr>
        <p:spPr bwMode="auto">
          <a:xfrm>
            <a:off x="4859338" y="2133600"/>
            <a:ext cx="1081087" cy="201612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(3/5)</a:t>
            </a:r>
            <a:r>
              <a:rPr lang="zh-TW" altLang="en-US" sz="2000" b="1">
                <a:solidFill>
                  <a:schemeClr val="bg1"/>
                </a:solidFill>
                <a:latin typeface="Times New Roman" pitchFamily="18" charset="0"/>
                <a:ea typeface="標楷體" pitchFamily="65" charset="-120"/>
                <a:cs typeface="Times New Roman" pitchFamily="18" charset="0"/>
              </a:rPr>
              <a:t>指定</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銀行寄送</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單據</a:t>
            </a:r>
            <a:r>
              <a:rPr lang="en-US" altLang="zh-TW" sz="2000" b="1">
                <a:solidFill>
                  <a:schemeClr val="bg1"/>
                </a:solidFill>
                <a:latin typeface="Times New Roman" pitchFamily="18" charset="0"/>
                <a:ea typeface="標楷體" pitchFamily="65" charset="-120"/>
                <a:cs typeface="Times New Roman" pitchFamily="18" charset="0"/>
              </a:rPr>
              <a:t>.</a:t>
            </a:r>
          </a:p>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(3/8)</a:t>
            </a:r>
            <a:r>
              <a:rPr lang="zh-TW" altLang="en-US" sz="2000" b="1">
                <a:solidFill>
                  <a:schemeClr val="bg1"/>
                </a:solidFill>
                <a:latin typeface="Times New Roman" pitchFamily="18" charset="0"/>
                <a:ea typeface="標楷體" pitchFamily="65" charset="-120"/>
                <a:cs typeface="Times New Roman" pitchFamily="18" charset="0"/>
              </a:rPr>
              <a:t>開狀</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銀行收到</a:t>
            </a:r>
            <a:endParaRPr lang="en-US" altLang="zh-TW" sz="2000" b="1">
              <a:solidFill>
                <a:schemeClr val="bg1"/>
              </a:solidFill>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單據</a:t>
            </a:r>
          </a:p>
        </p:txBody>
      </p:sp>
      <p:sp>
        <p:nvSpPr>
          <p:cNvPr id="115725" name="矩形 16"/>
          <p:cNvSpPr>
            <a:spLocks noChangeArrowheads="1"/>
          </p:cNvSpPr>
          <p:nvPr/>
        </p:nvSpPr>
        <p:spPr bwMode="auto">
          <a:xfrm>
            <a:off x="3419475" y="981075"/>
            <a:ext cx="1800225" cy="360363"/>
          </a:xfrm>
          <a:prstGeom prst="rect">
            <a:avLst/>
          </a:prstGeom>
          <a:solidFill>
            <a:srgbClr val="92D05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latin typeface="Times New Roman" pitchFamily="18" charset="0"/>
                <a:ea typeface="標楷體" pitchFamily="65" charset="-120"/>
                <a:cs typeface="Times New Roman" pitchFamily="18" charset="0"/>
              </a:rPr>
              <a:t>指定</a:t>
            </a:r>
            <a:r>
              <a:rPr lang="en-US" altLang="zh-TW" sz="2000" b="1" dirty="0">
                <a:latin typeface="Times New Roman" pitchFamily="18" charset="0"/>
                <a:ea typeface="標楷體" pitchFamily="65" charset="-120"/>
                <a:cs typeface="Times New Roman" pitchFamily="18" charset="0"/>
              </a:rPr>
              <a:t>(</a:t>
            </a:r>
            <a:r>
              <a:rPr lang="zh-TW" altLang="en-US" sz="2000" b="1" dirty="0">
                <a:latin typeface="Times New Roman" pitchFamily="18" charset="0"/>
                <a:ea typeface="標楷體" pitchFamily="65" charset="-120"/>
                <a:cs typeface="Times New Roman" pitchFamily="18" charset="0"/>
              </a:rPr>
              <a:t>押匯</a:t>
            </a:r>
            <a:r>
              <a:rPr lang="en-US" altLang="zh-TW" sz="2000" b="1" dirty="0">
                <a:latin typeface="Times New Roman" pitchFamily="18" charset="0"/>
                <a:ea typeface="標楷體" pitchFamily="65" charset="-120"/>
                <a:cs typeface="Times New Roman" pitchFamily="18" charset="0"/>
              </a:rPr>
              <a:t>)</a:t>
            </a:r>
            <a:r>
              <a:rPr lang="zh-TW" altLang="en-US" sz="2000" b="1" dirty="0">
                <a:latin typeface="Times New Roman" pitchFamily="18" charset="0"/>
                <a:ea typeface="標楷體" pitchFamily="65" charset="-120"/>
                <a:cs typeface="Times New Roman" pitchFamily="18" charset="0"/>
              </a:rPr>
              <a:t>銀行</a:t>
            </a:r>
          </a:p>
        </p:txBody>
      </p:sp>
      <p:sp>
        <p:nvSpPr>
          <p:cNvPr id="115726" name="矩形 17"/>
          <p:cNvSpPr>
            <a:spLocks noChangeArrowheads="1"/>
          </p:cNvSpPr>
          <p:nvPr/>
        </p:nvSpPr>
        <p:spPr bwMode="auto">
          <a:xfrm>
            <a:off x="3779838" y="6308725"/>
            <a:ext cx="1800225" cy="360363"/>
          </a:xfrm>
          <a:prstGeom prst="rect">
            <a:avLst/>
          </a:prstGeom>
          <a:solidFill>
            <a:srgbClr val="92D05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ea typeface="標楷體" pitchFamily="65" charset="-120"/>
                <a:cs typeface="Times New Roman" pitchFamily="18" charset="0"/>
              </a:rPr>
              <a:t>開狀銀行</a:t>
            </a:r>
          </a:p>
        </p:txBody>
      </p:sp>
      <p:cxnSp>
        <p:nvCxnSpPr>
          <p:cNvPr id="115727" name="直線接點 23"/>
          <p:cNvCxnSpPr>
            <a:cxnSpLocks noChangeShapeType="1"/>
            <a:stCxn id="115719" idx="3"/>
          </p:cNvCxnSpPr>
          <p:nvPr/>
        </p:nvCxnSpPr>
        <p:spPr bwMode="auto">
          <a:xfrm>
            <a:off x="7740650" y="179388"/>
            <a:ext cx="363538" cy="3175"/>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5728" name="直線單箭頭接點 25"/>
          <p:cNvCxnSpPr>
            <a:cxnSpLocks noChangeShapeType="1"/>
            <a:stCxn id="115719" idx="1"/>
          </p:cNvCxnSpPr>
          <p:nvPr/>
        </p:nvCxnSpPr>
        <p:spPr bwMode="auto">
          <a:xfrm flipH="1">
            <a:off x="4795838" y="179388"/>
            <a:ext cx="352425" cy="317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5729" name="直線接點 26"/>
          <p:cNvCxnSpPr>
            <a:cxnSpLocks noChangeShapeType="1"/>
          </p:cNvCxnSpPr>
          <p:nvPr/>
        </p:nvCxnSpPr>
        <p:spPr bwMode="auto">
          <a:xfrm>
            <a:off x="4787900" y="765175"/>
            <a:ext cx="436563" cy="3175"/>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5730" name="直線接點 28"/>
          <p:cNvCxnSpPr>
            <a:cxnSpLocks noChangeShapeType="1"/>
          </p:cNvCxnSpPr>
          <p:nvPr/>
        </p:nvCxnSpPr>
        <p:spPr bwMode="auto">
          <a:xfrm>
            <a:off x="3635375" y="5084763"/>
            <a:ext cx="368300" cy="1587"/>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5731" name="直線接點 32"/>
          <p:cNvCxnSpPr>
            <a:cxnSpLocks noChangeShapeType="1"/>
          </p:cNvCxnSpPr>
          <p:nvPr/>
        </p:nvCxnSpPr>
        <p:spPr bwMode="auto">
          <a:xfrm flipV="1">
            <a:off x="947738" y="5516563"/>
            <a:ext cx="184150" cy="3175"/>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5732" name="直線單箭頭接點 36"/>
          <p:cNvCxnSpPr>
            <a:cxnSpLocks noChangeShapeType="1"/>
          </p:cNvCxnSpPr>
          <p:nvPr/>
        </p:nvCxnSpPr>
        <p:spPr bwMode="auto">
          <a:xfrm flipH="1">
            <a:off x="900113" y="5003800"/>
            <a:ext cx="388937" cy="127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5733" name="直線單箭頭接點 38"/>
          <p:cNvCxnSpPr>
            <a:cxnSpLocks noChangeShapeType="1"/>
          </p:cNvCxnSpPr>
          <p:nvPr/>
        </p:nvCxnSpPr>
        <p:spPr bwMode="auto">
          <a:xfrm>
            <a:off x="7812088" y="765175"/>
            <a:ext cx="288925"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5734" name="直線單箭頭接點 39"/>
          <p:cNvCxnSpPr>
            <a:cxnSpLocks noChangeShapeType="1"/>
          </p:cNvCxnSpPr>
          <p:nvPr/>
        </p:nvCxnSpPr>
        <p:spPr bwMode="auto">
          <a:xfrm>
            <a:off x="3492500" y="5516563"/>
            <a:ext cx="528638"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5735" name="直線接點 41"/>
          <p:cNvCxnSpPr>
            <a:cxnSpLocks noChangeShapeType="1"/>
          </p:cNvCxnSpPr>
          <p:nvPr/>
        </p:nvCxnSpPr>
        <p:spPr bwMode="auto">
          <a:xfrm>
            <a:off x="4479925" y="4597400"/>
            <a:ext cx="0" cy="43180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5736" name="直線接點 44"/>
          <p:cNvCxnSpPr>
            <a:cxnSpLocks noChangeShapeType="1"/>
          </p:cNvCxnSpPr>
          <p:nvPr/>
        </p:nvCxnSpPr>
        <p:spPr bwMode="auto">
          <a:xfrm>
            <a:off x="5076825" y="1341438"/>
            <a:ext cx="4763" cy="785812"/>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5737" name="直線單箭頭接點 48"/>
          <p:cNvCxnSpPr>
            <a:cxnSpLocks noChangeShapeType="1"/>
          </p:cNvCxnSpPr>
          <p:nvPr/>
        </p:nvCxnSpPr>
        <p:spPr bwMode="auto">
          <a:xfrm>
            <a:off x="5148263" y="4149725"/>
            <a:ext cx="0" cy="8636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5738" name="直線單箭頭接點 50"/>
          <p:cNvCxnSpPr>
            <a:cxnSpLocks noChangeShapeType="1"/>
          </p:cNvCxnSpPr>
          <p:nvPr/>
        </p:nvCxnSpPr>
        <p:spPr bwMode="auto">
          <a:xfrm flipV="1">
            <a:off x="4422775" y="1341438"/>
            <a:ext cx="4763" cy="64452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15739" name="矩形 29"/>
          <p:cNvSpPr>
            <a:spLocks noChangeArrowheads="1"/>
          </p:cNvSpPr>
          <p:nvPr/>
        </p:nvSpPr>
        <p:spPr bwMode="auto">
          <a:xfrm>
            <a:off x="323850" y="1268413"/>
            <a:ext cx="2592388" cy="720725"/>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開狀銀行之補償係</a:t>
            </a:r>
            <a:r>
              <a:rPr lang="en-US" altLang="zh-TW" sz="2000" b="1">
                <a:solidFill>
                  <a:schemeClr val="bg1"/>
                </a:solidFill>
                <a:latin typeface="Times New Roman" pitchFamily="18" charset="0"/>
                <a:ea typeface="標楷體" pitchFamily="65" charset="-120"/>
                <a:cs typeface="Times New Roman" pitchFamily="18" charset="0"/>
              </a:rPr>
              <a:t>:</a:t>
            </a:r>
          </a:p>
          <a:p>
            <a:pPr algn="ct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pay at maturity</a:t>
            </a:r>
          </a:p>
          <a:p>
            <a:pPr algn="ctr" eaLnBrk="1" hangingPunct="1">
              <a:spcBef>
                <a:spcPct val="0"/>
              </a:spcBef>
              <a:buClrTx/>
              <a:buSzTx/>
              <a:buFontTx/>
              <a:buNone/>
            </a:pPr>
            <a:endParaRPr lang="zh-TW" altLang="en-US" sz="2000" b="1">
              <a:solidFill>
                <a:schemeClr val="bg2"/>
              </a:solidFill>
              <a:ea typeface="標楷體" pitchFamily="65" charset="-120"/>
              <a:cs typeface="Times New Roman" pitchFamily="18" charset="0"/>
            </a:endParaRPr>
          </a:p>
        </p:txBody>
      </p:sp>
      <p:sp>
        <p:nvSpPr>
          <p:cNvPr id="115740" name="矩形 37"/>
          <p:cNvSpPr>
            <a:spLocks noChangeArrowheads="1"/>
          </p:cNvSpPr>
          <p:nvPr/>
        </p:nvSpPr>
        <p:spPr bwMode="auto">
          <a:xfrm>
            <a:off x="1116013" y="5876925"/>
            <a:ext cx="2376487" cy="431800"/>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cs typeface="Times New Roman" pitchFamily="18" charset="0"/>
              </a:rPr>
              <a:t>(7/7)</a:t>
            </a:r>
            <a:r>
              <a:rPr lang="zh-TW" altLang="en-US" sz="2000" b="1">
                <a:solidFill>
                  <a:schemeClr val="bg1"/>
                </a:solidFill>
                <a:latin typeface="Times New Roman" pitchFamily="18" charset="0"/>
                <a:ea typeface="標楷體" pitchFamily="65" charset="-120"/>
                <a:cs typeface="Times New Roman" pitchFamily="18" charset="0"/>
              </a:rPr>
              <a:t>到期償還本金</a:t>
            </a:r>
            <a:endParaRPr lang="en-US" altLang="zh-TW" sz="2000" b="1">
              <a:solidFill>
                <a:schemeClr val="bg1"/>
              </a:solidFill>
              <a:latin typeface="Times New Roman" pitchFamily="18" charset="0"/>
              <a:ea typeface="標楷體" pitchFamily="65" charset="-120"/>
              <a:cs typeface="Times New Roman" pitchFamily="18" charset="0"/>
            </a:endParaRPr>
          </a:p>
        </p:txBody>
      </p:sp>
      <p:cxnSp>
        <p:nvCxnSpPr>
          <p:cNvPr id="115741" name="直線接點 40"/>
          <p:cNvCxnSpPr>
            <a:cxnSpLocks noChangeShapeType="1"/>
          </p:cNvCxnSpPr>
          <p:nvPr/>
        </p:nvCxnSpPr>
        <p:spPr bwMode="auto">
          <a:xfrm>
            <a:off x="947738" y="6092825"/>
            <a:ext cx="200025" cy="7938"/>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5742" name="直線單箭頭接點 42"/>
          <p:cNvCxnSpPr>
            <a:cxnSpLocks noChangeShapeType="1"/>
            <a:stCxn id="115740" idx="3"/>
          </p:cNvCxnSpPr>
          <p:nvPr/>
        </p:nvCxnSpPr>
        <p:spPr bwMode="auto">
          <a:xfrm>
            <a:off x="3492500" y="6092825"/>
            <a:ext cx="503238"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15743" name="矩形 70"/>
          <p:cNvSpPr>
            <a:spLocks noChangeArrowheads="1"/>
          </p:cNvSpPr>
          <p:nvPr/>
        </p:nvSpPr>
        <p:spPr bwMode="auto">
          <a:xfrm>
            <a:off x="3635375" y="1773238"/>
            <a:ext cx="504825" cy="2592387"/>
          </a:xfrm>
          <a:prstGeom prst="rect">
            <a:avLst/>
          </a:prstGeom>
          <a:solidFill>
            <a:srgbClr val="003300"/>
          </a:solidFill>
          <a:ln w="9525" algn="ctr">
            <a:solidFill>
              <a:schemeClr val="tx1"/>
            </a:solidFill>
            <a:round/>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(7/</a:t>
            </a:r>
          </a:p>
          <a:p>
            <a:pPr eaLnBrk="1" hangingPunct="1">
              <a:spcBef>
                <a:spcPct val="0"/>
              </a:spcBef>
              <a:buClrTx/>
              <a:buSzTx/>
              <a:buFontTx/>
              <a:buNone/>
            </a:pPr>
            <a:r>
              <a:rPr lang="en-US" altLang="zh-TW" sz="2000" b="1">
                <a:solidFill>
                  <a:schemeClr val="bg1"/>
                </a:solidFill>
                <a:latin typeface="Times New Roman" pitchFamily="18" charset="0"/>
                <a:ea typeface="標楷體" pitchFamily="65" charset="-120"/>
                <a:cs typeface="Times New Roman" pitchFamily="18" charset="0"/>
              </a:rPr>
              <a:t>7)</a:t>
            </a: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開</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狀</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銀</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2000" b="1">
                <a:solidFill>
                  <a:schemeClr val="bg1"/>
                </a:solidFill>
                <a:latin typeface="Times New Roman" pitchFamily="18" charset="0"/>
                <a:ea typeface="標楷體" pitchFamily="65" charset="-120"/>
                <a:cs typeface="Times New Roman" pitchFamily="18" charset="0"/>
              </a:rPr>
              <a:t>行</a:t>
            </a:r>
            <a:endParaRPr lang="en-US" altLang="zh-TW" sz="20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1800" b="1">
                <a:solidFill>
                  <a:schemeClr val="bg1"/>
                </a:solidFill>
                <a:latin typeface="Times New Roman" pitchFamily="18" charset="0"/>
                <a:ea typeface="標楷體" pitchFamily="65" charset="-120"/>
                <a:cs typeface="Times New Roman" pitchFamily="18" charset="0"/>
              </a:rPr>
              <a:t>匯</a:t>
            </a:r>
            <a:endParaRPr lang="en-US" altLang="zh-TW" sz="18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r>
              <a:rPr lang="zh-TW" altLang="en-US" sz="1800" b="1">
                <a:solidFill>
                  <a:schemeClr val="bg1"/>
                </a:solidFill>
                <a:latin typeface="Times New Roman" pitchFamily="18" charset="0"/>
                <a:ea typeface="標楷體" pitchFamily="65" charset="-120"/>
                <a:cs typeface="Times New Roman" pitchFamily="18" charset="0"/>
              </a:rPr>
              <a:t>款</a:t>
            </a:r>
            <a:endParaRPr lang="en-US" altLang="zh-TW" sz="1800" b="1">
              <a:solidFill>
                <a:schemeClr val="bg1"/>
              </a:solidFill>
              <a:latin typeface="Times New Roman" pitchFamily="18" charset="0"/>
              <a:ea typeface="標楷體" pitchFamily="65" charset="-120"/>
              <a:cs typeface="Times New Roman" pitchFamily="18" charset="0"/>
            </a:endParaRPr>
          </a:p>
          <a:p>
            <a:pPr eaLnBrk="1" hangingPunct="1">
              <a:spcBef>
                <a:spcPct val="0"/>
              </a:spcBef>
              <a:buClrTx/>
              <a:buSzTx/>
              <a:buFontTx/>
              <a:buNone/>
            </a:pPr>
            <a:endParaRPr lang="en-US" altLang="zh-TW" sz="2000" b="1">
              <a:solidFill>
                <a:schemeClr val="bg1"/>
              </a:solidFill>
              <a:ea typeface="標楷體" pitchFamily="65" charset="-120"/>
              <a:cs typeface="Times New Roman" pitchFamily="18" charset="0"/>
            </a:endParaRPr>
          </a:p>
          <a:p>
            <a:pPr eaLnBrk="1" hangingPunct="1">
              <a:spcBef>
                <a:spcPct val="0"/>
              </a:spcBef>
              <a:buClrTx/>
              <a:buSzTx/>
              <a:buFontTx/>
              <a:buNone/>
            </a:pPr>
            <a:endParaRPr lang="zh-TW" altLang="en-US" sz="2000" b="1">
              <a:solidFill>
                <a:schemeClr val="bg2"/>
              </a:solidFill>
              <a:ea typeface="標楷體" pitchFamily="65" charset="-120"/>
              <a:cs typeface="Times New Roman" pitchFamily="18" charset="0"/>
            </a:endParaRPr>
          </a:p>
        </p:txBody>
      </p:sp>
      <p:cxnSp>
        <p:nvCxnSpPr>
          <p:cNvPr id="115744" name="直線接點 71"/>
          <p:cNvCxnSpPr>
            <a:cxnSpLocks noChangeShapeType="1"/>
          </p:cNvCxnSpPr>
          <p:nvPr/>
        </p:nvCxnSpPr>
        <p:spPr bwMode="auto">
          <a:xfrm>
            <a:off x="4067175" y="4365625"/>
            <a:ext cx="0" cy="64770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15745" name="直線單箭頭接點 73"/>
          <p:cNvCxnSpPr>
            <a:cxnSpLocks noChangeShapeType="1"/>
            <a:stCxn id="115743" idx="0"/>
          </p:cNvCxnSpPr>
          <p:nvPr/>
        </p:nvCxnSpPr>
        <p:spPr bwMode="auto">
          <a:xfrm flipH="1" flipV="1">
            <a:off x="3881438" y="1338263"/>
            <a:ext cx="6350" cy="43497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15746" name="投影片編號版面配置區 3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fld id="{6D13ABE5-0B62-499B-95B1-DAE482230E16}" type="slidenum">
              <a:rPr kumimoji="0" lang="zh-TW" altLang="en-US" sz="1000" smtClean="0"/>
              <a:pPr eaLnBrk="1" hangingPunct="1">
                <a:spcBef>
                  <a:spcPct val="0"/>
                </a:spcBef>
                <a:buClrTx/>
                <a:buSzTx/>
                <a:buFontTx/>
                <a:buNone/>
              </a:pPr>
              <a:t>259</a:t>
            </a:fld>
            <a:endParaRPr kumimoji="0" lang="en-US" altLang="zh-TW" sz="1000" smtClean="0"/>
          </a:p>
        </p:txBody>
      </p:sp>
      <p:sp>
        <p:nvSpPr>
          <p:cNvPr id="115747" name="矩形 34"/>
          <p:cNvSpPr>
            <a:spLocks noChangeArrowheads="1"/>
          </p:cNvSpPr>
          <p:nvPr/>
        </p:nvSpPr>
        <p:spPr bwMode="auto">
          <a:xfrm>
            <a:off x="7885113" y="1125538"/>
            <a:ext cx="1258887" cy="431800"/>
          </a:xfrm>
          <a:prstGeom prst="rect">
            <a:avLst/>
          </a:prstGeom>
          <a:solidFill>
            <a:srgbClr val="92D050"/>
          </a:solidFill>
          <a:ln w="9525" algn="ctr">
            <a:solidFill>
              <a:schemeClr val="tx1"/>
            </a:solidFill>
            <a:miter lim="800000"/>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latin typeface="標楷體" pitchFamily="65" charset="-120"/>
                <a:ea typeface="標楷體" pitchFamily="65" charset="-120"/>
              </a:rPr>
              <a:t>受益人</a:t>
            </a:r>
          </a:p>
        </p:txBody>
      </p:sp>
      <p:sp>
        <p:nvSpPr>
          <p:cNvPr id="115748" name="矩形 35"/>
          <p:cNvSpPr>
            <a:spLocks noChangeArrowheads="1"/>
          </p:cNvSpPr>
          <p:nvPr/>
        </p:nvSpPr>
        <p:spPr bwMode="auto">
          <a:xfrm>
            <a:off x="0" y="6426200"/>
            <a:ext cx="1258888" cy="431800"/>
          </a:xfrm>
          <a:prstGeom prst="rect">
            <a:avLst/>
          </a:prstGeom>
          <a:solidFill>
            <a:srgbClr val="92D050"/>
          </a:solidFill>
          <a:ln w="9525" algn="ctr">
            <a:solidFill>
              <a:schemeClr val="tx1"/>
            </a:solidFill>
            <a:miter lim="800000"/>
            <a:headEnd/>
            <a:tailEnd/>
          </a:ln>
        </p:spPr>
        <p:txBody>
          <a:bodyPr wrap="none"/>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dirty="0">
                <a:latin typeface="Times New Roman" pitchFamily="18" charset="0"/>
                <a:ea typeface="標楷體" pitchFamily="65" charset="-120"/>
                <a:cs typeface="Times New Roman" pitchFamily="18" charset="0"/>
              </a:rPr>
              <a:t>申請人</a:t>
            </a:r>
          </a:p>
        </p:txBody>
      </p:sp>
    </p:spTree>
    <p:extLst>
      <p:ext uri="{BB962C8B-B14F-4D97-AF65-F5344CB8AC3E}">
        <p14:creationId xmlns:p14="http://schemas.microsoft.com/office/powerpoint/2010/main" xmlns="" val="328953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
            <a:ext cx="7772400" cy="764704"/>
          </a:xfrm>
        </p:spPr>
        <p:txBody>
          <a:bodyPr/>
          <a:lstStyle/>
          <a:p>
            <a:pPr eaLnBrk="1" hangingPunct="1">
              <a:defRPr/>
            </a:pPr>
            <a:r>
              <a:rPr lang="zh-TW" altLang="en-US" sz="4000" b="1" dirty="0" smtClean="0">
                <a:latin typeface="Times New Roman" pitchFamily="18" charset="0"/>
                <a:ea typeface="標楷體" pitchFamily="65" charset="-120"/>
              </a:rPr>
              <a:t>中華民國輸出入貨品分類號列</a:t>
            </a:r>
            <a:r>
              <a:rPr lang="zh-TW" altLang="en-US" sz="4000" dirty="0" smtClean="0"/>
              <a:t> </a:t>
            </a:r>
          </a:p>
        </p:txBody>
      </p:sp>
      <p:sp>
        <p:nvSpPr>
          <p:cNvPr id="17411" name="Rectangle 3"/>
          <p:cNvSpPr>
            <a:spLocks noGrp="1" noChangeArrowheads="1"/>
          </p:cNvSpPr>
          <p:nvPr>
            <p:ph type="body" idx="1"/>
          </p:nvPr>
        </p:nvSpPr>
        <p:spPr>
          <a:xfrm>
            <a:off x="0" y="836613"/>
            <a:ext cx="9144000" cy="6021387"/>
          </a:xfrm>
        </p:spPr>
        <p:txBody>
          <a:bodyPr/>
          <a:lstStyle/>
          <a:p>
            <a:pPr eaLnBrk="1" hangingPunct="1">
              <a:lnSpc>
                <a:spcPct val="90000"/>
              </a:lnSpc>
            </a:pPr>
            <a:r>
              <a:rPr lang="zh-TW" altLang="en-US" sz="2800" b="1" dirty="0" smtClean="0">
                <a:latin typeface="Times New Roman" panose="02020603050405020304" pitchFamily="18" charset="0"/>
                <a:ea typeface="標楷體" pitchFamily="65" charset="-120"/>
                <a:cs typeface="Times New Roman" panose="02020603050405020304" pitchFamily="18" charset="0"/>
              </a:rPr>
              <a:t>我國目前採用之輸出入貨品分類號列</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係以前述之</a:t>
            </a:r>
            <a:r>
              <a:rPr lang="en-US" altLang="zh-TW" sz="2800" b="1" dirty="0" smtClean="0">
                <a:latin typeface="Times New Roman" panose="02020603050405020304" pitchFamily="18" charset="0"/>
                <a:ea typeface="標楷體" pitchFamily="65" charset="-120"/>
                <a:cs typeface="Times New Roman" panose="02020603050405020304" pitchFamily="18" charset="0"/>
              </a:rPr>
              <a:t>HS</a:t>
            </a:r>
            <a:r>
              <a:rPr lang="zh-TW" altLang="en-US" sz="2800" b="1" dirty="0" smtClean="0">
                <a:latin typeface="Times New Roman" panose="02020603050405020304" pitchFamily="18" charset="0"/>
                <a:ea typeface="標楷體" pitchFamily="65" charset="-120"/>
                <a:cs typeface="Times New Roman" panose="02020603050405020304" pitchFamily="18" charset="0"/>
              </a:rPr>
              <a:t>商品分類之前六位數</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另在其後再加兩碼成為八位碼</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以供海關課徵關稅之基準</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即為海關進口稅則</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另於八碼後再加兩碼成為十位碼</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以供政府統計使用</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其後再加一碼以供電腦檢核之用</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此十一碼即為</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中華民國商品標準分類號列</a:t>
            </a:r>
            <a:r>
              <a:rPr lang="en-US" altLang="zh-TW" sz="2800" b="1" dirty="0" smtClean="0">
                <a:latin typeface="Times New Roman" panose="02020603050405020304" pitchFamily="18" charset="0"/>
                <a:ea typeface="標楷體" pitchFamily="65" charset="-120"/>
                <a:cs typeface="Times New Roman" panose="02020603050405020304" pitchFamily="18" charset="0"/>
              </a:rPr>
              <a:t>(Standard Classification of Commodities of The Republic of China,</a:t>
            </a:r>
            <a:r>
              <a:rPr lang="zh-TW" altLang="en-US" sz="2800" b="1" dirty="0" smtClean="0">
                <a:latin typeface="Times New Roman" panose="02020603050405020304" pitchFamily="18" charset="0"/>
                <a:ea typeface="標楷體" pitchFamily="65" charset="-120"/>
                <a:cs typeface="Times New Roman" panose="02020603050405020304" pitchFamily="18" charset="0"/>
              </a:rPr>
              <a:t>簡稱</a:t>
            </a:r>
            <a:r>
              <a:rPr lang="en-US" altLang="zh-TW" sz="2800" b="1" dirty="0" smtClean="0">
                <a:latin typeface="Times New Roman" panose="02020603050405020304" pitchFamily="18" charset="0"/>
                <a:ea typeface="標楷體" pitchFamily="65" charset="-120"/>
                <a:cs typeface="Times New Roman" panose="02020603050405020304" pitchFamily="18" charset="0"/>
              </a:rPr>
              <a:t>C.C.C. Code)”</a:t>
            </a:r>
            <a:r>
              <a:rPr lang="zh-TW" altLang="en-US" sz="2800" b="1" dirty="0" smtClean="0">
                <a:latin typeface="Times New Roman" panose="02020603050405020304" pitchFamily="18" charset="0"/>
                <a:ea typeface="標楷體" pitchFamily="65" charset="-120"/>
                <a:cs typeface="Times New Roman" panose="02020603050405020304" pitchFamily="18" charset="0"/>
              </a:rPr>
              <a:t> </a:t>
            </a:r>
          </a:p>
          <a:p>
            <a:pPr eaLnBrk="1" hangingPunct="1">
              <a:lnSpc>
                <a:spcPct val="90000"/>
              </a:lnSpc>
            </a:pPr>
            <a:r>
              <a:rPr lang="zh-TW" altLang="en-US" sz="2800" b="1" dirty="0" smtClean="0">
                <a:latin typeface="Times New Roman" panose="02020603050405020304" pitchFamily="18" charset="0"/>
                <a:ea typeface="標楷體" pitchFamily="65" charset="-120"/>
                <a:cs typeface="Times New Roman" panose="02020603050405020304" pitchFamily="18" charset="0"/>
              </a:rPr>
              <a:t>例如</a:t>
            </a:r>
            <a:r>
              <a:rPr lang="en-US" altLang="zh-TW" sz="2800" b="1" dirty="0" smtClean="0">
                <a:latin typeface="Times New Roman" panose="02020603050405020304" pitchFamily="18" charset="0"/>
                <a:ea typeface="標楷體" pitchFamily="65" charset="-120"/>
                <a:cs typeface="Times New Roman" panose="02020603050405020304" pitchFamily="18" charset="0"/>
              </a:rPr>
              <a:t>:51.01-</a:t>
            </a:r>
            <a:r>
              <a:rPr lang="zh-TW" altLang="en-US" sz="2800" b="1" dirty="0" smtClean="0">
                <a:latin typeface="Times New Roman" panose="02020603050405020304" pitchFamily="18" charset="0"/>
                <a:ea typeface="標楷體" pitchFamily="65" charset="-120"/>
                <a:cs typeface="Times New Roman" panose="02020603050405020304" pitchFamily="18" charset="0"/>
              </a:rPr>
              <a:t>未初梳或精梳羊毛</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含脂羊毛，包括洗後被毛：</a:t>
            </a:r>
            <a:r>
              <a:rPr lang="en-US" altLang="zh-TW" sz="2800" b="1" dirty="0" smtClean="0">
                <a:latin typeface="Times New Roman" panose="02020603050405020304" pitchFamily="18" charset="0"/>
                <a:ea typeface="標楷體" pitchFamily="65" charset="-120"/>
                <a:cs typeface="Times New Roman" panose="02020603050405020304" pitchFamily="18" charset="0"/>
              </a:rPr>
              <a:t>5101.11.00.00-5--</a:t>
            </a:r>
            <a:r>
              <a:rPr lang="zh-TW" altLang="en-US" sz="2800" b="1" dirty="0" smtClean="0">
                <a:latin typeface="Times New Roman" panose="02020603050405020304" pitchFamily="18" charset="0"/>
                <a:ea typeface="標楷體" pitchFamily="65" charset="-120"/>
                <a:cs typeface="Times New Roman" panose="02020603050405020304" pitchFamily="18" charset="0"/>
              </a:rPr>
              <a:t>剪取羊毛（</a:t>
            </a:r>
            <a:r>
              <a:rPr lang="en-US" altLang="zh-TW" sz="2800" b="1" dirty="0" smtClean="0">
                <a:latin typeface="Times New Roman" panose="02020603050405020304" pitchFamily="18" charset="0"/>
                <a:ea typeface="標楷體" pitchFamily="65" charset="-120"/>
                <a:cs typeface="Times New Roman" panose="02020603050405020304" pitchFamily="18" charset="0"/>
              </a:rPr>
              <a:t>Shorn wool</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p>
          <a:p>
            <a:pPr eaLnBrk="1" hangingPunct="1">
              <a:lnSpc>
                <a:spcPct val="90000"/>
              </a:lnSpc>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5101.19.00.00-7--</a:t>
            </a:r>
            <a:r>
              <a:rPr lang="zh-TW" altLang="en-US" sz="2800" b="1" dirty="0" smtClean="0">
                <a:latin typeface="Times New Roman" panose="02020603050405020304" pitchFamily="18" charset="0"/>
                <a:ea typeface="標楷體" pitchFamily="65" charset="-120"/>
                <a:cs typeface="Times New Roman" panose="02020603050405020304" pitchFamily="18" charset="0"/>
              </a:rPr>
              <a:t>其他</a:t>
            </a:r>
          </a:p>
          <a:p>
            <a:pPr eaLnBrk="1" hangingPunct="1">
              <a:lnSpc>
                <a:spcPct val="90000"/>
              </a:lnSpc>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a:t>
            </a:r>
            <a:r>
              <a:rPr lang="zh-TW" altLang="en-US" sz="2800" b="1" dirty="0" smtClean="0">
                <a:latin typeface="Times New Roman" panose="02020603050405020304" pitchFamily="18" charset="0"/>
                <a:ea typeface="標楷體" pitchFamily="65" charset="-120"/>
                <a:cs typeface="Times New Roman" panose="02020603050405020304" pitchFamily="18" charset="0"/>
              </a:rPr>
              <a:t>已脫脂，未經碳化處理者：</a:t>
            </a:r>
          </a:p>
          <a:p>
            <a:pPr eaLnBrk="1" hangingPunct="1">
              <a:lnSpc>
                <a:spcPct val="90000"/>
              </a:lnSpc>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5101.21.00.00-3--</a:t>
            </a:r>
            <a:r>
              <a:rPr lang="zh-TW" altLang="en-US" sz="2800" b="1" dirty="0" smtClean="0">
                <a:latin typeface="Times New Roman" panose="02020603050405020304" pitchFamily="18" charset="0"/>
                <a:ea typeface="標楷體" pitchFamily="65" charset="-120"/>
                <a:cs typeface="Times New Roman" panose="02020603050405020304" pitchFamily="18" charset="0"/>
              </a:rPr>
              <a:t>剪取羊毛</a:t>
            </a:r>
          </a:p>
          <a:p>
            <a:pPr eaLnBrk="1" hangingPunct="1">
              <a:lnSpc>
                <a:spcPct val="90000"/>
              </a:lnSpc>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5101.29.00.00-5--</a:t>
            </a:r>
            <a:r>
              <a:rPr lang="zh-TW" altLang="en-US" sz="2800" b="1" dirty="0" smtClean="0">
                <a:latin typeface="Times New Roman" panose="02020603050405020304" pitchFamily="18" charset="0"/>
                <a:ea typeface="標楷體" pitchFamily="65" charset="-120"/>
                <a:cs typeface="Times New Roman" panose="02020603050405020304" pitchFamily="18" charset="0"/>
              </a:rPr>
              <a:t>其他</a:t>
            </a:r>
          </a:p>
          <a:p>
            <a:pPr eaLnBrk="1" hangingPunct="1">
              <a:lnSpc>
                <a:spcPct val="90000"/>
              </a:lnSpc>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5101.30.00.00-2--</a:t>
            </a:r>
            <a:r>
              <a:rPr lang="zh-TW" altLang="en-US" sz="2800" b="1" dirty="0" smtClean="0">
                <a:latin typeface="Times New Roman" panose="02020603050405020304" pitchFamily="18" charset="0"/>
                <a:ea typeface="標楷體" pitchFamily="65" charset="-120"/>
                <a:cs typeface="Times New Roman" panose="02020603050405020304" pitchFamily="18" charset="0"/>
              </a:rPr>
              <a:t>碳化羊毛</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26</a:t>
            </a:fld>
            <a:endParaRPr lang="zh-TW" altLang="en-US"/>
          </a:p>
        </p:txBody>
      </p:sp>
      <p:sp>
        <p:nvSpPr>
          <p:cNvPr id="5" name="向左箭號 4"/>
          <p:cNvSpPr/>
          <p:nvPr/>
        </p:nvSpPr>
        <p:spPr>
          <a:xfrm>
            <a:off x="6274464" y="5960368"/>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3 END</a:t>
            </a:r>
          </a:p>
        </p:txBody>
      </p:sp>
    </p:spTree>
    <p:extLst>
      <p:ext uri="{BB962C8B-B14F-4D97-AF65-F5344CB8AC3E}">
        <p14:creationId xmlns:p14="http://schemas.microsoft.com/office/powerpoint/2010/main" xmlns="" val="58632128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0"/>
            <a:ext cx="8229600" cy="908720"/>
          </a:xfrm>
        </p:spPr>
        <p:txBody>
          <a:bodyPr/>
          <a:lstStyle/>
          <a:p>
            <a:pPr algn="ctr"/>
            <a:r>
              <a:rPr lang="en-US" altLang="zh-TW" sz="4000" b="1" dirty="0">
                <a:solidFill>
                  <a:srgbClr val="003300"/>
                </a:solidFill>
                <a:effectLst/>
                <a:latin typeface="Times New Roman" panose="02020603050405020304" pitchFamily="18" charset="0"/>
                <a:cs typeface="Times New Roman" panose="02020603050405020304" pitchFamily="18" charset="0"/>
              </a:rPr>
              <a:t>UPAS L/C </a:t>
            </a:r>
            <a:endParaRPr lang="zh-TW" altLang="en-US" sz="4000" dirty="0">
              <a:solidFill>
                <a:srgbClr val="003300"/>
              </a:solidFill>
              <a:latin typeface="Times New Roman" panose="02020603050405020304" pitchFamily="18" charset="0"/>
              <a:cs typeface="Times New Roman" panose="02020603050405020304" pitchFamily="18" charset="0"/>
            </a:endParaRPr>
          </a:p>
        </p:txBody>
      </p:sp>
      <p:sp>
        <p:nvSpPr>
          <p:cNvPr id="6" name="內容版面配置區 5"/>
          <p:cNvSpPr>
            <a:spLocks noGrp="1"/>
          </p:cNvSpPr>
          <p:nvPr>
            <p:ph idx="1"/>
          </p:nvPr>
        </p:nvSpPr>
        <p:spPr>
          <a:xfrm>
            <a:off x="0" y="1196752"/>
            <a:ext cx="9144000" cy="5661248"/>
          </a:xfrm>
        </p:spPr>
        <p:txBody>
          <a:bodyPr>
            <a:noAutofit/>
          </a:bodyPr>
          <a:lstStyle/>
          <a:p>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假遠期信用</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證</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(UPAS=</a:t>
            </a:r>
            <a:r>
              <a:rPr lang="en-US" altLang="zh-TW" sz="2800" b="1"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Usance</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Payable At Sight </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LC</a:t>
            </a: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是</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指買賣雙方簽訂的貿易合同原規定為即期</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付款</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但</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來證要求出口人開立遠期</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例如</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要求</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是</a:t>
            </a: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90</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天遠期</a:t>
            </a: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匯票</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同時</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在來證上又說明該遠期匯票可即期議</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付</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由</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付款行負責</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貼現</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貼現費用和延遲期付款利息由開證人負擔的信用</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證</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種信用</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證</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出口人來說仍屬於即期十足收款的信用</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證</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但</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對開證人來說則屬於遠期付款的信用</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證</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故</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也稱為</a:t>
            </a: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買方遠期信用證</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Buyer's </a:t>
            </a:r>
            <a:r>
              <a:rPr lang="en-US" altLang="zh-TW" sz="2800" b="1"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Usance</a:t>
            </a: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Credit).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進口</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人所以願意使用假遠期信用</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證</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是因為</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其一</a:t>
            </a: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他</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可以利用貼現市場或國外銀行資金以解決資金周轉不足的</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困難</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其二</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是擺脫進口國外匯管制法令的</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限制</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5605A990-B255-4DAE-8649-7B3A0B13816D}" type="slidenum">
              <a:rPr lang="en-US" altLang="zh-TW" smtClean="0"/>
              <a:pPr>
                <a:defRPr/>
              </a:pPr>
              <a:t>260</a:t>
            </a:fld>
            <a:endParaRPr lang="en-US" altLang="zh-TW"/>
          </a:p>
        </p:txBody>
      </p:sp>
    </p:spTree>
    <p:extLst>
      <p:ext uri="{BB962C8B-B14F-4D97-AF65-F5344CB8AC3E}">
        <p14:creationId xmlns:p14="http://schemas.microsoft.com/office/powerpoint/2010/main" xmlns="" val="2736213323"/>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51520" y="260648"/>
            <a:ext cx="8001000" cy="806450"/>
          </a:xfrm>
        </p:spPr>
        <p:txBody>
          <a:bodyPr>
            <a:normAutofit/>
          </a:bodyPr>
          <a:lstStyle/>
          <a:p>
            <a:pPr algn="ctr" eaLnBrk="1" hangingPunct="1"/>
            <a:r>
              <a:rPr lang="en-US" altLang="zh-TW" sz="4000" b="1" dirty="0" smtClean="0">
                <a:solidFill>
                  <a:srgbClr val="003300"/>
                </a:solidFill>
                <a:latin typeface="Times New Roman" pitchFamily="18" charset="0"/>
                <a:ea typeface="標楷體" pitchFamily="65" charset="-120"/>
              </a:rPr>
              <a:t>Seller</a:t>
            </a:r>
            <a:r>
              <a:rPr lang="en-US" altLang="zh-TW" sz="4000" b="1" dirty="0" smtClean="0">
                <a:solidFill>
                  <a:srgbClr val="003300"/>
                </a:solidFill>
                <a:ea typeface="標楷體" pitchFamily="65" charset="-120"/>
              </a:rPr>
              <a:t>’</a:t>
            </a:r>
            <a:r>
              <a:rPr lang="en-US" altLang="zh-TW" sz="4000" b="1" dirty="0" smtClean="0">
                <a:solidFill>
                  <a:srgbClr val="003300"/>
                </a:solidFill>
                <a:latin typeface="Times New Roman" pitchFamily="18" charset="0"/>
                <a:ea typeface="標楷體" pitchFamily="65" charset="-120"/>
              </a:rPr>
              <a:t>s </a:t>
            </a:r>
            <a:r>
              <a:rPr lang="en-US" altLang="zh-TW" sz="4000" b="1" dirty="0" err="1" smtClean="0">
                <a:solidFill>
                  <a:srgbClr val="003300"/>
                </a:solidFill>
                <a:latin typeface="Times New Roman" pitchFamily="18" charset="0"/>
                <a:ea typeface="標楷體" pitchFamily="65" charset="-120"/>
              </a:rPr>
              <a:t>Usance</a:t>
            </a:r>
            <a:r>
              <a:rPr lang="zh-TW" altLang="en-US" sz="4000" b="1" dirty="0" smtClean="0">
                <a:solidFill>
                  <a:srgbClr val="003300"/>
                </a:solidFill>
                <a:latin typeface="Times New Roman" pitchFamily="18" charset="0"/>
                <a:ea typeface="標楷體" pitchFamily="65" charset="-120"/>
              </a:rPr>
              <a:t>到期日之計算</a:t>
            </a:r>
          </a:p>
        </p:txBody>
      </p:sp>
      <p:sp>
        <p:nvSpPr>
          <p:cNvPr id="117763" name="Rectangle 3"/>
          <p:cNvSpPr>
            <a:spLocks noGrp="1" noChangeArrowheads="1"/>
          </p:cNvSpPr>
          <p:nvPr>
            <p:ph type="body" idx="1"/>
          </p:nvPr>
        </p:nvSpPr>
        <p:spPr>
          <a:xfrm>
            <a:off x="179388" y="1268760"/>
            <a:ext cx="8964612" cy="4824065"/>
          </a:xfrm>
        </p:spPr>
        <p:txBody>
          <a:bodyPr/>
          <a:lstStyle/>
          <a:p>
            <a:pPr eaLnBrk="1" hangingPunct="1">
              <a:lnSpc>
                <a:spcPct val="90000"/>
              </a:lnSpc>
            </a:pPr>
            <a:r>
              <a:rPr lang="en-US" altLang="zh-TW" sz="2800" b="1" dirty="0" smtClean="0">
                <a:latin typeface="Times New Roman" pitchFamily="18" charset="0"/>
                <a:ea typeface="標楷體" pitchFamily="65" charset="-120"/>
              </a:rPr>
              <a:t>At 90 Days after B/L date (or the date of shipment):</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rPr>
              <a:t>   </a:t>
            </a:r>
            <a:r>
              <a:rPr lang="zh-TW" altLang="en-US" sz="2800" b="1" dirty="0" smtClean="0">
                <a:latin typeface="Times New Roman" pitchFamily="18" charset="0"/>
                <a:ea typeface="標楷體" pitchFamily="65" charset="-120"/>
              </a:rPr>
              <a:t>按實際墊款日期計收貼現息</a:t>
            </a:r>
            <a:r>
              <a:rPr lang="en-US" altLang="zh-TW" sz="2800" b="1" dirty="0" smtClean="0">
                <a:latin typeface="Times New Roman" pitchFamily="18" charset="0"/>
                <a:ea typeface="標楷體" pitchFamily="65" charset="-120"/>
              </a:rPr>
              <a:t>.</a:t>
            </a:r>
          </a:p>
          <a:p>
            <a:pPr eaLnBrk="1" hangingPunct="1">
              <a:lnSpc>
                <a:spcPct val="90000"/>
              </a:lnSpc>
            </a:pPr>
            <a:r>
              <a:rPr lang="en-US" altLang="zh-TW" sz="2800" b="1" dirty="0" smtClean="0">
                <a:latin typeface="Times New Roman" pitchFamily="18" charset="0"/>
                <a:ea typeface="標楷體" pitchFamily="65" charset="-120"/>
              </a:rPr>
              <a:t>At 90 Days after sight</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rPr>
              <a:t>   </a:t>
            </a:r>
            <a:r>
              <a:rPr lang="zh-TW" altLang="en-US" sz="2800" b="1" dirty="0" smtClean="0">
                <a:latin typeface="Times New Roman" pitchFamily="18" charset="0"/>
                <a:ea typeface="標楷體" pitchFamily="65" charset="-120"/>
              </a:rPr>
              <a:t>計收出押息加</a:t>
            </a:r>
            <a:r>
              <a:rPr lang="en-US" altLang="zh-TW" sz="2800" b="1" dirty="0" smtClean="0">
                <a:latin typeface="Times New Roman" pitchFamily="18" charset="0"/>
                <a:ea typeface="標楷體" pitchFamily="65" charset="-120"/>
              </a:rPr>
              <a:t>90</a:t>
            </a:r>
            <a:r>
              <a:rPr lang="zh-TW" altLang="en-US" sz="2800" b="1" dirty="0" smtClean="0">
                <a:latin typeface="Times New Roman" pitchFamily="18" charset="0"/>
                <a:ea typeface="標楷體" pitchFamily="65" charset="-120"/>
              </a:rPr>
              <a:t>天貼現息</a:t>
            </a:r>
          </a:p>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匯票簽發條件為“</a:t>
            </a:r>
            <a:r>
              <a:rPr lang="en-US" altLang="zh-TW" sz="2800" b="1" dirty="0" smtClean="0">
                <a:latin typeface="Times New Roman" pitchFamily="18" charset="0"/>
                <a:ea typeface="標楷體" pitchFamily="65" charset="-120"/>
                <a:cs typeface="Times New Roman" pitchFamily="18" charset="0"/>
              </a:rPr>
              <a:t>at xxx days sight”:</a:t>
            </a:r>
          </a:p>
          <a:p>
            <a:pPr eaLnBrk="1" hangingPunct="1">
              <a:lnSpc>
                <a:spcPct val="90000"/>
              </a:lnSpc>
              <a:buFont typeface="Arial" panose="020B0604020202020204" pitchFamily="34" charset="0"/>
              <a:buChar char="•"/>
            </a:pPr>
            <a:r>
              <a:rPr lang="en-US" altLang="zh-TW" sz="2800" b="1" dirty="0" smtClean="0">
                <a:latin typeface="Times New Roman" pitchFamily="18" charset="0"/>
              </a:rPr>
              <a:t> </a:t>
            </a:r>
            <a:r>
              <a:rPr lang="zh-TW" altLang="en-US" sz="2800" b="1" dirty="0" smtClean="0">
                <a:latin typeface="Times New Roman" pitchFamily="18" charset="0"/>
                <a:ea typeface="標楷體" pitchFamily="65" charset="-120"/>
              </a:rPr>
              <a:t>符合之單據或不符合之單據但付款銀行未拒付</a:t>
            </a:r>
            <a:r>
              <a:rPr lang="en-US" altLang="zh-TW" sz="2800" b="1" dirty="0" smtClean="0">
                <a:latin typeface="Times New Roman" pitchFamily="18" charset="0"/>
                <a:ea typeface="華康楷書體W7" pitchFamily="49" charset="-120"/>
              </a:rPr>
              <a:t>:</a:t>
            </a:r>
            <a:r>
              <a:rPr lang="zh-TW" altLang="en-US" sz="2800" b="1" dirty="0" smtClean="0">
                <a:latin typeface="Times New Roman" pitchFamily="18" charset="0"/>
                <a:ea typeface="標楷體" pitchFamily="65" charset="-120"/>
              </a:rPr>
              <a:t>則到期日為付款銀行收到單據日起算</a:t>
            </a:r>
            <a:r>
              <a:rPr lang="en-US" altLang="zh-TW" sz="2800" b="1" dirty="0" smtClean="0">
                <a:latin typeface="Times New Roman" pitchFamily="18" charset="0"/>
                <a:ea typeface="華康楷書體W7" pitchFamily="49" charset="-120"/>
              </a:rPr>
              <a:t>.</a:t>
            </a:r>
          </a:p>
          <a:p>
            <a:pPr eaLnBrk="1" hangingPunct="1">
              <a:lnSpc>
                <a:spcPct val="90000"/>
              </a:lnSpc>
              <a:buFont typeface="Arial" panose="020B0604020202020204" pitchFamily="34" charset="0"/>
              <a:buChar char="•"/>
            </a:pPr>
            <a:r>
              <a:rPr lang="zh-TW" altLang="en-US" sz="2800" b="1" dirty="0" smtClean="0">
                <a:latin typeface="Times New Roman" pitchFamily="18" charset="0"/>
                <a:ea typeface="標楷體" pitchFamily="65" charset="-120"/>
              </a:rPr>
              <a:t>不符合之單據付款銀行先發出拒付通知</a:t>
            </a:r>
            <a:r>
              <a:rPr lang="en-US" altLang="zh-TW" sz="2800" b="1" dirty="0" smtClean="0">
                <a:latin typeface="Times New Roman" pitchFamily="18" charset="0"/>
                <a:ea typeface="華康楷書體W7" pitchFamily="49" charset="-120"/>
              </a:rPr>
              <a:t>,</a:t>
            </a:r>
            <a:r>
              <a:rPr lang="zh-TW" altLang="en-US" sz="2800" b="1" dirty="0" smtClean="0">
                <a:latin typeface="Times New Roman" pitchFamily="18" charset="0"/>
                <a:ea typeface="標楷體" pitchFamily="65" charset="-120"/>
              </a:rPr>
              <a:t>隨後又認可單據</a:t>
            </a:r>
            <a:r>
              <a:rPr lang="en-US" altLang="zh-TW" sz="2800" b="1" dirty="0" smtClean="0">
                <a:latin typeface="Times New Roman" pitchFamily="18" charset="0"/>
                <a:ea typeface="華康楷書體W7" pitchFamily="49" charset="-120"/>
              </a:rPr>
              <a:t>:</a:t>
            </a:r>
            <a:r>
              <a:rPr lang="zh-TW" altLang="en-US" sz="2800" b="1" dirty="0" smtClean="0">
                <a:latin typeface="Times New Roman" pitchFamily="18" charset="0"/>
                <a:ea typeface="標楷體" pitchFamily="65" charset="-120"/>
              </a:rPr>
              <a:t>則到期日為付款銀行承兌匯票</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申請人同意接受瑕疵單據</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日起算</a:t>
            </a:r>
            <a:r>
              <a:rPr lang="en-US" altLang="zh-TW" sz="2800" b="1" dirty="0" smtClean="0">
                <a:latin typeface="Times New Roman" pitchFamily="18"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261</a:t>
            </a:fld>
            <a:endParaRPr lang="zh-TW" altLang="en-US"/>
          </a:p>
        </p:txBody>
      </p:sp>
    </p:spTree>
    <p:extLst>
      <p:ext uri="{BB962C8B-B14F-4D97-AF65-F5344CB8AC3E}">
        <p14:creationId xmlns:p14="http://schemas.microsoft.com/office/powerpoint/2010/main" xmlns="" val="244803603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Object 2"/>
          <p:cNvGraphicFramePr>
            <a:graphicFrameLocks noGrp="1" noChangeAspect="1"/>
          </p:cNvGraphicFramePr>
          <p:nvPr>
            <p:ph/>
          </p:nvPr>
        </p:nvGraphicFramePr>
        <p:xfrm>
          <a:off x="715963" y="1036638"/>
          <a:ext cx="7734300" cy="5821362"/>
        </p:xfrm>
        <a:graphic>
          <a:graphicData uri="http://schemas.openxmlformats.org/presentationml/2006/ole">
            <p:oleObj spid="_x0000_s1234" name="文件" r:id="rId3" imgW="9113244" imgH="6858864" progId="Word.Document.8">
              <p:embed/>
            </p:oleObj>
          </a:graphicData>
        </a:graphic>
      </p:graphicFrame>
      <p:sp>
        <p:nvSpPr>
          <p:cNvPr id="118787" name="Rectangle 3"/>
          <p:cNvSpPr>
            <a:spLocks noChangeArrowheads="1"/>
          </p:cNvSpPr>
          <p:nvPr/>
        </p:nvSpPr>
        <p:spPr bwMode="auto">
          <a:xfrm>
            <a:off x="0" y="0"/>
            <a:ext cx="5508625" cy="765175"/>
          </a:xfrm>
          <a:prstGeom prst="rect">
            <a:avLst/>
          </a:prstGeom>
          <a:solidFill>
            <a:srgbClr val="336600"/>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3200" b="1">
                <a:solidFill>
                  <a:schemeClr val="bg1"/>
                </a:solidFill>
                <a:latin typeface="Times New Roman" pitchFamily="18" charset="0"/>
                <a:ea typeface="標楷體" pitchFamily="65" charset="-120"/>
              </a:rPr>
              <a:t>Seller’s  USANCE </a:t>
            </a:r>
            <a:r>
              <a:rPr lang="zh-TW" altLang="en-US" sz="3200" b="1">
                <a:solidFill>
                  <a:schemeClr val="bg1"/>
                </a:solidFill>
                <a:latin typeface="Times New Roman" pitchFamily="18" charset="0"/>
                <a:ea typeface="標楷體" pitchFamily="65" charset="-120"/>
              </a:rPr>
              <a:t>到期日</a:t>
            </a:r>
          </a:p>
        </p:txBody>
      </p:sp>
      <p:sp>
        <p:nvSpPr>
          <p:cNvPr id="2" name="投影片編號版面配置區 1"/>
          <p:cNvSpPr>
            <a:spLocks noGrp="1"/>
          </p:cNvSpPr>
          <p:nvPr>
            <p:ph type="sldNum" sz="quarter" idx="12"/>
          </p:nvPr>
        </p:nvSpPr>
        <p:spPr/>
        <p:txBody>
          <a:bodyPr/>
          <a:lstStyle/>
          <a:p>
            <a:pPr>
              <a:defRPr/>
            </a:pPr>
            <a:fld id="{9EC95CDB-5AD4-4461-966C-2F0383E20C3D}" type="slidenum">
              <a:rPr lang="en-US" altLang="zh-TW" smtClean="0"/>
              <a:pPr>
                <a:defRPr/>
              </a:pPr>
              <a:t>262</a:t>
            </a:fld>
            <a:endParaRPr lang="en-US" altLang="zh-TW"/>
          </a:p>
        </p:txBody>
      </p:sp>
    </p:spTree>
    <p:extLst>
      <p:ext uri="{BB962C8B-B14F-4D97-AF65-F5344CB8AC3E}">
        <p14:creationId xmlns:p14="http://schemas.microsoft.com/office/powerpoint/2010/main" xmlns="" val="312539081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pPr algn="ctr"/>
            <a:r>
              <a:rPr lang="zh-TW" altLang="en-US" sz="4000" b="1" dirty="0">
                <a:latin typeface="Times New Roman" panose="02020603050405020304" pitchFamily="18" charset="0"/>
                <a:cs typeface="Times New Roman" panose="02020603050405020304" pitchFamily="18" charset="0"/>
              </a:rPr>
              <a:t>遠期信用</a:t>
            </a:r>
            <a:r>
              <a:rPr lang="zh-TW" altLang="en-US" sz="4000" b="1" dirty="0" smtClean="0">
                <a:latin typeface="Times New Roman" panose="02020603050405020304" pitchFamily="18" charset="0"/>
                <a:cs typeface="Times New Roman" panose="02020603050405020304" pitchFamily="18" charset="0"/>
              </a:rPr>
              <a:t>狀之使用方式</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9EC95CDB-5AD4-4461-966C-2F0383E20C3D}" type="slidenum">
              <a:rPr lang="en-US" altLang="zh-TW" smtClean="0"/>
              <a:pPr>
                <a:defRPr/>
              </a:pPr>
              <a:t>263</a:t>
            </a:fld>
            <a:endParaRPr lang="en-US" altLang="zh-TW"/>
          </a:p>
        </p:txBody>
      </p:sp>
      <p:sp>
        <p:nvSpPr>
          <p:cNvPr id="6" name="內容版面配置區 5"/>
          <p:cNvSpPr>
            <a:spLocks noGrp="1"/>
          </p:cNvSpPr>
          <p:nvPr>
            <p:ph sz="quarter" idx="1"/>
          </p:nvPr>
        </p:nvSpPr>
        <p:spPr>
          <a:xfrm>
            <a:off x="251520" y="1219200"/>
            <a:ext cx="8640960" cy="4937760"/>
          </a:xfrm>
        </p:spPr>
        <p:txBody>
          <a:bodyPr>
            <a:normAutofit/>
          </a:bodyPr>
          <a:lstStyle/>
          <a:p>
            <a:r>
              <a:rPr lang="zh-TW" altLang="en-US" sz="3200" b="1" dirty="0">
                <a:latin typeface="Times New Roman" pitchFamily="18" charset="0"/>
                <a:ea typeface="標楷體" pitchFamily="65" charset="-120"/>
                <a:cs typeface="Times New Roman" pitchFamily="18" charset="0"/>
              </a:rPr>
              <a:t>延期</a:t>
            </a:r>
            <a:r>
              <a:rPr lang="zh-TW" altLang="en-US" sz="3200" b="1" dirty="0" smtClean="0">
                <a:latin typeface="Times New Roman" pitchFamily="18" charset="0"/>
                <a:ea typeface="標楷體" pitchFamily="65" charset="-120"/>
                <a:cs typeface="Times New Roman" pitchFamily="18" charset="0"/>
              </a:rPr>
              <a:t>付款</a:t>
            </a:r>
            <a:r>
              <a:rPr lang="en-US" altLang="zh-TW" sz="3200" b="1" dirty="0" smtClean="0">
                <a:latin typeface="Times New Roman" pitchFamily="18" charset="0"/>
                <a:ea typeface="標楷體" pitchFamily="65" charset="-120"/>
                <a:cs typeface="Times New Roman" pitchFamily="18" charset="0"/>
              </a:rPr>
              <a:t>(</a:t>
            </a:r>
            <a:r>
              <a:rPr lang="en-US" altLang="zh-TW" sz="3200" b="1" dirty="0">
                <a:latin typeface="Times New Roman" pitchFamily="18" charset="0"/>
                <a:ea typeface="標楷體" pitchFamily="65" charset="-120"/>
                <a:cs typeface="Times New Roman" pitchFamily="18" charset="0"/>
              </a:rPr>
              <a:t>deferred payment </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信用</a:t>
            </a:r>
            <a:r>
              <a:rPr lang="zh-TW" altLang="en-US" sz="3200" b="1" dirty="0">
                <a:latin typeface="Times New Roman" pitchFamily="18" charset="0"/>
                <a:ea typeface="標楷體" pitchFamily="65" charset="-120"/>
                <a:cs typeface="Times New Roman" pitchFamily="18" charset="0"/>
              </a:rPr>
              <a:t>狀使用方式為延期付款者</a:t>
            </a:r>
            <a:r>
              <a:rPr lang="en-US" altLang="zh-TW" sz="3200" b="1" dirty="0">
                <a:latin typeface="Times New Roman" pitchFamily="18" charset="0"/>
                <a:ea typeface="標楷體" pitchFamily="65" charset="-120"/>
                <a:cs typeface="Times New Roman" pitchFamily="18" charset="0"/>
              </a:rPr>
              <a:t>,</a:t>
            </a:r>
            <a:r>
              <a:rPr lang="zh-TW" altLang="en-US" sz="3200" b="1" dirty="0">
                <a:latin typeface="Times New Roman" pitchFamily="18" charset="0"/>
                <a:ea typeface="標楷體" pitchFamily="65" charset="-120"/>
                <a:cs typeface="Times New Roman" pitchFamily="18" charset="0"/>
              </a:rPr>
              <a:t>承擔延期付款義務並於到期日為付款</a:t>
            </a:r>
            <a:r>
              <a:rPr lang="en-US" altLang="zh-TW" sz="3200" b="1" dirty="0">
                <a:latin typeface="Times New Roman" pitchFamily="18" charset="0"/>
                <a:ea typeface="標楷體" pitchFamily="65" charset="-120"/>
                <a:cs typeface="Times New Roman" pitchFamily="18" charset="0"/>
              </a:rPr>
              <a:t>(to incur a deferred payment undertaking and pay at maturity</a:t>
            </a:r>
            <a:r>
              <a:rPr lang="en-US" altLang="zh-TW" sz="3200" b="1" dirty="0" smtClean="0">
                <a:latin typeface="Times New Roman" pitchFamily="18" charset="0"/>
                <a:ea typeface="標楷體" pitchFamily="65" charset="-120"/>
                <a:cs typeface="Times New Roman" pitchFamily="18" charset="0"/>
              </a:rPr>
              <a:t>);</a:t>
            </a:r>
          </a:p>
          <a:p>
            <a:r>
              <a:rPr lang="zh-TW" altLang="en-US" sz="3200" b="1" dirty="0">
                <a:latin typeface="Times New Roman" pitchFamily="18" charset="0"/>
                <a:ea typeface="標楷體" pitchFamily="65" charset="-120"/>
                <a:cs typeface="Times New Roman" pitchFamily="18" charset="0"/>
              </a:rPr>
              <a:t>承兌</a:t>
            </a:r>
            <a:r>
              <a:rPr lang="en-US" altLang="zh-TW" sz="3200" b="1" dirty="0">
                <a:latin typeface="Times New Roman" pitchFamily="18" charset="0"/>
                <a:ea typeface="標楷體" pitchFamily="65" charset="-120"/>
                <a:cs typeface="Times New Roman" pitchFamily="18" charset="0"/>
              </a:rPr>
              <a:t>(acceptance</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信用</a:t>
            </a:r>
            <a:r>
              <a:rPr lang="zh-TW" altLang="en-US" sz="3200" b="1" dirty="0">
                <a:latin typeface="Times New Roman" pitchFamily="18" charset="0"/>
                <a:ea typeface="標楷體" pitchFamily="65" charset="-120"/>
                <a:cs typeface="Times New Roman" pitchFamily="18" charset="0"/>
              </a:rPr>
              <a:t>狀使用方式為承兌</a:t>
            </a:r>
            <a:r>
              <a:rPr lang="en-US" altLang="zh-TW" sz="3200" b="1" dirty="0">
                <a:latin typeface="Times New Roman" pitchFamily="18" charset="0"/>
                <a:ea typeface="標楷體" pitchFamily="65" charset="-120"/>
                <a:cs typeface="Times New Roman" pitchFamily="18" charset="0"/>
              </a:rPr>
              <a:t>(acceptance)</a:t>
            </a:r>
            <a:r>
              <a:rPr lang="zh-TW" altLang="en-US" sz="3200" b="1" dirty="0">
                <a:latin typeface="Times New Roman" pitchFamily="18" charset="0"/>
                <a:ea typeface="標楷體" pitchFamily="65" charset="-120"/>
                <a:cs typeface="Times New Roman" pitchFamily="18" charset="0"/>
              </a:rPr>
              <a:t>者</a:t>
            </a:r>
            <a:r>
              <a:rPr lang="en-US" altLang="zh-TW" sz="3200" b="1" dirty="0">
                <a:latin typeface="Times New Roman" pitchFamily="18" charset="0"/>
                <a:ea typeface="標楷體" pitchFamily="65" charset="-120"/>
                <a:cs typeface="Times New Roman" pitchFamily="18" charset="0"/>
              </a:rPr>
              <a:t>,</a:t>
            </a:r>
            <a:r>
              <a:rPr lang="zh-TW" altLang="en-US" sz="3200" b="1" dirty="0">
                <a:latin typeface="Times New Roman" pitchFamily="18" charset="0"/>
                <a:ea typeface="標楷體" pitchFamily="65" charset="-120"/>
                <a:cs typeface="Times New Roman" pitchFamily="18" charset="0"/>
              </a:rPr>
              <a:t>對受益人所簽發之匯票為承兌並於到期日為</a:t>
            </a:r>
            <a:r>
              <a:rPr lang="zh-TW" altLang="en-US" sz="3200" b="1" dirty="0" smtClean="0">
                <a:latin typeface="Times New Roman" pitchFamily="18" charset="0"/>
                <a:ea typeface="標楷體" pitchFamily="65" charset="-120"/>
                <a:cs typeface="Times New Roman" pitchFamily="18" charset="0"/>
              </a:rPr>
              <a:t>付款</a:t>
            </a:r>
            <a:r>
              <a:rPr lang="en-US" altLang="zh-TW" sz="3200" b="1" dirty="0" smtClean="0">
                <a:latin typeface="Times New Roman" pitchFamily="18" charset="0"/>
                <a:ea typeface="標楷體" pitchFamily="65" charset="-120"/>
                <a:cs typeface="Times New Roman" pitchFamily="18" charset="0"/>
              </a:rPr>
              <a:t>.</a:t>
            </a:r>
            <a:endParaRPr lang="zh-TW" altLang="en-US" sz="3200" dirty="0"/>
          </a:p>
        </p:txBody>
      </p:sp>
    </p:spTree>
    <p:extLst>
      <p:ext uri="{BB962C8B-B14F-4D97-AF65-F5344CB8AC3E}">
        <p14:creationId xmlns:p14="http://schemas.microsoft.com/office/powerpoint/2010/main" xmlns="" val="313774282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0"/>
            <a:ext cx="8001000" cy="1196752"/>
          </a:xfrm>
        </p:spPr>
        <p:txBody>
          <a:bodyPr>
            <a:noAutofit/>
          </a:bodyPr>
          <a:lstStyle/>
          <a:p>
            <a:pPr algn="ctr" eaLnBrk="1" hangingPunct="1"/>
            <a:r>
              <a:rPr lang="zh-TW" altLang="en-US" sz="3600" b="1" dirty="0" smtClean="0">
                <a:solidFill>
                  <a:srgbClr val="003300"/>
                </a:solidFill>
                <a:latin typeface="Times New Roman" pitchFamily="18" charset="0"/>
                <a:ea typeface="標楷體" pitchFamily="65" charset="-120"/>
              </a:rPr>
              <a:t>讓購信用狀</a:t>
            </a:r>
            <a:r>
              <a:rPr lang="en-US" altLang="zh-TW" sz="3600" b="1" dirty="0" smtClean="0">
                <a:solidFill>
                  <a:srgbClr val="003300"/>
                </a:solidFill>
                <a:latin typeface="Times New Roman" pitchFamily="18" charset="0"/>
                <a:ea typeface="標楷體" pitchFamily="65" charset="-120"/>
              </a:rPr>
              <a:t>(Negotiation L/C)</a:t>
            </a:r>
            <a:r>
              <a:rPr lang="zh-TW" altLang="en-US" sz="3600" b="1" dirty="0" smtClean="0">
                <a:solidFill>
                  <a:srgbClr val="003300"/>
                </a:solidFill>
                <a:latin typeface="Times New Roman" pitchFamily="18" charset="0"/>
                <a:ea typeface="標楷體" pitchFamily="65" charset="-120"/>
              </a:rPr>
              <a:t>與直線信用狀</a:t>
            </a:r>
            <a:r>
              <a:rPr lang="en-US" altLang="zh-TW" sz="3600" b="1" dirty="0" smtClean="0">
                <a:solidFill>
                  <a:srgbClr val="003300"/>
                </a:solidFill>
                <a:latin typeface="Times New Roman" pitchFamily="18" charset="0"/>
                <a:ea typeface="標楷體" pitchFamily="65" charset="-120"/>
              </a:rPr>
              <a:t>(Straight L/C)</a:t>
            </a:r>
            <a:r>
              <a:rPr lang="zh-TW" altLang="en-US" sz="3600" b="1" dirty="0" smtClean="0">
                <a:solidFill>
                  <a:srgbClr val="003300"/>
                </a:solidFill>
                <a:latin typeface="Times New Roman" pitchFamily="18" charset="0"/>
                <a:ea typeface="標楷體" pitchFamily="65" charset="-120"/>
              </a:rPr>
              <a:t>之表示</a:t>
            </a:r>
            <a:r>
              <a:rPr lang="zh-TW" altLang="en-US" sz="3600" b="1" dirty="0" smtClean="0">
                <a:solidFill>
                  <a:srgbClr val="003300"/>
                </a:solidFill>
              </a:rPr>
              <a:t> </a:t>
            </a:r>
          </a:p>
        </p:txBody>
      </p:sp>
      <p:sp>
        <p:nvSpPr>
          <p:cNvPr id="119811" name="Rectangle 3"/>
          <p:cNvSpPr>
            <a:spLocks noGrp="1" noChangeArrowheads="1"/>
          </p:cNvSpPr>
          <p:nvPr>
            <p:ph type="body" idx="1"/>
          </p:nvPr>
        </p:nvSpPr>
        <p:spPr>
          <a:xfrm>
            <a:off x="0" y="1340768"/>
            <a:ext cx="9144000" cy="5364832"/>
          </a:xfrm>
        </p:spPr>
        <p:txBody>
          <a:bodyPr>
            <a:normAutofit/>
          </a:bodyPr>
          <a:lstStyle/>
          <a:p>
            <a:pPr eaLnBrk="1" hangingPunct="1"/>
            <a:r>
              <a:rPr lang="zh-TW" altLang="en-US" sz="2800" b="1" dirty="0" smtClean="0">
                <a:latin typeface="Times New Roman" pitchFamily="18" charset="0"/>
                <a:ea typeface="標楷體" pitchFamily="65" charset="-120"/>
              </a:rPr>
              <a:t>讓購信用狀</a:t>
            </a:r>
            <a:r>
              <a:rPr lang="en-US" altLang="zh-TW" sz="2800" b="1" dirty="0" smtClean="0">
                <a:latin typeface="Times New Roman" pitchFamily="18" charset="0"/>
              </a:rPr>
              <a:t>:WE HEREBY ENGAGE WITH THE DRAWER, ENDORSERS AND BONA FIDE HOLDERS OF THE DRAFTS THAT DRAFTS WILL DULY HONORED. </a:t>
            </a:r>
          </a:p>
          <a:p>
            <a:pPr eaLnBrk="1" hangingPunct="1"/>
            <a:r>
              <a:rPr lang="zh-TW" altLang="en-US" sz="2800" b="1" dirty="0" smtClean="0">
                <a:latin typeface="Times New Roman" pitchFamily="18" charset="0"/>
                <a:ea typeface="標楷體" pitchFamily="65" charset="-120"/>
              </a:rPr>
              <a:t>直線信用狀</a:t>
            </a:r>
            <a:r>
              <a:rPr lang="en-US" altLang="zh-TW" sz="2800" b="1" dirty="0" smtClean="0">
                <a:latin typeface="Times New Roman" pitchFamily="18" charset="0"/>
                <a:ea typeface="標楷體" pitchFamily="65" charset="-120"/>
              </a:rPr>
              <a:t>:WE HEREBY ENGAGE WITH YOU THAT ALL DRAFTS DRAWN UNDER AND IN COMPLIANCE WITH THE TERM OF THIS CREDIT WILL BE DULY HONORED ON PRESENTATION TO THE ABOVE DRAWEE.</a:t>
            </a:r>
            <a:r>
              <a:rPr lang="en-US" altLang="zh-TW" sz="2800" dirty="0" smtClean="0">
                <a:latin typeface="Times New Roman" pitchFamily="18" charset="0"/>
              </a:rPr>
              <a:t>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264</a:t>
            </a:fld>
            <a:endParaRPr lang="zh-TW" altLang="en-US"/>
          </a:p>
        </p:txBody>
      </p:sp>
    </p:spTree>
    <p:extLst>
      <p:ext uri="{BB962C8B-B14F-4D97-AF65-F5344CB8AC3E}">
        <p14:creationId xmlns:p14="http://schemas.microsoft.com/office/powerpoint/2010/main" xmlns="" val="329874872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標題 1"/>
          <p:cNvSpPr>
            <a:spLocks noGrp="1"/>
          </p:cNvSpPr>
          <p:nvPr>
            <p:ph type="title"/>
          </p:nvPr>
        </p:nvSpPr>
        <p:spPr>
          <a:xfrm>
            <a:off x="457200" y="152400"/>
            <a:ext cx="8229600" cy="828328"/>
          </a:xfrm>
        </p:spPr>
        <p:txBody>
          <a:bodyPr>
            <a:normAutofit fontScale="90000"/>
          </a:bodyPr>
          <a:lstStyle/>
          <a:p>
            <a:pPr algn="ctr"/>
            <a:r>
              <a:rPr lang="zh-TW" altLang="en-US" sz="4000" b="1" dirty="0" smtClean="0">
                <a:solidFill>
                  <a:srgbClr val="003300"/>
                </a:solidFill>
                <a:latin typeface="Times New Roman" pitchFamily="18" charset="0"/>
                <a:ea typeface="標楷體" pitchFamily="65" charset="-120"/>
                <a:cs typeface="Times New Roman" pitchFamily="18" charset="0"/>
              </a:rPr>
              <a:t>限制押匯信用狀與未限制押匯信用狀</a:t>
            </a:r>
          </a:p>
        </p:txBody>
      </p:sp>
      <p:sp>
        <p:nvSpPr>
          <p:cNvPr id="120835" name="內容版面配置區 2"/>
          <p:cNvSpPr>
            <a:spLocks noGrp="1"/>
          </p:cNvSpPr>
          <p:nvPr>
            <p:ph idx="1"/>
          </p:nvPr>
        </p:nvSpPr>
        <p:spPr>
          <a:xfrm>
            <a:off x="179512" y="1268760"/>
            <a:ext cx="8640960" cy="4710112"/>
          </a:xfrm>
        </p:spPr>
        <p:txBody>
          <a:bodyPr/>
          <a:lstStyle/>
          <a:p>
            <a:r>
              <a:rPr lang="zh-TW" altLang="en-US" sz="3200" b="1" dirty="0" smtClean="0">
                <a:latin typeface="Times New Roman" pitchFamily="18" charset="0"/>
                <a:ea typeface="標楷體" pitchFamily="65" charset="-120"/>
                <a:cs typeface="Times New Roman" pitchFamily="18" charset="0"/>
              </a:rPr>
              <a:t>信用狀規定其使用須於一指名之指定銀行辦理</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例如</a:t>
            </a:r>
            <a:r>
              <a:rPr lang="en-US" altLang="zh-TW" sz="3200" b="1" dirty="0" smtClean="0">
                <a:latin typeface="Times New Roman" pitchFamily="18" charset="0"/>
                <a:ea typeface="標楷體" pitchFamily="65" charset="-120"/>
                <a:cs typeface="Times New Roman" pitchFamily="18" charset="0"/>
              </a:rPr>
              <a:t>:available with OO Bank),</a:t>
            </a:r>
            <a:r>
              <a:rPr lang="zh-TW" altLang="en-US" sz="3200" b="1" dirty="0" smtClean="0">
                <a:latin typeface="Times New Roman" pitchFamily="18" charset="0"/>
                <a:ea typeface="標楷體" pitchFamily="65" charset="-120"/>
                <a:cs typeface="Times New Roman" pitchFamily="18" charset="0"/>
              </a:rPr>
              <a:t>即實務所稱之限制押匯信用狀</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而信用狀未規定須於一指名之銀行使用</a:t>
            </a:r>
            <a:r>
              <a:rPr lang="en-US" altLang="zh-TW" sz="3200" b="1" dirty="0" smtClean="0">
                <a:latin typeface="Times New Roman" pitchFamily="18" charset="0"/>
                <a:ea typeface="標楷體" pitchFamily="65" charset="-120"/>
                <a:cs typeface="Times New Roman" pitchFamily="18" charset="0"/>
              </a:rPr>
              <a:t>(available with any bank),</a:t>
            </a:r>
            <a:r>
              <a:rPr lang="zh-TW" altLang="en-US" sz="3200" b="1" dirty="0" smtClean="0">
                <a:latin typeface="Times New Roman" pitchFamily="18" charset="0"/>
                <a:ea typeface="標楷體" pitchFamily="65" charset="-120"/>
                <a:cs typeface="Times New Roman" pitchFamily="18" charset="0"/>
              </a:rPr>
              <a:t>例如自由讓構信用狀</a:t>
            </a:r>
            <a:r>
              <a:rPr lang="en-US" altLang="zh-TW" sz="3200" b="1" dirty="0" smtClean="0">
                <a:latin typeface="Times New Roman" pitchFamily="18" charset="0"/>
                <a:ea typeface="標楷體" pitchFamily="65" charset="-120"/>
                <a:cs typeface="Times New Roman" pitchFamily="18" charset="0"/>
              </a:rPr>
              <a:t>(freely negotiable credit),</a:t>
            </a:r>
            <a:r>
              <a:rPr lang="zh-TW" altLang="en-US" sz="3200" b="1" dirty="0" smtClean="0">
                <a:latin typeface="Times New Roman" pitchFamily="18" charset="0"/>
                <a:ea typeface="標楷體" pitchFamily="65" charset="-120"/>
                <a:cs typeface="Times New Roman" pitchFamily="18" charset="0"/>
              </a:rPr>
              <a:t>則屬實務所稱之未限制押匯信用狀</a:t>
            </a:r>
            <a:r>
              <a:rPr lang="en-US" altLang="zh-TW" sz="3200" b="1" dirty="0" smtClean="0">
                <a:latin typeface="Times New Roman" pitchFamily="18" charset="0"/>
                <a:ea typeface="標楷體" pitchFamily="65" charset="-120"/>
                <a:cs typeface="Times New Roman" pitchFamily="18" charset="0"/>
              </a:rPr>
              <a:t>.</a:t>
            </a:r>
          </a:p>
          <a:p>
            <a:r>
              <a:rPr lang="zh-TW" altLang="en-US" sz="3200" b="1" dirty="0" smtClean="0">
                <a:latin typeface="Times New Roman" pitchFamily="18" charset="0"/>
                <a:ea typeface="標楷體" pitchFamily="65" charset="-120"/>
                <a:cs typeface="Times New Roman" pitchFamily="18" charset="0"/>
              </a:rPr>
              <a:t>倘信用狀規定</a:t>
            </a:r>
            <a:r>
              <a:rPr lang="en-US" altLang="zh-TW" sz="3200" b="1" dirty="0" smtClean="0">
                <a:latin typeface="Times New Roman" pitchFamily="18" charset="0"/>
                <a:ea typeface="標楷體" pitchFamily="65" charset="-120"/>
                <a:cs typeface="Times New Roman" pitchFamily="18" charset="0"/>
              </a:rPr>
              <a:t>” available with us”,</a:t>
            </a:r>
            <a:r>
              <a:rPr lang="zh-TW" altLang="en-US" sz="3200" b="1" dirty="0" smtClean="0">
                <a:latin typeface="Times New Roman" pitchFamily="18" charset="0"/>
                <a:ea typeface="標楷體" pitchFamily="65" charset="-120"/>
                <a:cs typeface="Times New Roman" pitchFamily="18" charset="0"/>
              </a:rPr>
              <a:t>則信用狀之使用為在開狀銀行兌付</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265</a:t>
            </a:fld>
            <a:endParaRPr lang="zh-TW" altLang="en-US"/>
          </a:p>
        </p:txBody>
      </p:sp>
    </p:spTree>
    <p:extLst>
      <p:ext uri="{BB962C8B-B14F-4D97-AF65-F5344CB8AC3E}">
        <p14:creationId xmlns:p14="http://schemas.microsoft.com/office/powerpoint/2010/main" xmlns="" val="213950048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0" y="87313"/>
            <a:ext cx="9144000" cy="668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zh-TW" altLang="en-US" sz="1800" b="1" dirty="0"/>
              <a:t>*</a:t>
            </a:r>
            <a:r>
              <a:rPr lang="en-US" altLang="zh-TW" sz="1800" b="1" dirty="0">
                <a:latin typeface="Times New Roman" pitchFamily="18" charset="0"/>
                <a:cs typeface="Times New Roman" pitchFamily="18" charset="0"/>
              </a:rPr>
              <a:t>50 : Applicant</a:t>
            </a:r>
            <a:r>
              <a:rPr lang="zh-TW" altLang="en-US" sz="1800" b="1" dirty="0">
                <a:latin typeface="Times New Roman" pitchFamily="18" charset="0"/>
                <a:cs typeface="Times New Roman" pitchFamily="18" charset="0"/>
              </a:rPr>
              <a:t>（開狀申請人）</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ABC INT’L TRADING CO., LTD.</a:t>
            </a:r>
          </a:p>
          <a:p>
            <a:pPr eaLnBrk="1" hangingPunct="1">
              <a:spcBef>
                <a:spcPct val="0"/>
              </a:spcBef>
              <a:buClrTx/>
              <a:buSzTx/>
              <a:buFontTx/>
              <a:buNone/>
            </a:pPr>
            <a:r>
              <a:rPr lang="en-US" altLang="zh-TW" sz="1800" b="1" dirty="0">
                <a:latin typeface="Times New Roman" pitchFamily="18" charset="0"/>
                <a:cs typeface="Times New Roman" pitchFamily="18" charset="0"/>
              </a:rPr>
              <a:t>      13/F NO.1 VICTORIA RD.</a:t>
            </a:r>
          </a:p>
          <a:p>
            <a:pPr eaLnBrk="1" hangingPunct="1">
              <a:spcBef>
                <a:spcPct val="0"/>
              </a:spcBef>
              <a:buClrTx/>
              <a:buSzTx/>
              <a:buFontTx/>
              <a:buNone/>
            </a:pPr>
            <a:r>
              <a:rPr lang="en-US" altLang="zh-TW" sz="1800" b="1" dirty="0">
                <a:latin typeface="Times New Roman" pitchFamily="18" charset="0"/>
                <a:cs typeface="Times New Roman" pitchFamily="18" charset="0"/>
              </a:rPr>
              <a:t>      HONG KONG HK</a:t>
            </a:r>
          </a:p>
          <a:p>
            <a:pPr eaLnBrk="1" hangingPunct="1">
              <a:spcBef>
                <a:spcPct val="0"/>
              </a:spcBef>
              <a:buClrTx/>
              <a:buSzTx/>
              <a:buFontTx/>
              <a:buNone/>
            </a:pPr>
            <a:r>
              <a:rPr lang="en-US" altLang="zh-TW" sz="1800" b="1" dirty="0">
                <a:latin typeface="Times New Roman" pitchFamily="18" charset="0"/>
                <a:cs typeface="Times New Roman" pitchFamily="18" charset="0"/>
              </a:rPr>
              <a:t> *59 : Beneficiary</a:t>
            </a:r>
            <a:r>
              <a:rPr lang="zh-TW" altLang="en-US" sz="1800" b="1" dirty="0">
                <a:latin typeface="Times New Roman" pitchFamily="18" charset="0"/>
                <a:cs typeface="Times New Roman" pitchFamily="18" charset="0"/>
              </a:rPr>
              <a:t>（信用狀受益人）</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XYZ INDUSTRIAL CO., LTD.</a:t>
            </a:r>
          </a:p>
          <a:p>
            <a:pPr eaLnBrk="1" hangingPunct="1">
              <a:spcBef>
                <a:spcPct val="0"/>
              </a:spcBef>
              <a:buClrTx/>
              <a:buSzTx/>
              <a:buFontTx/>
              <a:buNone/>
            </a:pPr>
            <a:r>
              <a:rPr lang="en-US" altLang="zh-TW" sz="1800" b="1" dirty="0">
                <a:latin typeface="Times New Roman" pitchFamily="18" charset="0"/>
                <a:cs typeface="Times New Roman" pitchFamily="18" charset="0"/>
              </a:rPr>
              <a:t>      3F-3, NO.1234, CHUNG HSIAO E. ROAD, SEC. 2</a:t>
            </a:r>
          </a:p>
          <a:p>
            <a:pPr eaLnBrk="1" hangingPunct="1">
              <a:spcBef>
                <a:spcPct val="0"/>
              </a:spcBef>
              <a:buClrTx/>
              <a:buSzTx/>
              <a:buFontTx/>
              <a:buNone/>
            </a:pPr>
            <a:r>
              <a:rPr lang="en-US" altLang="zh-TW" sz="1800" b="1" dirty="0">
                <a:latin typeface="Times New Roman" pitchFamily="18" charset="0"/>
                <a:cs typeface="Times New Roman" pitchFamily="18" charset="0"/>
              </a:rPr>
              <a:t>      TAIPEI, TAIWAN</a:t>
            </a:r>
          </a:p>
          <a:p>
            <a:pPr eaLnBrk="1" hangingPunct="1">
              <a:spcBef>
                <a:spcPct val="0"/>
              </a:spcBef>
              <a:buClrTx/>
              <a:buSzTx/>
              <a:buFontTx/>
              <a:buNone/>
            </a:pPr>
            <a:r>
              <a:rPr lang="en-US" altLang="zh-TW" sz="1800" b="1" dirty="0">
                <a:latin typeface="Times New Roman" pitchFamily="18" charset="0"/>
                <a:cs typeface="Times New Roman" pitchFamily="18" charset="0"/>
              </a:rPr>
              <a:t>*32B: Currency Code Amount</a:t>
            </a:r>
            <a:r>
              <a:rPr lang="zh-TW" altLang="en-US" sz="1800" b="1" dirty="0">
                <a:latin typeface="Times New Roman" pitchFamily="18" charset="0"/>
                <a:cs typeface="Times New Roman" pitchFamily="18" charset="0"/>
              </a:rPr>
              <a:t>（信用狀金額－幣別及數額）</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Currency       : USD</a:t>
            </a:r>
            <a:r>
              <a:rPr lang="zh-TW" altLang="en-US" sz="1800" b="1" dirty="0">
                <a:latin typeface="Times New Roman" pitchFamily="18" charset="0"/>
                <a:cs typeface="Times New Roman" pitchFamily="18" charset="0"/>
              </a:rPr>
              <a:t>（</a:t>
            </a:r>
            <a:r>
              <a:rPr lang="en-US" altLang="zh-TW" sz="1800" b="1" dirty="0">
                <a:latin typeface="Times New Roman" pitchFamily="18" charset="0"/>
                <a:cs typeface="Times New Roman" pitchFamily="18" charset="0"/>
              </a:rPr>
              <a:t>US DOLLAR</a:t>
            </a:r>
            <a:r>
              <a:rPr lang="zh-TW" altLang="en-US" sz="1800" b="1" dirty="0">
                <a:latin typeface="Times New Roman" pitchFamily="18" charset="0"/>
                <a:cs typeface="Times New Roman" pitchFamily="18" charset="0"/>
              </a:rPr>
              <a:t>）</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Amount        :                   #240,000.00#</a:t>
            </a:r>
          </a:p>
          <a:p>
            <a:pPr eaLnBrk="1" hangingPunct="1">
              <a:spcBef>
                <a:spcPct val="0"/>
              </a:spcBef>
              <a:buClrTx/>
              <a:buSzTx/>
              <a:buFontTx/>
              <a:buNone/>
            </a:pPr>
            <a:r>
              <a:rPr lang="en-US" altLang="zh-TW" sz="1800" b="1" dirty="0">
                <a:solidFill>
                  <a:srgbClr val="FF0000"/>
                </a:solidFill>
                <a:latin typeface="Times New Roman" pitchFamily="18" charset="0"/>
                <a:cs typeface="Times New Roman" pitchFamily="18" charset="0"/>
              </a:rPr>
              <a:t>*41D: Available With….By….-Name/Address</a:t>
            </a:r>
            <a:r>
              <a:rPr lang="zh-TW" altLang="en-US" sz="1800" b="1" dirty="0">
                <a:solidFill>
                  <a:srgbClr val="FF0000"/>
                </a:solidFill>
                <a:latin typeface="Times New Roman" pitchFamily="18" charset="0"/>
                <a:cs typeface="Times New Roman" pitchFamily="18" charset="0"/>
              </a:rPr>
              <a:t>（信用狀使用地點及使用方式）</a:t>
            </a:r>
          </a:p>
          <a:p>
            <a:pPr eaLnBrk="1" hangingPunct="1">
              <a:spcBef>
                <a:spcPct val="0"/>
              </a:spcBef>
              <a:buClrTx/>
              <a:buSzTx/>
              <a:buFontTx/>
              <a:buNone/>
            </a:pPr>
            <a:r>
              <a:rPr lang="zh-TW" altLang="en-US" sz="1800" b="1" dirty="0">
                <a:solidFill>
                  <a:srgbClr val="FF0000"/>
                </a:solidFill>
                <a:latin typeface="Times New Roman" pitchFamily="18" charset="0"/>
                <a:cs typeface="Times New Roman" pitchFamily="18" charset="0"/>
              </a:rPr>
              <a:t>      </a:t>
            </a:r>
            <a:r>
              <a:rPr lang="en-US" altLang="zh-TW" sz="1800" b="1" dirty="0">
                <a:solidFill>
                  <a:srgbClr val="FF0000"/>
                </a:solidFill>
                <a:latin typeface="Times New Roman" pitchFamily="18" charset="0"/>
                <a:cs typeface="Times New Roman" pitchFamily="18" charset="0"/>
              </a:rPr>
              <a:t>ANY BANK(</a:t>
            </a:r>
            <a:r>
              <a:rPr lang="zh-TW" altLang="en-US" sz="1800" b="1" dirty="0">
                <a:solidFill>
                  <a:srgbClr val="FF0000"/>
                </a:solidFill>
                <a:latin typeface="Times New Roman" pitchFamily="18" charset="0"/>
                <a:cs typeface="Times New Roman" pitchFamily="18" charset="0"/>
              </a:rPr>
              <a:t>若為限制使用</a:t>
            </a:r>
            <a:r>
              <a:rPr lang="en-US" altLang="zh-TW" sz="1800" b="1" dirty="0">
                <a:solidFill>
                  <a:srgbClr val="FF0000"/>
                </a:solidFill>
                <a:latin typeface="Times New Roman" pitchFamily="18" charset="0"/>
                <a:cs typeface="Times New Roman" pitchFamily="18" charset="0"/>
              </a:rPr>
              <a:t>:OO BANK)</a:t>
            </a:r>
          </a:p>
          <a:p>
            <a:pPr eaLnBrk="1" hangingPunct="1">
              <a:spcBef>
                <a:spcPct val="0"/>
              </a:spcBef>
              <a:buClrTx/>
              <a:buSzTx/>
              <a:buFontTx/>
              <a:buNone/>
            </a:pPr>
            <a:r>
              <a:rPr lang="en-US" altLang="zh-TW" sz="1800" b="1" dirty="0">
                <a:latin typeface="Times New Roman" pitchFamily="18" charset="0"/>
                <a:cs typeface="Times New Roman" pitchFamily="18" charset="0"/>
              </a:rPr>
              <a:t>      BY NEGOTIATION(</a:t>
            </a:r>
            <a:r>
              <a:rPr lang="zh-TW" altLang="en-US" sz="1800" b="1" dirty="0">
                <a:latin typeface="Times New Roman" pitchFamily="18" charset="0"/>
                <a:cs typeface="Times New Roman" pitchFamily="18" charset="0"/>
              </a:rPr>
              <a:t>或若為</a:t>
            </a:r>
            <a:r>
              <a:rPr lang="en-US" altLang="zh-TW" sz="1800" b="1" dirty="0">
                <a:latin typeface="Times New Roman" pitchFamily="18" charset="0"/>
                <a:cs typeface="Times New Roman" pitchFamily="18" charset="0"/>
              </a:rPr>
              <a:t>Seller’s </a:t>
            </a:r>
            <a:r>
              <a:rPr lang="en-US" altLang="zh-TW" sz="1800" b="1" dirty="0" err="1">
                <a:latin typeface="Times New Roman" pitchFamily="18" charset="0"/>
                <a:cs typeface="Times New Roman" pitchFamily="18" charset="0"/>
              </a:rPr>
              <a:t>Usance</a:t>
            </a:r>
            <a:r>
              <a:rPr lang="en-US" altLang="zh-TW" sz="1800" b="1" dirty="0">
                <a:latin typeface="Times New Roman" pitchFamily="18" charset="0"/>
                <a:cs typeface="Times New Roman" pitchFamily="18" charset="0"/>
              </a:rPr>
              <a:t> </a:t>
            </a:r>
            <a:r>
              <a:rPr lang="zh-TW" altLang="en-US" sz="1800" b="1" dirty="0">
                <a:latin typeface="Times New Roman" pitchFamily="18" charset="0"/>
                <a:cs typeface="Times New Roman" pitchFamily="18" charset="0"/>
              </a:rPr>
              <a:t>則為 </a:t>
            </a:r>
            <a:r>
              <a:rPr lang="en-US" altLang="zh-TW" sz="1800" b="1" dirty="0">
                <a:latin typeface="Times New Roman" pitchFamily="18" charset="0"/>
                <a:cs typeface="Times New Roman" pitchFamily="18" charset="0"/>
              </a:rPr>
              <a:t>ACCEPTANCE or DEF Payment)</a:t>
            </a:r>
          </a:p>
          <a:p>
            <a:pPr eaLnBrk="1" hangingPunct="1">
              <a:spcBef>
                <a:spcPct val="0"/>
              </a:spcBef>
              <a:buClrTx/>
              <a:buSzTx/>
              <a:buFontTx/>
              <a:buNone/>
            </a:pPr>
            <a:r>
              <a:rPr lang="en-US" altLang="zh-TW" sz="1800" b="1" dirty="0">
                <a:latin typeface="Times New Roman" pitchFamily="18" charset="0"/>
                <a:cs typeface="Times New Roman" pitchFamily="18" charset="0"/>
              </a:rPr>
              <a:t>  42C: Drafts at…</a:t>
            </a:r>
            <a:r>
              <a:rPr lang="zh-TW" altLang="en-US" sz="1800" b="1" dirty="0">
                <a:latin typeface="Times New Roman" pitchFamily="18" charset="0"/>
                <a:cs typeface="Times New Roman" pitchFamily="18" charset="0"/>
              </a:rPr>
              <a:t>（匯票條款）</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SIGHT(</a:t>
            </a:r>
            <a:r>
              <a:rPr lang="zh-TW" altLang="en-US" sz="1800" b="1" dirty="0">
                <a:latin typeface="Times New Roman" pitchFamily="18" charset="0"/>
                <a:cs typeface="Times New Roman" pitchFamily="18" charset="0"/>
              </a:rPr>
              <a:t>或 </a:t>
            </a:r>
            <a:r>
              <a:rPr lang="en-US" altLang="zh-TW" sz="1800" b="1" dirty="0">
                <a:latin typeface="Times New Roman" pitchFamily="18" charset="0"/>
                <a:cs typeface="Times New Roman" pitchFamily="18" charset="0"/>
              </a:rPr>
              <a:t>60DAYS AFTER THE DATE OF SHIPMENT)</a:t>
            </a:r>
          </a:p>
          <a:p>
            <a:pPr eaLnBrk="1" hangingPunct="1">
              <a:spcBef>
                <a:spcPct val="0"/>
              </a:spcBef>
              <a:buClrTx/>
              <a:buSzTx/>
              <a:buFontTx/>
              <a:buNone/>
            </a:pPr>
            <a:r>
              <a:rPr lang="en-US" altLang="zh-TW" sz="1800" b="1" dirty="0">
                <a:latin typeface="Times New Roman" pitchFamily="18" charset="0"/>
                <a:cs typeface="Times New Roman" pitchFamily="18" charset="0"/>
              </a:rPr>
              <a:t>  42D: </a:t>
            </a:r>
            <a:r>
              <a:rPr lang="en-US" altLang="zh-TW" sz="1800" b="1" dirty="0" err="1">
                <a:latin typeface="Times New Roman" pitchFamily="18" charset="0"/>
                <a:cs typeface="Times New Roman" pitchFamily="18" charset="0"/>
              </a:rPr>
              <a:t>Drawee</a:t>
            </a:r>
            <a:r>
              <a:rPr lang="en-US" altLang="zh-TW" sz="1800" b="1" dirty="0">
                <a:latin typeface="Times New Roman" pitchFamily="18" charset="0"/>
                <a:cs typeface="Times New Roman" pitchFamily="18" charset="0"/>
              </a:rPr>
              <a:t> – Name and Address</a:t>
            </a:r>
            <a:r>
              <a:rPr lang="zh-TW" altLang="en-US" sz="1800" b="1" dirty="0">
                <a:latin typeface="Times New Roman" pitchFamily="18" charset="0"/>
                <a:cs typeface="Times New Roman" pitchFamily="18" charset="0"/>
              </a:rPr>
              <a:t>（匯票付款人）</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FIRST UNION NATIONAL BANK, HONG KONG </a:t>
            </a:r>
          </a:p>
          <a:p>
            <a:pPr eaLnBrk="1" hangingPunct="1">
              <a:spcBef>
                <a:spcPct val="0"/>
              </a:spcBef>
              <a:buClrTx/>
              <a:buSzTx/>
              <a:buFontTx/>
              <a:buNone/>
            </a:pPr>
            <a:r>
              <a:rPr lang="en-US" altLang="zh-TW" sz="1800" b="1" dirty="0">
                <a:latin typeface="Times New Roman" pitchFamily="18" charset="0"/>
                <a:cs typeface="Times New Roman" pitchFamily="18" charset="0"/>
              </a:rPr>
              <a:t>  43P: Partial Shipment</a:t>
            </a:r>
            <a:r>
              <a:rPr lang="zh-TW" altLang="en-US" sz="1800" b="1" dirty="0">
                <a:latin typeface="Times New Roman" pitchFamily="18" charset="0"/>
                <a:cs typeface="Times New Roman" pitchFamily="18" charset="0"/>
              </a:rPr>
              <a:t>（可否分裝）</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ALLOWED</a:t>
            </a:r>
          </a:p>
          <a:p>
            <a:pPr eaLnBrk="1" hangingPunct="1">
              <a:spcBef>
                <a:spcPct val="0"/>
              </a:spcBef>
              <a:buClrTx/>
              <a:buSzTx/>
              <a:buFontTx/>
              <a:buNone/>
            </a:pPr>
            <a:r>
              <a:rPr lang="en-US" altLang="zh-TW" sz="1800" b="1" dirty="0">
                <a:latin typeface="Times New Roman" pitchFamily="18" charset="0"/>
                <a:cs typeface="Times New Roman" pitchFamily="18" charset="0"/>
              </a:rPr>
              <a:t>  43T: Transshipment</a:t>
            </a:r>
            <a:r>
              <a:rPr lang="zh-TW" altLang="en-US" sz="1800" b="1" dirty="0">
                <a:latin typeface="Times New Roman" pitchFamily="18" charset="0"/>
                <a:cs typeface="Times New Roman" pitchFamily="18" charset="0"/>
              </a:rPr>
              <a:t>（可否轉運）</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ALLOWED</a:t>
            </a:r>
          </a:p>
          <a:p>
            <a:pPr eaLnBrk="1" hangingPunct="1">
              <a:spcBef>
                <a:spcPct val="0"/>
              </a:spcBef>
              <a:buClrTx/>
              <a:buSzTx/>
              <a:buFontTx/>
              <a:buNone/>
            </a:pPr>
            <a:r>
              <a:rPr lang="en-US" altLang="zh-TW" sz="1800" b="1" dirty="0">
                <a:latin typeface="Times New Roman" pitchFamily="18" charset="0"/>
                <a:cs typeface="Times New Roman" pitchFamily="18" charset="0"/>
              </a:rPr>
              <a:t>  44E: Port of Loading/Airport of Departure</a:t>
            </a:r>
            <a:r>
              <a:rPr lang="zh-TW" altLang="en-US" sz="1800" b="1" dirty="0">
                <a:latin typeface="Times New Roman" pitchFamily="18" charset="0"/>
                <a:cs typeface="Times New Roman" pitchFamily="18" charset="0"/>
              </a:rPr>
              <a:t>（裝載港</a:t>
            </a:r>
            <a:r>
              <a:rPr lang="en-US" altLang="zh-TW" sz="1800" b="1" dirty="0">
                <a:latin typeface="Times New Roman" pitchFamily="18" charset="0"/>
                <a:cs typeface="Times New Roman" pitchFamily="18" charset="0"/>
              </a:rPr>
              <a:t>/</a:t>
            </a:r>
            <a:r>
              <a:rPr lang="zh-TW" altLang="en-US" sz="1800" b="1" dirty="0">
                <a:latin typeface="Times New Roman" pitchFamily="18" charset="0"/>
                <a:cs typeface="Times New Roman" pitchFamily="18" charset="0"/>
              </a:rPr>
              <a:t>起運機場）</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TAIWANESE PORT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266</a:t>
            </a:fld>
            <a:endParaRPr lang="zh-TW" altLang="en-US"/>
          </a:p>
        </p:txBody>
      </p:sp>
    </p:spTree>
    <p:extLst>
      <p:ext uri="{BB962C8B-B14F-4D97-AF65-F5344CB8AC3E}">
        <p14:creationId xmlns:p14="http://schemas.microsoft.com/office/powerpoint/2010/main" xmlns="" val="2525185720"/>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43000"/>
          </a:xfrm>
        </p:spPr>
        <p:txBody>
          <a:bodyPr>
            <a:noAutofit/>
          </a:bodyPr>
          <a:lstStyle/>
          <a:p>
            <a:pPr algn="ctr"/>
            <a:r>
              <a:rPr lang="zh-TW" altLang="zh-TW" sz="3600" b="1" dirty="0">
                <a:solidFill>
                  <a:srgbClr val="003300"/>
                </a:solidFill>
              </a:rPr>
              <a:t>跟單信用狀</a:t>
            </a:r>
            <a:r>
              <a:rPr lang="en-US" altLang="zh-TW" sz="3600" b="1" dirty="0">
                <a:solidFill>
                  <a:srgbClr val="003300"/>
                </a:solidFill>
              </a:rPr>
              <a:t>(Documentary L/C)</a:t>
            </a:r>
            <a:r>
              <a:rPr lang="zh-TW" altLang="zh-TW" sz="3600" b="1" dirty="0">
                <a:solidFill>
                  <a:srgbClr val="003300"/>
                </a:solidFill>
              </a:rPr>
              <a:t>與非跟單信用狀</a:t>
            </a:r>
            <a:r>
              <a:rPr lang="en-US" altLang="zh-TW" sz="3600" b="1" dirty="0">
                <a:solidFill>
                  <a:srgbClr val="003300"/>
                </a:solidFill>
              </a:rPr>
              <a:t>(Clean L/C)</a:t>
            </a:r>
            <a:endParaRPr lang="zh-TW" altLang="en-US" sz="36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267</a:t>
            </a:fld>
            <a:endParaRPr lang="zh-TW" altLang="en-US"/>
          </a:p>
        </p:txBody>
      </p:sp>
      <p:sp>
        <p:nvSpPr>
          <p:cNvPr id="4" name="內容版面配置區 3"/>
          <p:cNvSpPr>
            <a:spLocks noGrp="1"/>
          </p:cNvSpPr>
          <p:nvPr>
            <p:ph sz="quarter" idx="1"/>
          </p:nvPr>
        </p:nvSpPr>
        <p:spPr>
          <a:xfrm>
            <a:off x="457200" y="1268760"/>
            <a:ext cx="8229600" cy="4888200"/>
          </a:xfrm>
        </p:spPr>
        <p:txBody>
          <a:bodyPr>
            <a:normAutofit/>
          </a:bodyPr>
          <a:lstStyle/>
          <a:p>
            <a:r>
              <a:rPr lang="zh-TW" altLang="zh-TW" sz="3200" b="1" dirty="0"/>
              <a:t>信用狀之使用須憑提示匯票及</a:t>
            </a:r>
            <a:r>
              <a:rPr lang="en-US" altLang="zh-TW" sz="3200" b="1" dirty="0"/>
              <a:t>/</a:t>
            </a:r>
            <a:r>
              <a:rPr lang="zh-TW" altLang="zh-TW" sz="3200" b="1" dirty="0"/>
              <a:t>或單據</a:t>
            </a:r>
            <a:r>
              <a:rPr lang="en-US" altLang="zh-TW" sz="3200" b="1" dirty="0"/>
              <a:t>(</a:t>
            </a:r>
            <a:r>
              <a:rPr lang="zh-TW" altLang="zh-TW" sz="3200" b="1" dirty="0"/>
              <a:t>裝運單據</a:t>
            </a:r>
            <a:r>
              <a:rPr lang="en-US" altLang="zh-TW" sz="3200" b="1" dirty="0"/>
              <a:t>)</a:t>
            </a:r>
            <a:r>
              <a:rPr lang="zh-TW" altLang="zh-TW" sz="3200" b="1" dirty="0" smtClean="0"/>
              <a:t>者</a:t>
            </a:r>
            <a:r>
              <a:rPr lang="en-US" altLang="zh-TW" sz="3200" b="1" dirty="0" smtClean="0"/>
              <a:t>,</a:t>
            </a:r>
            <a:r>
              <a:rPr lang="zh-TW" altLang="zh-TW" sz="3200" b="1" dirty="0" smtClean="0"/>
              <a:t>係</a:t>
            </a:r>
            <a:r>
              <a:rPr lang="zh-TW" altLang="zh-TW" sz="3200" b="1" dirty="0"/>
              <a:t>為跟單信用</a:t>
            </a:r>
            <a:r>
              <a:rPr lang="zh-TW" altLang="zh-TW" sz="3200" b="1" dirty="0" smtClean="0"/>
              <a:t>狀</a:t>
            </a:r>
            <a:r>
              <a:rPr lang="en-US" altLang="zh-TW" sz="3200" b="1" dirty="0" smtClean="0"/>
              <a:t>,</a:t>
            </a:r>
            <a:r>
              <a:rPr lang="zh-TW" altLang="zh-TW" sz="3200" b="1" dirty="0" smtClean="0"/>
              <a:t>此</a:t>
            </a:r>
            <a:r>
              <a:rPr lang="zh-TW" altLang="zh-TW" sz="3200" b="1" dirty="0"/>
              <a:t>種信用狀大多數使用在國際貿易之商品交易</a:t>
            </a:r>
            <a:r>
              <a:rPr lang="zh-TW" altLang="zh-TW" sz="3200" b="1" dirty="0" smtClean="0"/>
              <a:t>上</a:t>
            </a:r>
            <a:r>
              <a:rPr lang="en-US" altLang="zh-TW" sz="3200" b="1" dirty="0" smtClean="0"/>
              <a:t>;</a:t>
            </a:r>
            <a:r>
              <a:rPr lang="zh-TW" altLang="zh-TW" sz="3200" b="1" dirty="0" smtClean="0"/>
              <a:t>而</a:t>
            </a:r>
            <a:r>
              <a:rPr lang="zh-TW" altLang="zh-TW" sz="3200" b="1" dirty="0"/>
              <a:t>非跟單信用狀在使用</a:t>
            </a:r>
            <a:r>
              <a:rPr lang="zh-TW" altLang="zh-TW" sz="3200" b="1" dirty="0" smtClean="0"/>
              <a:t>上</a:t>
            </a:r>
            <a:r>
              <a:rPr lang="en-US" altLang="zh-TW" sz="3200" b="1" dirty="0" smtClean="0"/>
              <a:t>,</a:t>
            </a:r>
            <a:r>
              <a:rPr lang="zh-TW" altLang="zh-TW" sz="3200" b="1" dirty="0" smtClean="0"/>
              <a:t>則</a:t>
            </a:r>
            <a:r>
              <a:rPr lang="zh-TW" altLang="zh-TW" sz="3200" b="1" dirty="0"/>
              <a:t>不須提示裝運</a:t>
            </a:r>
            <a:r>
              <a:rPr lang="zh-TW" altLang="zh-TW" sz="3200" b="1" dirty="0" smtClean="0"/>
              <a:t>單據</a:t>
            </a:r>
            <a:r>
              <a:rPr lang="en-US" altLang="zh-TW" sz="3200" b="1" dirty="0" smtClean="0"/>
              <a:t>,</a:t>
            </a:r>
            <a:r>
              <a:rPr lang="zh-TW" altLang="zh-TW" sz="3200" b="1" dirty="0" smtClean="0"/>
              <a:t>例如</a:t>
            </a:r>
            <a:r>
              <a:rPr lang="en-US" altLang="zh-TW" sz="3200" b="1" dirty="0"/>
              <a:t>:</a:t>
            </a:r>
            <a:r>
              <a:rPr lang="zh-TW" altLang="zh-TW" sz="3200" b="1" dirty="0" smtClean="0"/>
              <a:t>旅行</a:t>
            </a:r>
            <a:r>
              <a:rPr lang="zh-TW" altLang="zh-TW" sz="3200" b="1" dirty="0"/>
              <a:t>信用</a:t>
            </a:r>
            <a:r>
              <a:rPr lang="zh-TW" altLang="zh-TW" sz="3200" b="1" dirty="0" smtClean="0"/>
              <a:t>狀</a:t>
            </a:r>
            <a:r>
              <a:rPr lang="en-US" altLang="zh-TW" sz="3200" b="1" dirty="0" smtClean="0"/>
              <a:t>,</a:t>
            </a:r>
            <a:r>
              <a:rPr lang="zh-TW" altLang="zh-TW" sz="3200" b="1" dirty="0" smtClean="0"/>
              <a:t>擔保</a:t>
            </a:r>
            <a:r>
              <a:rPr lang="zh-TW" altLang="zh-TW" sz="3200" b="1" dirty="0"/>
              <a:t>信用狀或保證</a:t>
            </a:r>
            <a:r>
              <a:rPr lang="zh-TW" altLang="zh-TW" sz="3200" b="1" dirty="0" smtClean="0"/>
              <a:t>函</a:t>
            </a:r>
            <a:r>
              <a:rPr lang="en-US" altLang="zh-TW" sz="3200" b="1" dirty="0" smtClean="0"/>
              <a:t>.</a:t>
            </a:r>
            <a:endParaRPr lang="zh-TW" altLang="en-US" sz="3200" b="1" dirty="0"/>
          </a:p>
        </p:txBody>
      </p:sp>
    </p:spTree>
    <p:extLst>
      <p:ext uri="{BB962C8B-B14F-4D97-AF65-F5344CB8AC3E}">
        <p14:creationId xmlns:p14="http://schemas.microsoft.com/office/powerpoint/2010/main" xmlns="" val="456780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4469"/>
            <a:ext cx="8229600" cy="966259"/>
          </a:xfrm>
        </p:spPr>
        <p:txBody>
          <a:bodyPr>
            <a:noAutofit/>
          </a:bodyPr>
          <a:lstStyle/>
          <a:p>
            <a:pPr algn="ctr"/>
            <a:r>
              <a:rPr lang="zh-TW" altLang="zh-TW" b="1" dirty="0">
                <a:solidFill>
                  <a:srgbClr val="003300"/>
                </a:solidFill>
                <a:latin typeface="Times New Roman" panose="02020603050405020304" pitchFamily="18" charset="0"/>
                <a:cs typeface="Times New Roman" panose="02020603050405020304" pitchFamily="18" charset="0"/>
              </a:rPr>
              <a:t>郵遞信用狀</a:t>
            </a:r>
            <a:r>
              <a:rPr lang="en-US" altLang="zh-TW" b="1" dirty="0">
                <a:solidFill>
                  <a:srgbClr val="003300"/>
                </a:solidFill>
                <a:latin typeface="Times New Roman" panose="02020603050405020304" pitchFamily="18" charset="0"/>
                <a:cs typeface="Times New Roman" panose="02020603050405020304" pitchFamily="18" charset="0"/>
              </a:rPr>
              <a:t>(Mail Credit)</a:t>
            </a:r>
            <a:r>
              <a:rPr lang="zh-TW" altLang="zh-TW" b="1" dirty="0">
                <a:solidFill>
                  <a:srgbClr val="003300"/>
                </a:solidFill>
                <a:latin typeface="Times New Roman" panose="02020603050405020304" pitchFamily="18" charset="0"/>
                <a:cs typeface="Times New Roman" panose="02020603050405020304" pitchFamily="18" charset="0"/>
              </a:rPr>
              <a:t>與電傳信用狀</a:t>
            </a:r>
            <a:r>
              <a:rPr lang="en-US" altLang="zh-TW" b="1" dirty="0">
                <a:solidFill>
                  <a:srgbClr val="003300"/>
                </a:solidFill>
                <a:latin typeface="Times New Roman" panose="02020603050405020304" pitchFamily="18" charset="0"/>
                <a:cs typeface="Times New Roman" panose="02020603050405020304" pitchFamily="18" charset="0"/>
              </a:rPr>
              <a:t>(</a:t>
            </a:r>
            <a:r>
              <a:rPr lang="en-US" altLang="zh-TW" b="1" dirty="0" err="1">
                <a:solidFill>
                  <a:srgbClr val="003300"/>
                </a:solidFill>
                <a:latin typeface="Times New Roman" panose="02020603050405020304" pitchFamily="18" charset="0"/>
                <a:cs typeface="Times New Roman" panose="02020603050405020304" pitchFamily="18" charset="0"/>
              </a:rPr>
              <a:t>Teletransmitted</a:t>
            </a:r>
            <a:r>
              <a:rPr lang="en-US" altLang="zh-TW" b="1" dirty="0">
                <a:solidFill>
                  <a:srgbClr val="003300"/>
                </a:solidFill>
                <a:latin typeface="Times New Roman" panose="02020603050405020304" pitchFamily="18" charset="0"/>
                <a:cs typeface="Times New Roman" panose="02020603050405020304" pitchFamily="18" charset="0"/>
              </a:rPr>
              <a:t> Credit)</a:t>
            </a:r>
            <a:endParaRPr lang="zh-TW" altLang="en-US" b="1" dirty="0">
              <a:solidFill>
                <a:srgbClr val="003300"/>
              </a:solidFill>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268</a:t>
            </a:fld>
            <a:endParaRPr lang="zh-TW" altLang="en-US"/>
          </a:p>
        </p:txBody>
      </p:sp>
      <p:sp>
        <p:nvSpPr>
          <p:cNvPr id="4" name="內容版面配置區 3"/>
          <p:cNvSpPr>
            <a:spLocks noGrp="1"/>
          </p:cNvSpPr>
          <p:nvPr>
            <p:ph sz="quarter" idx="1"/>
          </p:nvPr>
        </p:nvSpPr>
        <p:spPr>
          <a:xfrm>
            <a:off x="0" y="908720"/>
            <a:ext cx="9144000" cy="5949280"/>
          </a:xfrm>
        </p:spPr>
        <p:txBody>
          <a:bodyPr>
            <a:normAutofit/>
          </a:bodyPr>
          <a:lstStyle/>
          <a:p>
            <a:r>
              <a:rPr lang="zh-TW" altLang="zh-TW" sz="2800" b="1" dirty="0">
                <a:latin typeface="Times New Roman" panose="02020603050405020304" pitchFamily="18" charset="0"/>
                <a:cs typeface="Times New Roman" panose="02020603050405020304" pitchFamily="18" charset="0"/>
              </a:rPr>
              <a:t>信用狀之開發</a:t>
            </a:r>
            <a:r>
              <a:rPr lang="zh-TW" altLang="zh-TW" sz="2800" b="1" dirty="0" smtClean="0">
                <a:latin typeface="Times New Roman" panose="02020603050405020304" pitchFamily="18" charset="0"/>
                <a:cs typeface="Times New Roman" panose="02020603050405020304" pitchFamily="18" charset="0"/>
              </a:rPr>
              <a:t>方式</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信用</a:t>
            </a:r>
            <a:r>
              <a:rPr lang="zh-TW" altLang="zh-TW" sz="2800" b="1" dirty="0">
                <a:latin typeface="Times New Roman" panose="02020603050405020304" pitchFamily="18" charset="0"/>
                <a:cs typeface="Times New Roman" panose="02020603050405020304" pitchFamily="18" charset="0"/>
              </a:rPr>
              <a:t>狀之開發可利用電傳</a:t>
            </a:r>
            <a:r>
              <a:rPr lang="en-US" altLang="zh-TW" sz="2800" b="1" dirty="0">
                <a:latin typeface="Times New Roman" panose="02020603050405020304" pitchFamily="18" charset="0"/>
                <a:cs typeface="Times New Roman" panose="02020603050405020304" pitchFamily="18" charset="0"/>
              </a:rPr>
              <a:t>(</a:t>
            </a:r>
            <a:r>
              <a:rPr lang="en-US" altLang="zh-TW" sz="2800" b="1" dirty="0" err="1" smtClean="0">
                <a:latin typeface="Times New Roman" panose="02020603050405020304" pitchFamily="18" charset="0"/>
                <a:cs typeface="Times New Roman" panose="02020603050405020304" pitchFamily="18" charset="0"/>
              </a:rPr>
              <a:t>teletransmission</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含</a:t>
            </a:r>
            <a:r>
              <a:rPr lang="en-US" altLang="zh-TW" sz="2800" b="1" dirty="0">
                <a:latin typeface="Times New Roman" panose="02020603050405020304" pitchFamily="18" charset="0"/>
                <a:cs typeface="Times New Roman" panose="02020603050405020304" pitchFamily="18" charset="0"/>
              </a:rPr>
              <a:t>SWIFT)</a:t>
            </a:r>
            <a:r>
              <a:rPr lang="zh-TW" altLang="zh-TW" sz="2800" b="1" dirty="0">
                <a:latin typeface="Times New Roman" panose="02020603050405020304" pitchFamily="18" charset="0"/>
                <a:cs typeface="Times New Roman" panose="02020603050405020304" pitchFamily="18" charset="0"/>
              </a:rPr>
              <a:t>及郵寄</a:t>
            </a:r>
            <a:r>
              <a:rPr lang="en-US" altLang="zh-TW" sz="2800" b="1" dirty="0">
                <a:latin typeface="Times New Roman" panose="02020603050405020304" pitchFamily="18" charset="0"/>
                <a:cs typeface="Times New Roman" panose="02020603050405020304" pitchFamily="18" charset="0"/>
              </a:rPr>
              <a:t>(airmail)</a:t>
            </a:r>
            <a:r>
              <a:rPr lang="zh-TW" altLang="zh-TW" sz="2800" b="1" dirty="0" smtClean="0">
                <a:latin typeface="Times New Roman" panose="02020603050405020304" pitchFamily="18" charset="0"/>
                <a:cs typeface="Times New Roman" panose="02020603050405020304" pitchFamily="18" charset="0"/>
              </a:rPr>
              <a:t>方式</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以電傳方式開發</a:t>
            </a:r>
            <a:r>
              <a:rPr lang="zh-TW" altLang="zh-TW" sz="2800" b="1" dirty="0" smtClean="0">
                <a:latin typeface="Times New Roman" panose="02020603050405020304" pitchFamily="18" charset="0"/>
                <a:cs typeface="Times New Roman" panose="02020603050405020304" pitchFamily="18" charset="0"/>
              </a:rPr>
              <a:t>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可</a:t>
            </a:r>
            <a:r>
              <a:rPr lang="zh-TW" altLang="zh-TW" sz="2800" b="1" dirty="0">
                <a:latin typeface="Times New Roman" panose="02020603050405020304" pitchFamily="18" charset="0"/>
                <a:cs typeface="Times New Roman" panose="02020603050405020304" pitchFamily="18" charset="0"/>
              </a:rPr>
              <a:t>憑使用信用狀</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或修改書</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之</a:t>
            </a:r>
            <a:r>
              <a:rPr lang="zh-TW" altLang="zh-TW" sz="2800" b="1" dirty="0" smtClean="0">
                <a:latin typeface="Times New Roman" panose="02020603050405020304" pitchFamily="18" charset="0"/>
                <a:cs typeface="Times New Roman" panose="02020603050405020304" pitchFamily="18" charset="0"/>
              </a:rPr>
              <a:t>定義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應</a:t>
            </a:r>
            <a:r>
              <a:rPr lang="zh-TW" altLang="zh-TW" sz="2800" b="1" dirty="0">
                <a:latin typeface="Times New Roman" panose="02020603050405020304" pitchFamily="18" charset="0"/>
                <a:cs typeface="Times New Roman" panose="02020603050405020304" pitchFamily="18" charset="0"/>
              </a:rPr>
              <a:t>依據</a:t>
            </a:r>
            <a:r>
              <a:rPr lang="en-US" altLang="zh-TW" sz="2800" b="1" dirty="0">
                <a:latin typeface="Times New Roman" panose="02020603050405020304" pitchFamily="18" charset="0"/>
                <a:cs typeface="Times New Roman" panose="02020603050405020304" pitchFamily="18" charset="0"/>
              </a:rPr>
              <a:t>UCP600</a:t>
            </a:r>
            <a:r>
              <a:rPr lang="zh-TW" altLang="zh-TW" sz="2800" b="1" dirty="0">
                <a:latin typeface="Times New Roman" panose="02020603050405020304" pitchFamily="18" charset="0"/>
                <a:cs typeface="Times New Roman" panose="02020603050405020304" pitchFamily="18" charset="0"/>
              </a:rPr>
              <a:t>第</a:t>
            </a:r>
            <a:r>
              <a:rPr lang="en-US" altLang="zh-TW" sz="2800" b="1" dirty="0">
                <a:latin typeface="Times New Roman" panose="02020603050405020304" pitchFamily="18" charset="0"/>
                <a:cs typeface="Times New Roman" panose="02020603050405020304" pitchFamily="18" charset="0"/>
              </a:rPr>
              <a:t>11</a:t>
            </a:r>
            <a:r>
              <a:rPr lang="zh-TW" altLang="zh-TW" sz="2800" b="1" dirty="0">
                <a:latin typeface="Times New Roman" panose="02020603050405020304" pitchFamily="18" charset="0"/>
                <a:cs typeface="Times New Roman" panose="02020603050405020304" pitchFamily="18" charset="0"/>
              </a:rPr>
              <a:t>條</a:t>
            </a:r>
            <a:r>
              <a:rPr lang="en-US" altLang="zh-TW" sz="2800" b="1" dirty="0">
                <a:latin typeface="Times New Roman" panose="02020603050405020304" pitchFamily="18" charset="0"/>
                <a:cs typeface="Times New Roman" panose="02020603050405020304" pitchFamily="18" charset="0"/>
              </a:rPr>
              <a:t>a</a:t>
            </a:r>
            <a:r>
              <a:rPr lang="zh-TW" altLang="zh-TW" sz="2800" b="1" dirty="0">
                <a:latin typeface="Times New Roman" panose="02020603050405020304" pitchFamily="18" charset="0"/>
                <a:cs typeface="Times New Roman" panose="02020603050405020304" pitchFamily="18" charset="0"/>
              </a:rPr>
              <a:t>項之規定</a:t>
            </a:r>
            <a:r>
              <a:rPr lang="zh-TW" altLang="zh-TW" sz="2800" b="1" dirty="0" smtClean="0">
                <a:latin typeface="Times New Roman" panose="02020603050405020304" pitchFamily="18" charset="0"/>
                <a:cs typeface="Times New Roman" panose="02020603050405020304" pitchFamily="18" charset="0"/>
              </a:rPr>
              <a:t>辦理</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以經確認</a:t>
            </a:r>
            <a:r>
              <a:rPr lang="en-US" altLang="zh-TW" sz="2800" b="1" dirty="0">
                <a:latin typeface="Times New Roman" panose="02020603050405020304" pitchFamily="18" charset="0"/>
                <a:cs typeface="Times New Roman" panose="02020603050405020304" pitchFamily="18" charset="0"/>
              </a:rPr>
              <a:t>(Authenticated)</a:t>
            </a:r>
            <a:r>
              <a:rPr lang="zh-TW" altLang="zh-TW" sz="2800" b="1" dirty="0">
                <a:latin typeface="Times New Roman" panose="02020603050405020304" pitchFamily="18" charset="0"/>
                <a:cs typeface="Times New Roman" panose="02020603050405020304" pitchFamily="18" charset="0"/>
              </a:rPr>
              <a:t>之電傳</a:t>
            </a:r>
            <a:r>
              <a:rPr lang="zh-TW" altLang="zh-TW" sz="2800" b="1" dirty="0" smtClean="0">
                <a:latin typeface="Times New Roman" panose="02020603050405020304" pitchFamily="18" charset="0"/>
                <a:cs typeface="Times New Roman" panose="02020603050405020304" pitchFamily="18" charset="0"/>
              </a:rPr>
              <a:t>指示</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且</a:t>
            </a:r>
            <a:r>
              <a:rPr lang="zh-TW" altLang="zh-TW" sz="2800" b="1" dirty="0">
                <a:latin typeface="Times New Roman" panose="02020603050405020304" pitchFamily="18" charset="0"/>
                <a:cs typeface="Times New Roman" panose="02020603050405020304" pitchFamily="18" charset="0"/>
              </a:rPr>
              <a:t>未註明</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明細後送</a:t>
            </a:r>
            <a:r>
              <a:rPr lang="en-US" altLang="zh-TW" sz="2800" b="1" dirty="0">
                <a:latin typeface="Times New Roman" panose="02020603050405020304" pitchFamily="18" charset="0"/>
                <a:cs typeface="Times New Roman" panose="02020603050405020304" pitchFamily="18" charset="0"/>
              </a:rPr>
              <a:t>(full details to follow)”(</a:t>
            </a:r>
            <a:r>
              <a:rPr lang="zh-TW" altLang="zh-TW" sz="2800" b="1" dirty="0">
                <a:latin typeface="Times New Roman" panose="02020603050405020304" pitchFamily="18" charset="0"/>
                <a:cs typeface="Times New Roman" panose="02020603050405020304" pitchFamily="18" charset="0"/>
              </a:rPr>
              <a:t>或類似用語</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之</a:t>
            </a:r>
            <a:r>
              <a:rPr lang="zh-TW" altLang="zh-TW" sz="2800" b="1" dirty="0" smtClean="0">
                <a:latin typeface="Times New Roman" panose="02020603050405020304" pitchFamily="18" charset="0"/>
                <a:cs typeface="Times New Roman" panose="02020603050405020304" pitchFamily="18" charset="0"/>
              </a:rPr>
              <a:t>通知</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即</a:t>
            </a:r>
            <a:r>
              <a:rPr lang="zh-TW" altLang="zh-TW" sz="2800" b="1" dirty="0">
                <a:latin typeface="Times New Roman" panose="02020603050405020304" pitchFamily="18" charset="0"/>
                <a:cs typeface="Times New Roman" panose="02020603050405020304" pitchFamily="18" charset="0"/>
              </a:rPr>
              <a:t>視為可憑使用之信用狀</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或修改書</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不</a:t>
            </a:r>
            <a:r>
              <a:rPr lang="zh-TW" altLang="zh-TW" sz="2800" b="1" dirty="0">
                <a:latin typeface="Times New Roman" panose="02020603050405020304" pitchFamily="18" charset="0"/>
                <a:cs typeface="Times New Roman" panose="02020603050405020304" pitchFamily="18" charset="0"/>
              </a:rPr>
              <a:t>須另寄證實</a:t>
            </a:r>
            <a:r>
              <a:rPr lang="zh-TW" altLang="zh-TW" sz="2800" b="1" dirty="0" smtClean="0">
                <a:latin typeface="Times New Roman" panose="02020603050405020304" pitchFamily="18" charset="0"/>
                <a:cs typeface="Times New Roman" panose="02020603050405020304" pitchFamily="18" charset="0"/>
              </a:rPr>
              <a:t>書</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隨後</a:t>
            </a:r>
            <a:r>
              <a:rPr lang="zh-TW" altLang="zh-TW" sz="2800" b="1" dirty="0">
                <a:latin typeface="Times New Roman" panose="02020603050405020304" pitchFamily="18" charset="0"/>
                <a:cs typeface="Times New Roman" panose="02020603050405020304" pitchFamily="18" charset="0"/>
              </a:rPr>
              <a:t>寄至之證實</a:t>
            </a:r>
            <a:r>
              <a:rPr lang="zh-TW" altLang="zh-TW" sz="2800" b="1" dirty="0" smtClean="0">
                <a:latin typeface="Times New Roman" panose="02020603050405020304" pitchFamily="18" charset="0"/>
                <a:cs typeface="Times New Roman" panose="02020603050405020304" pitchFamily="18" charset="0"/>
              </a:rPr>
              <a:t>書</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通知</a:t>
            </a:r>
            <a:r>
              <a:rPr lang="zh-TW" altLang="zh-TW" sz="2800" b="1" dirty="0">
                <a:latin typeface="Times New Roman" panose="02020603050405020304" pitchFamily="18" charset="0"/>
                <a:cs typeface="Times New Roman" panose="02020603050405020304" pitchFamily="18" charset="0"/>
              </a:rPr>
              <a:t>銀行將不予</a:t>
            </a:r>
            <a:r>
              <a:rPr lang="zh-TW" altLang="zh-TW" sz="2800" b="1" dirty="0" smtClean="0">
                <a:latin typeface="Times New Roman" panose="02020603050405020304" pitchFamily="18" charset="0"/>
                <a:cs typeface="Times New Roman" panose="02020603050405020304" pitchFamily="18" charset="0"/>
              </a:rPr>
              <a:t>理會</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如電傳載明</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明細後送</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或類似意旨之文句</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或</a:t>
            </a:r>
            <a:r>
              <a:rPr lang="zh-TW" altLang="zh-TW" sz="2800" b="1" dirty="0">
                <a:latin typeface="Times New Roman" panose="02020603050405020304" pitchFamily="18" charset="0"/>
                <a:cs typeface="Times New Roman" panose="02020603050405020304" pitchFamily="18" charset="0"/>
              </a:rPr>
              <a:t>敘明郵寄證實書始為可憑使用之信用狀或修改書</a:t>
            </a:r>
            <a:r>
              <a:rPr lang="zh-TW" altLang="zh-TW" sz="2800" b="1" dirty="0" smtClean="0">
                <a:latin typeface="Times New Roman" panose="02020603050405020304" pitchFamily="18" charset="0"/>
                <a:cs typeface="Times New Roman" panose="02020603050405020304" pitchFamily="18" charset="0"/>
              </a:rPr>
              <a:t>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則</a:t>
            </a:r>
            <a:r>
              <a:rPr lang="zh-TW" altLang="zh-TW" sz="2800" b="1" dirty="0">
                <a:latin typeface="Times New Roman" panose="02020603050405020304" pitchFamily="18" charset="0"/>
                <a:cs typeface="Times New Roman" panose="02020603050405020304" pitchFamily="18" charset="0"/>
              </a:rPr>
              <a:t>該項電傳將不視為可憑使用之信用狀或修改</a:t>
            </a:r>
            <a:r>
              <a:rPr lang="zh-TW" altLang="zh-TW" sz="2800" b="1" dirty="0" smtClean="0">
                <a:latin typeface="Times New Roman" panose="02020603050405020304" pitchFamily="18" charset="0"/>
                <a:cs typeface="Times New Roman" panose="02020603050405020304" pitchFamily="18" charset="0"/>
              </a:rPr>
              <a:t>書</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開</a:t>
            </a:r>
            <a:r>
              <a:rPr lang="zh-TW" altLang="zh-TW" sz="2800" b="1" dirty="0">
                <a:latin typeface="Times New Roman" panose="02020603050405020304" pitchFamily="18" charset="0"/>
                <a:cs typeface="Times New Roman" panose="02020603050405020304" pitchFamily="18" charset="0"/>
              </a:rPr>
              <a:t>狀銀行須盡速開發可憑使用之信用狀或修改</a:t>
            </a:r>
            <a:r>
              <a:rPr lang="zh-TW" altLang="zh-TW" sz="2800" b="1" dirty="0" smtClean="0">
                <a:latin typeface="Times New Roman" panose="02020603050405020304" pitchFamily="18" charset="0"/>
                <a:cs typeface="Times New Roman" panose="02020603050405020304" pitchFamily="18" charset="0"/>
              </a:rPr>
              <a:t>書</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其</a:t>
            </a:r>
            <a:r>
              <a:rPr lang="zh-TW" altLang="zh-TW" sz="2800" b="1" dirty="0">
                <a:latin typeface="Times New Roman" panose="02020603050405020304" pitchFamily="18" charset="0"/>
                <a:cs typeface="Times New Roman" panose="02020603050405020304" pitchFamily="18" charset="0"/>
              </a:rPr>
              <a:t>條款不得與該電傳有所</a:t>
            </a:r>
            <a:r>
              <a:rPr lang="zh-TW" altLang="zh-TW" sz="2800" b="1" dirty="0" smtClean="0">
                <a:latin typeface="Times New Roman" panose="02020603050405020304" pitchFamily="18" charset="0"/>
                <a:cs typeface="Times New Roman" panose="02020603050405020304" pitchFamily="18" charset="0"/>
              </a:rPr>
              <a:t>牴觸</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0611284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b="1" dirty="0" smtClean="0">
                <a:latin typeface="Times New Roman" panose="02020603050405020304" pitchFamily="18" charset="0"/>
                <a:ea typeface="+mn-ea"/>
                <a:cs typeface="Times New Roman" panose="02020603050405020304" pitchFamily="18" charset="0"/>
              </a:rPr>
              <a:t>轉讓信用狀與轉開信用狀之用途</a:t>
            </a:r>
            <a:endParaRPr lang="zh-TW" altLang="en-US" sz="4000" b="1" dirty="0">
              <a:latin typeface="Times New Roman" panose="02020603050405020304" pitchFamily="18" charset="0"/>
              <a:ea typeface="+mn-ea"/>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269</a:t>
            </a:fld>
            <a:endParaRPr lang="zh-TW" altLang="en-US"/>
          </a:p>
        </p:txBody>
      </p:sp>
      <p:sp>
        <p:nvSpPr>
          <p:cNvPr id="4" name="內容版面配置區 3"/>
          <p:cNvSpPr>
            <a:spLocks noGrp="1"/>
          </p:cNvSpPr>
          <p:nvPr>
            <p:ph sz="quarter" idx="1"/>
          </p:nvPr>
        </p:nvSpPr>
        <p:spPr/>
        <p:txBody>
          <a:bodyPr>
            <a:normAutofit/>
          </a:bodyPr>
          <a:lstStyle/>
          <a:p>
            <a:r>
              <a:rPr lang="zh-TW" altLang="en-US" sz="3200" b="1" dirty="0">
                <a:latin typeface="Times New Roman" panose="02020603050405020304" pitchFamily="18" charset="0"/>
                <a:cs typeface="Times New Roman" panose="02020603050405020304" pitchFamily="18" charset="0"/>
              </a:rPr>
              <a:t>轉讓信用狀與轉開信用</a:t>
            </a:r>
            <a:r>
              <a:rPr lang="zh-TW" altLang="en-US" sz="3200" b="1" dirty="0" smtClean="0">
                <a:latin typeface="Times New Roman" panose="02020603050405020304" pitchFamily="18" charset="0"/>
                <a:cs typeface="Times New Roman" panose="02020603050405020304" pitchFamily="18" charset="0"/>
              </a:rPr>
              <a:t>狀通常使用於三角</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仲介</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貿易</a:t>
            </a:r>
            <a:r>
              <a:rPr lang="en-US" altLang="zh-TW" sz="3200" b="1" dirty="0" smtClean="0">
                <a:latin typeface="Times New Roman" panose="02020603050405020304" pitchFamily="18" charset="0"/>
                <a:cs typeface="Times New Roman" panose="02020603050405020304" pitchFamily="18" charset="0"/>
              </a:rPr>
              <a:t>.</a:t>
            </a:r>
            <a:endParaRPr lang="zh-TW" altLang="en-US" sz="3200" dirty="0"/>
          </a:p>
        </p:txBody>
      </p:sp>
    </p:spTree>
    <p:extLst>
      <p:ext uri="{BB962C8B-B14F-4D97-AF65-F5344CB8AC3E}">
        <p14:creationId xmlns:p14="http://schemas.microsoft.com/office/powerpoint/2010/main" xmlns="" val="3143110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697980" y="2132856"/>
            <a:ext cx="5904656" cy="2023641"/>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a:solidFill>
                  <a:schemeClr val="bg1"/>
                </a:solidFill>
                <a:ea typeface="標楷體" pitchFamily="65" charset="-120"/>
              </a:rPr>
              <a:t>CH1-</a:t>
            </a:r>
            <a:r>
              <a:rPr kumimoji="0" lang="zh-TW" altLang="en-US" sz="3600" b="1" dirty="0">
                <a:solidFill>
                  <a:schemeClr val="bg1"/>
                </a:solidFill>
                <a:ea typeface="標楷體" pitchFamily="65" charset="-120"/>
              </a:rPr>
              <a:t>國際貿易基本概念</a:t>
            </a:r>
          </a:p>
          <a:p>
            <a:pPr algn="ctr" eaLnBrk="1" hangingPunct="1"/>
            <a:r>
              <a:rPr kumimoji="0" lang="en-US" altLang="zh-TW" sz="3600" b="1" dirty="0" smtClean="0">
                <a:solidFill>
                  <a:schemeClr val="bg1"/>
                </a:solidFill>
                <a:ea typeface="+mn-ea"/>
                <a:cs typeface="Times New Roman" panose="02020603050405020304" pitchFamily="18" charset="0"/>
              </a:rPr>
              <a:t>4.</a:t>
            </a:r>
            <a:r>
              <a:rPr lang="zh-TW" altLang="zh-TW" sz="3600" b="1" dirty="0">
                <a:solidFill>
                  <a:schemeClr val="bg1"/>
                </a:solidFill>
                <a:ea typeface="+mn-ea"/>
                <a:cs typeface="Times New Roman" panose="02020603050405020304" pitchFamily="18" charset="0"/>
              </a:rPr>
              <a:t>世界貿易組織</a:t>
            </a:r>
            <a:r>
              <a:rPr lang="zh-TW" altLang="zh-TW" sz="3600" b="1" dirty="0" smtClean="0">
                <a:solidFill>
                  <a:schemeClr val="bg1"/>
                </a:solidFill>
                <a:ea typeface="+mn-ea"/>
                <a:cs typeface="Times New Roman" panose="02020603050405020304" pitchFamily="18" charset="0"/>
              </a:rPr>
              <a:t>與</a:t>
            </a:r>
            <a:endParaRPr lang="en-US" altLang="zh-TW" sz="3600" b="1" dirty="0" smtClean="0">
              <a:solidFill>
                <a:schemeClr val="bg1"/>
              </a:solidFill>
              <a:ea typeface="+mn-ea"/>
              <a:cs typeface="Times New Roman" panose="02020603050405020304" pitchFamily="18" charset="0"/>
            </a:endParaRPr>
          </a:p>
          <a:p>
            <a:pPr algn="ctr" eaLnBrk="1" hangingPunct="1"/>
            <a:r>
              <a:rPr lang="zh-TW" altLang="zh-TW" sz="3600" b="1" dirty="0" smtClean="0">
                <a:solidFill>
                  <a:schemeClr val="bg1"/>
                </a:solidFill>
                <a:ea typeface="+mn-ea"/>
                <a:cs typeface="Times New Roman" panose="02020603050405020304" pitchFamily="18" charset="0"/>
              </a:rPr>
              <a:t>雙邊</a:t>
            </a:r>
            <a:r>
              <a:rPr lang="zh-TW" altLang="zh-TW" sz="3600" b="1" dirty="0">
                <a:solidFill>
                  <a:schemeClr val="bg1"/>
                </a:solidFill>
                <a:ea typeface="+mn-ea"/>
                <a:cs typeface="Times New Roman" panose="02020603050405020304" pitchFamily="18" charset="0"/>
              </a:rPr>
              <a:t>自由貿易協定</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27</a:t>
            </a:fld>
            <a:endParaRPr lang="zh-TW" altLang="en-US"/>
          </a:p>
        </p:txBody>
      </p:sp>
    </p:spTree>
    <p:extLst>
      <p:ext uri="{BB962C8B-B14F-4D97-AF65-F5344CB8AC3E}">
        <p14:creationId xmlns:p14="http://schemas.microsoft.com/office/powerpoint/2010/main" xmlns="" val="114554796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標題 4"/>
          <p:cNvSpPr>
            <a:spLocks noGrp="1"/>
          </p:cNvSpPr>
          <p:nvPr>
            <p:ph type="title"/>
          </p:nvPr>
        </p:nvSpPr>
        <p:spPr>
          <a:xfrm>
            <a:off x="684213" y="0"/>
            <a:ext cx="7772400" cy="863600"/>
          </a:xfrm>
        </p:spPr>
        <p:txBody>
          <a:bodyPr>
            <a:normAutofit/>
          </a:bodyPr>
          <a:lstStyle/>
          <a:p>
            <a:r>
              <a:rPr lang="zh-TW" altLang="en-US" sz="4000" b="1" dirty="0" smtClean="0">
                <a:solidFill>
                  <a:schemeClr val="tx1"/>
                </a:solidFill>
                <a:latin typeface="Times New Roman" pitchFamily="18" charset="0"/>
                <a:ea typeface="標楷體" pitchFamily="65" charset="-120"/>
                <a:cs typeface="Times New Roman" pitchFamily="18" charset="0"/>
              </a:rPr>
              <a:t>一般三角貿易之交易型式</a:t>
            </a:r>
          </a:p>
        </p:txBody>
      </p:sp>
      <p:sp>
        <p:nvSpPr>
          <p:cNvPr id="256003" name="投影片編號版面配置區 3"/>
          <p:cNvSpPr>
            <a:spLocks noGrp="1"/>
          </p:cNvSpPr>
          <p:nvPr>
            <p:ph type="sldNum" sz="quarter" idx="12"/>
          </p:nvPr>
        </p:nvSpPr>
        <p:spPr>
          <a:noFill/>
        </p:spPr>
        <p:txBody>
          <a:bodyPr/>
          <a:lstStyle/>
          <a:p>
            <a:fld id="{08EF84BE-9320-4B80-B9DF-E1B945C62CE2}" type="slidenum">
              <a:rPr lang="zh-TW" altLang="en-US" smtClean="0"/>
              <a:pPr/>
              <a:t>270</a:t>
            </a:fld>
            <a:endParaRPr lang="en-US" altLang="zh-TW" smtClean="0"/>
          </a:p>
        </p:txBody>
      </p:sp>
      <p:pic>
        <p:nvPicPr>
          <p:cNvPr id="256004" name="Picture 5" descr="工廠的煙囪冒著黑煙"/>
          <p:cNvPicPr>
            <a:picLocks noChangeAspect="1" noChangeArrowheads="1"/>
          </p:cNvPicPr>
          <p:nvPr/>
        </p:nvPicPr>
        <p:blipFill>
          <a:blip r:embed="rId2" cstate="print"/>
          <a:srcRect/>
          <a:stretch>
            <a:fillRect/>
          </a:stretch>
        </p:blipFill>
        <p:spPr bwMode="auto">
          <a:xfrm>
            <a:off x="7812088" y="981075"/>
            <a:ext cx="1181100" cy="1123950"/>
          </a:xfrm>
          <a:prstGeom prst="rect">
            <a:avLst/>
          </a:prstGeom>
          <a:noFill/>
          <a:ln w="9525">
            <a:noFill/>
            <a:miter lim="800000"/>
            <a:headEnd/>
            <a:tailEnd/>
          </a:ln>
        </p:spPr>
      </p:pic>
      <p:pic>
        <p:nvPicPr>
          <p:cNvPr id="256005" name="Picture 2" descr="http://upload.wikimedia.org/wikipedia/commons/thumb/c/c7/Crowne_Plaza_İzmir.jpg/170px-Crowne_Plaza_İzmir.jpg">
            <a:hlinkClick r:id="rId3"/>
          </p:cNvPr>
          <p:cNvPicPr>
            <a:picLocks noChangeAspect="1" noChangeArrowheads="1"/>
          </p:cNvPicPr>
          <p:nvPr/>
        </p:nvPicPr>
        <p:blipFill>
          <a:blip r:embed="rId4" cstate="print"/>
          <a:srcRect/>
          <a:stretch>
            <a:fillRect/>
          </a:stretch>
        </p:blipFill>
        <p:spPr bwMode="auto">
          <a:xfrm>
            <a:off x="3635375" y="5084763"/>
            <a:ext cx="1657350" cy="1368425"/>
          </a:xfrm>
          <a:prstGeom prst="rect">
            <a:avLst/>
          </a:prstGeom>
          <a:noFill/>
          <a:ln w="9525">
            <a:noFill/>
            <a:miter lim="800000"/>
            <a:headEnd/>
            <a:tailEnd/>
          </a:ln>
        </p:spPr>
      </p:pic>
      <p:pic>
        <p:nvPicPr>
          <p:cNvPr id="256006" name="Picture 2" descr="http://www.wmschwartz.com/images/wholesale-insurance.jpg">
            <a:hlinkClick r:id="rId5"/>
          </p:cNvPr>
          <p:cNvPicPr>
            <a:picLocks noChangeAspect="1" noChangeArrowheads="1"/>
          </p:cNvPicPr>
          <p:nvPr/>
        </p:nvPicPr>
        <p:blipFill>
          <a:blip r:embed="rId6" cstate="print"/>
          <a:srcRect/>
          <a:stretch>
            <a:fillRect/>
          </a:stretch>
        </p:blipFill>
        <p:spPr bwMode="auto">
          <a:xfrm>
            <a:off x="323850" y="1052513"/>
            <a:ext cx="1446213" cy="1141412"/>
          </a:xfrm>
          <a:prstGeom prst="rect">
            <a:avLst/>
          </a:prstGeom>
          <a:noFill/>
          <a:ln w="9525">
            <a:noFill/>
            <a:miter lim="800000"/>
            <a:headEnd/>
            <a:tailEnd/>
          </a:ln>
        </p:spPr>
      </p:pic>
      <p:sp>
        <p:nvSpPr>
          <p:cNvPr id="256007" name="矩形 8"/>
          <p:cNvSpPr>
            <a:spLocks noChangeArrowheads="1"/>
          </p:cNvSpPr>
          <p:nvPr/>
        </p:nvSpPr>
        <p:spPr bwMode="auto">
          <a:xfrm>
            <a:off x="539750" y="1844675"/>
            <a:ext cx="1079500" cy="360363"/>
          </a:xfrm>
          <a:prstGeom prst="rect">
            <a:avLst/>
          </a:prstGeom>
          <a:solidFill>
            <a:srgbClr val="006600"/>
          </a:solidFill>
          <a:ln w="9525" algn="ctr">
            <a:solidFill>
              <a:schemeClr val="tx1"/>
            </a:solidFill>
            <a:round/>
            <a:headEnd/>
            <a:tailEnd/>
          </a:ln>
        </p:spPr>
        <p:txBody>
          <a:bodyPr wrap="none"/>
          <a:lstStyle/>
          <a:p>
            <a:pPr algn="ctr"/>
            <a:r>
              <a:rPr lang="en-US" altLang="zh-TW" sz="2000" b="1">
                <a:solidFill>
                  <a:schemeClr val="bg1"/>
                </a:solidFill>
                <a:latin typeface="Times New Roman" pitchFamily="18" charset="0"/>
                <a:cs typeface="Times New Roman" pitchFamily="18" charset="0"/>
              </a:rPr>
              <a:t>Buyer</a:t>
            </a:r>
            <a:endParaRPr lang="zh-TW" altLang="en-US" sz="2000" b="1">
              <a:solidFill>
                <a:schemeClr val="bg1"/>
              </a:solidFill>
              <a:latin typeface="Times New Roman" pitchFamily="18" charset="0"/>
              <a:cs typeface="Times New Roman" pitchFamily="18" charset="0"/>
            </a:endParaRPr>
          </a:p>
        </p:txBody>
      </p:sp>
      <p:sp>
        <p:nvSpPr>
          <p:cNvPr id="256008" name="矩形 9"/>
          <p:cNvSpPr>
            <a:spLocks noChangeArrowheads="1"/>
          </p:cNvSpPr>
          <p:nvPr/>
        </p:nvSpPr>
        <p:spPr bwMode="auto">
          <a:xfrm>
            <a:off x="7812088" y="1916113"/>
            <a:ext cx="1152525" cy="360362"/>
          </a:xfrm>
          <a:prstGeom prst="rect">
            <a:avLst/>
          </a:prstGeom>
          <a:solidFill>
            <a:srgbClr val="006600"/>
          </a:solidFill>
          <a:ln w="9525" algn="ctr">
            <a:solidFill>
              <a:schemeClr val="tx1"/>
            </a:solidFill>
            <a:round/>
            <a:headEnd/>
            <a:tailEnd/>
          </a:ln>
        </p:spPr>
        <p:txBody>
          <a:bodyPr wrap="none"/>
          <a:lstStyle/>
          <a:p>
            <a:pPr algn="ctr"/>
            <a:r>
              <a:rPr lang="en-US" altLang="zh-TW" sz="2000" b="1">
                <a:solidFill>
                  <a:schemeClr val="bg1"/>
                </a:solidFill>
                <a:latin typeface="Times New Roman" pitchFamily="18" charset="0"/>
                <a:cs typeface="Times New Roman" pitchFamily="18" charset="0"/>
              </a:rPr>
              <a:t>Supplier</a:t>
            </a:r>
            <a:endParaRPr lang="zh-TW" altLang="en-US" sz="2000" b="1">
              <a:solidFill>
                <a:schemeClr val="bg1"/>
              </a:solidFill>
              <a:latin typeface="Times New Roman" pitchFamily="18" charset="0"/>
              <a:cs typeface="Times New Roman" pitchFamily="18" charset="0"/>
            </a:endParaRPr>
          </a:p>
        </p:txBody>
      </p:sp>
      <p:sp>
        <p:nvSpPr>
          <p:cNvPr id="256009" name="矩形 10"/>
          <p:cNvSpPr>
            <a:spLocks noChangeArrowheads="1"/>
          </p:cNvSpPr>
          <p:nvPr/>
        </p:nvSpPr>
        <p:spPr bwMode="auto">
          <a:xfrm>
            <a:off x="3635375" y="6092825"/>
            <a:ext cx="1657350" cy="360363"/>
          </a:xfrm>
          <a:prstGeom prst="rect">
            <a:avLst/>
          </a:prstGeom>
          <a:solidFill>
            <a:srgbClr val="006600"/>
          </a:solidFill>
          <a:ln w="9525" algn="ctr">
            <a:solidFill>
              <a:schemeClr val="tx1"/>
            </a:solidFill>
            <a:round/>
            <a:headEnd/>
            <a:tailEnd/>
          </a:ln>
        </p:spPr>
        <p:txBody>
          <a:bodyPr wrap="none"/>
          <a:lstStyle/>
          <a:p>
            <a:pPr algn="ctr"/>
            <a:r>
              <a:rPr lang="en-US" altLang="zh-TW" sz="2400" b="1">
                <a:solidFill>
                  <a:schemeClr val="bg1"/>
                </a:solidFill>
                <a:latin typeface="Times New Roman" pitchFamily="18" charset="0"/>
                <a:cs typeface="Times New Roman" pitchFamily="18" charset="0"/>
              </a:rPr>
              <a:t>Middleman</a:t>
            </a:r>
            <a:endParaRPr lang="zh-TW" altLang="en-US" sz="2400" b="1">
              <a:solidFill>
                <a:schemeClr val="bg1"/>
              </a:solidFill>
              <a:latin typeface="Times New Roman" pitchFamily="18" charset="0"/>
              <a:cs typeface="Times New Roman" pitchFamily="18" charset="0"/>
            </a:endParaRPr>
          </a:p>
        </p:txBody>
      </p:sp>
      <p:pic>
        <p:nvPicPr>
          <p:cNvPr id="256010" name="Picture 3" descr="銀行建築"/>
          <p:cNvPicPr>
            <a:picLocks noChangeAspect="1" noChangeArrowheads="1"/>
          </p:cNvPicPr>
          <p:nvPr/>
        </p:nvPicPr>
        <p:blipFill>
          <a:blip r:embed="rId7" cstate="print"/>
          <a:srcRect/>
          <a:stretch>
            <a:fillRect/>
          </a:stretch>
        </p:blipFill>
        <p:spPr bwMode="auto">
          <a:xfrm>
            <a:off x="395288" y="5229225"/>
            <a:ext cx="865187" cy="1008063"/>
          </a:xfrm>
          <a:prstGeom prst="rect">
            <a:avLst/>
          </a:prstGeom>
          <a:noFill/>
          <a:ln w="9525">
            <a:noFill/>
            <a:miter lim="800000"/>
            <a:headEnd/>
            <a:tailEnd/>
          </a:ln>
        </p:spPr>
      </p:pic>
      <p:pic>
        <p:nvPicPr>
          <p:cNvPr id="256011" name="Picture 3" descr="銀行建築"/>
          <p:cNvPicPr>
            <a:picLocks noChangeAspect="1" noChangeArrowheads="1"/>
          </p:cNvPicPr>
          <p:nvPr/>
        </p:nvPicPr>
        <p:blipFill>
          <a:blip r:embed="rId7" cstate="print"/>
          <a:srcRect/>
          <a:stretch>
            <a:fillRect/>
          </a:stretch>
        </p:blipFill>
        <p:spPr bwMode="auto">
          <a:xfrm>
            <a:off x="8101013" y="5300663"/>
            <a:ext cx="863600" cy="1008062"/>
          </a:xfrm>
          <a:prstGeom prst="rect">
            <a:avLst/>
          </a:prstGeom>
          <a:noFill/>
          <a:ln w="9525">
            <a:noFill/>
            <a:miter lim="800000"/>
            <a:headEnd/>
            <a:tailEnd/>
          </a:ln>
        </p:spPr>
      </p:pic>
      <p:sp>
        <p:nvSpPr>
          <p:cNvPr id="256012" name="矩形 13"/>
          <p:cNvSpPr>
            <a:spLocks noChangeArrowheads="1"/>
          </p:cNvSpPr>
          <p:nvPr/>
        </p:nvSpPr>
        <p:spPr bwMode="auto">
          <a:xfrm>
            <a:off x="1331913" y="3357563"/>
            <a:ext cx="1223962" cy="358775"/>
          </a:xfrm>
          <a:prstGeom prst="rect">
            <a:avLst/>
          </a:prstGeom>
          <a:solidFill>
            <a:srgbClr val="FF0000"/>
          </a:solidFill>
          <a:ln w="9525" algn="ctr">
            <a:solidFill>
              <a:schemeClr val="tx1"/>
            </a:solidFill>
            <a:round/>
            <a:headEnd/>
            <a:tailEnd/>
          </a:ln>
        </p:spPr>
        <p:txBody>
          <a:bodyPr wrap="none"/>
          <a:lstStyle/>
          <a:p>
            <a:pPr algn="ctr"/>
            <a:r>
              <a:rPr lang="zh-TW" altLang="en-US" sz="2000" b="1">
                <a:solidFill>
                  <a:schemeClr val="bg1"/>
                </a:solidFill>
                <a:ea typeface="標楷體" pitchFamily="65" charset="-120"/>
                <a:cs typeface="Times New Roman" pitchFamily="18" charset="0"/>
              </a:rPr>
              <a:t>下訂單</a:t>
            </a:r>
          </a:p>
        </p:txBody>
      </p:sp>
      <p:sp>
        <p:nvSpPr>
          <p:cNvPr id="256013" name="矩形 14"/>
          <p:cNvSpPr>
            <a:spLocks noChangeArrowheads="1"/>
          </p:cNvSpPr>
          <p:nvPr/>
        </p:nvSpPr>
        <p:spPr bwMode="auto">
          <a:xfrm>
            <a:off x="6804025" y="3357563"/>
            <a:ext cx="1223963" cy="358775"/>
          </a:xfrm>
          <a:prstGeom prst="rect">
            <a:avLst/>
          </a:prstGeom>
          <a:solidFill>
            <a:srgbClr val="FF0000"/>
          </a:solidFill>
          <a:ln w="9525" algn="ctr">
            <a:solidFill>
              <a:schemeClr val="tx1"/>
            </a:solidFill>
            <a:round/>
            <a:headEnd/>
            <a:tailEnd/>
          </a:ln>
        </p:spPr>
        <p:txBody>
          <a:bodyPr wrap="none"/>
          <a:lstStyle/>
          <a:p>
            <a:pPr algn="ctr"/>
            <a:r>
              <a:rPr lang="zh-TW" altLang="en-US" sz="2000" b="1">
                <a:solidFill>
                  <a:schemeClr val="bg1"/>
                </a:solidFill>
                <a:ea typeface="標楷體" pitchFamily="65" charset="-120"/>
                <a:cs typeface="Times New Roman" pitchFamily="18" charset="0"/>
              </a:rPr>
              <a:t>轉單</a:t>
            </a:r>
          </a:p>
        </p:txBody>
      </p:sp>
      <p:cxnSp>
        <p:nvCxnSpPr>
          <p:cNvPr id="256014" name="直線接點 16"/>
          <p:cNvCxnSpPr>
            <a:cxnSpLocks noChangeShapeType="1"/>
          </p:cNvCxnSpPr>
          <p:nvPr/>
        </p:nvCxnSpPr>
        <p:spPr bwMode="auto">
          <a:xfrm>
            <a:off x="1547813" y="2205038"/>
            <a:ext cx="0" cy="1152525"/>
          </a:xfrm>
          <a:prstGeom prst="line">
            <a:avLst/>
          </a:prstGeom>
          <a:noFill/>
          <a:ln w="9525" algn="ctr">
            <a:solidFill>
              <a:schemeClr val="tx1"/>
            </a:solidFill>
            <a:round/>
            <a:headEnd/>
            <a:tailEnd/>
          </a:ln>
        </p:spPr>
      </p:cxnSp>
      <p:cxnSp>
        <p:nvCxnSpPr>
          <p:cNvPr id="256015" name="圖案 18"/>
          <p:cNvCxnSpPr>
            <a:cxnSpLocks noChangeShapeType="1"/>
            <a:stCxn id="256012" idx="3"/>
          </p:cNvCxnSpPr>
          <p:nvPr/>
        </p:nvCxnSpPr>
        <p:spPr bwMode="auto">
          <a:xfrm>
            <a:off x="2555875" y="3536950"/>
            <a:ext cx="1439863" cy="1547813"/>
          </a:xfrm>
          <a:prstGeom prst="bentConnector2">
            <a:avLst/>
          </a:prstGeom>
          <a:noFill/>
          <a:ln w="9525" algn="ctr">
            <a:solidFill>
              <a:schemeClr val="tx1"/>
            </a:solidFill>
            <a:round/>
            <a:headEnd/>
            <a:tailEnd type="arrow" w="med" len="med"/>
          </a:ln>
        </p:spPr>
      </p:cxnSp>
      <p:cxnSp>
        <p:nvCxnSpPr>
          <p:cNvPr id="256016" name="直線接點 23"/>
          <p:cNvCxnSpPr>
            <a:cxnSpLocks noChangeShapeType="1"/>
          </p:cNvCxnSpPr>
          <p:nvPr/>
        </p:nvCxnSpPr>
        <p:spPr bwMode="auto">
          <a:xfrm flipV="1">
            <a:off x="5076825" y="3573463"/>
            <a:ext cx="0" cy="1511300"/>
          </a:xfrm>
          <a:prstGeom prst="line">
            <a:avLst/>
          </a:prstGeom>
          <a:noFill/>
          <a:ln w="9525" algn="ctr">
            <a:solidFill>
              <a:schemeClr val="tx1"/>
            </a:solidFill>
            <a:round/>
            <a:headEnd/>
            <a:tailEnd/>
          </a:ln>
        </p:spPr>
      </p:cxnSp>
      <p:cxnSp>
        <p:nvCxnSpPr>
          <p:cNvPr id="256017" name="直線接點 25"/>
          <p:cNvCxnSpPr>
            <a:cxnSpLocks noChangeShapeType="1"/>
            <a:endCxn id="256013" idx="1"/>
          </p:cNvCxnSpPr>
          <p:nvPr/>
        </p:nvCxnSpPr>
        <p:spPr bwMode="auto">
          <a:xfrm flipV="1">
            <a:off x="5076825" y="3536950"/>
            <a:ext cx="1727200" cy="36513"/>
          </a:xfrm>
          <a:prstGeom prst="line">
            <a:avLst/>
          </a:prstGeom>
          <a:noFill/>
          <a:ln w="9525" algn="ctr">
            <a:solidFill>
              <a:schemeClr val="tx1"/>
            </a:solidFill>
            <a:round/>
            <a:headEnd/>
            <a:tailEnd/>
          </a:ln>
        </p:spPr>
      </p:cxnSp>
      <p:cxnSp>
        <p:nvCxnSpPr>
          <p:cNvPr id="256018" name="直線單箭頭接點 29"/>
          <p:cNvCxnSpPr>
            <a:cxnSpLocks noChangeShapeType="1"/>
          </p:cNvCxnSpPr>
          <p:nvPr/>
        </p:nvCxnSpPr>
        <p:spPr bwMode="auto">
          <a:xfrm flipV="1">
            <a:off x="7956550" y="2276475"/>
            <a:ext cx="0" cy="1081088"/>
          </a:xfrm>
          <a:prstGeom prst="straightConnector1">
            <a:avLst/>
          </a:prstGeom>
          <a:noFill/>
          <a:ln w="9525" algn="ctr">
            <a:solidFill>
              <a:schemeClr val="tx1"/>
            </a:solidFill>
            <a:round/>
            <a:headEnd/>
            <a:tailEnd type="arrow" w="med" len="med"/>
          </a:ln>
        </p:spPr>
      </p:cxnSp>
      <p:sp>
        <p:nvSpPr>
          <p:cNvPr id="256019" name="矩形 30"/>
          <p:cNvSpPr>
            <a:spLocks noChangeArrowheads="1"/>
          </p:cNvSpPr>
          <p:nvPr/>
        </p:nvSpPr>
        <p:spPr bwMode="auto">
          <a:xfrm>
            <a:off x="3779838" y="1196975"/>
            <a:ext cx="1223962" cy="360363"/>
          </a:xfrm>
          <a:prstGeom prst="rect">
            <a:avLst/>
          </a:prstGeom>
          <a:solidFill>
            <a:srgbClr val="92D050"/>
          </a:solidFill>
          <a:ln w="9525" algn="ctr">
            <a:solidFill>
              <a:schemeClr val="tx1"/>
            </a:solidFill>
            <a:round/>
            <a:headEnd/>
            <a:tailEnd/>
          </a:ln>
        </p:spPr>
        <p:txBody>
          <a:bodyPr wrap="none"/>
          <a:lstStyle/>
          <a:p>
            <a:pPr algn="ctr"/>
            <a:r>
              <a:rPr lang="zh-TW" altLang="en-US" sz="2000" b="1">
                <a:ea typeface="標楷體" pitchFamily="65" charset="-120"/>
                <a:cs typeface="Times New Roman" pitchFamily="18" charset="0"/>
              </a:rPr>
              <a:t>直接出貨</a:t>
            </a:r>
          </a:p>
        </p:txBody>
      </p:sp>
      <p:sp>
        <p:nvSpPr>
          <p:cNvPr id="256020" name="矩形 31"/>
          <p:cNvSpPr>
            <a:spLocks noChangeArrowheads="1"/>
          </p:cNvSpPr>
          <p:nvPr/>
        </p:nvSpPr>
        <p:spPr bwMode="auto">
          <a:xfrm>
            <a:off x="250825" y="4149725"/>
            <a:ext cx="1944688" cy="358775"/>
          </a:xfrm>
          <a:prstGeom prst="rect">
            <a:avLst/>
          </a:prstGeom>
          <a:solidFill>
            <a:srgbClr val="00B0F0"/>
          </a:solidFill>
          <a:ln w="9525" algn="ctr">
            <a:solidFill>
              <a:schemeClr val="tx1"/>
            </a:solidFill>
            <a:round/>
            <a:headEnd/>
            <a:tailEnd/>
          </a:ln>
        </p:spPr>
        <p:txBody>
          <a:bodyPr wrap="none"/>
          <a:lstStyle/>
          <a:p>
            <a:pPr algn="ctr"/>
            <a:r>
              <a:rPr lang="zh-TW" altLang="en-US" sz="2000" b="1">
                <a:ea typeface="標楷體" pitchFamily="65" charset="-120"/>
                <a:cs typeface="Times New Roman" pitchFamily="18" charset="0"/>
              </a:rPr>
              <a:t>申請開狀或其他</a:t>
            </a:r>
          </a:p>
        </p:txBody>
      </p:sp>
      <p:sp>
        <p:nvSpPr>
          <p:cNvPr id="256021" name="矩形 32"/>
          <p:cNvSpPr>
            <a:spLocks noChangeArrowheads="1"/>
          </p:cNvSpPr>
          <p:nvPr/>
        </p:nvSpPr>
        <p:spPr bwMode="auto">
          <a:xfrm>
            <a:off x="1820863" y="5394325"/>
            <a:ext cx="1295400" cy="649288"/>
          </a:xfrm>
          <a:prstGeom prst="rect">
            <a:avLst/>
          </a:prstGeom>
          <a:solidFill>
            <a:srgbClr val="00B0F0"/>
          </a:solidFill>
          <a:ln w="9525" algn="ctr">
            <a:solidFill>
              <a:schemeClr val="tx1"/>
            </a:solidFill>
            <a:round/>
            <a:headEnd/>
            <a:tailEnd/>
          </a:ln>
        </p:spPr>
        <p:txBody>
          <a:bodyPr wrap="none"/>
          <a:lstStyle/>
          <a:p>
            <a:pPr algn="ctr"/>
            <a:r>
              <a:rPr lang="zh-TW" altLang="en-US" sz="2000" b="1">
                <a:ea typeface="標楷體" pitchFamily="65" charset="-120"/>
                <a:cs typeface="Times New Roman" pitchFamily="18" charset="0"/>
              </a:rPr>
              <a:t>開發信用狀</a:t>
            </a:r>
            <a:endParaRPr lang="en-US" altLang="zh-TW" sz="2000" b="1">
              <a:ea typeface="標楷體" pitchFamily="65" charset="-120"/>
              <a:cs typeface="Times New Roman" pitchFamily="18" charset="0"/>
            </a:endParaRPr>
          </a:p>
          <a:p>
            <a:pPr algn="ctr"/>
            <a:r>
              <a:rPr lang="zh-TW" altLang="en-US" sz="2000" b="1">
                <a:ea typeface="標楷體" pitchFamily="65" charset="-120"/>
                <a:cs typeface="Times New Roman" pitchFamily="18" charset="0"/>
              </a:rPr>
              <a:t>或其他</a:t>
            </a:r>
          </a:p>
        </p:txBody>
      </p:sp>
      <p:sp>
        <p:nvSpPr>
          <p:cNvPr id="256022" name="矩形 33"/>
          <p:cNvSpPr>
            <a:spLocks noChangeArrowheads="1"/>
          </p:cNvSpPr>
          <p:nvPr/>
        </p:nvSpPr>
        <p:spPr bwMode="auto">
          <a:xfrm>
            <a:off x="6124575" y="5403850"/>
            <a:ext cx="1655763" cy="719138"/>
          </a:xfrm>
          <a:prstGeom prst="rect">
            <a:avLst/>
          </a:prstGeom>
          <a:solidFill>
            <a:srgbClr val="00B0F0"/>
          </a:solidFill>
          <a:ln w="9525" algn="ctr">
            <a:solidFill>
              <a:schemeClr val="tx1"/>
            </a:solidFill>
            <a:round/>
            <a:headEnd/>
            <a:tailEnd/>
          </a:ln>
        </p:spPr>
        <p:txBody>
          <a:bodyPr wrap="none"/>
          <a:lstStyle/>
          <a:p>
            <a:pPr algn="ctr"/>
            <a:r>
              <a:rPr lang="zh-TW" altLang="en-US" sz="2000" b="1">
                <a:ea typeface="標楷體" pitchFamily="65" charset="-120"/>
                <a:cs typeface="Times New Roman" pitchFamily="18" charset="0"/>
              </a:rPr>
              <a:t>申請轉讓</a:t>
            </a:r>
            <a:r>
              <a:rPr lang="en-US" altLang="zh-TW" sz="2000" b="1">
                <a:ea typeface="標楷體" pitchFamily="65" charset="-120"/>
                <a:cs typeface="Times New Roman" pitchFamily="18" charset="0"/>
              </a:rPr>
              <a:t>/</a:t>
            </a:r>
            <a:r>
              <a:rPr lang="zh-TW" altLang="en-US" sz="2000" b="1">
                <a:ea typeface="標楷體" pitchFamily="65" charset="-120"/>
                <a:cs typeface="Times New Roman" pitchFamily="18" charset="0"/>
              </a:rPr>
              <a:t>轉開</a:t>
            </a:r>
            <a:endParaRPr lang="en-US" altLang="zh-TW" sz="2000" b="1">
              <a:ea typeface="標楷體" pitchFamily="65" charset="-120"/>
              <a:cs typeface="Times New Roman" pitchFamily="18" charset="0"/>
            </a:endParaRPr>
          </a:p>
          <a:p>
            <a:pPr algn="ctr"/>
            <a:r>
              <a:rPr lang="zh-TW" altLang="en-US" sz="2000" b="1">
                <a:ea typeface="標楷體" pitchFamily="65" charset="-120"/>
                <a:cs typeface="Times New Roman" pitchFamily="18" charset="0"/>
              </a:rPr>
              <a:t>信用狀或其他</a:t>
            </a:r>
          </a:p>
        </p:txBody>
      </p:sp>
      <p:sp>
        <p:nvSpPr>
          <p:cNvPr id="256023" name="矩形 34"/>
          <p:cNvSpPr>
            <a:spLocks noChangeArrowheads="1"/>
          </p:cNvSpPr>
          <p:nvPr/>
        </p:nvSpPr>
        <p:spPr bwMode="auto">
          <a:xfrm>
            <a:off x="6659563" y="4221163"/>
            <a:ext cx="2376487" cy="720725"/>
          </a:xfrm>
          <a:prstGeom prst="rect">
            <a:avLst/>
          </a:prstGeom>
          <a:solidFill>
            <a:srgbClr val="00B0F0"/>
          </a:solidFill>
          <a:ln w="9525" algn="ctr">
            <a:solidFill>
              <a:schemeClr val="tx1"/>
            </a:solidFill>
            <a:round/>
            <a:headEnd/>
            <a:tailEnd/>
          </a:ln>
        </p:spPr>
        <p:txBody>
          <a:bodyPr wrap="none"/>
          <a:lstStyle/>
          <a:p>
            <a:pPr algn="ctr"/>
            <a:r>
              <a:rPr lang="zh-TW" altLang="en-US" sz="2400" b="1">
                <a:ea typeface="標楷體" pitchFamily="65" charset="-120"/>
                <a:cs typeface="Times New Roman" pitchFamily="18" charset="0"/>
              </a:rPr>
              <a:t>轉讓</a:t>
            </a:r>
            <a:r>
              <a:rPr lang="en-US" altLang="zh-TW" sz="2400" b="1">
                <a:ea typeface="標楷體" pitchFamily="65" charset="-120"/>
                <a:cs typeface="Times New Roman" pitchFamily="18" charset="0"/>
              </a:rPr>
              <a:t>/</a:t>
            </a:r>
            <a:r>
              <a:rPr lang="zh-TW" altLang="en-US" sz="2400" b="1">
                <a:ea typeface="標楷體" pitchFamily="65" charset="-120"/>
                <a:cs typeface="Times New Roman" pitchFamily="18" charset="0"/>
              </a:rPr>
              <a:t>轉開信用狀</a:t>
            </a:r>
            <a:endParaRPr lang="en-US" altLang="zh-TW" sz="2400" b="1">
              <a:ea typeface="標楷體" pitchFamily="65" charset="-120"/>
              <a:cs typeface="Times New Roman" pitchFamily="18" charset="0"/>
            </a:endParaRPr>
          </a:p>
          <a:p>
            <a:pPr algn="ctr"/>
            <a:r>
              <a:rPr lang="zh-TW" altLang="en-US" sz="2400" b="1">
                <a:ea typeface="標楷體" pitchFamily="65" charset="-120"/>
                <a:cs typeface="Times New Roman" pitchFamily="18" charset="0"/>
              </a:rPr>
              <a:t>或其他</a:t>
            </a:r>
          </a:p>
        </p:txBody>
      </p:sp>
      <p:sp>
        <p:nvSpPr>
          <p:cNvPr id="256024" name="矩形 36"/>
          <p:cNvSpPr>
            <a:spLocks noChangeArrowheads="1"/>
          </p:cNvSpPr>
          <p:nvPr/>
        </p:nvSpPr>
        <p:spPr bwMode="auto">
          <a:xfrm>
            <a:off x="3635375" y="2420938"/>
            <a:ext cx="1728788" cy="360362"/>
          </a:xfrm>
          <a:prstGeom prst="rect">
            <a:avLst/>
          </a:prstGeom>
          <a:solidFill>
            <a:srgbClr val="92D050"/>
          </a:solidFill>
          <a:ln w="9525" algn="ctr">
            <a:solidFill>
              <a:schemeClr val="tx1"/>
            </a:solidFill>
            <a:round/>
            <a:headEnd/>
            <a:tailEnd/>
          </a:ln>
        </p:spPr>
        <p:txBody>
          <a:bodyPr wrap="none"/>
          <a:lstStyle/>
          <a:p>
            <a:pPr algn="ctr"/>
            <a:r>
              <a:rPr lang="zh-TW" altLang="en-US" sz="2000" b="1">
                <a:ea typeface="標楷體" pitchFamily="65" charset="-120"/>
                <a:cs typeface="Times New Roman" pitchFamily="18" charset="0"/>
              </a:rPr>
              <a:t>經第三地轉口</a:t>
            </a:r>
          </a:p>
        </p:txBody>
      </p:sp>
      <p:cxnSp>
        <p:nvCxnSpPr>
          <p:cNvPr id="256025" name="直線接點 38"/>
          <p:cNvCxnSpPr>
            <a:cxnSpLocks noChangeShapeType="1"/>
          </p:cNvCxnSpPr>
          <p:nvPr/>
        </p:nvCxnSpPr>
        <p:spPr bwMode="auto">
          <a:xfrm>
            <a:off x="684213" y="2205038"/>
            <a:ext cx="0" cy="1944687"/>
          </a:xfrm>
          <a:prstGeom prst="line">
            <a:avLst/>
          </a:prstGeom>
          <a:noFill/>
          <a:ln w="9525" algn="ctr">
            <a:solidFill>
              <a:schemeClr val="tx1"/>
            </a:solidFill>
            <a:round/>
            <a:headEnd/>
            <a:tailEnd/>
          </a:ln>
        </p:spPr>
      </p:cxnSp>
      <p:cxnSp>
        <p:nvCxnSpPr>
          <p:cNvPr id="256026" name="直線單箭頭接點 40"/>
          <p:cNvCxnSpPr>
            <a:cxnSpLocks noChangeShapeType="1"/>
          </p:cNvCxnSpPr>
          <p:nvPr/>
        </p:nvCxnSpPr>
        <p:spPr bwMode="auto">
          <a:xfrm>
            <a:off x="684213" y="4508500"/>
            <a:ext cx="0" cy="720725"/>
          </a:xfrm>
          <a:prstGeom prst="straightConnector1">
            <a:avLst/>
          </a:prstGeom>
          <a:noFill/>
          <a:ln w="9525" algn="ctr">
            <a:solidFill>
              <a:schemeClr val="tx1"/>
            </a:solidFill>
            <a:round/>
            <a:headEnd/>
            <a:tailEnd type="arrow" w="med" len="med"/>
          </a:ln>
        </p:spPr>
      </p:cxnSp>
      <p:cxnSp>
        <p:nvCxnSpPr>
          <p:cNvPr id="256027" name="直線接點 43"/>
          <p:cNvCxnSpPr>
            <a:cxnSpLocks noChangeShapeType="1"/>
            <a:endCxn id="256021" idx="1"/>
          </p:cNvCxnSpPr>
          <p:nvPr/>
        </p:nvCxnSpPr>
        <p:spPr bwMode="auto">
          <a:xfrm flipV="1">
            <a:off x="1260475" y="5719763"/>
            <a:ext cx="560388" cy="12700"/>
          </a:xfrm>
          <a:prstGeom prst="line">
            <a:avLst/>
          </a:prstGeom>
          <a:noFill/>
          <a:ln w="9525" algn="ctr">
            <a:solidFill>
              <a:schemeClr val="tx1"/>
            </a:solidFill>
            <a:round/>
            <a:headEnd/>
            <a:tailEnd/>
          </a:ln>
        </p:spPr>
      </p:cxnSp>
      <p:cxnSp>
        <p:nvCxnSpPr>
          <p:cNvPr id="256028" name="直線單箭頭接點 47"/>
          <p:cNvCxnSpPr>
            <a:cxnSpLocks noChangeShapeType="1"/>
            <a:stCxn id="256021" idx="3"/>
          </p:cNvCxnSpPr>
          <p:nvPr/>
        </p:nvCxnSpPr>
        <p:spPr bwMode="auto">
          <a:xfrm flipV="1">
            <a:off x="3116263" y="5702300"/>
            <a:ext cx="515937" cy="17463"/>
          </a:xfrm>
          <a:prstGeom prst="straightConnector1">
            <a:avLst/>
          </a:prstGeom>
          <a:noFill/>
          <a:ln w="9525" algn="ctr">
            <a:solidFill>
              <a:schemeClr val="tx1"/>
            </a:solidFill>
            <a:round/>
            <a:headEnd/>
            <a:tailEnd type="arrow" w="med" len="med"/>
          </a:ln>
        </p:spPr>
      </p:cxnSp>
      <p:cxnSp>
        <p:nvCxnSpPr>
          <p:cNvPr id="256029" name="直線接點 49"/>
          <p:cNvCxnSpPr>
            <a:cxnSpLocks noChangeShapeType="1"/>
            <a:endCxn id="256022" idx="1"/>
          </p:cNvCxnSpPr>
          <p:nvPr/>
        </p:nvCxnSpPr>
        <p:spPr bwMode="auto">
          <a:xfrm flipV="1">
            <a:off x="5292725" y="5762625"/>
            <a:ext cx="831850" cy="6350"/>
          </a:xfrm>
          <a:prstGeom prst="line">
            <a:avLst/>
          </a:prstGeom>
          <a:noFill/>
          <a:ln w="9525" algn="ctr">
            <a:solidFill>
              <a:schemeClr val="tx1"/>
            </a:solidFill>
            <a:round/>
            <a:headEnd/>
            <a:tailEnd/>
          </a:ln>
        </p:spPr>
      </p:cxnSp>
      <p:cxnSp>
        <p:nvCxnSpPr>
          <p:cNvPr id="256030" name="直線單箭頭接點 53"/>
          <p:cNvCxnSpPr>
            <a:cxnSpLocks noChangeShapeType="1"/>
            <a:stCxn id="256022" idx="3"/>
          </p:cNvCxnSpPr>
          <p:nvPr/>
        </p:nvCxnSpPr>
        <p:spPr bwMode="auto">
          <a:xfrm>
            <a:off x="7780338" y="5762625"/>
            <a:ext cx="300037" cy="6350"/>
          </a:xfrm>
          <a:prstGeom prst="straightConnector1">
            <a:avLst/>
          </a:prstGeom>
          <a:noFill/>
          <a:ln w="9525" algn="ctr">
            <a:solidFill>
              <a:schemeClr val="tx1"/>
            </a:solidFill>
            <a:round/>
            <a:headEnd/>
            <a:tailEnd type="arrow" w="med" len="med"/>
          </a:ln>
        </p:spPr>
      </p:cxnSp>
      <p:cxnSp>
        <p:nvCxnSpPr>
          <p:cNvPr id="256031" name="直線接點 55"/>
          <p:cNvCxnSpPr>
            <a:cxnSpLocks noChangeShapeType="1"/>
          </p:cNvCxnSpPr>
          <p:nvPr/>
        </p:nvCxnSpPr>
        <p:spPr bwMode="auto">
          <a:xfrm flipH="1" flipV="1">
            <a:off x="8532813" y="4941888"/>
            <a:ext cx="0" cy="358775"/>
          </a:xfrm>
          <a:prstGeom prst="line">
            <a:avLst/>
          </a:prstGeom>
          <a:noFill/>
          <a:ln w="9525" algn="ctr">
            <a:solidFill>
              <a:schemeClr val="tx1"/>
            </a:solidFill>
            <a:round/>
            <a:headEnd/>
            <a:tailEnd/>
          </a:ln>
        </p:spPr>
      </p:cxnSp>
      <p:cxnSp>
        <p:nvCxnSpPr>
          <p:cNvPr id="256032" name="直線單箭頭接點 57"/>
          <p:cNvCxnSpPr>
            <a:cxnSpLocks noChangeShapeType="1"/>
          </p:cNvCxnSpPr>
          <p:nvPr/>
        </p:nvCxnSpPr>
        <p:spPr bwMode="auto">
          <a:xfrm flipV="1">
            <a:off x="8532813" y="2276475"/>
            <a:ext cx="0" cy="1944688"/>
          </a:xfrm>
          <a:prstGeom prst="straightConnector1">
            <a:avLst/>
          </a:prstGeom>
          <a:noFill/>
          <a:ln w="9525" algn="ctr">
            <a:solidFill>
              <a:schemeClr val="tx1"/>
            </a:solidFill>
            <a:round/>
            <a:headEnd/>
            <a:tailEnd type="arrow" w="med" len="med"/>
          </a:ln>
        </p:spPr>
      </p:cxnSp>
      <p:cxnSp>
        <p:nvCxnSpPr>
          <p:cNvPr id="256033" name="直線接點 59"/>
          <p:cNvCxnSpPr>
            <a:cxnSpLocks noChangeShapeType="1"/>
            <a:stCxn id="256019" idx="3"/>
          </p:cNvCxnSpPr>
          <p:nvPr/>
        </p:nvCxnSpPr>
        <p:spPr bwMode="auto">
          <a:xfrm>
            <a:off x="5003800" y="1376363"/>
            <a:ext cx="2809875" cy="11112"/>
          </a:xfrm>
          <a:prstGeom prst="line">
            <a:avLst/>
          </a:prstGeom>
          <a:noFill/>
          <a:ln w="9525" algn="ctr">
            <a:solidFill>
              <a:schemeClr val="tx1"/>
            </a:solidFill>
            <a:round/>
            <a:headEnd/>
            <a:tailEnd/>
          </a:ln>
        </p:spPr>
      </p:cxnSp>
      <p:cxnSp>
        <p:nvCxnSpPr>
          <p:cNvPr id="256034" name="直線單箭頭接點 61"/>
          <p:cNvCxnSpPr>
            <a:cxnSpLocks noChangeShapeType="1"/>
            <a:stCxn id="256019" idx="1"/>
          </p:cNvCxnSpPr>
          <p:nvPr/>
        </p:nvCxnSpPr>
        <p:spPr bwMode="auto">
          <a:xfrm flipH="1">
            <a:off x="1787525" y="1376363"/>
            <a:ext cx="1992313" cy="11112"/>
          </a:xfrm>
          <a:prstGeom prst="straightConnector1">
            <a:avLst/>
          </a:prstGeom>
          <a:noFill/>
          <a:ln w="9525" algn="ctr">
            <a:solidFill>
              <a:schemeClr val="tx1"/>
            </a:solidFill>
            <a:round/>
            <a:headEnd/>
            <a:tailEnd type="arrow" w="med" len="med"/>
          </a:ln>
        </p:spPr>
      </p:cxnSp>
      <p:cxnSp>
        <p:nvCxnSpPr>
          <p:cNvPr id="256035" name="肘形接點 63"/>
          <p:cNvCxnSpPr>
            <a:cxnSpLocks noChangeShapeType="1"/>
            <a:stCxn id="256008" idx="1"/>
            <a:endCxn id="256024" idx="3"/>
          </p:cNvCxnSpPr>
          <p:nvPr/>
        </p:nvCxnSpPr>
        <p:spPr bwMode="auto">
          <a:xfrm rot="10800000" flipV="1">
            <a:off x="5364163" y="2097088"/>
            <a:ext cx="2447925" cy="503237"/>
          </a:xfrm>
          <a:prstGeom prst="bentConnector3">
            <a:avLst>
              <a:gd name="adj1" fmla="val 50000"/>
            </a:avLst>
          </a:prstGeom>
          <a:noFill/>
          <a:ln w="9525" algn="ctr">
            <a:solidFill>
              <a:schemeClr val="tx1"/>
            </a:solidFill>
            <a:round/>
            <a:headEnd/>
            <a:tailEnd type="arrow" w="med" len="med"/>
          </a:ln>
        </p:spPr>
      </p:cxnSp>
      <p:cxnSp>
        <p:nvCxnSpPr>
          <p:cNvPr id="256036" name="肘形接點 65"/>
          <p:cNvCxnSpPr>
            <a:cxnSpLocks noChangeShapeType="1"/>
            <a:stCxn id="256024" idx="1"/>
          </p:cNvCxnSpPr>
          <p:nvPr/>
        </p:nvCxnSpPr>
        <p:spPr bwMode="auto">
          <a:xfrm rot="10800000">
            <a:off x="1763713" y="2060575"/>
            <a:ext cx="1871662" cy="539750"/>
          </a:xfrm>
          <a:prstGeom prst="bentConnector3">
            <a:avLst>
              <a:gd name="adj1" fmla="val 50000"/>
            </a:avLst>
          </a:prstGeom>
          <a:noFill/>
          <a:ln w="9525" algn="ctr">
            <a:solidFill>
              <a:schemeClr val="tx1"/>
            </a:solidFill>
            <a:round/>
            <a:headEnd/>
            <a:tailEnd type="arrow" w="med" len="med"/>
          </a:ln>
        </p:spPr>
      </p:cxnSp>
      <p:cxnSp>
        <p:nvCxnSpPr>
          <p:cNvPr id="256037" name="直線單箭頭接點 67"/>
          <p:cNvCxnSpPr>
            <a:cxnSpLocks noChangeShapeType="1"/>
          </p:cNvCxnSpPr>
          <p:nvPr/>
        </p:nvCxnSpPr>
        <p:spPr bwMode="auto">
          <a:xfrm>
            <a:off x="1774825" y="1887538"/>
            <a:ext cx="6042025" cy="4762"/>
          </a:xfrm>
          <a:prstGeom prst="straightConnector1">
            <a:avLst/>
          </a:prstGeom>
          <a:noFill/>
          <a:ln w="9525" algn="ctr">
            <a:solidFill>
              <a:schemeClr val="tx1"/>
            </a:solidFill>
            <a:round/>
            <a:headEnd type="arrow" w="med" len="med"/>
            <a:tailEnd type="arrow" w="med" len="med"/>
          </a:ln>
        </p:spPr>
      </p:cxnSp>
      <p:cxnSp>
        <p:nvCxnSpPr>
          <p:cNvPr id="256038" name="直線接點 69"/>
          <p:cNvCxnSpPr>
            <a:cxnSpLocks noChangeShapeType="1"/>
          </p:cNvCxnSpPr>
          <p:nvPr/>
        </p:nvCxnSpPr>
        <p:spPr bwMode="auto">
          <a:xfrm flipH="1">
            <a:off x="4500563" y="1773238"/>
            <a:ext cx="215900" cy="215900"/>
          </a:xfrm>
          <a:prstGeom prst="line">
            <a:avLst/>
          </a:prstGeom>
          <a:noFill/>
          <a:ln w="38100" algn="ctr">
            <a:solidFill>
              <a:srgbClr val="FF0000"/>
            </a:solidFill>
            <a:round/>
            <a:headEnd/>
            <a:tailEnd/>
          </a:ln>
        </p:spPr>
      </p:cxnSp>
      <p:cxnSp>
        <p:nvCxnSpPr>
          <p:cNvPr id="256039" name="直線接點 71"/>
          <p:cNvCxnSpPr>
            <a:cxnSpLocks noChangeShapeType="1"/>
          </p:cNvCxnSpPr>
          <p:nvPr/>
        </p:nvCxnSpPr>
        <p:spPr bwMode="auto">
          <a:xfrm>
            <a:off x="4500563" y="1773238"/>
            <a:ext cx="215900" cy="215900"/>
          </a:xfrm>
          <a:prstGeom prst="line">
            <a:avLst/>
          </a:prstGeom>
          <a:noFill/>
          <a:ln w="38100" algn="ctr">
            <a:solidFill>
              <a:srgbClr val="FF0000"/>
            </a:solidFill>
            <a:round/>
            <a:headEnd/>
            <a:tailEnd/>
          </a:ln>
        </p:spPr>
      </p:cxnSp>
    </p:spTree>
    <p:extLst>
      <p:ext uri="{BB962C8B-B14F-4D97-AF65-F5344CB8AC3E}">
        <p14:creationId xmlns:p14="http://schemas.microsoft.com/office/powerpoint/2010/main" xmlns="" val="24085799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027113" y="133350"/>
            <a:ext cx="5777135" cy="991394"/>
          </a:xfrm>
        </p:spPr>
        <p:txBody>
          <a:bodyPr>
            <a:normAutofit/>
          </a:bodyPr>
          <a:lstStyle/>
          <a:p>
            <a:pPr algn="ctr" eaLnBrk="1" hangingPunct="1"/>
            <a:r>
              <a:rPr lang="zh-TW" altLang="en-US" sz="4000" b="1" dirty="0" smtClean="0">
                <a:solidFill>
                  <a:srgbClr val="003300"/>
                </a:solidFill>
                <a:ea typeface="標楷體" pitchFamily="65" charset="-120"/>
              </a:rPr>
              <a:t>信用狀之轉讓</a:t>
            </a:r>
          </a:p>
        </p:txBody>
      </p:sp>
      <p:sp>
        <p:nvSpPr>
          <p:cNvPr id="111619" name="Rectangle 3"/>
          <p:cNvSpPr>
            <a:spLocks noGrp="1" noChangeArrowheads="1"/>
          </p:cNvSpPr>
          <p:nvPr>
            <p:ph type="body" idx="1"/>
          </p:nvPr>
        </p:nvSpPr>
        <p:spPr>
          <a:xfrm>
            <a:off x="0" y="1196975"/>
            <a:ext cx="9144000" cy="5013325"/>
          </a:xfrm>
        </p:spPr>
        <p:txBody>
          <a:bodyPr>
            <a:normAutofit/>
          </a:bodyPr>
          <a:lstStyle/>
          <a:p>
            <a:pPr eaLnBrk="1" hangingPunct="1"/>
            <a:r>
              <a:rPr lang="zh-TW" altLang="en-US" sz="3200" b="1" dirty="0" smtClean="0">
                <a:latin typeface="Times New Roman" pitchFamily="18" charset="0"/>
                <a:ea typeface="標楷體" pitchFamily="65" charset="-120"/>
              </a:rPr>
              <a:t>可轉讓信用狀須明確規定其係</a:t>
            </a:r>
            <a:r>
              <a:rPr lang="en-US" altLang="zh-TW" sz="3200" b="1" dirty="0" smtClean="0">
                <a:latin typeface="Times New Roman" pitchFamily="18" charset="0"/>
                <a:ea typeface="標楷體" pitchFamily="65" charset="-120"/>
              </a:rPr>
              <a:t>”transferable(</a:t>
            </a:r>
            <a:r>
              <a:rPr lang="zh-TW" altLang="en-US" sz="3200" b="1" dirty="0" smtClean="0">
                <a:latin typeface="Times New Roman" pitchFamily="18" charset="0"/>
                <a:ea typeface="標楷體" pitchFamily="65" charset="-120"/>
              </a:rPr>
              <a:t>可轉讓</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在受益人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第一受益人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之請求下使可轉讓信用狀之全部或部分得由其他受益人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第二受益人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使用</a:t>
            </a:r>
            <a:r>
              <a:rPr lang="en-US" altLang="zh-TW" sz="3200" b="1" dirty="0" smtClean="0">
                <a:latin typeface="Times New Roman" pitchFamily="18" charset="0"/>
                <a:ea typeface="標楷體" pitchFamily="65" charset="-120"/>
              </a:rPr>
              <a:t>. –UCP600</a:t>
            </a:r>
            <a:r>
              <a:rPr lang="zh-TW" altLang="en-US" sz="3200" b="1" dirty="0" smtClean="0">
                <a:latin typeface="Times New Roman" pitchFamily="18" charset="0"/>
                <a:ea typeface="標楷體" pitchFamily="65" charset="-120"/>
              </a:rPr>
              <a:t>第</a:t>
            </a:r>
            <a:r>
              <a:rPr lang="en-US" altLang="zh-TW" sz="3200" b="1" dirty="0" smtClean="0">
                <a:latin typeface="Times New Roman" pitchFamily="18" charset="0"/>
                <a:ea typeface="標楷體" pitchFamily="65" charset="-120"/>
              </a:rPr>
              <a:t>38</a:t>
            </a:r>
            <a:r>
              <a:rPr lang="zh-TW" altLang="en-US" sz="3200" b="1" dirty="0" smtClean="0">
                <a:latin typeface="Times New Roman" pitchFamily="18" charset="0"/>
                <a:ea typeface="標楷體" pitchFamily="65" charset="-120"/>
              </a:rPr>
              <a:t>條</a:t>
            </a:r>
            <a:r>
              <a:rPr lang="en-US" altLang="zh-TW" sz="3200" b="1" dirty="0" smtClean="0">
                <a:latin typeface="Times New Roman" pitchFamily="18" charset="0"/>
                <a:ea typeface="標楷體" pitchFamily="65" charset="-120"/>
              </a:rPr>
              <a:t>b</a:t>
            </a:r>
            <a:r>
              <a:rPr lang="zh-TW" altLang="en-US" sz="3200" b="1" dirty="0" smtClean="0">
                <a:latin typeface="Times New Roman" pitchFamily="18" charset="0"/>
                <a:ea typeface="標楷體" pitchFamily="65" charset="-120"/>
              </a:rPr>
              <a:t>項</a:t>
            </a:r>
            <a:endParaRPr lang="en-US" altLang="zh-TW" sz="3200" b="1" dirty="0" smtClean="0">
              <a:latin typeface="Times New Roman" pitchFamily="18" charset="0"/>
              <a:ea typeface="標楷體" pitchFamily="65" charset="-120"/>
            </a:endParaRPr>
          </a:p>
          <a:p>
            <a:pPr eaLnBrk="1" hangingPunct="1"/>
            <a:r>
              <a:rPr lang="zh-TW" altLang="en-US" sz="3200" b="1" dirty="0" smtClean="0">
                <a:latin typeface="Times New Roman" pitchFamily="18" charset="0"/>
                <a:ea typeface="標楷體" pitchFamily="65" charset="-120"/>
              </a:rPr>
              <a:t>例如</a:t>
            </a:r>
            <a:r>
              <a:rPr lang="en-US" altLang="zh-TW" sz="3200" b="1" dirty="0" smtClean="0">
                <a:latin typeface="Times New Roman" pitchFamily="18" charset="0"/>
                <a:ea typeface="標楷體" pitchFamily="65" charset="-120"/>
              </a:rPr>
              <a:t>:MT700</a:t>
            </a:r>
            <a:r>
              <a:rPr lang="zh-TW" altLang="en-US" sz="3200" b="1" dirty="0" smtClean="0">
                <a:latin typeface="Times New Roman" pitchFamily="18" charset="0"/>
                <a:ea typeface="標楷體" pitchFamily="65" charset="-120"/>
              </a:rPr>
              <a:t>之</a:t>
            </a:r>
            <a:r>
              <a:rPr lang="en-US" altLang="zh-TW" sz="3200" b="1" dirty="0" smtClean="0">
                <a:latin typeface="Times New Roman" pitchFamily="18" charset="0"/>
                <a:ea typeface="標楷體" pitchFamily="65" charset="-120"/>
              </a:rPr>
              <a:t>40A:Irrevocable Transferable</a:t>
            </a:r>
            <a:endParaRPr lang="zh-TW" altLang="en-US" sz="3200" b="1" dirty="0" smtClean="0">
              <a:latin typeface="Times New Roman" pitchFamily="18" charset="0"/>
              <a:ea typeface="標楷體" pitchFamily="65" charset="-120"/>
            </a:endParaRPr>
          </a:p>
          <a:p>
            <a:pPr eaLnBrk="1" hangingPunct="1"/>
            <a:r>
              <a:rPr lang="zh-TW" altLang="en-US" sz="3200" b="1" dirty="0" smtClean="0">
                <a:latin typeface="Times New Roman" pitchFamily="18" charset="0"/>
                <a:ea typeface="標楷體" pitchFamily="65" charset="-120"/>
              </a:rPr>
              <a:t>受讓信用狀 </a:t>
            </a:r>
            <a:r>
              <a:rPr lang="en-US" altLang="zh-TW" sz="3200" b="1" dirty="0" smtClean="0">
                <a:latin typeface="Times New Roman" pitchFamily="18" charset="0"/>
                <a:ea typeface="標楷體" pitchFamily="65" charset="-120"/>
              </a:rPr>
              <a:t>(transferred credit;</a:t>
            </a:r>
            <a:r>
              <a:rPr lang="zh-TW" altLang="en-US" sz="3200" b="1" dirty="0" smtClean="0">
                <a:latin typeface="Times New Roman" pitchFamily="18" charset="0"/>
                <a:ea typeface="標楷體" pitchFamily="65" charset="-120"/>
              </a:rPr>
              <a:t>亦稱已轉讓信用狀</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意指已經轉讓銀行辦理</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可由第二受益人使用之信用狀</a:t>
            </a:r>
            <a:r>
              <a:rPr lang="en-US" altLang="zh-TW" sz="3200" b="1" dirty="0" smtClean="0">
                <a:latin typeface="Times New Roman" pitchFamily="18" charset="0"/>
                <a:ea typeface="標楷體" pitchFamily="65" charset="-120"/>
              </a:rPr>
              <a:t>.</a:t>
            </a:r>
            <a:r>
              <a:rPr lang="en-US" altLang="zh-TW" sz="3200" dirty="0" smtClean="0">
                <a:latin typeface="Times New Roman" pitchFamily="18" charset="0"/>
                <a:ea typeface="標楷體" pitchFamily="65" charset="-120"/>
              </a:rPr>
              <a:t> </a:t>
            </a:r>
            <a:r>
              <a:rPr lang="en-US" altLang="zh-TW" sz="3200" b="1" dirty="0" smtClean="0">
                <a:latin typeface="Times New Roman" pitchFamily="18" charset="0"/>
                <a:ea typeface="標楷體" pitchFamily="65" charset="-120"/>
              </a:rPr>
              <a:t>–UCP600</a:t>
            </a:r>
            <a:r>
              <a:rPr lang="zh-TW" altLang="en-US" sz="3200" b="1" dirty="0" smtClean="0">
                <a:latin typeface="Times New Roman" pitchFamily="18" charset="0"/>
                <a:ea typeface="標楷體" pitchFamily="65" charset="-120"/>
              </a:rPr>
              <a:t>第</a:t>
            </a:r>
            <a:r>
              <a:rPr lang="en-US" altLang="zh-TW" sz="3200" b="1" dirty="0" smtClean="0">
                <a:latin typeface="Times New Roman" pitchFamily="18" charset="0"/>
                <a:ea typeface="標楷體" pitchFamily="65" charset="-120"/>
              </a:rPr>
              <a:t>38</a:t>
            </a:r>
            <a:r>
              <a:rPr lang="zh-TW" altLang="en-US" sz="3200" b="1" dirty="0" smtClean="0">
                <a:latin typeface="Times New Roman" pitchFamily="18" charset="0"/>
                <a:ea typeface="標楷體" pitchFamily="65" charset="-120"/>
              </a:rPr>
              <a:t>條</a:t>
            </a:r>
            <a:r>
              <a:rPr lang="en-US" altLang="zh-TW" sz="3200" b="1" dirty="0" smtClean="0">
                <a:latin typeface="Times New Roman" pitchFamily="18" charset="0"/>
                <a:ea typeface="標楷體" pitchFamily="65" charset="-120"/>
              </a:rPr>
              <a:t>b</a:t>
            </a:r>
            <a:r>
              <a:rPr lang="zh-TW" altLang="en-US" sz="3200" b="1" dirty="0" smtClean="0">
                <a:latin typeface="Times New Roman" pitchFamily="18" charset="0"/>
                <a:ea typeface="標楷體" pitchFamily="65" charset="-120"/>
              </a:rPr>
              <a:t>項</a:t>
            </a:r>
          </a:p>
          <a:p>
            <a:pPr eaLnBrk="1" hangingPunct="1"/>
            <a:r>
              <a:rPr lang="zh-TW" altLang="en-US" sz="3200" b="1" dirty="0" smtClean="0">
                <a:latin typeface="Times New Roman" pitchFamily="18" charset="0"/>
                <a:ea typeface="標楷體" pitchFamily="65" charset="-120"/>
              </a:rPr>
              <a:t>轉讓方式</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不替換發票及替換發票</a:t>
            </a:r>
            <a:r>
              <a:rPr lang="en-US" altLang="zh-TW" sz="3200" b="1" dirty="0" smtClean="0">
                <a:latin typeface="Times New Roman" pitchFamily="18"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271</a:t>
            </a:fld>
            <a:endParaRPr lang="zh-TW" altLang="en-US"/>
          </a:p>
        </p:txBody>
      </p:sp>
    </p:spTree>
    <p:extLst>
      <p:ext uri="{BB962C8B-B14F-4D97-AF65-F5344CB8AC3E}">
        <p14:creationId xmlns:p14="http://schemas.microsoft.com/office/powerpoint/2010/main" xmlns="" val="137591882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0"/>
            <a:ext cx="4716463" cy="692150"/>
          </a:xfrm>
          <a:prstGeom prst="rect">
            <a:avLst/>
          </a:prstGeom>
          <a:solidFill>
            <a:srgbClr val="008000"/>
          </a:solidFill>
          <a:ln w="9525">
            <a:solidFill>
              <a:schemeClr val="bg2"/>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solidFill>
                  <a:schemeClr val="bg1"/>
                </a:solidFill>
                <a:latin typeface="Times New Roman" pitchFamily="18" charset="0"/>
                <a:ea typeface="標楷體" pitchFamily="65" charset="-120"/>
              </a:rPr>
              <a:t>轉讓信用狀</a:t>
            </a:r>
            <a:r>
              <a:rPr lang="en-US" altLang="zh-TW" sz="2400" b="1">
                <a:solidFill>
                  <a:schemeClr val="bg1"/>
                </a:solidFill>
                <a:latin typeface="Times New Roman" pitchFamily="18" charset="0"/>
                <a:ea typeface="標楷體" pitchFamily="65" charset="-120"/>
              </a:rPr>
              <a:t>(Transferable Credit )</a:t>
            </a:r>
          </a:p>
        </p:txBody>
      </p:sp>
      <p:sp>
        <p:nvSpPr>
          <p:cNvPr id="110595" name="Rectangle 3"/>
          <p:cNvSpPr>
            <a:spLocks noChangeArrowheads="1"/>
          </p:cNvSpPr>
          <p:nvPr/>
        </p:nvSpPr>
        <p:spPr bwMode="auto">
          <a:xfrm>
            <a:off x="381000" y="838200"/>
            <a:ext cx="2057400" cy="457200"/>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latin typeface="Verdana" pitchFamily="34" charset="0"/>
                <a:ea typeface="標楷體" pitchFamily="65" charset="-120"/>
              </a:rPr>
              <a:t>開狀申請人</a:t>
            </a:r>
          </a:p>
        </p:txBody>
      </p:sp>
      <p:sp>
        <p:nvSpPr>
          <p:cNvPr id="110596" name="Rectangle 4"/>
          <p:cNvSpPr>
            <a:spLocks noChangeArrowheads="1"/>
          </p:cNvSpPr>
          <p:nvPr/>
        </p:nvSpPr>
        <p:spPr bwMode="auto">
          <a:xfrm>
            <a:off x="3352800" y="838200"/>
            <a:ext cx="2286000" cy="457200"/>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latin typeface="Verdana" pitchFamily="34" charset="0"/>
                <a:ea typeface="標楷體" pitchFamily="65" charset="-120"/>
              </a:rPr>
              <a:t>第一受益人</a:t>
            </a:r>
          </a:p>
        </p:txBody>
      </p:sp>
      <p:sp>
        <p:nvSpPr>
          <p:cNvPr id="110597" name="Rectangle 5"/>
          <p:cNvSpPr>
            <a:spLocks noChangeArrowheads="1"/>
          </p:cNvSpPr>
          <p:nvPr/>
        </p:nvSpPr>
        <p:spPr bwMode="auto">
          <a:xfrm>
            <a:off x="6477000" y="838200"/>
            <a:ext cx="2209800" cy="457200"/>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latin typeface="Verdana" pitchFamily="34" charset="0"/>
                <a:ea typeface="標楷體" pitchFamily="65" charset="-120"/>
              </a:rPr>
              <a:t>第二受益人</a:t>
            </a:r>
            <a:endParaRPr lang="zh-TW" altLang="en-US" sz="2400">
              <a:latin typeface="Verdana" pitchFamily="34" charset="0"/>
            </a:endParaRPr>
          </a:p>
        </p:txBody>
      </p:sp>
      <p:sp>
        <p:nvSpPr>
          <p:cNvPr id="110598" name="Rectangle 6"/>
          <p:cNvSpPr>
            <a:spLocks noChangeArrowheads="1"/>
          </p:cNvSpPr>
          <p:nvPr/>
        </p:nvSpPr>
        <p:spPr bwMode="auto">
          <a:xfrm>
            <a:off x="304800" y="3810000"/>
            <a:ext cx="1676400" cy="457200"/>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latin typeface="Verdana" pitchFamily="34" charset="0"/>
                <a:ea typeface="標楷體" pitchFamily="65" charset="-120"/>
              </a:rPr>
              <a:t>開狀銀行</a:t>
            </a:r>
          </a:p>
        </p:txBody>
      </p:sp>
      <p:sp>
        <p:nvSpPr>
          <p:cNvPr id="110599" name="Rectangle 7"/>
          <p:cNvSpPr>
            <a:spLocks noChangeArrowheads="1"/>
          </p:cNvSpPr>
          <p:nvPr/>
        </p:nvSpPr>
        <p:spPr bwMode="auto">
          <a:xfrm>
            <a:off x="4572000" y="3810000"/>
            <a:ext cx="4038600" cy="457200"/>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latin typeface="Verdana" pitchFamily="34" charset="0"/>
                <a:ea typeface="標楷體" pitchFamily="65" charset="-120"/>
              </a:rPr>
              <a:t>轉讓銀行</a:t>
            </a:r>
          </a:p>
        </p:txBody>
      </p:sp>
      <p:sp>
        <p:nvSpPr>
          <p:cNvPr id="110600" name="Rectangle 8"/>
          <p:cNvSpPr>
            <a:spLocks noChangeArrowheads="1"/>
          </p:cNvSpPr>
          <p:nvPr/>
        </p:nvSpPr>
        <p:spPr bwMode="auto">
          <a:xfrm>
            <a:off x="0" y="2209800"/>
            <a:ext cx="1524000" cy="4572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solidFill>
                  <a:schemeClr val="bg1"/>
                </a:solidFill>
                <a:latin typeface="Times New Roman" pitchFamily="18" charset="0"/>
                <a:ea typeface="標楷體" pitchFamily="65" charset="-120"/>
              </a:rPr>
              <a:t>1.</a:t>
            </a:r>
            <a:r>
              <a:rPr lang="zh-TW" altLang="en-US" sz="2400" b="1">
                <a:solidFill>
                  <a:schemeClr val="bg1"/>
                </a:solidFill>
                <a:latin typeface="Times New Roman" pitchFamily="18" charset="0"/>
                <a:ea typeface="標楷體" pitchFamily="65" charset="-120"/>
              </a:rPr>
              <a:t>申請開狀</a:t>
            </a:r>
          </a:p>
        </p:txBody>
      </p:sp>
      <p:sp>
        <p:nvSpPr>
          <p:cNvPr id="110601" name="Rectangle 9"/>
          <p:cNvSpPr>
            <a:spLocks noChangeArrowheads="1"/>
          </p:cNvSpPr>
          <p:nvPr/>
        </p:nvSpPr>
        <p:spPr bwMode="auto">
          <a:xfrm>
            <a:off x="1143000" y="1600200"/>
            <a:ext cx="2667000" cy="4572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solidFill>
                  <a:schemeClr val="bg1"/>
                </a:solidFill>
                <a:latin typeface="Times New Roman" pitchFamily="18" charset="0"/>
                <a:ea typeface="標楷體" pitchFamily="65" charset="-120"/>
              </a:rPr>
              <a:t>2.</a:t>
            </a:r>
            <a:r>
              <a:rPr lang="zh-TW" altLang="en-US" sz="2400" b="1">
                <a:solidFill>
                  <a:schemeClr val="bg1"/>
                </a:solidFill>
                <a:latin typeface="Times New Roman" pitchFamily="18" charset="0"/>
                <a:ea typeface="標楷體" pitchFamily="65" charset="-120"/>
              </a:rPr>
              <a:t>開發可轉讓信用狀</a:t>
            </a:r>
          </a:p>
        </p:txBody>
      </p:sp>
      <p:sp>
        <p:nvSpPr>
          <p:cNvPr id="110602" name="Line 10"/>
          <p:cNvSpPr>
            <a:spLocks noChangeShapeType="1"/>
          </p:cNvSpPr>
          <p:nvPr/>
        </p:nvSpPr>
        <p:spPr bwMode="auto">
          <a:xfrm>
            <a:off x="838200" y="1295400"/>
            <a:ext cx="0" cy="9144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03" name="Line 11"/>
          <p:cNvSpPr>
            <a:spLocks noChangeShapeType="1"/>
          </p:cNvSpPr>
          <p:nvPr/>
        </p:nvSpPr>
        <p:spPr bwMode="auto">
          <a:xfrm>
            <a:off x="838200" y="2667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04" name="Line 12"/>
          <p:cNvSpPr>
            <a:spLocks noChangeShapeType="1"/>
          </p:cNvSpPr>
          <p:nvPr/>
        </p:nvSpPr>
        <p:spPr bwMode="auto">
          <a:xfrm flipV="1">
            <a:off x="1752600" y="2057400"/>
            <a:ext cx="0" cy="17526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05" name="Line 13"/>
          <p:cNvSpPr>
            <a:spLocks noChangeShapeType="1"/>
          </p:cNvSpPr>
          <p:nvPr/>
        </p:nvSpPr>
        <p:spPr bwMode="auto">
          <a:xfrm flipV="1">
            <a:off x="3581400" y="12954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06" name="Rectangle 14"/>
          <p:cNvSpPr>
            <a:spLocks noChangeArrowheads="1"/>
          </p:cNvSpPr>
          <p:nvPr/>
        </p:nvSpPr>
        <p:spPr bwMode="auto">
          <a:xfrm>
            <a:off x="4800600" y="1676400"/>
            <a:ext cx="1600200" cy="4572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solidFill>
                  <a:schemeClr val="bg1"/>
                </a:solidFill>
                <a:latin typeface="Times New Roman" pitchFamily="18" charset="0"/>
                <a:ea typeface="標楷體" pitchFamily="65" charset="-120"/>
              </a:rPr>
              <a:t>3.</a:t>
            </a:r>
            <a:r>
              <a:rPr lang="zh-TW" altLang="en-US" sz="2400" b="1">
                <a:solidFill>
                  <a:schemeClr val="bg1"/>
                </a:solidFill>
                <a:latin typeface="Times New Roman" pitchFamily="18" charset="0"/>
                <a:ea typeface="標楷體" pitchFamily="65" charset="-120"/>
              </a:rPr>
              <a:t>申請轉讓</a:t>
            </a:r>
          </a:p>
        </p:txBody>
      </p:sp>
      <p:sp>
        <p:nvSpPr>
          <p:cNvPr id="110607" name="Rectangle 15"/>
          <p:cNvSpPr>
            <a:spLocks noChangeArrowheads="1"/>
          </p:cNvSpPr>
          <p:nvPr/>
        </p:nvSpPr>
        <p:spPr bwMode="auto">
          <a:xfrm>
            <a:off x="7010400" y="2286000"/>
            <a:ext cx="2133600" cy="4572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solidFill>
                  <a:schemeClr val="bg1"/>
                </a:solidFill>
                <a:latin typeface="Times New Roman" pitchFamily="18" charset="0"/>
                <a:ea typeface="標楷體" pitchFamily="65" charset="-120"/>
              </a:rPr>
              <a:t>4.</a:t>
            </a:r>
            <a:r>
              <a:rPr lang="zh-TW" altLang="en-US" sz="2400" b="1">
                <a:solidFill>
                  <a:schemeClr val="bg1"/>
                </a:solidFill>
                <a:latin typeface="Times New Roman" pitchFamily="18" charset="0"/>
                <a:ea typeface="標楷體" pitchFamily="65" charset="-120"/>
              </a:rPr>
              <a:t>已轉讓信用狀</a:t>
            </a:r>
          </a:p>
        </p:txBody>
      </p:sp>
      <p:sp>
        <p:nvSpPr>
          <p:cNvPr id="110608" name="Line 16"/>
          <p:cNvSpPr>
            <a:spLocks noChangeShapeType="1"/>
          </p:cNvSpPr>
          <p:nvPr/>
        </p:nvSpPr>
        <p:spPr bwMode="auto">
          <a:xfrm>
            <a:off x="5334000" y="1295400"/>
            <a:ext cx="0" cy="3810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09" name="Line 17"/>
          <p:cNvSpPr>
            <a:spLocks noChangeShapeType="1"/>
          </p:cNvSpPr>
          <p:nvPr/>
        </p:nvSpPr>
        <p:spPr bwMode="auto">
          <a:xfrm>
            <a:off x="5334000" y="2133600"/>
            <a:ext cx="0" cy="1676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10" name="Line 18"/>
          <p:cNvSpPr>
            <a:spLocks noChangeShapeType="1"/>
          </p:cNvSpPr>
          <p:nvPr/>
        </p:nvSpPr>
        <p:spPr bwMode="auto">
          <a:xfrm flipV="1">
            <a:off x="8077200" y="2743200"/>
            <a:ext cx="0" cy="10668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11" name="Line 19"/>
          <p:cNvSpPr>
            <a:spLocks noChangeShapeType="1"/>
          </p:cNvSpPr>
          <p:nvPr/>
        </p:nvSpPr>
        <p:spPr bwMode="auto">
          <a:xfrm flipV="1">
            <a:off x="8077200" y="1295400"/>
            <a:ext cx="0" cy="990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12" name="Rectangle 20"/>
          <p:cNvSpPr>
            <a:spLocks noChangeArrowheads="1"/>
          </p:cNvSpPr>
          <p:nvPr/>
        </p:nvSpPr>
        <p:spPr bwMode="auto">
          <a:xfrm>
            <a:off x="5562600" y="2286000"/>
            <a:ext cx="1371600" cy="8382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solidFill>
                  <a:schemeClr val="bg1"/>
                </a:solidFill>
                <a:latin typeface="Times New Roman" pitchFamily="18" charset="0"/>
                <a:ea typeface="標楷體" pitchFamily="65" charset="-120"/>
              </a:rPr>
              <a:t>a.</a:t>
            </a:r>
            <a:r>
              <a:rPr lang="zh-TW" altLang="en-US" sz="2400" b="1">
                <a:solidFill>
                  <a:schemeClr val="bg1"/>
                </a:solidFill>
                <a:latin typeface="Verdana" pitchFamily="34" charset="0"/>
                <a:ea typeface="標楷體" pitchFamily="65" charset="-120"/>
              </a:rPr>
              <a:t>第二受</a:t>
            </a:r>
          </a:p>
          <a:p>
            <a:pPr algn="ctr" eaLnBrk="1" hangingPunct="1">
              <a:spcBef>
                <a:spcPct val="0"/>
              </a:spcBef>
              <a:buClrTx/>
              <a:buSzTx/>
              <a:buFontTx/>
              <a:buNone/>
            </a:pPr>
            <a:r>
              <a:rPr lang="zh-TW" altLang="en-US" sz="2400" b="1">
                <a:solidFill>
                  <a:schemeClr val="bg1"/>
                </a:solidFill>
                <a:latin typeface="Verdana" pitchFamily="34" charset="0"/>
                <a:ea typeface="標楷體" pitchFamily="65" charset="-120"/>
              </a:rPr>
              <a:t>益人單據</a:t>
            </a:r>
          </a:p>
        </p:txBody>
      </p:sp>
      <p:sp>
        <p:nvSpPr>
          <p:cNvPr id="110613" name="Rectangle 21"/>
          <p:cNvSpPr>
            <a:spLocks noChangeArrowheads="1"/>
          </p:cNvSpPr>
          <p:nvPr/>
        </p:nvSpPr>
        <p:spPr bwMode="auto">
          <a:xfrm>
            <a:off x="2743200" y="2362200"/>
            <a:ext cx="2209800" cy="6858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solidFill>
                  <a:schemeClr val="bg1"/>
                </a:solidFill>
                <a:latin typeface="Times New Roman" pitchFamily="18" charset="0"/>
                <a:ea typeface="標楷體" pitchFamily="65" charset="-120"/>
              </a:rPr>
              <a:t>b.</a:t>
            </a:r>
            <a:r>
              <a:rPr lang="zh-TW" altLang="en-US" sz="2400" b="1">
                <a:solidFill>
                  <a:schemeClr val="bg1"/>
                </a:solidFill>
                <a:latin typeface="Times New Roman" pitchFamily="18" charset="0"/>
                <a:ea typeface="標楷體" pitchFamily="65" charset="-120"/>
              </a:rPr>
              <a:t>第一受益人</a:t>
            </a:r>
          </a:p>
          <a:p>
            <a:pPr algn="ctr" eaLnBrk="1" hangingPunct="1">
              <a:spcBef>
                <a:spcPct val="0"/>
              </a:spcBef>
              <a:buClrTx/>
              <a:buSzTx/>
              <a:buFontTx/>
              <a:buNone/>
            </a:pPr>
            <a:r>
              <a:rPr lang="zh-TW" altLang="en-US" sz="2400" b="1">
                <a:solidFill>
                  <a:schemeClr val="bg1"/>
                </a:solidFill>
                <a:latin typeface="Times New Roman" pitchFamily="18" charset="0"/>
                <a:ea typeface="標楷體" pitchFamily="65" charset="-120"/>
              </a:rPr>
              <a:t>替換發票及匯票</a:t>
            </a:r>
          </a:p>
        </p:txBody>
      </p:sp>
      <p:sp>
        <p:nvSpPr>
          <p:cNvPr id="110614" name="Rectangle 22"/>
          <p:cNvSpPr>
            <a:spLocks noChangeArrowheads="1"/>
          </p:cNvSpPr>
          <p:nvPr/>
        </p:nvSpPr>
        <p:spPr bwMode="auto">
          <a:xfrm>
            <a:off x="2362200" y="3657600"/>
            <a:ext cx="1752600" cy="8382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solidFill>
                  <a:schemeClr val="bg1"/>
                </a:solidFill>
                <a:latin typeface="Times New Roman" pitchFamily="18" charset="0"/>
                <a:ea typeface="標楷體" pitchFamily="65" charset="-120"/>
              </a:rPr>
              <a:t>c.</a:t>
            </a:r>
            <a:r>
              <a:rPr lang="zh-TW" altLang="en-US" sz="2400" b="1">
                <a:solidFill>
                  <a:schemeClr val="bg1"/>
                </a:solidFill>
                <a:latin typeface="Times New Roman" pitchFamily="18" charset="0"/>
                <a:ea typeface="標楷體" pitchFamily="65" charset="-120"/>
              </a:rPr>
              <a:t>提示替換</a:t>
            </a:r>
          </a:p>
          <a:p>
            <a:pPr algn="ctr" eaLnBrk="1" hangingPunct="1">
              <a:spcBef>
                <a:spcPct val="0"/>
              </a:spcBef>
              <a:buClrTx/>
              <a:buSzTx/>
              <a:buFontTx/>
              <a:buNone/>
            </a:pPr>
            <a:r>
              <a:rPr lang="zh-TW" altLang="en-US" sz="2400" b="1">
                <a:solidFill>
                  <a:schemeClr val="bg1"/>
                </a:solidFill>
                <a:latin typeface="Times New Roman" pitchFamily="18" charset="0"/>
                <a:ea typeface="標楷體" pitchFamily="65" charset="-120"/>
              </a:rPr>
              <a:t>後之單據</a:t>
            </a:r>
          </a:p>
        </p:txBody>
      </p:sp>
      <p:sp>
        <p:nvSpPr>
          <p:cNvPr id="110615" name="Line 23"/>
          <p:cNvSpPr>
            <a:spLocks noChangeShapeType="1"/>
          </p:cNvSpPr>
          <p:nvPr/>
        </p:nvSpPr>
        <p:spPr bwMode="auto">
          <a:xfrm>
            <a:off x="6705600" y="1295400"/>
            <a:ext cx="0" cy="9906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16" name="Line 24"/>
          <p:cNvSpPr>
            <a:spLocks noChangeShapeType="1"/>
          </p:cNvSpPr>
          <p:nvPr/>
        </p:nvSpPr>
        <p:spPr bwMode="auto">
          <a:xfrm>
            <a:off x="6705600" y="3124200"/>
            <a:ext cx="0" cy="685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17" name="Line 25"/>
          <p:cNvSpPr>
            <a:spLocks noChangeShapeType="1"/>
          </p:cNvSpPr>
          <p:nvPr/>
        </p:nvSpPr>
        <p:spPr bwMode="auto">
          <a:xfrm>
            <a:off x="4648200" y="1295400"/>
            <a:ext cx="0" cy="10668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18" name="Line 26"/>
          <p:cNvSpPr>
            <a:spLocks noChangeShapeType="1"/>
          </p:cNvSpPr>
          <p:nvPr/>
        </p:nvSpPr>
        <p:spPr bwMode="auto">
          <a:xfrm>
            <a:off x="4648200" y="3048000"/>
            <a:ext cx="0" cy="762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19" name="Line 27"/>
          <p:cNvSpPr>
            <a:spLocks noChangeShapeType="1"/>
          </p:cNvSpPr>
          <p:nvPr/>
        </p:nvSpPr>
        <p:spPr bwMode="auto">
          <a:xfrm>
            <a:off x="4114800" y="4038600"/>
            <a:ext cx="4572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20" name="Line 28"/>
          <p:cNvSpPr>
            <a:spLocks noChangeShapeType="1"/>
          </p:cNvSpPr>
          <p:nvPr/>
        </p:nvSpPr>
        <p:spPr bwMode="auto">
          <a:xfrm flipH="1">
            <a:off x="1981200" y="4038600"/>
            <a:ext cx="381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10621" name="Rectangle 29"/>
          <p:cNvSpPr>
            <a:spLocks noChangeArrowheads="1"/>
          </p:cNvSpPr>
          <p:nvPr/>
        </p:nvSpPr>
        <p:spPr bwMode="auto">
          <a:xfrm>
            <a:off x="228600" y="4648200"/>
            <a:ext cx="8763000" cy="2209800"/>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solidFill>
                  <a:schemeClr val="bg1"/>
                </a:solidFill>
                <a:latin typeface="Times New Roman" pitchFamily="18" charset="0"/>
                <a:ea typeface="標楷體" pitchFamily="65" charset="-120"/>
              </a:rPr>
              <a:t>註一</a:t>
            </a:r>
            <a:r>
              <a:rPr lang="en-US" altLang="zh-TW" sz="2400" b="1">
                <a:solidFill>
                  <a:schemeClr val="bg1"/>
                </a:solidFill>
                <a:latin typeface="Times New Roman" pitchFamily="18" charset="0"/>
                <a:ea typeface="標楷體" pitchFamily="65" charset="-120"/>
              </a:rPr>
              <a:t>:</a:t>
            </a:r>
            <a:r>
              <a:rPr lang="zh-TW" altLang="en-US" sz="2400" b="1">
                <a:solidFill>
                  <a:schemeClr val="bg1"/>
                </a:solidFill>
                <a:latin typeface="標楷體" pitchFamily="65" charset="-120"/>
                <a:ea typeface="標楷體" pitchFamily="65" charset="-120"/>
              </a:rPr>
              <a:t>轉讓銀行意指轉讓信用狀之指定銀行</a:t>
            </a:r>
            <a:r>
              <a:rPr lang="en-US" altLang="zh-TW" sz="2400" b="1">
                <a:solidFill>
                  <a:schemeClr val="bg1"/>
                </a:solidFill>
                <a:latin typeface="標楷體" pitchFamily="65" charset="-120"/>
                <a:ea typeface="標楷體" pitchFamily="65" charset="-120"/>
              </a:rPr>
              <a:t>,</a:t>
            </a:r>
            <a:r>
              <a:rPr lang="zh-TW" altLang="en-US" sz="2400" b="1">
                <a:solidFill>
                  <a:schemeClr val="bg1"/>
                </a:solidFill>
                <a:latin typeface="標楷體" pitchFamily="65" charset="-120"/>
                <a:ea typeface="標楷體" pitchFamily="65" charset="-120"/>
              </a:rPr>
              <a:t>或在任何銀行使用</a:t>
            </a:r>
          </a:p>
          <a:p>
            <a:pPr algn="ctr" eaLnBrk="1" hangingPunct="1">
              <a:spcBef>
                <a:spcPct val="0"/>
              </a:spcBef>
              <a:buClrTx/>
              <a:buSzTx/>
              <a:buFontTx/>
              <a:buNone/>
            </a:pPr>
            <a:r>
              <a:rPr lang="zh-TW" altLang="en-US" sz="2400" b="1">
                <a:solidFill>
                  <a:schemeClr val="bg1"/>
                </a:solidFill>
                <a:latin typeface="標楷體" pitchFamily="65" charset="-120"/>
                <a:ea typeface="標楷體" pitchFamily="65" charset="-120"/>
              </a:rPr>
              <a:t>之信用狀</a:t>
            </a:r>
            <a:r>
              <a:rPr lang="en-US" altLang="zh-TW" sz="2400" b="1">
                <a:solidFill>
                  <a:schemeClr val="bg1"/>
                </a:solidFill>
                <a:latin typeface="標楷體" pitchFamily="65" charset="-120"/>
                <a:ea typeface="標楷體" pitchFamily="65" charset="-120"/>
              </a:rPr>
              <a:t>,</a:t>
            </a:r>
            <a:r>
              <a:rPr lang="zh-TW" altLang="en-US" sz="2400" b="1">
                <a:solidFill>
                  <a:schemeClr val="bg1"/>
                </a:solidFill>
                <a:latin typeface="標楷體" pitchFamily="65" charset="-120"/>
                <a:ea typeface="標楷體" pitchFamily="65" charset="-120"/>
              </a:rPr>
              <a:t>經開狀銀行特別授權辦理轉讓之銀行</a:t>
            </a:r>
            <a:r>
              <a:rPr lang="en-US" altLang="zh-TW" sz="2400" b="1">
                <a:solidFill>
                  <a:schemeClr val="bg1"/>
                </a:solidFill>
                <a:latin typeface="標楷體" pitchFamily="65" charset="-120"/>
                <a:ea typeface="標楷體" pitchFamily="65" charset="-120"/>
              </a:rPr>
              <a:t>;</a:t>
            </a:r>
            <a:r>
              <a:rPr lang="zh-TW" altLang="en-US" sz="2400" b="1">
                <a:solidFill>
                  <a:schemeClr val="bg1"/>
                </a:solidFill>
                <a:latin typeface="標楷體" pitchFamily="65" charset="-120"/>
                <a:ea typeface="標楷體" pitchFamily="65" charset="-120"/>
              </a:rPr>
              <a:t>開狀銀行</a:t>
            </a:r>
          </a:p>
          <a:p>
            <a:pPr algn="ctr" eaLnBrk="1" hangingPunct="1">
              <a:spcBef>
                <a:spcPct val="0"/>
              </a:spcBef>
              <a:buClrTx/>
              <a:buSzTx/>
              <a:buFontTx/>
              <a:buNone/>
            </a:pPr>
            <a:r>
              <a:rPr lang="zh-TW" altLang="en-US" sz="2400" b="1">
                <a:solidFill>
                  <a:schemeClr val="bg1"/>
                </a:solidFill>
                <a:latin typeface="標楷體" pitchFamily="65" charset="-120"/>
                <a:ea typeface="標楷體" pitchFamily="65" charset="-120"/>
              </a:rPr>
              <a:t>得為轉讓銀行</a:t>
            </a:r>
            <a:r>
              <a:rPr lang="en-US" altLang="zh-TW" sz="2400" b="1">
                <a:solidFill>
                  <a:schemeClr val="bg1"/>
                </a:solidFill>
                <a:latin typeface="標楷體" pitchFamily="65" charset="-120"/>
                <a:ea typeface="標楷體" pitchFamily="65" charset="-120"/>
              </a:rPr>
              <a:t>.</a:t>
            </a:r>
          </a:p>
          <a:p>
            <a:pPr algn="ctr" eaLnBrk="1" hangingPunct="1">
              <a:spcBef>
                <a:spcPct val="0"/>
              </a:spcBef>
              <a:buClrTx/>
              <a:buSzTx/>
              <a:buFontTx/>
              <a:buNone/>
            </a:pPr>
            <a:r>
              <a:rPr lang="zh-TW" altLang="en-US" sz="2400" b="1">
                <a:solidFill>
                  <a:schemeClr val="bg1"/>
                </a:solidFill>
                <a:latin typeface="Times New Roman" pitchFamily="18" charset="0"/>
                <a:ea typeface="標楷體" pitchFamily="65" charset="-120"/>
              </a:rPr>
              <a:t>註二</a:t>
            </a:r>
            <a:r>
              <a:rPr lang="en-US" altLang="zh-TW" sz="2400" b="1">
                <a:solidFill>
                  <a:schemeClr val="bg1"/>
                </a:solidFill>
                <a:latin typeface="Times New Roman" pitchFamily="18" charset="0"/>
                <a:ea typeface="標楷體" pitchFamily="65" charset="-120"/>
              </a:rPr>
              <a:t>:</a:t>
            </a:r>
            <a:r>
              <a:rPr lang="zh-TW" altLang="en-US" sz="2400" b="1">
                <a:solidFill>
                  <a:schemeClr val="bg1"/>
                </a:solidFill>
                <a:latin typeface="Times New Roman" pitchFamily="18" charset="0"/>
                <a:ea typeface="標楷體" pitchFamily="65" charset="-120"/>
              </a:rPr>
              <a:t>第</a:t>
            </a:r>
            <a:r>
              <a:rPr lang="en-US" altLang="zh-TW" sz="2400" b="1">
                <a:solidFill>
                  <a:schemeClr val="bg1"/>
                </a:solidFill>
                <a:latin typeface="Times New Roman" pitchFamily="18" charset="0"/>
                <a:ea typeface="標楷體" pitchFamily="65" charset="-120"/>
              </a:rPr>
              <a:t>38</a:t>
            </a:r>
            <a:r>
              <a:rPr lang="zh-TW" altLang="en-US" sz="2400" b="1">
                <a:solidFill>
                  <a:schemeClr val="bg1"/>
                </a:solidFill>
                <a:latin typeface="Times New Roman" pitchFamily="18" charset="0"/>
                <a:ea typeface="標楷體" pitchFamily="65" charset="-120"/>
              </a:rPr>
              <a:t>條</a:t>
            </a:r>
            <a:r>
              <a:rPr lang="en-US" altLang="zh-TW" sz="2400" b="1">
                <a:solidFill>
                  <a:schemeClr val="bg1"/>
                </a:solidFill>
                <a:latin typeface="Times New Roman" pitchFamily="18" charset="0"/>
                <a:ea typeface="標楷體" pitchFamily="65" charset="-120"/>
              </a:rPr>
              <a:t>k</a:t>
            </a:r>
            <a:r>
              <a:rPr lang="zh-TW" altLang="en-US" sz="2400" b="1">
                <a:solidFill>
                  <a:schemeClr val="bg1"/>
                </a:solidFill>
                <a:latin typeface="Times New Roman" pitchFamily="18" charset="0"/>
                <a:ea typeface="標楷體" pitchFamily="65" charset="-120"/>
              </a:rPr>
              <a:t>項規定</a:t>
            </a:r>
            <a:r>
              <a:rPr lang="en-US" altLang="zh-TW" sz="2400" b="1">
                <a:solidFill>
                  <a:schemeClr val="bg1"/>
                </a:solidFill>
                <a:latin typeface="Times New Roman" pitchFamily="18" charset="0"/>
                <a:ea typeface="標楷體" pitchFamily="65" charset="-120"/>
              </a:rPr>
              <a:t>,</a:t>
            </a:r>
            <a:r>
              <a:rPr lang="zh-TW" altLang="en-US" sz="2400" b="1">
                <a:solidFill>
                  <a:schemeClr val="bg1"/>
                </a:solidFill>
                <a:latin typeface="Times New Roman" pitchFamily="18" charset="0"/>
                <a:ea typeface="標楷體" pitchFamily="65" charset="-120"/>
              </a:rPr>
              <a:t>第二受益人之單據提示須向轉讓銀行提示</a:t>
            </a:r>
          </a:p>
          <a:p>
            <a:pPr algn="ctr" eaLnBrk="1" hangingPunct="1">
              <a:spcBef>
                <a:spcPct val="0"/>
              </a:spcBef>
              <a:buClrTx/>
              <a:buSzTx/>
              <a:buFontTx/>
              <a:buNone/>
            </a:pPr>
            <a:r>
              <a:rPr lang="zh-TW" altLang="en-US" sz="2400" b="1">
                <a:solidFill>
                  <a:schemeClr val="bg1"/>
                </a:solidFill>
                <a:latin typeface="Times New Roman" pitchFamily="18" charset="0"/>
                <a:ea typeface="標楷體" pitchFamily="65" charset="-120"/>
              </a:rPr>
              <a:t>因此</a:t>
            </a:r>
            <a:r>
              <a:rPr lang="en-US" altLang="zh-TW" sz="2400" b="1">
                <a:solidFill>
                  <a:schemeClr val="bg1"/>
                </a:solidFill>
                <a:latin typeface="Times New Roman" pitchFamily="18" charset="0"/>
                <a:ea typeface="標楷體" pitchFamily="65" charset="-120"/>
              </a:rPr>
              <a:t>,</a:t>
            </a:r>
            <a:r>
              <a:rPr lang="zh-TW" altLang="en-US" sz="2400" b="1">
                <a:solidFill>
                  <a:schemeClr val="bg1"/>
                </a:solidFill>
                <a:latin typeface="Times New Roman" pitchFamily="18" charset="0"/>
                <a:ea typeface="標楷體" pitchFamily="65" charset="-120"/>
              </a:rPr>
              <a:t>在不換單轉讓之信用狀</a:t>
            </a:r>
            <a:r>
              <a:rPr lang="en-US" altLang="zh-TW" sz="2400" b="1">
                <a:solidFill>
                  <a:schemeClr val="bg1"/>
                </a:solidFill>
                <a:latin typeface="Times New Roman" pitchFamily="18" charset="0"/>
                <a:ea typeface="標楷體" pitchFamily="65" charset="-120"/>
              </a:rPr>
              <a:t>,</a:t>
            </a:r>
            <a:r>
              <a:rPr lang="zh-TW" altLang="en-US" sz="2400" b="1">
                <a:solidFill>
                  <a:schemeClr val="bg1"/>
                </a:solidFill>
                <a:latin typeface="Times New Roman" pitchFamily="18" charset="0"/>
                <a:ea typeface="標楷體" pitchFamily="65" charset="-120"/>
              </a:rPr>
              <a:t>應注意此項規定之排除</a:t>
            </a:r>
            <a:r>
              <a:rPr lang="en-US" altLang="zh-TW" sz="2400" b="1">
                <a:solidFill>
                  <a:schemeClr val="bg1"/>
                </a:solidFill>
                <a:latin typeface="Times New Roman" pitchFamily="18"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272</a:t>
            </a:fld>
            <a:endParaRPr lang="zh-TW" altLang="en-US"/>
          </a:p>
        </p:txBody>
      </p:sp>
    </p:spTree>
    <p:extLst>
      <p:ext uri="{BB962C8B-B14F-4D97-AF65-F5344CB8AC3E}">
        <p14:creationId xmlns:p14="http://schemas.microsoft.com/office/powerpoint/2010/main" xmlns="" val="103263979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457200" y="122238"/>
            <a:ext cx="7543800" cy="1002506"/>
          </a:xfrm>
        </p:spPr>
        <p:txBody>
          <a:bodyPr>
            <a:normAutofit/>
          </a:bodyPr>
          <a:lstStyle/>
          <a:p>
            <a:pPr algn="ctr" eaLnBrk="1" hangingPunct="1"/>
            <a:r>
              <a:rPr lang="zh-TW" altLang="en-US" sz="4000" b="1" dirty="0" smtClean="0">
                <a:ea typeface="標楷體" pitchFamily="65" charset="-120"/>
              </a:rPr>
              <a:t>信用狀轉讓之次數</a:t>
            </a:r>
          </a:p>
        </p:txBody>
      </p:sp>
      <p:sp>
        <p:nvSpPr>
          <p:cNvPr id="327683" name="Rectangle 3"/>
          <p:cNvSpPr>
            <a:spLocks noGrp="1" noChangeArrowheads="1"/>
          </p:cNvSpPr>
          <p:nvPr>
            <p:ph type="body" idx="1"/>
          </p:nvPr>
        </p:nvSpPr>
        <p:spPr>
          <a:xfrm>
            <a:off x="179388" y="1268760"/>
            <a:ext cx="8785225" cy="5589240"/>
          </a:xfrm>
        </p:spPr>
        <p:txBody>
          <a:bodyPr/>
          <a:lstStyle/>
          <a:p>
            <a:pPr eaLnBrk="1" hangingPunct="1">
              <a:lnSpc>
                <a:spcPct val="90000"/>
              </a:lnSpc>
            </a:pPr>
            <a:r>
              <a:rPr lang="zh-TW" altLang="en-US" sz="3200" b="1" dirty="0" smtClean="0">
                <a:ea typeface="標楷體" pitchFamily="65" charset="-120"/>
              </a:rPr>
              <a:t>已轉讓信用狀不得經第二受益人之請求</a:t>
            </a:r>
            <a:r>
              <a:rPr lang="en-US" altLang="zh-TW" sz="3200" b="1" dirty="0" smtClean="0">
                <a:latin typeface="Verdana" pitchFamily="34" charset="0"/>
                <a:ea typeface="標楷體" pitchFamily="65" charset="-120"/>
              </a:rPr>
              <a:t>,</a:t>
            </a:r>
            <a:r>
              <a:rPr lang="zh-TW" altLang="en-US" sz="3200" b="1" dirty="0" smtClean="0">
                <a:ea typeface="標楷體" pitchFamily="65" charset="-120"/>
              </a:rPr>
              <a:t>轉讓予任何隨後之受益人</a:t>
            </a:r>
            <a:r>
              <a:rPr lang="en-US" altLang="zh-TW" sz="3200" b="1" dirty="0" smtClean="0">
                <a:latin typeface="Verdana" pitchFamily="34" charset="0"/>
                <a:ea typeface="標楷體" pitchFamily="65" charset="-120"/>
              </a:rPr>
              <a:t>,</a:t>
            </a:r>
            <a:r>
              <a:rPr lang="zh-TW" altLang="en-US" sz="3200" b="1" dirty="0" smtClean="0">
                <a:ea typeface="標楷體" pitchFamily="65" charset="-120"/>
              </a:rPr>
              <a:t>第一受益人不被認為係隨後之受益人</a:t>
            </a:r>
            <a:r>
              <a:rPr lang="en-US" altLang="zh-TW" sz="3200" b="1" dirty="0" smtClean="0">
                <a:latin typeface="Verdana" pitchFamily="34" charset="0"/>
                <a:ea typeface="標楷體" pitchFamily="65" charset="-120"/>
              </a:rPr>
              <a:t>.</a:t>
            </a:r>
          </a:p>
          <a:p>
            <a:pPr eaLnBrk="1" hangingPunct="1">
              <a:lnSpc>
                <a:spcPct val="90000"/>
              </a:lnSpc>
            </a:pPr>
            <a:r>
              <a:rPr lang="zh-TW" altLang="en-US" sz="3200" b="1" dirty="0" smtClean="0">
                <a:ea typeface="標楷體" pitchFamily="65" charset="-120"/>
              </a:rPr>
              <a:t>如允許部份動支或裝運</a:t>
            </a:r>
            <a:r>
              <a:rPr lang="en-US" altLang="zh-TW" sz="3200" b="1" dirty="0" smtClean="0">
                <a:latin typeface="Verdana" pitchFamily="34" charset="0"/>
                <a:ea typeface="標楷體" pitchFamily="65" charset="-120"/>
              </a:rPr>
              <a:t>,</a:t>
            </a:r>
            <a:r>
              <a:rPr lang="zh-TW" altLang="en-US" sz="3200" b="1" dirty="0" smtClean="0">
                <a:ea typeface="標楷體" pitchFamily="65" charset="-120"/>
              </a:rPr>
              <a:t>信用狀得部分轉讓予一個以上之第二受益人</a:t>
            </a:r>
            <a:r>
              <a:rPr lang="en-US" altLang="zh-TW" sz="3200" b="1" dirty="0" smtClean="0">
                <a:latin typeface="Verdana" pitchFamily="34"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273</a:t>
            </a:fld>
            <a:endParaRPr lang="zh-TW" altLang="en-US"/>
          </a:p>
        </p:txBody>
      </p:sp>
    </p:spTree>
    <p:extLst>
      <p:ext uri="{BB962C8B-B14F-4D97-AF65-F5344CB8AC3E}">
        <p14:creationId xmlns:p14="http://schemas.microsoft.com/office/powerpoint/2010/main" xmlns="" val="519611459"/>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468313" y="260649"/>
            <a:ext cx="7543800" cy="792088"/>
          </a:xfrm>
        </p:spPr>
        <p:txBody>
          <a:bodyPr>
            <a:normAutofit/>
          </a:bodyPr>
          <a:lstStyle/>
          <a:p>
            <a:pPr algn="ctr" eaLnBrk="1" hangingPunct="1"/>
            <a:r>
              <a:rPr lang="zh-TW" altLang="en-US" sz="4000" b="1" dirty="0" smtClean="0">
                <a:ea typeface="標楷體" pitchFamily="65" charset="-120"/>
              </a:rPr>
              <a:t>轉讓信用狀得變更之項目</a:t>
            </a:r>
          </a:p>
        </p:txBody>
      </p:sp>
      <p:sp>
        <p:nvSpPr>
          <p:cNvPr id="329731" name="Rectangle 3"/>
          <p:cNvSpPr>
            <a:spLocks noGrp="1" noChangeArrowheads="1"/>
          </p:cNvSpPr>
          <p:nvPr>
            <p:ph type="body" idx="1"/>
          </p:nvPr>
        </p:nvSpPr>
        <p:spPr>
          <a:xfrm>
            <a:off x="468313" y="1412875"/>
            <a:ext cx="8110537" cy="4953000"/>
          </a:xfrm>
        </p:spPr>
        <p:txBody>
          <a:bodyPr/>
          <a:lstStyle/>
          <a:p>
            <a:pPr eaLnBrk="1" hangingPunct="1"/>
            <a:r>
              <a:rPr lang="zh-TW" altLang="en-US" sz="3200" b="1" smtClean="0">
                <a:latin typeface="Times New Roman" pitchFamily="18" charset="0"/>
                <a:ea typeface="標楷體" pitchFamily="65" charset="-120"/>
                <a:cs typeface="Times New Roman" pitchFamily="18" charset="0"/>
              </a:rPr>
              <a:t>得減少或縮短之項目</a:t>
            </a:r>
            <a:r>
              <a:rPr lang="en-US" altLang="zh-TW" sz="3200" b="1" smtClean="0">
                <a:latin typeface="Times New Roman" pitchFamily="18" charset="0"/>
                <a:ea typeface="標楷體" pitchFamily="65" charset="-120"/>
                <a:cs typeface="Times New Roman" pitchFamily="18" charset="0"/>
              </a:rPr>
              <a:t>:</a:t>
            </a:r>
          </a:p>
          <a:p>
            <a:pPr eaLnBrk="1" hangingPunct="1">
              <a:buFont typeface="Wingdings" pitchFamily="2" charset="2"/>
              <a:buNone/>
            </a:pPr>
            <a:r>
              <a:rPr lang="en-US" altLang="zh-TW" sz="3200" b="1" smtClean="0">
                <a:latin typeface="Times New Roman" pitchFamily="18" charset="0"/>
                <a:ea typeface="標楷體" pitchFamily="65" charset="-120"/>
                <a:cs typeface="Times New Roman" pitchFamily="18" charset="0"/>
              </a:rPr>
              <a:t>  </a:t>
            </a:r>
            <a:r>
              <a:rPr lang="zh-TW" altLang="en-US" sz="3200" b="1" smtClean="0">
                <a:latin typeface="Times New Roman" pitchFamily="18" charset="0"/>
                <a:ea typeface="標楷體" pitchFamily="65" charset="-120"/>
                <a:cs typeface="Times New Roman" pitchFamily="18" charset="0"/>
              </a:rPr>
              <a:t>信用狀金額</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單價</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有效期限</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提示期限</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最遲裝運日或所定之裝運期間</a:t>
            </a:r>
            <a:r>
              <a:rPr lang="en-US" altLang="zh-TW" sz="3200" b="1" smtClean="0">
                <a:latin typeface="Times New Roman" pitchFamily="18" charset="0"/>
                <a:ea typeface="標楷體" pitchFamily="65" charset="-120"/>
                <a:cs typeface="Times New Roman" pitchFamily="18" charset="0"/>
              </a:rPr>
              <a:t>.</a:t>
            </a:r>
          </a:p>
          <a:p>
            <a:pPr eaLnBrk="1" hangingPunct="1"/>
            <a:r>
              <a:rPr lang="zh-TW" altLang="en-US" sz="3200" b="1" smtClean="0">
                <a:latin typeface="Times New Roman" pitchFamily="18" charset="0"/>
                <a:ea typeface="標楷體" pitchFamily="65" charset="-120"/>
                <a:cs typeface="Times New Roman" pitchFamily="18" charset="0"/>
              </a:rPr>
              <a:t>得酌増之項目</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應投保金額</a:t>
            </a:r>
            <a:r>
              <a:rPr lang="en-US" altLang="zh-TW" sz="3200" b="1" smtClean="0">
                <a:latin typeface="Times New Roman" pitchFamily="18" charset="0"/>
                <a:ea typeface="標楷體" pitchFamily="65" charset="-120"/>
                <a:cs typeface="Times New Roman" pitchFamily="18" charset="0"/>
              </a:rPr>
              <a:t>.</a:t>
            </a:r>
          </a:p>
          <a:p>
            <a:pPr eaLnBrk="1" hangingPunct="1"/>
            <a:r>
              <a:rPr lang="zh-TW" altLang="en-US" sz="3200" b="1" smtClean="0">
                <a:latin typeface="Times New Roman" pitchFamily="18" charset="0"/>
                <a:ea typeface="標楷體" pitchFamily="65" charset="-120"/>
                <a:cs typeface="Times New Roman" pitchFamily="18" charset="0"/>
              </a:rPr>
              <a:t>第一受益人名稱得取代信用狀上申請人之名稱</a:t>
            </a:r>
            <a:r>
              <a:rPr lang="en-US" altLang="zh-TW" sz="3200" b="1" smtClean="0">
                <a:latin typeface="Times New Roman" pitchFamily="18" charset="0"/>
                <a:ea typeface="標楷體" pitchFamily="65" charset="-120"/>
                <a:cs typeface="Times New Roman" pitchFamily="18" charset="0"/>
              </a:rPr>
              <a:t>.</a:t>
            </a:r>
          </a:p>
          <a:p>
            <a:pPr eaLnBrk="1" hangingPunct="1"/>
            <a:r>
              <a:rPr lang="zh-TW" altLang="en-US" sz="3200" b="1" smtClean="0">
                <a:latin typeface="Times New Roman" pitchFamily="18" charset="0"/>
                <a:ea typeface="標楷體" pitchFamily="65" charset="-120"/>
                <a:cs typeface="Times New Roman" pitchFamily="18" charset="0"/>
              </a:rPr>
              <a:t>其他項目</a:t>
            </a:r>
            <a:r>
              <a:rPr lang="en-US" altLang="zh-TW" sz="3200" b="1" smtClean="0">
                <a:latin typeface="Times New Roman" pitchFamily="18" charset="0"/>
                <a:ea typeface="標楷體" pitchFamily="65" charset="-120"/>
                <a:cs typeface="Times New Roman" pitchFamily="18" charset="0"/>
              </a:rPr>
              <a:t>:UCP600</a:t>
            </a:r>
            <a:r>
              <a:rPr lang="zh-TW" altLang="en-US" sz="3200" b="1" smtClean="0">
                <a:latin typeface="Times New Roman" pitchFamily="18" charset="0"/>
                <a:ea typeface="標楷體" pitchFamily="65" charset="-120"/>
                <a:cs typeface="Times New Roman" pitchFamily="18" charset="0"/>
              </a:rPr>
              <a:t>未明確授權</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因此其屬於第一受益人與轉讓銀行之協議</a:t>
            </a:r>
            <a:r>
              <a:rPr lang="en-US" altLang="zh-TW" sz="3200" b="1" smtClean="0">
                <a:latin typeface="Times New Roman" pitchFamily="18" charset="0"/>
                <a:ea typeface="標楷體" pitchFamily="65" charset="-120"/>
                <a:cs typeface="Times New Roman" pitchFamily="18" charset="0"/>
              </a:rPr>
              <a:t>.</a:t>
            </a:r>
            <a:r>
              <a:rPr lang="en-US" altLang="zh-TW" sz="3600" b="1" smtClean="0">
                <a:latin typeface="Times New Roman" pitchFamily="18" charset="0"/>
                <a:ea typeface="標楷體" pitchFamily="65" charset="-120"/>
                <a:cs typeface="Times New Roman" pitchFamily="18" charset="0"/>
              </a:rPr>
              <a:t> </a:t>
            </a:r>
            <a:endParaRPr lang="en-US" altLang="zh-TW" sz="360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274</a:t>
            </a:fld>
            <a:endParaRPr lang="zh-TW" altLang="en-US"/>
          </a:p>
        </p:txBody>
      </p:sp>
    </p:spTree>
    <p:extLst>
      <p:ext uri="{BB962C8B-B14F-4D97-AF65-F5344CB8AC3E}">
        <p14:creationId xmlns:p14="http://schemas.microsoft.com/office/powerpoint/2010/main" xmlns="" val="2781713699"/>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0" y="0"/>
            <a:ext cx="6248400" cy="533400"/>
          </a:xfrm>
          <a:prstGeom prst="rect">
            <a:avLst/>
          </a:prstGeom>
          <a:solidFill>
            <a:srgbClr val="92D050"/>
          </a:solidFill>
          <a:ln w="9525">
            <a:solidFill>
              <a:schemeClr val="bg2"/>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dirty="0">
                <a:latin typeface="Times New Roman" pitchFamily="18" charset="0"/>
                <a:ea typeface="標楷體" pitchFamily="65" charset="-120"/>
              </a:rPr>
              <a:t>轉開信用狀</a:t>
            </a:r>
            <a:r>
              <a:rPr lang="en-US" altLang="zh-TW" sz="2400" b="1" dirty="0">
                <a:latin typeface="Times New Roman" pitchFamily="18" charset="0"/>
                <a:ea typeface="標楷體" pitchFamily="65" charset="-120"/>
              </a:rPr>
              <a:t>(Back-to-back L/C)</a:t>
            </a:r>
          </a:p>
        </p:txBody>
      </p:sp>
      <p:sp>
        <p:nvSpPr>
          <p:cNvPr id="334851" name="Rectangle 3"/>
          <p:cNvSpPr>
            <a:spLocks noChangeArrowheads="1"/>
          </p:cNvSpPr>
          <p:nvPr/>
        </p:nvSpPr>
        <p:spPr bwMode="auto">
          <a:xfrm>
            <a:off x="0" y="838200"/>
            <a:ext cx="2438400" cy="4572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dirty="0">
                <a:latin typeface="Verdana" pitchFamily="34" charset="0"/>
                <a:ea typeface="標楷體" pitchFamily="65" charset="-120"/>
              </a:rPr>
              <a:t>買方</a:t>
            </a:r>
            <a:r>
              <a:rPr lang="en-US" altLang="zh-TW" sz="2400" b="1" dirty="0">
                <a:latin typeface="Times New Roman" pitchFamily="18" charset="0"/>
                <a:ea typeface="標楷體" pitchFamily="65" charset="-120"/>
              </a:rPr>
              <a:t>(</a:t>
            </a:r>
            <a:r>
              <a:rPr lang="zh-TW" altLang="en-US" sz="2400" b="1" dirty="0">
                <a:latin typeface="Times New Roman" pitchFamily="18" charset="0"/>
                <a:ea typeface="標楷體" pitchFamily="65" charset="-120"/>
              </a:rPr>
              <a:t>開狀申請人</a:t>
            </a:r>
            <a:r>
              <a:rPr lang="en-US" altLang="zh-TW" sz="2400" b="1" dirty="0">
                <a:latin typeface="Times New Roman" pitchFamily="18" charset="0"/>
                <a:ea typeface="標楷體" pitchFamily="65" charset="-120"/>
              </a:rPr>
              <a:t>)</a:t>
            </a:r>
          </a:p>
        </p:txBody>
      </p:sp>
      <p:sp>
        <p:nvSpPr>
          <p:cNvPr id="334852" name="Rectangle 4"/>
          <p:cNvSpPr>
            <a:spLocks noChangeArrowheads="1"/>
          </p:cNvSpPr>
          <p:nvPr/>
        </p:nvSpPr>
        <p:spPr bwMode="auto">
          <a:xfrm>
            <a:off x="2667000" y="838200"/>
            <a:ext cx="3581400" cy="4572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dirty="0">
                <a:latin typeface="Verdana" pitchFamily="34" charset="0"/>
                <a:ea typeface="標楷體" pitchFamily="65" charset="-120"/>
              </a:rPr>
              <a:t>中間商</a:t>
            </a:r>
            <a:r>
              <a:rPr lang="en-US" altLang="zh-TW" sz="2400" b="1" dirty="0">
                <a:latin typeface="Times New Roman" pitchFamily="18" charset="0"/>
                <a:ea typeface="標楷體" pitchFamily="65" charset="-120"/>
              </a:rPr>
              <a:t>(Master L/C</a:t>
            </a:r>
            <a:r>
              <a:rPr lang="zh-TW" altLang="en-US" sz="2400" b="1" dirty="0">
                <a:latin typeface="Times New Roman" pitchFamily="18" charset="0"/>
                <a:ea typeface="標楷體" pitchFamily="65" charset="-120"/>
              </a:rPr>
              <a:t>受益人</a:t>
            </a:r>
            <a:r>
              <a:rPr lang="en-US" altLang="zh-TW" sz="2400" b="1" dirty="0">
                <a:latin typeface="Times New Roman" pitchFamily="18" charset="0"/>
                <a:ea typeface="標楷體" pitchFamily="65" charset="-120"/>
              </a:rPr>
              <a:t>)</a:t>
            </a:r>
            <a:endParaRPr lang="en-US" altLang="zh-TW" sz="2400" b="1" dirty="0">
              <a:latin typeface="Verdana" pitchFamily="34" charset="0"/>
              <a:ea typeface="標楷體" pitchFamily="65" charset="-120"/>
            </a:endParaRPr>
          </a:p>
        </p:txBody>
      </p:sp>
      <p:sp>
        <p:nvSpPr>
          <p:cNvPr id="334853" name="Rectangle 5"/>
          <p:cNvSpPr>
            <a:spLocks noChangeArrowheads="1"/>
          </p:cNvSpPr>
          <p:nvPr/>
        </p:nvSpPr>
        <p:spPr bwMode="auto">
          <a:xfrm>
            <a:off x="6477000" y="228600"/>
            <a:ext cx="2209800" cy="1066800"/>
          </a:xfrm>
          <a:prstGeom prst="rect">
            <a:avLst/>
          </a:prstGeom>
          <a:solidFill>
            <a:srgbClr val="92D050"/>
          </a:solidFill>
          <a:ln w="9525">
            <a:solidFill>
              <a:schemeClr val="accent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dirty="0">
                <a:latin typeface="Verdana" pitchFamily="34" charset="0"/>
                <a:ea typeface="標楷體" pitchFamily="65" charset="-120"/>
              </a:rPr>
              <a:t>供應商</a:t>
            </a:r>
            <a:r>
              <a:rPr lang="en-US" altLang="zh-TW" sz="2400" b="1" dirty="0">
                <a:latin typeface="Times New Roman" pitchFamily="18" charset="0"/>
                <a:ea typeface="標楷體" pitchFamily="65" charset="-120"/>
              </a:rPr>
              <a:t>(</a:t>
            </a:r>
            <a:r>
              <a:rPr lang="zh-TW" altLang="en-US" sz="2400" b="1" dirty="0">
                <a:latin typeface="Times New Roman" pitchFamily="18" charset="0"/>
                <a:ea typeface="標楷體" pitchFamily="65" charset="-120"/>
              </a:rPr>
              <a:t>轉開信</a:t>
            </a:r>
          </a:p>
          <a:p>
            <a:pPr algn="ctr" eaLnBrk="1" hangingPunct="1">
              <a:spcBef>
                <a:spcPct val="0"/>
              </a:spcBef>
              <a:buClrTx/>
              <a:buSzTx/>
              <a:buFontTx/>
              <a:buNone/>
            </a:pPr>
            <a:r>
              <a:rPr lang="zh-TW" altLang="en-US" sz="2400" b="1" dirty="0">
                <a:latin typeface="Times New Roman" pitchFamily="18" charset="0"/>
                <a:ea typeface="標楷體" pitchFamily="65" charset="-120"/>
              </a:rPr>
              <a:t>用狀受益人</a:t>
            </a:r>
            <a:r>
              <a:rPr lang="en-US" altLang="zh-TW" sz="2400" b="1" dirty="0">
                <a:latin typeface="Times New Roman" pitchFamily="18" charset="0"/>
                <a:ea typeface="標楷體" pitchFamily="65" charset="-120"/>
              </a:rPr>
              <a:t>)</a:t>
            </a:r>
            <a:endParaRPr lang="en-US" altLang="zh-TW" sz="2400" dirty="0">
              <a:latin typeface="Times New Roman" pitchFamily="18" charset="0"/>
            </a:endParaRPr>
          </a:p>
        </p:txBody>
      </p:sp>
      <p:sp>
        <p:nvSpPr>
          <p:cNvPr id="334854" name="Rectangle 6"/>
          <p:cNvSpPr>
            <a:spLocks noChangeArrowheads="1"/>
          </p:cNvSpPr>
          <p:nvPr/>
        </p:nvSpPr>
        <p:spPr bwMode="auto">
          <a:xfrm>
            <a:off x="304800" y="3810000"/>
            <a:ext cx="1676400" cy="4572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latin typeface="Verdana" pitchFamily="34" charset="0"/>
                <a:ea typeface="標楷體" pitchFamily="65" charset="-120"/>
              </a:rPr>
              <a:t>開狀銀行</a:t>
            </a:r>
          </a:p>
        </p:txBody>
      </p:sp>
      <p:sp>
        <p:nvSpPr>
          <p:cNvPr id="334855" name="Rectangle 7"/>
          <p:cNvSpPr>
            <a:spLocks noChangeArrowheads="1"/>
          </p:cNvSpPr>
          <p:nvPr/>
        </p:nvSpPr>
        <p:spPr bwMode="auto">
          <a:xfrm>
            <a:off x="4572000" y="3810000"/>
            <a:ext cx="4038600" cy="12954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dirty="0">
                <a:latin typeface="Times New Roman" pitchFamily="18" charset="0"/>
                <a:ea typeface="標楷體" pitchFamily="65" charset="-120"/>
              </a:rPr>
              <a:t>轉開信用狀之開狀</a:t>
            </a:r>
            <a:r>
              <a:rPr lang="zh-TW" altLang="en-US" sz="2400" b="1" dirty="0">
                <a:latin typeface="Verdana" pitchFamily="34" charset="0"/>
                <a:ea typeface="標楷體" pitchFamily="65" charset="-120"/>
              </a:rPr>
              <a:t>銀行</a:t>
            </a:r>
          </a:p>
          <a:p>
            <a:pPr algn="ctr" eaLnBrk="1" hangingPunct="1">
              <a:spcBef>
                <a:spcPct val="0"/>
              </a:spcBef>
              <a:buClrTx/>
              <a:buSzTx/>
              <a:buFontTx/>
              <a:buNone/>
            </a:pPr>
            <a:r>
              <a:rPr lang="zh-TW" altLang="en-US" sz="2400" b="1" dirty="0">
                <a:latin typeface="Times New Roman" pitchFamily="18" charset="0"/>
                <a:ea typeface="標楷體" pitchFamily="65" charset="-120"/>
              </a:rPr>
              <a:t>*為中間商往來銀行</a:t>
            </a:r>
          </a:p>
          <a:p>
            <a:pPr algn="ctr" eaLnBrk="1" hangingPunct="1">
              <a:spcBef>
                <a:spcPct val="0"/>
              </a:spcBef>
              <a:buClrTx/>
              <a:buSzTx/>
              <a:buFontTx/>
              <a:buNone/>
            </a:pPr>
            <a:r>
              <a:rPr lang="zh-TW" altLang="en-US" sz="2400" b="1" dirty="0">
                <a:latin typeface="Times New Roman" pitchFamily="18" charset="0"/>
                <a:ea typeface="標楷體" pitchFamily="65" charset="-120"/>
              </a:rPr>
              <a:t>其係憑</a:t>
            </a:r>
            <a:r>
              <a:rPr lang="en-US" altLang="zh-TW" sz="2400" b="1" dirty="0">
                <a:latin typeface="Times New Roman" pitchFamily="18" charset="0"/>
                <a:ea typeface="標楷體" pitchFamily="65" charset="-120"/>
              </a:rPr>
              <a:t>Master L/C</a:t>
            </a:r>
            <a:r>
              <a:rPr lang="zh-TW" altLang="en-US" sz="2400" b="1" dirty="0">
                <a:latin typeface="Times New Roman" pitchFamily="18" charset="0"/>
                <a:ea typeface="標楷體" pitchFamily="65" charset="-120"/>
              </a:rPr>
              <a:t>轉開狀</a:t>
            </a:r>
          </a:p>
        </p:txBody>
      </p:sp>
      <p:sp>
        <p:nvSpPr>
          <p:cNvPr id="334856" name="Rectangle 8"/>
          <p:cNvSpPr>
            <a:spLocks noChangeArrowheads="1"/>
          </p:cNvSpPr>
          <p:nvPr/>
        </p:nvSpPr>
        <p:spPr bwMode="auto">
          <a:xfrm>
            <a:off x="0" y="2209800"/>
            <a:ext cx="1524000" cy="4572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latin typeface="Times New Roman" pitchFamily="18" charset="0"/>
                <a:ea typeface="標楷體" pitchFamily="65" charset="-120"/>
              </a:rPr>
              <a:t>申請開狀</a:t>
            </a:r>
          </a:p>
        </p:txBody>
      </p:sp>
      <p:sp>
        <p:nvSpPr>
          <p:cNvPr id="334857" name="Rectangle 9"/>
          <p:cNvSpPr>
            <a:spLocks noChangeArrowheads="1"/>
          </p:cNvSpPr>
          <p:nvPr/>
        </p:nvSpPr>
        <p:spPr bwMode="auto">
          <a:xfrm>
            <a:off x="1143000" y="1600200"/>
            <a:ext cx="2667000" cy="4572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latin typeface="Times New Roman" pitchFamily="18" charset="0"/>
                <a:ea typeface="標楷體" pitchFamily="65" charset="-120"/>
              </a:rPr>
              <a:t>Master L/C</a:t>
            </a:r>
          </a:p>
        </p:txBody>
      </p:sp>
      <p:sp>
        <p:nvSpPr>
          <p:cNvPr id="334858" name="Line 10"/>
          <p:cNvSpPr>
            <a:spLocks noChangeShapeType="1"/>
          </p:cNvSpPr>
          <p:nvPr/>
        </p:nvSpPr>
        <p:spPr bwMode="auto">
          <a:xfrm>
            <a:off x="838200" y="1295400"/>
            <a:ext cx="0" cy="9144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59" name="Line 11"/>
          <p:cNvSpPr>
            <a:spLocks noChangeShapeType="1"/>
          </p:cNvSpPr>
          <p:nvPr/>
        </p:nvSpPr>
        <p:spPr bwMode="auto">
          <a:xfrm>
            <a:off x="838200" y="2667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60" name="Line 12"/>
          <p:cNvSpPr>
            <a:spLocks noChangeShapeType="1"/>
          </p:cNvSpPr>
          <p:nvPr/>
        </p:nvSpPr>
        <p:spPr bwMode="auto">
          <a:xfrm flipV="1">
            <a:off x="1752600" y="2057400"/>
            <a:ext cx="0" cy="17526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61" name="Line 13"/>
          <p:cNvSpPr>
            <a:spLocks noChangeShapeType="1"/>
          </p:cNvSpPr>
          <p:nvPr/>
        </p:nvSpPr>
        <p:spPr bwMode="auto">
          <a:xfrm flipV="1">
            <a:off x="3581400" y="12954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62" name="Rectangle 14"/>
          <p:cNvSpPr>
            <a:spLocks noChangeArrowheads="1"/>
          </p:cNvSpPr>
          <p:nvPr/>
        </p:nvSpPr>
        <p:spPr bwMode="auto">
          <a:xfrm>
            <a:off x="4800600" y="1676400"/>
            <a:ext cx="1752600" cy="457200"/>
          </a:xfrm>
          <a:prstGeom prst="rect">
            <a:avLst/>
          </a:prstGeom>
          <a:solidFill>
            <a:schemeClr val="accent3">
              <a:lumMod val="60000"/>
              <a:lumOff val="40000"/>
            </a:schemeClr>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dirty="0">
                <a:latin typeface="Times New Roman" pitchFamily="18" charset="0"/>
                <a:ea typeface="標楷體" pitchFamily="65" charset="-120"/>
              </a:rPr>
              <a:t>申請轉開狀</a:t>
            </a:r>
          </a:p>
        </p:txBody>
      </p:sp>
      <p:sp>
        <p:nvSpPr>
          <p:cNvPr id="334863" name="Rectangle 15"/>
          <p:cNvSpPr>
            <a:spLocks noChangeArrowheads="1"/>
          </p:cNvSpPr>
          <p:nvPr/>
        </p:nvSpPr>
        <p:spPr bwMode="auto">
          <a:xfrm>
            <a:off x="7239000" y="2286000"/>
            <a:ext cx="1905000" cy="457200"/>
          </a:xfrm>
          <a:prstGeom prst="rect">
            <a:avLst/>
          </a:prstGeom>
          <a:solidFill>
            <a:schemeClr val="accent3">
              <a:lumMod val="60000"/>
              <a:lumOff val="40000"/>
            </a:schemeClr>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dirty="0">
                <a:latin typeface="Times New Roman" pitchFamily="18" charset="0"/>
                <a:ea typeface="標楷體" pitchFamily="65" charset="-120"/>
              </a:rPr>
              <a:t>B-t-B L/C</a:t>
            </a:r>
          </a:p>
        </p:txBody>
      </p:sp>
      <p:sp>
        <p:nvSpPr>
          <p:cNvPr id="334864" name="Line 16"/>
          <p:cNvSpPr>
            <a:spLocks noChangeShapeType="1"/>
          </p:cNvSpPr>
          <p:nvPr/>
        </p:nvSpPr>
        <p:spPr bwMode="auto">
          <a:xfrm>
            <a:off x="5181600" y="1295400"/>
            <a:ext cx="0" cy="3810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65" name="Line 17"/>
          <p:cNvSpPr>
            <a:spLocks noChangeShapeType="1"/>
          </p:cNvSpPr>
          <p:nvPr/>
        </p:nvSpPr>
        <p:spPr bwMode="auto">
          <a:xfrm>
            <a:off x="5181600" y="2133600"/>
            <a:ext cx="0" cy="1676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66" name="Line 18"/>
          <p:cNvSpPr>
            <a:spLocks noChangeShapeType="1"/>
          </p:cNvSpPr>
          <p:nvPr/>
        </p:nvSpPr>
        <p:spPr bwMode="auto">
          <a:xfrm flipV="1">
            <a:off x="8077200" y="2743200"/>
            <a:ext cx="0" cy="10668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67" name="Line 19"/>
          <p:cNvSpPr>
            <a:spLocks noChangeShapeType="1"/>
          </p:cNvSpPr>
          <p:nvPr/>
        </p:nvSpPr>
        <p:spPr bwMode="auto">
          <a:xfrm flipV="1">
            <a:off x="8077200" y="1295400"/>
            <a:ext cx="0" cy="990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68" name="Rectangle 20"/>
          <p:cNvSpPr>
            <a:spLocks noChangeArrowheads="1"/>
          </p:cNvSpPr>
          <p:nvPr/>
        </p:nvSpPr>
        <p:spPr bwMode="auto">
          <a:xfrm>
            <a:off x="5257800" y="2286000"/>
            <a:ext cx="1828800" cy="838200"/>
          </a:xfrm>
          <a:prstGeom prst="rect">
            <a:avLst/>
          </a:prstGeom>
          <a:solidFill>
            <a:schemeClr val="accent3">
              <a:lumMod val="60000"/>
              <a:lumOff val="40000"/>
            </a:schemeClr>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dirty="0">
                <a:latin typeface="Times New Roman" pitchFamily="18" charset="0"/>
                <a:ea typeface="標楷體" pitchFamily="65" charset="-120"/>
              </a:rPr>
              <a:t>提示</a:t>
            </a:r>
            <a:r>
              <a:rPr lang="en-US" altLang="zh-TW" sz="2400" b="1" dirty="0">
                <a:latin typeface="Times New Roman" pitchFamily="18" charset="0"/>
                <a:ea typeface="標楷體" pitchFamily="65" charset="-120"/>
              </a:rPr>
              <a:t>B-t-b L/C</a:t>
            </a:r>
          </a:p>
          <a:p>
            <a:pPr algn="ctr" eaLnBrk="1" hangingPunct="1">
              <a:spcBef>
                <a:spcPct val="0"/>
              </a:spcBef>
              <a:buClrTx/>
              <a:buSzTx/>
              <a:buFontTx/>
              <a:buNone/>
            </a:pPr>
            <a:r>
              <a:rPr lang="zh-TW" altLang="en-US" sz="2400" b="1" dirty="0">
                <a:latin typeface="Verdana" pitchFamily="34" charset="0"/>
                <a:ea typeface="標楷體" pitchFamily="65" charset="-120"/>
              </a:rPr>
              <a:t>項下單據</a:t>
            </a:r>
          </a:p>
        </p:txBody>
      </p:sp>
      <p:sp>
        <p:nvSpPr>
          <p:cNvPr id="334869" name="Rectangle 21"/>
          <p:cNvSpPr>
            <a:spLocks noChangeArrowheads="1"/>
          </p:cNvSpPr>
          <p:nvPr/>
        </p:nvSpPr>
        <p:spPr bwMode="auto">
          <a:xfrm>
            <a:off x="2438400" y="2362200"/>
            <a:ext cx="2514600" cy="6858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latin typeface="Times New Roman" pitchFamily="18" charset="0"/>
                <a:ea typeface="標楷體" pitchFamily="65" charset="-120"/>
              </a:rPr>
              <a:t>中間商替換</a:t>
            </a:r>
          </a:p>
          <a:p>
            <a:pPr algn="ctr" eaLnBrk="1" hangingPunct="1">
              <a:spcBef>
                <a:spcPct val="0"/>
              </a:spcBef>
              <a:buClrTx/>
              <a:buSzTx/>
              <a:buFontTx/>
              <a:buNone/>
            </a:pPr>
            <a:r>
              <a:rPr lang="zh-TW" altLang="en-US" sz="2400" b="1">
                <a:latin typeface="Times New Roman" pitchFamily="18" charset="0"/>
                <a:ea typeface="標楷體" pitchFamily="65" charset="-120"/>
              </a:rPr>
              <a:t>單據押</a:t>
            </a:r>
            <a:r>
              <a:rPr lang="en-US" altLang="zh-TW" sz="2400" b="1">
                <a:latin typeface="Times New Roman" pitchFamily="18" charset="0"/>
                <a:ea typeface="標楷體" pitchFamily="65" charset="-120"/>
              </a:rPr>
              <a:t>Master L/C</a:t>
            </a:r>
          </a:p>
        </p:txBody>
      </p:sp>
      <p:sp>
        <p:nvSpPr>
          <p:cNvPr id="334870" name="Rectangle 22"/>
          <p:cNvSpPr>
            <a:spLocks noChangeArrowheads="1"/>
          </p:cNvSpPr>
          <p:nvPr/>
        </p:nvSpPr>
        <p:spPr bwMode="auto">
          <a:xfrm>
            <a:off x="2362200" y="3657600"/>
            <a:ext cx="1752600" cy="8382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latin typeface="Times New Roman" pitchFamily="18" charset="0"/>
                <a:ea typeface="標楷體" pitchFamily="65" charset="-120"/>
              </a:rPr>
              <a:t>提示替換</a:t>
            </a:r>
          </a:p>
          <a:p>
            <a:pPr algn="ctr" eaLnBrk="1" hangingPunct="1">
              <a:spcBef>
                <a:spcPct val="0"/>
              </a:spcBef>
              <a:buClrTx/>
              <a:buSzTx/>
              <a:buFontTx/>
              <a:buNone/>
            </a:pPr>
            <a:r>
              <a:rPr lang="zh-TW" altLang="en-US" sz="2400" b="1">
                <a:latin typeface="Times New Roman" pitchFamily="18" charset="0"/>
                <a:ea typeface="標楷體" pitchFamily="65" charset="-120"/>
              </a:rPr>
              <a:t>後之單據</a:t>
            </a:r>
          </a:p>
        </p:txBody>
      </p:sp>
      <p:sp>
        <p:nvSpPr>
          <p:cNvPr id="334871" name="Line 23"/>
          <p:cNvSpPr>
            <a:spLocks noChangeShapeType="1"/>
          </p:cNvSpPr>
          <p:nvPr/>
        </p:nvSpPr>
        <p:spPr bwMode="auto">
          <a:xfrm>
            <a:off x="6858000" y="1295400"/>
            <a:ext cx="0" cy="9906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72" name="Line 24"/>
          <p:cNvSpPr>
            <a:spLocks noChangeShapeType="1"/>
          </p:cNvSpPr>
          <p:nvPr/>
        </p:nvSpPr>
        <p:spPr bwMode="auto">
          <a:xfrm>
            <a:off x="6705600" y="3124200"/>
            <a:ext cx="0" cy="685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73" name="Line 25"/>
          <p:cNvSpPr>
            <a:spLocks noChangeShapeType="1"/>
          </p:cNvSpPr>
          <p:nvPr/>
        </p:nvSpPr>
        <p:spPr bwMode="auto">
          <a:xfrm>
            <a:off x="4648200" y="1295400"/>
            <a:ext cx="0" cy="10668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74" name="Line 26"/>
          <p:cNvSpPr>
            <a:spLocks noChangeShapeType="1"/>
          </p:cNvSpPr>
          <p:nvPr/>
        </p:nvSpPr>
        <p:spPr bwMode="auto">
          <a:xfrm>
            <a:off x="4648200" y="3048000"/>
            <a:ext cx="0" cy="762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75" name="Line 27"/>
          <p:cNvSpPr>
            <a:spLocks noChangeShapeType="1"/>
          </p:cNvSpPr>
          <p:nvPr/>
        </p:nvSpPr>
        <p:spPr bwMode="auto">
          <a:xfrm>
            <a:off x="4114800" y="4038600"/>
            <a:ext cx="4572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76" name="Line 28"/>
          <p:cNvSpPr>
            <a:spLocks noChangeShapeType="1"/>
          </p:cNvSpPr>
          <p:nvPr/>
        </p:nvSpPr>
        <p:spPr bwMode="auto">
          <a:xfrm flipH="1">
            <a:off x="1981200" y="4038600"/>
            <a:ext cx="381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334877" name="Rectangle 29"/>
          <p:cNvSpPr>
            <a:spLocks noChangeArrowheads="1"/>
          </p:cNvSpPr>
          <p:nvPr/>
        </p:nvSpPr>
        <p:spPr bwMode="auto">
          <a:xfrm>
            <a:off x="228600" y="5867400"/>
            <a:ext cx="8763000" cy="9906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latin typeface="Times New Roman" pitchFamily="18" charset="0"/>
                <a:ea typeface="標楷體" pitchFamily="65" charset="-120"/>
              </a:rPr>
              <a:t>註</a:t>
            </a:r>
            <a:r>
              <a:rPr lang="en-US" altLang="zh-TW" sz="2400" b="1">
                <a:latin typeface="Times New Roman" pitchFamily="18" charset="0"/>
                <a:ea typeface="標楷體" pitchFamily="65" charset="-120"/>
              </a:rPr>
              <a:t>:”Back-to-back L/C’s are not covered by the UCP.”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275</a:t>
            </a:fld>
            <a:endParaRPr lang="zh-TW" altLang="en-US"/>
          </a:p>
        </p:txBody>
      </p:sp>
    </p:spTree>
    <p:extLst>
      <p:ext uri="{BB962C8B-B14F-4D97-AF65-F5344CB8AC3E}">
        <p14:creationId xmlns:p14="http://schemas.microsoft.com/office/powerpoint/2010/main" xmlns="" val="1346983697"/>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228600" y="0"/>
            <a:ext cx="8642350" cy="868363"/>
          </a:xfrm>
        </p:spPr>
        <p:txBody>
          <a:bodyPr>
            <a:normAutofit/>
          </a:bodyPr>
          <a:lstStyle/>
          <a:p>
            <a:pPr algn="ctr" eaLnBrk="1" hangingPunct="1"/>
            <a:r>
              <a:rPr lang="zh-TW" altLang="en-US" sz="4000" b="1" dirty="0" smtClean="0">
                <a:latin typeface="Times New Roman" pitchFamily="18" charset="0"/>
                <a:ea typeface="標楷體" pitchFamily="65" charset="-120"/>
              </a:rPr>
              <a:t>轉開信用狀與信用狀轉讓</a:t>
            </a:r>
          </a:p>
        </p:txBody>
      </p:sp>
      <p:graphicFrame>
        <p:nvGraphicFramePr>
          <p:cNvPr id="335875" name="Group 3"/>
          <p:cNvGraphicFramePr>
            <a:graphicFrameLocks noGrp="1"/>
          </p:cNvGraphicFramePr>
          <p:nvPr>
            <p:ph type="tbl" idx="1"/>
          </p:nvPr>
        </p:nvGraphicFramePr>
        <p:xfrm>
          <a:off x="0" y="1143000"/>
          <a:ext cx="9144000" cy="5207000"/>
        </p:xfrm>
        <a:graphic>
          <a:graphicData uri="http://schemas.openxmlformats.org/drawingml/2006/table">
            <a:tbl>
              <a:tblPr/>
              <a:tblGrid>
                <a:gridCol w="1295400"/>
                <a:gridCol w="1676400"/>
                <a:gridCol w="1295400"/>
                <a:gridCol w="1371600"/>
                <a:gridCol w="1600200"/>
                <a:gridCol w="1905000"/>
              </a:tblGrid>
              <a:tr h="10033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    </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項目</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種類</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交易性質</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銀行之義務</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辦理之次數</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變換之項目</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單據之替換</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24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Arial" charset="0"/>
                          <a:ea typeface="標楷體" pitchFamily="65" charset="-120"/>
                        </a:rPr>
                        <a:t>信用狀轉讓</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同一信用狀之全部或部分由另一受益人使用</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僅為信用狀轉讓之通知</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一次</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原則須依據</a:t>
                      </a:r>
                      <a:r>
                        <a:rPr kumimoji="1" lang="en-US" altLang="zh-TW" sz="2200" b="1" i="0" u="none" strike="noStrike" cap="none" normalizeH="0" baseline="0" smtClean="0">
                          <a:ln>
                            <a:noFill/>
                          </a:ln>
                          <a:solidFill>
                            <a:schemeClr val="tx1"/>
                          </a:solidFill>
                          <a:effectLst/>
                          <a:latin typeface="Times New Roman" pitchFamily="18" charset="0"/>
                          <a:ea typeface="標楷體" pitchFamily="65" charset="-120"/>
                        </a:rPr>
                        <a:t>UCP600</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第</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38</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條</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g</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項之規定辦理</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依據</a:t>
                      </a:r>
                      <a:r>
                        <a:rPr kumimoji="1" lang="en-US" altLang="zh-TW" sz="2200" b="1" i="0" u="none" strike="noStrike" cap="none" normalizeH="0" baseline="0" smtClean="0">
                          <a:ln>
                            <a:noFill/>
                          </a:ln>
                          <a:solidFill>
                            <a:schemeClr val="tx1"/>
                          </a:solidFill>
                          <a:effectLst/>
                          <a:latin typeface="Times New Roman" pitchFamily="18" charset="0"/>
                          <a:ea typeface="標楷體" pitchFamily="65" charset="-120"/>
                        </a:rPr>
                        <a:t>UCP 600</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第</a:t>
                      </a:r>
                      <a:r>
                        <a:rPr kumimoji="1" lang="en-US" altLang="zh-TW" sz="2200" b="1" i="0" u="none" strike="noStrike" cap="none" normalizeH="0" baseline="0" smtClean="0">
                          <a:ln>
                            <a:noFill/>
                          </a:ln>
                          <a:solidFill>
                            <a:schemeClr val="tx1"/>
                          </a:solidFill>
                          <a:effectLst/>
                          <a:latin typeface="Times New Roman" pitchFamily="18" charset="0"/>
                          <a:ea typeface="標楷體" pitchFamily="65" charset="-120"/>
                        </a:rPr>
                        <a:t>38</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條</a:t>
                      </a:r>
                      <a:r>
                        <a:rPr kumimoji="1" lang="en-US" altLang="zh-TW" sz="2200" b="1" i="0" u="none" strike="noStrike" cap="none" normalizeH="0" baseline="0" smtClean="0">
                          <a:ln>
                            <a:noFill/>
                          </a:ln>
                          <a:solidFill>
                            <a:schemeClr val="tx1"/>
                          </a:solidFill>
                          <a:effectLst/>
                          <a:latin typeface="Times New Roman" pitchFamily="18" charset="0"/>
                          <a:ea typeface="標楷體" pitchFamily="65" charset="-120"/>
                        </a:rPr>
                        <a:t>h</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項之規定</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僅能替換發票及匯票</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796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轉開</a:t>
                      </a:r>
                      <a:r>
                        <a:rPr kumimoji="1" lang="en-US" altLang="zh-TW" sz="2200" b="1" i="0" u="none" strike="noStrike" cap="none" normalizeH="0" baseline="0" smtClean="0">
                          <a:ln>
                            <a:noFill/>
                          </a:ln>
                          <a:solidFill>
                            <a:schemeClr val="tx1"/>
                          </a:solidFill>
                          <a:effectLst/>
                          <a:latin typeface="Times New Roman" pitchFamily="18" charset="0"/>
                          <a:ea typeface="標楷體" pitchFamily="65" charset="-120"/>
                        </a:rPr>
                        <a:t>Back-to-Back L/C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與</a:t>
                      </a:r>
                      <a:r>
                        <a:rPr kumimoji="1" lang="en-US" altLang="zh-TW" sz="2600" b="1" i="0" u="none" strike="noStrike" cap="none" normalizeH="0" baseline="0" smtClean="0">
                          <a:ln>
                            <a:noFill/>
                          </a:ln>
                          <a:solidFill>
                            <a:schemeClr val="tx1"/>
                          </a:solidFill>
                          <a:effectLst/>
                          <a:latin typeface="Times New Roman" pitchFamily="18" charset="0"/>
                          <a:ea typeface="標楷體" pitchFamily="65" charset="-120"/>
                        </a:rPr>
                        <a:t>Master L/C</a:t>
                      </a: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係屬分立之交易</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為開狀銀行之義務</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未限制</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未限制</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600" b="1" i="0" u="none" strike="noStrike" cap="none" normalizeH="0" baseline="0" smtClean="0">
                          <a:ln>
                            <a:noFill/>
                          </a:ln>
                          <a:solidFill>
                            <a:schemeClr val="tx1"/>
                          </a:solidFill>
                          <a:effectLst/>
                          <a:latin typeface="Times New Roman" pitchFamily="18" charset="0"/>
                          <a:ea typeface="標楷體" pitchFamily="65" charset="-120"/>
                        </a:rPr>
                        <a:t>未限制</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投影片編號版面配置區 1"/>
          <p:cNvSpPr>
            <a:spLocks noGrp="1"/>
          </p:cNvSpPr>
          <p:nvPr>
            <p:ph type="sldNum" sz="quarter" idx="12"/>
          </p:nvPr>
        </p:nvSpPr>
        <p:spPr/>
        <p:txBody>
          <a:bodyPr/>
          <a:lstStyle/>
          <a:p>
            <a:pPr>
              <a:defRPr/>
            </a:pPr>
            <a:fld id="{5D2DAECB-1E66-411C-8A9A-4F0981B769E1}" type="slidenum">
              <a:rPr lang="en-US" altLang="zh-TW" smtClean="0"/>
              <a:pPr>
                <a:defRPr/>
              </a:pPr>
              <a:t>276</a:t>
            </a:fld>
            <a:endParaRPr lang="en-US" altLang="zh-TW"/>
          </a:p>
        </p:txBody>
      </p:sp>
      <p:sp>
        <p:nvSpPr>
          <p:cNvPr id="5" name="向左箭號 4"/>
          <p:cNvSpPr/>
          <p:nvPr/>
        </p:nvSpPr>
        <p:spPr>
          <a:xfrm>
            <a:off x="8063880" y="6425952"/>
            <a:ext cx="1080120"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754852858"/>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0"/>
            <a:ext cx="7772400" cy="685800"/>
          </a:xfrm>
        </p:spPr>
        <p:txBody>
          <a:bodyPr>
            <a:noAutofit/>
          </a:bodyPr>
          <a:lstStyle/>
          <a:p>
            <a:pPr algn="ctr" eaLnBrk="1" hangingPunct="1"/>
            <a:r>
              <a:rPr lang="zh-TW" altLang="en-US" sz="4000" b="1" dirty="0" smtClean="0">
                <a:solidFill>
                  <a:srgbClr val="000000"/>
                </a:solidFill>
                <a:latin typeface="Times New Roman" pitchFamily="18" charset="0"/>
                <a:ea typeface="標楷體" pitchFamily="65" charset="-120"/>
              </a:rPr>
              <a:t>信用狀內容</a:t>
            </a:r>
          </a:p>
        </p:txBody>
      </p:sp>
      <p:graphicFrame>
        <p:nvGraphicFramePr>
          <p:cNvPr id="457731" name="Group 3"/>
          <p:cNvGraphicFramePr>
            <a:graphicFrameLocks noGrp="1"/>
          </p:cNvGraphicFramePr>
          <p:nvPr>
            <p:ph type="tbl" idx="1"/>
            <p:extLst>
              <p:ext uri="{D42A27DB-BD31-4B8C-83A1-F6EECF244321}">
                <p14:modId xmlns:p14="http://schemas.microsoft.com/office/powerpoint/2010/main" xmlns="" val="115167651"/>
              </p:ext>
            </p:extLst>
          </p:nvPr>
        </p:nvGraphicFramePr>
        <p:xfrm>
          <a:off x="0" y="637239"/>
          <a:ext cx="9144000" cy="6297276"/>
        </p:xfrm>
        <a:graphic>
          <a:graphicData uri="http://schemas.openxmlformats.org/drawingml/2006/table">
            <a:tbl>
              <a:tblPr/>
              <a:tblGrid>
                <a:gridCol w="2123728"/>
                <a:gridCol w="2088232"/>
                <a:gridCol w="2880320"/>
                <a:gridCol w="2051720"/>
              </a:tblGrid>
              <a:tr h="821253">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1" lang="zh-TW" altLang="en-US" sz="2400" b="1" i="0" u="none" strike="noStrike" cap="none" normalizeH="0" baseline="0" dirty="0" smtClean="0">
                          <a:ln>
                            <a:noFill/>
                          </a:ln>
                          <a:solidFill>
                            <a:schemeClr val="tx1"/>
                          </a:solidFill>
                          <a:effectLst/>
                          <a:latin typeface="Times New Roman" pitchFamily="18" charset="0"/>
                          <a:ea typeface="標楷體" pitchFamily="65" charset="-120"/>
                        </a:rPr>
                        <a:t>開狀銀行</a:t>
                      </a:r>
                      <a:r>
                        <a:rPr kumimoji="1" lang="en-US" altLang="zh-TW" sz="2400" b="1" i="0" u="none" strike="noStrike" cap="none" normalizeH="0" baseline="0" dirty="0" smtClean="0">
                          <a:ln>
                            <a:noFill/>
                          </a:ln>
                          <a:solidFill>
                            <a:schemeClr val="tx1"/>
                          </a:solidFill>
                          <a:effectLst/>
                          <a:latin typeface="Times New Roman" pitchFamily="18" charset="0"/>
                          <a:ea typeface="標楷體" pitchFamily="65" charset="-120"/>
                        </a:rPr>
                        <a:t>(Issuing Bank)</a:t>
                      </a:r>
                      <a:r>
                        <a:rPr kumimoji="1" lang="en-US" altLang="zh-TW" sz="2400" b="1" i="0" u="none" strike="noStrike" cap="none" normalizeH="0" baseline="0" dirty="0" smtClean="0">
                          <a:ln>
                            <a:noFill/>
                          </a:ln>
                          <a:solidFill>
                            <a:schemeClr val="tx1"/>
                          </a:solidFill>
                          <a:effectLst/>
                          <a:latin typeface="Times New Roman" pitchFamily="18" charset="0"/>
                          <a:ea typeface="新細明體" charset="-120"/>
                        </a:rPr>
                        <a: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1" lang="zh-TW" altLang="en-US" sz="24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開狀申請人</a:t>
                      </a:r>
                      <a:r>
                        <a:rPr kumimoji="1" lang="en-US" altLang="zh-TW" sz="24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(Applicant)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1" lang="zh-TW" altLang="en-US" sz="24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匯票付款人</a:t>
                      </a:r>
                      <a:r>
                        <a:rPr kumimoji="1" lang="en-US" altLang="zh-TW" sz="24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r>
                        <a:rPr kumimoji="1" lang="en-US" altLang="zh-TW" sz="2400" b="1" i="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Drawee</a:t>
                      </a:r>
                      <a:r>
                        <a:rPr kumimoji="1" lang="en-US" altLang="zh-TW" sz="24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1" lang="zh-TW" altLang="en-US"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0" lang="zh-TW" altLang="zh-TW" sz="2400" b="1" kern="1200" dirty="0" smtClean="0">
                          <a:solidFill>
                            <a:schemeClr val="tx1"/>
                          </a:solidFill>
                          <a:effectLst/>
                          <a:latin typeface="+mn-lt"/>
                          <a:ea typeface="+mn-ea"/>
                          <a:cs typeface="+mn-cs"/>
                        </a:rPr>
                        <a:t>應提示之單據</a:t>
                      </a:r>
                      <a:r>
                        <a:rPr kumimoji="0" lang="en-US" altLang="zh-TW" sz="2400" b="1" kern="1200" dirty="0" smtClean="0">
                          <a:solidFill>
                            <a:schemeClr val="tx1"/>
                          </a:solidFill>
                          <a:effectLst/>
                          <a:latin typeface="+mn-lt"/>
                          <a:ea typeface="+mn-ea"/>
                          <a:cs typeface="+mn-cs"/>
                        </a:rPr>
                        <a:t>(Documents Required)</a:t>
                      </a: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165">
                <a:tc rowSpan="2">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1" lang="zh-TW" altLang="en-US" sz="2400" b="1" i="0" u="none" strike="noStrike" cap="none" normalizeH="0" baseline="0" dirty="0" smtClean="0">
                          <a:ln>
                            <a:noFill/>
                          </a:ln>
                          <a:solidFill>
                            <a:schemeClr val="tx1"/>
                          </a:solidFill>
                          <a:effectLst/>
                          <a:latin typeface="Times New Roman" pitchFamily="18" charset="0"/>
                          <a:ea typeface="標楷體" pitchFamily="65" charset="-120"/>
                        </a:rPr>
                        <a:t>通知銀行</a:t>
                      </a:r>
                      <a:r>
                        <a:rPr kumimoji="1" lang="en-US" altLang="zh-TW" sz="2400" b="1" i="0" u="none" strike="noStrike" cap="none" normalizeH="0" baseline="0" dirty="0" smtClean="0">
                          <a:ln>
                            <a:noFill/>
                          </a:ln>
                          <a:solidFill>
                            <a:schemeClr val="tx1"/>
                          </a:solidFill>
                          <a:effectLst/>
                          <a:latin typeface="Times New Roman" pitchFamily="18" charset="0"/>
                          <a:ea typeface="標楷體" pitchFamily="65" charset="-120"/>
                        </a:rPr>
                        <a:t>(</a:t>
                      </a:r>
                      <a:r>
                        <a:rPr kumimoji="1" lang="en-US" altLang="zh-TW" sz="2400" b="1" i="0" u="none" strike="noStrike" cap="none" normalizeH="0" baseline="0" dirty="0" smtClean="0">
                          <a:ln>
                            <a:noFill/>
                          </a:ln>
                          <a:solidFill>
                            <a:schemeClr val="tx1"/>
                          </a:solidFill>
                          <a:effectLst/>
                          <a:latin typeface="Times New Roman" pitchFamily="18" charset="0"/>
                          <a:ea typeface="新細明體" charset="-120"/>
                        </a:rPr>
                        <a:t>Advising Bank</a:t>
                      </a:r>
                      <a:r>
                        <a:rPr kumimoji="1" lang="en-US" altLang="zh-TW" sz="2400" b="1" i="0" u="none" strike="noStrike" cap="none" normalizeH="0" baseline="0" dirty="0" smtClean="0">
                          <a:ln>
                            <a:noFill/>
                          </a:ln>
                          <a:solidFill>
                            <a:schemeClr val="tx1"/>
                          </a:solidFill>
                          <a:effectLst/>
                          <a:latin typeface="Times New Roman" pitchFamily="18" charset="0"/>
                          <a:ea typeface="標楷體" pitchFamily="65" charset="-120"/>
                        </a:rPr>
                        <a:t>)</a:t>
                      </a:r>
                      <a:r>
                        <a:rPr kumimoji="1" lang="en-US" altLang="zh-TW" sz="2400" b="1" i="0" u="none" strike="noStrike" cap="none" normalizeH="0" baseline="0" dirty="0" smtClean="0">
                          <a:ln>
                            <a:noFill/>
                          </a:ln>
                          <a:solidFill>
                            <a:schemeClr val="tx1"/>
                          </a:solidFill>
                          <a:effectLst/>
                          <a:latin typeface="Times New Roman" pitchFamily="18" charset="0"/>
                          <a:ea typeface="新細明體" charset="-120"/>
                        </a:rPr>
                        <a: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1" lang="zh-TW" altLang="en-US" sz="2400" b="1" i="0" u="none" strike="noStrike" cap="none" normalizeH="0" baseline="0" dirty="0" smtClean="0">
                          <a:ln>
                            <a:noFill/>
                          </a:ln>
                          <a:solidFill>
                            <a:schemeClr val="tx1"/>
                          </a:solidFill>
                          <a:effectLst/>
                          <a:latin typeface="Times New Roman" pitchFamily="18" charset="0"/>
                          <a:ea typeface="標楷體" pitchFamily="65" charset="-120"/>
                        </a:rPr>
                        <a:t>受益人</a:t>
                      </a:r>
                      <a:r>
                        <a:rPr kumimoji="1" lang="en-US" altLang="zh-TW" sz="2400" b="1" i="0" u="none" strike="noStrike" cap="none" normalizeH="0" baseline="0" dirty="0" smtClean="0">
                          <a:ln>
                            <a:noFill/>
                          </a:ln>
                          <a:solidFill>
                            <a:schemeClr val="tx1"/>
                          </a:solidFill>
                          <a:effectLst/>
                          <a:latin typeface="Times New Roman" pitchFamily="18" charset="0"/>
                          <a:ea typeface="標楷體" pitchFamily="65" charset="-120"/>
                        </a:rPr>
                        <a:t>(Beneficiary)</a:t>
                      </a:r>
                      <a:r>
                        <a:rPr kumimoji="1" lang="en-US" altLang="zh-TW" sz="2400" b="1" i="0" u="none" strike="noStrike" cap="none" normalizeH="0" baseline="0" dirty="0" smtClean="0">
                          <a:ln>
                            <a:noFill/>
                          </a:ln>
                          <a:solidFill>
                            <a:schemeClr val="tx1"/>
                          </a:solidFill>
                          <a:effectLst/>
                          <a:latin typeface="Times New Roman" pitchFamily="18" charset="0"/>
                          <a:ea typeface="新細明體" charset="-12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rtl="0" eaLnBrk="1" fontAlgn="base" latinLnBrk="0" hangingPunct="1"/>
                      <a:r>
                        <a:rPr kumimoji="1" lang="zh-TW" altLang="zh-TW" sz="2400" b="1" i="0" kern="1200" baseline="0" dirty="0" smtClean="0">
                          <a:solidFill>
                            <a:schemeClr val="tx1"/>
                          </a:solidFill>
                          <a:effectLst/>
                          <a:latin typeface="+mn-lt"/>
                          <a:ea typeface="+mn-ea"/>
                          <a:cs typeface="+mn-cs"/>
                        </a:rPr>
                        <a:t>部分裝運</a:t>
                      </a:r>
                      <a:r>
                        <a:rPr kumimoji="1" lang="zh-TW" altLang="en-US" sz="2400" b="1" i="0" kern="1200" baseline="0" dirty="0" smtClean="0">
                          <a:solidFill>
                            <a:schemeClr val="tx1"/>
                          </a:solidFill>
                          <a:effectLst/>
                          <a:latin typeface="+mn-lt"/>
                          <a:ea typeface="+mn-ea"/>
                          <a:cs typeface="+mn-cs"/>
                        </a:rPr>
                        <a:t>之</a:t>
                      </a:r>
                      <a:r>
                        <a:rPr kumimoji="1" lang="zh-TW" altLang="zh-TW" sz="2400" b="1" i="0" kern="1200" baseline="0" dirty="0" smtClean="0">
                          <a:solidFill>
                            <a:schemeClr val="tx1"/>
                          </a:solidFill>
                          <a:effectLst/>
                          <a:latin typeface="+mn-lt"/>
                          <a:ea typeface="+mn-ea"/>
                          <a:cs typeface="+mn-cs"/>
                        </a:rPr>
                        <a:t>規定 </a:t>
                      </a:r>
                      <a:endParaRPr lang="zh-TW" altLang="zh-TW" sz="2400" dirty="0" smtClean="0">
                        <a:effectLst/>
                      </a:endParaRPr>
                    </a:p>
                    <a:p>
                      <a:pPr rtl="0" eaLnBrk="1" fontAlgn="base" latinLnBrk="0" hangingPunct="1"/>
                      <a:r>
                        <a:rPr kumimoji="1" lang="en-US" altLang="zh-TW" sz="2400" b="1" i="0" kern="1200" baseline="0" dirty="0" smtClean="0">
                          <a:solidFill>
                            <a:schemeClr val="tx1"/>
                          </a:solidFill>
                          <a:effectLst/>
                          <a:latin typeface="+mn-lt"/>
                          <a:ea typeface="+mn-ea"/>
                          <a:cs typeface="+mn-cs"/>
                        </a:rPr>
                        <a:t>(partial shipments)</a:t>
                      </a:r>
                      <a:endParaRPr lang="zh-TW" altLang="zh-TW" sz="2400" dirty="0" smtClean="0">
                        <a:effectLs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74410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0" lang="zh-TW" altLang="zh-TW" sz="2400" b="1" kern="1200" dirty="0" smtClean="0">
                          <a:solidFill>
                            <a:schemeClr val="tx1"/>
                          </a:solidFill>
                          <a:effectLst/>
                          <a:latin typeface="+mn-lt"/>
                          <a:ea typeface="+mn-ea"/>
                          <a:cs typeface="+mn-cs"/>
                        </a:rPr>
                        <a:t>附加條款</a:t>
                      </a: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633">
                <a:tc rowSpan="2">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1" lang="zh-TW" altLang="zh-TW" sz="2400" b="1" i="0" kern="1200" baseline="0" dirty="0" smtClean="0">
                          <a:solidFill>
                            <a:schemeClr val="tx1"/>
                          </a:solidFill>
                          <a:effectLst/>
                          <a:latin typeface="+mn-lt"/>
                          <a:ea typeface="+mn-ea"/>
                          <a:cs typeface="+mn-cs"/>
                        </a:rPr>
                        <a:t>信用狀種類</a:t>
                      </a:r>
                      <a:r>
                        <a:rPr kumimoji="1" lang="en-US" altLang="zh-TW" sz="2400" b="1" i="0" kern="1200" baseline="0" dirty="0" smtClean="0">
                          <a:solidFill>
                            <a:schemeClr val="tx1"/>
                          </a:solidFill>
                          <a:effectLst/>
                          <a:latin typeface="+mn-lt"/>
                          <a:ea typeface="+mn-ea"/>
                          <a:cs typeface="+mn-cs"/>
                        </a:rPr>
                        <a:t>(form of credit)</a:t>
                      </a: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1" lang="zh-TW" altLang="en-US" sz="2400" b="1" i="0" u="none" strike="noStrike" cap="none" normalizeH="0" baseline="0" dirty="0" smtClean="0">
                          <a:ln>
                            <a:noFill/>
                          </a:ln>
                          <a:solidFill>
                            <a:schemeClr val="tx1"/>
                          </a:solidFill>
                          <a:effectLst/>
                          <a:latin typeface="Times New Roman" pitchFamily="18" charset="0"/>
                          <a:ea typeface="標楷體" pitchFamily="65" charset="-120"/>
                        </a:rPr>
                        <a:t>信用狀金額</a:t>
                      </a:r>
                      <a:r>
                        <a:rPr kumimoji="1" lang="en-US" altLang="zh-TW" sz="2400" b="1" i="0" u="none" strike="noStrike" cap="none" normalizeH="0" baseline="0" dirty="0" smtClean="0">
                          <a:ln>
                            <a:noFill/>
                          </a:ln>
                          <a:solidFill>
                            <a:schemeClr val="tx1"/>
                          </a:solidFill>
                          <a:effectLst/>
                          <a:latin typeface="Times New Roman" pitchFamily="18" charset="0"/>
                          <a:ea typeface="標楷體" pitchFamily="65" charset="-120"/>
                        </a:rPr>
                        <a:t>(credit amount)</a:t>
                      </a:r>
                      <a:r>
                        <a:rPr kumimoji="1" lang="en-US" altLang="zh-TW" sz="2400" b="1" i="0" u="none" strike="noStrike" cap="none" normalizeH="0" baseline="0" dirty="0" smtClean="0">
                          <a:ln>
                            <a:noFill/>
                          </a:ln>
                          <a:solidFill>
                            <a:schemeClr val="tx1"/>
                          </a:solidFill>
                          <a:effectLst/>
                          <a:latin typeface="Times New Roman" pitchFamily="18" charset="0"/>
                          <a:ea typeface="新細明體" charset="-12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0" lang="zh-TW" altLang="zh-TW" sz="2400" b="1" kern="1200" dirty="0" smtClean="0">
                          <a:solidFill>
                            <a:schemeClr val="tx1"/>
                          </a:solidFill>
                          <a:effectLst/>
                          <a:latin typeface="+mn-lt"/>
                          <a:ea typeface="+mn-ea"/>
                          <a:cs typeface="+mn-cs"/>
                        </a:rPr>
                        <a:t>轉運</a:t>
                      </a:r>
                      <a:r>
                        <a:rPr kumimoji="0" lang="zh-TW" altLang="en-US" sz="2400" b="1" kern="1200" dirty="0" smtClean="0">
                          <a:solidFill>
                            <a:schemeClr val="tx1"/>
                          </a:solidFill>
                          <a:effectLst/>
                          <a:latin typeface="+mn-lt"/>
                          <a:ea typeface="+mn-ea"/>
                          <a:cs typeface="+mn-cs"/>
                        </a:rPr>
                        <a:t>之規定</a:t>
                      </a:r>
                      <a:r>
                        <a:rPr kumimoji="0" lang="en-US" altLang="zh-TW" sz="2400" b="1" kern="1200" dirty="0" smtClean="0">
                          <a:solidFill>
                            <a:schemeClr val="tx1"/>
                          </a:solidFill>
                          <a:effectLst/>
                          <a:latin typeface="+mn-lt"/>
                          <a:ea typeface="+mn-ea"/>
                          <a:cs typeface="+mn-cs"/>
                        </a:rPr>
                        <a:t>(Transshipment)</a:t>
                      </a:r>
                      <a:endParaRPr kumimoji="1" lang="zh-TW" altLang="en-US" sz="2400" b="1" i="0" u="none" strike="noStrike" cap="none" normalizeH="0" baseline="0" dirty="0" smtClean="0">
                        <a:ln>
                          <a:noFill/>
                        </a:ln>
                        <a:solidFill>
                          <a:schemeClr val="tx1"/>
                        </a:solidFill>
                        <a:effectLst/>
                        <a:latin typeface="Times New Roman" pitchFamily="18" charset="0"/>
                        <a:ea typeface="標楷體" pitchFamily="65" charset="-12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0" lang="zh-TW" altLang="zh-TW" sz="2400" b="1" kern="1200" dirty="0" smtClean="0">
                          <a:solidFill>
                            <a:schemeClr val="tx1"/>
                          </a:solidFill>
                          <a:effectLst/>
                          <a:latin typeface="+mn-lt"/>
                          <a:ea typeface="+mn-ea"/>
                          <a:cs typeface="+mn-cs"/>
                        </a:rPr>
                        <a:t>費用明細</a:t>
                      </a: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63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0" lang="zh-TW" altLang="zh-TW" sz="2400" b="1" kern="1200" dirty="0" smtClean="0">
                          <a:solidFill>
                            <a:schemeClr val="tx1"/>
                          </a:solidFill>
                          <a:effectLst/>
                          <a:latin typeface="+mn-lt"/>
                          <a:ea typeface="+mn-ea"/>
                          <a:cs typeface="+mn-cs"/>
                        </a:rPr>
                        <a:t>單據提示期間</a:t>
                      </a: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738">
                <a:tc rowSpan="2">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1" lang="zh-TW" altLang="zh-TW" sz="2400" b="1" i="0" kern="1200" baseline="0" dirty="0" smtClean="0">
                          <a:solidFill>
                            <a:schemeClr val="tx1"/>
                          </a:solidFill>
                          <a:effectLst/>
                          <a:latin typeface="+mn-lt"/>
                          <a:ea typeface="+mn-ea"/>
                          <a:cs typeface="+mn-cs"/>
                        </a:rPr>
                        <a:t>信用狀號碼</a:t>
                      </a:r>
                      <a:r>
                        <a:rPr kumimoji="1" lang="en-US" altLang="zh-TW" sz="2400" b="1" i="0" kern="1200" baseline="0" dirty="0" smtClean="0">
                          <a:solidFill>
                            <a:schemeClr val="tx1"/>
                          </a:solidFill>
                          <a:effectLst/>
                          <a:latin typeface="+mn-lt"/>
                          <a:ea typeface="+mn-ea"/>
                          <a:cs typeface="+mn-cs"/>
                        </a:rPr>
                        <a:t>(credit number) </a:t>
                      </a:r>
                      <a:endParaRPr lang="zh-TW" altLang="zh-TW" sz="2400" dirty="0" smtClean="0">
                        <a:effectLst/>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1" lang="zh-TW" altLang="en-US" sz="2400" b="1" i="0" u="none" strike="noStrike" cap="none" normalizeH="0" baseline="0" dirty="0" smtClean="0">
                          <a:ln>
                            <a:noFill/>
                          </a:ln>
                          <a:solidFill>
                            <a:schemeClr val="tx1"/>
                          </a:solidFill>
                          <a:effectLst/>
                          <a:latin typeface="Times New Roman" pitchFamily="18" charset="0"/>
                          <a:ea typeface="標楷體" pitchFamily="65" charset="-120"/>
                        </a:rPr>
                        <a:t>金額增減百分比</a:t>
                      </a:r>
                      <a:r>
                        <a:rPr kumimoji="1" lang="en-US" altLang="zh-TW" sz="2400" b="1" i="0" u="none" strike="noStrike" cap="none" normalizeH="0" baseline="0" dirty="0" smtClean="0">
                          <a:ln>
                            <a:noFill/>
                          </a:ln>
                          <a:solidFill>
                            <a:schemeClr val="tx1"/>
                          </a:solidFill>
                          <a:effectLst/>
                          <a:latin typeface="Times New Roman" pitchFamily="18" charset="0"/>
                          <a:ea typeface="標楷體" pitchFamily="65" charset="-120"/>
                        </a:rPr>
                        <a:t>(Tolerance)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0" lang="zh-TW" altLang="zh-TW" sz="2400" b="1" kern="1200" dirty="0" smtClean="0">
                          <a:solidFill>
                            <a:schemeClr val="tx1"/>
                          </a:solidFill>
                          <a:effectLst/>
                          <a:latin typeface="+mn-lt"/>
                          <a:ea typeface="+mn-ea"/>
                          <a:cs typeface="+mn-cs"/>
                        </a:rPr>
                        <a:t>裝運港</a:t>
                      </a:r>
                      <a:r>
                        <a:rPr kumimoji="0" lang="en-US" altLang="zh-TW" sz="2400" b="1" kern="1200" dirty="0" smtClean="0">
                          <a:solidFill>
                            <a:schemeClr val="tx1"/>
                          </a:solidFill>
                          <a:effectLst/>
                          <a:latin typeface="+mn-lt"/>
                          <a:ea typeface="+mn-ea"/>
                          <a:cs typeface="+mn-cs"/>
                        </a:rPr>
                        <a:t>/</a:t>
                      </a:r>
                      <a:r>
                        <a:rPr kumimoji="0" lang="zh-TW" altLang="zh-TW" sz="2400" b="1" kern="1200" dirty="0" smtClean="0">
                          <a:solidFill>
                            <a:schemeClr val="tx1"/>
                          </a:solidFill>
                          <a:effectLst/>
                          <a:latin typeface="+mn-lt"/>
                          <a:ea typeface="+mn-ea"/>
                          <a:cs typeface="+mn-cs"/>
                        </a:rPr>
                        <a:t>起運機場</a:t>
                      </a: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0" lang="zh-TW" altLang="zh-TW" sz="2400" b="1" kern="1200" dirty="0" smtClean="0">
                          <a:solidFill>
                            <a:schemeClr val="tx1"/>
                          </a:solidFill>
                          <a:effectLst/>
                          <a:latin typeface="+mn-lt"/>
                          <a:ea typeface="+mn-ea"/>
                          <a:cs typeface="+mn-cs"/>
                        </a:rPr>
                        <a:t>保兌指示</a:t>
                      </a: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738">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0" lang="zh-TW" altLang="zh-TW" sz="2400" b="1" kern="1200" dirty="0" smtClean="0">
                          <a:solidFill>
                            <a:schemeClr val="tx1"/>
                          </a:solidFill>
                          <a:effectLst/>
                          <a:latin typeface="+mn-lt"/>
                          <a:ea typeface="+mn-ea"/>
                          <a:cs typeface="+mn-cs"/>
                        </a:rPr>
                        <a:t>卸貨港</a:t>
                      </a:r>
                      <a:r>
                        <a:rPr kumimoji="0" lang="en-US" altLang="zh-TW" sz="2400" b="1" kern="1200" dirty="0" smtClean="0">
                          <a:solidFill>
                            <a:schemeClr val="tx1"/>
                          </a:solidFill>
                          <a:effectLst/>
                          <a:latin typeface="+mn-lt"/>
                          <a:ea typeface="+mn-ea"/>
                          <a:cs typeface="+mn-cs"/>
                        </a:rPr>
                        <a:t>/</a:t>
                      </a:r>
                      <a:r>
                        <a:rPr kumimoji="0" lang="zh-TW" altLang="zh-TW" sz="2400" b="1" kern="1200" dirty="0" smtClean="0">
                          <a:solidFill>
                            <a:schemeClr val="tx1"/>
                          </a:solidFill>
                          <a:effectLst/>
                          <a:latin typeface="+mn-lt"/>
                          <a:ea typeface="+mn-ea"/>
                          <a:cs typeface="+mn-cs"/>
                        </a:rPr>
                        <a:t>目的地機場</a:t>
                      </a: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0" lang="zh-TW" altLang="zh-TW" sz="2400" b="1" kern="1200" dirty="0" smtClean="0">
                          <a:solidFill>
                            <a:schemeClr val="tx1"/>
                          </a:solidFill>
                          <a:effectLst/>
                          <a:latin typeface="+mn-lt"/>
                          <a:ea typeface="+mn-ea"/>
                          <a:cs typeface="+mn-cs"/>
                        </a:rPr>
                        <a:t>補償銀行</a:t>
                      </a: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6348">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1" lang="zh-TW" altLang="zh-TW" sz="2400" b="1" i="0" kern="1200" baseline="0" dirty="0" smtClean="0">
                          <a:solidFill>
                            <a:schemeClr val="tx1"/>
                          </a:solidFill>
                          <a:effectLst/>
                          <a:latin typeface="+mn-lt"/>
                          <a:ea typeface="+mn-ea"/>
                          <a:cs typeface="+mn-cs"/>
                        </a:rPr>
                        <a:t>開狀日期</a:t>
                      </a:r>
                      <a:r>
                        <a:rPr kumimoji="1" lang="en-US" altLang="zh-TW" sz="2400" b="1" i="0" kern="1200" baseline="0" dirty="0" smtClean="0">
                          <a:solidFill>
                            <a:schemeClr val="tx1"/>
                          </a:solidFill>
                          <a:effectLst/>
                          <a:latin typeface="+mn-lt"/>
                          <a:ea typeface="+mn-ea"/>
                          <a:cs typeface="+mn-cs"/>
                        </a:rPr>
                        <a:t>(date of issue)</a:t>
                      </a:r>
                      <a:endParaRPr kumimoji="1" lang="en-US" altLang="zh-TW" sz="2400" b="1" i="0" u="none" strike="noStrike" cap="none" normalizeH="0" baseline="0" dirty="0" smtClean="0">
                        <a:ln>
                          <a:noFill/>
                        </a:ln>
                        <a:solidFill>
                          <a:schemeClr val="tx1"/>
                        </a:solidFill>
                        <a:effectLst/>
                        <a:latin typeface="Times New Roman" pitchFamily="18" charset="0"/>
                        <a:ea typeface="標楷體" pitchFamily="65" charset="-12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1" lang="zh-TW" altLang="en-US" sz="2400" b="1" i="0" u="none" strike="noStrike" cap="none" normalizeH="0" baseline="0" dirty="0" smtClean="0">
                          <a:ln>
                            <a:noFill/>
                          </a:ln>
                          <a:solidFill>
                            <a:schemeClr val="tx1"/>
                          </a:solidFill>
                          <a:effectLst/>
                          <a:latin typeface="Times New Roman" pitchFamily="18" charset="0"/>
                          <a:ea typeface="標楷體" pitchFamily="65" charset="-120"/>
                        </a:rPr>
                        <a:t>信用狀使用之地點與方式</a:t>
                      </a:r>
                      <a:r>
                        <a:rPr kumimoji="1" lang="en-US" altLang="zh-TW" sz="2400" b="1" i="0" u="none" strike="noStrike" cap="none" normalizeH="0" baseline="0" dirty="0" smtClean="0">
                          <a:ln>
                            <a:noFill/>
                          </a:ln>
                          <a:solidFill>
                            <a:schemeClr val="tx1"/>
                          </a:solidFill>
                          <a:effectLst/>
                          <a:latin typeface="Times New Roman" pitchFamily="18" charset="0"/>
                          <a:ea typeface="標楷體" pitchFamily="65" charset="-120"/>
                        </a:rPr>
                        <a:t>(available with…by)</a:t>
                      </a:r>
                      <a:r>
                        <a:rPr kumimoji="1" lang="en-US" altLang="zh-TW" sz="2400" b="1" i="0" u="none" strike="noStrike" cap="none" normalizeH="0" baseline="0" dirty="0" smtClean="0">
                          <a:ln>
                            <a:noFill/>
                          </a:ln>
                          <a:solidFill>
                            <a:schemeClr val="tx1"/>
                          </a:solidFill>
                          <a:effectLst/>
                          <a:latin typeface="Times New Roman" pitchFamily="18" charset="0"/>
                          <a:ea typeface="新細明體" charset="-12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0" lang="zh-TW" altLang="zh-TW" sz="2400" b="1" kern="1200" dirty="0" smtClean="0">
                          <a:solidFill>
                            <a:schemeClr val="tx1"/>
                          </a:solidFill>
                          <a:effectLst/>
                          <a:latin typeface="+mn-lt"/>
                          <a:ea typeface="+mn-ea"/>
                          <a:cs typeface="+mn-cs"/>
                        </a:rPr>
                        <a:t>最遲裝運日</a:t>
                      </a:r>
                      <a:r>
                        <a:rPr kumimoji="0" lang="en-US" altLang="zh-TW" sz="2400" b="1" kern="1200" dirty="0" smtClean="0">
                          <a:solidFill>
                            <a:schemeClr val="tx1"/>
                          </a:solidFill>
                          <a:effectLst/>
                          <a:latin typeface="+mn-lt"/>
                          <a:ea typeface="+mn-ea"/>
                          <a:cs typeface="+mn-cs"/>
                        </a:rPr>
                        <a:t>(Latest Date of Shipment)</a:t>
                      </a: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0" lang="zh-TW" altLang="zh-TW" sz="2400" b="1" kern="1200" dirty="0" smtClean="0">
                          <a:solidFill>
                            <a:schemeClr val="tx1"/>
                          </a:solidFill>
                          <a:effectLst/>
                          <a:latin typeface="+mn-lt"/>
                          <a:ea typeface="+mn-ea"/>
                          <a:cs typeface="+mn-cs"/>
                        </a:rPr>
                        <a:t>對付款、承兌或讓購銀行之指示</a:t>
                      </a:r>
                      <a:r>
                        <a:rPr kumimoji="0" lang="en-US" altLang="zh-TW" sz="2400" b="1" kern="1200" dirty="0" smtClean="0">
                          <a:solidFill>
                            <a:schemeClr val="tx1"/>
                          </a:solidFill>
                          <a:effectLst/>
                          <a:latin typeface="+mn-lt"/>
                          <a:ea typeface="+mn-ea"/>
                          <a:cs typeface="+mn-cs"/>
                        </a:rPr>
                        <a:t>(</a:t>
                      </a:r>
                      <a:r>
                        <a:rPr kumimoji="0" lang="en-US" altLang="zh-TW" sz="2400" b="1" kern="1200" dirty="0" err="1" smtClean="0">
                          <a:solidFill>
                            <a:schemeClr val="tx1"/>
                          </a:solidFill>
                          <a:effectLst/>
                          <a:latin typeface="+mn-lt"/>
                          <a:ea typeface="+mn-ea"/>
                          <a:cs typeface="+mn-cs"/>
                        </a:rPr>
                        <a:t>Instrucs</a:t>
                      </a:r>
                      <a:r>
                        <a:rPr kumimoji="0" lang="en-US" altLang="zh-TW" sz="2400" b="1" kern="1200" dirty="0" smtClean="0">
                          <a:solidFill>
                            <a:schemeClr val="tx1"/>
                          </a:solidFill>
                          <a:effectLst/>
                          <a:latin typeface="+mn-lt"/>
                          <a:ea typeface="+mn-ea"/>
                          <a:cs typeface="+mn-cs"/>
                        </a:rPr>
                        <a:t> to Pay/</a:t>
                      </a:r>
                      <a:r>
                        <a:rPr kumimoji="0" lang="en-US" altLang="zh-TW" sz="2400" b="1" kern="1200" dirty="0" err="1" smtClean="0">
                          <a:solidFill>
                            <a:schemeClr val="tx1"/>
                          </a:solidFill>
                          <a:effectLst/>
                          <a:latin typeface="+mn-lt"/>
                          <a:ea typeface="+mn-ea"/>
                          <a:cs typeface="+mn-cs"/>
                        </a:rPr>
                        <a:t>Accpt</a:t>
                      </a:r>
                      <a:r>
                        <a:rPr kumimoji="0" lang="en-US" altLang="zh-TW" sz="2400" b="1" kern="1200" dirty="0" smtClean="0">
                          <a:solidFill>
                            <a:schemeClr val="tx1"/>
                          </a:solidFill>
                          <a:effectLst/>
                          <a:latin typeface="+mn-lt"/>
                          <a:ea typeface="+mn-ea"/>
                          <a:cs typeface="+mn-cs"/>
                        </a:rPr>
                        <a:t>/</a:t>
                      </a:r>
                      <a:r>
                        <a:rPr kumimoji="0" lang="en-US" altLang="zh-TW" sz="2400" b="1" kern="1200" dirty="0" err="1" smtClean="0">
                          <a:solidFill>
                            <a:schemeClr val="tx1"/>
                          </a:solidFill>
                          <a:effectLst/>
                          <a:latin typeface="+mn-lt"/>
                          <a:ea typeface="+mn-ea"/>
                          <a:cs typeface="+mn-cs"/>
                        </a:rPr>
                        <a:t>Negot</a:t>
                      </a:r>
                      <a:r>
                        <a:rPr kumimoji="0" lang="en-US" altLang="zh-TW" sz="2400" b="1" kern="1200" dirty="0" smtClean="0">
                          <a:solidFill>
                            <a:schemeClr val="tx1"/>
                          </a:solidFill>
                          <a:effectLst/>
                          <a:latin typeface="+mn-lt"/>
                          <a:ea typeface="+mn-ea"/>
                          <a:cs typeface="+mn-cs"/>
                        </a:rPr>
                        <a:t> Bank)</a:t>
                      </a:r>
                    </a:p>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endParaRPr kumimoji="0" lang="en-US" altLang="zh-TW" sz="1800" kern="1200" dirty="0" smtClean="0">
                        <a:solidFill>
                          <a:schemeClr val="tx1"/>
                        </a:solidFill>
                        <a:effectLst/>
                        <a:latin typeface="+mn-lt"/>
                        <a:ea typeface="+mn-ea"/>
                        <a:cs typeface="+mn-cs"/>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84141">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1" lang="zh-TW" altLang="zh-TW" sz="2400" b="1" i="0" kern="1200" baseline="0" dirty="0" smtClean="0">
                          <a:solidFill>
                            <a:schemeClr val="tx1"/>
                          </a:solidFill>
                          <a:effectLst/>
                          <a:latin typeface="+mn-lt"/>
                          <a:ea typeface="+mn-ea"/>
                          <a:cs typeface="+mn-cs"/>
                        </a:rPr>
                        <a:t>有效日期與地點</a:t>
                      </a:r>
                      <a:r>
                        <a:rPr kumimoji="1" lang="en-US" altLang="zh-TW" sz="2400" b="1" i="0" kern="1200" baseline="0" dirty="0" smtClean="0">
                          <a:solidFill>
                            <a:schemeClr val="tx1"/>
                          </a:solidFill>
                          <a:effectLst/>
                          <a:latin typeface="+mn-lt"/>
                          <a:ea typeface="+mn-ea"/>
                          <a:cs typeface="+mn-cs"/>
                        </a:rPr>
                        <a:t>(date and place of expiry)</a:t>
                      </a:r>
                      <a:endParaRPr lang="zh-TW" altLang="zh-TW" sz="2400" dirty="0" smtClean="0">
                        <a:effectLst/>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r>
                        <a:rPr kumimoji="1" lang="zh-TW" altLang="en-US" sz="2400" b="1"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匯票條款</a:t>
                      </a:r>
                      <a:r>
                        <a:rPr kumimoji="1" lang="en-US" altLang="zh-TW" sz="2400" b="1"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(Tenor)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defRPr/>
                      </a:pPr>
                      <a:r>
                        <a:rPr kumimoji="0" lang="zh-TW" altLang="zh-TW" sz="2400" b="1" kern="1200" dirty="0" smtClean="0">
                          <a:solidFill>
                            <a:schemeClr val="tx1"/>
                          </a:solidFill>
                          <a:effectLst/>
                          <a:latin typeface="+mn-lt"/>
                          <a:ea typeface="+mn-ea"/>
                          <a:cs typeface="+mn-cs"/>
                        </a:rPr>
                        <a:t>貨物及</a:t>
                      </a:r>
                      <a:r>
                        <a:rPr kumimoji="0" lang="en-US" altLang="zh-TW" sz="2400" b="1" kern="1200" dirty="0" smtClean="0">
                          <a:solidFill>
                            <a:schemeClr val="tx1"/>
                          </a:solidFill>
                          <a:effectLst/>
                          <a:latin typeface="+mn-lt"/>
                          <a:ea typeface="+mn-ea"/>
                          <a:cs typeface="+mn-cs"/>
                        </a:rPr>
                        <a:t>/</a:t>
                      </a:r>
                      <a:r>
                        <a:rPr kumimoji="0" lang="zh-TW" altLang="zh-TW" sz="2400" b="1" kern="1200" dirty="0" smtClean="0">
                          <a:solidFill>
                            <a:schemeClr val="tx1"/>
                          </a:solidFill>
                          <a:effectLst/>
                          <a:latin typeface="+mn-lt"/>
                          <a:ea typeface="+mn-ea"/>
                          <a:cs typeface="+mn-cs"/>
                        </a:rPr>
                        <a:t>或勞務之說明</a:t>
                      </a:r>
                      <a:r>
                        <a:rPr kumimoji="0" lang="en-US" altLang="zh-TW" sz="2400" b="1" kern="1200" dirty="0" smtClean="0">
                          <a:solidFill>
                            <a:schemeClr val="tx1"/>
                          </a:solidFill>
                          <a:effectLst/>
                          <a:latin typeface="+mn-lt"/>
                          <a:ea typeface="+mn-ea"/>
                          <a:cs typeface="+mn-cs"/>
                        </a:rPr>
                        <a:t>(Description of the goods or services)</a:t>
                      </a:r>
                      <a:endParaRPr kumimoji="1" lang="en-US" altLang="zh-TW" sz="2400" b="1"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80000"/>
                        </a:lnSpc>
                        <a:spcBef>
                          <a:spcPct val="20000"/>
                        </a:spcBef>
                        <a:spcAft>
                          <a:spcPct val="0"/>
                        </a:spcAft>
                        <a:buClr>
                          <a:schemeClr val="tx2"/>
                        </a:buClr>
                        <a:buSzPct val="70000"/>
                        <a:buFont typeface="Wingdings" pitchFamily="2" charset="2"/>
                        <a:buNone/>
                        <a:tabLst/>
                      </a:pPr>
                      <a:endParaRPr kumimoji="1" lang="zh-TW" altLang="zh-TW" sz="2400" b="0" i="0" u="none" strike="noStrike" cap="none" normalizeH="0" baseline="0" dirty="0" smtClean="0">
                        <a:ln>
                          <a:noFill/>
                        </a:ln>
                        <a:solidFill>
                          <a:schemeClr val="tx1"/>
                        </a:solidFill>
                        <a:effectLst/>
                        <a:latin typeface="Times New Roman" pitchFamily="18" charset="0"/>
                        <a:ea typeface="新細明體" charset="-12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投影片編號版面配置區 1"/>
          <p:cNvSpPr>
            <a:spLocks noGrp="1"/>
          </p:cNvSpPr>
          <p:nvPr>
            <p:ph type="sldNum" sz="quarter" idx="12"/>
          </p:nvPr>
        </p:nvSpPr>
        <p:spPr/>
        <p:txBody>
          <a:bodyPr/>
          <a:lstStyle/>
          <a:p>
            <a:pPr>
              <a:defRPr/>
            </a:pPr>
            <a:fld id="{5D2DAECB-1E66-411C-8A9A-4F0981B769E1}" type="slidenum">
              <a:rPr lang="en-US" altLang="zh-TW" smtClean="0"/>
              <a:pPr>
                <a:defRPr/>
              </a:pPr>
              <a:t>277</a:t>
            </a:fld>
            <a:endParaRPr lang="en-US" altLang="zh-TW"/>
          </a:p>
        </p:txBody>
      </p:sp>
    </p:spTree>
    <p:extLst>
      <p:ext uri="{BB962C8B-B14F-4D97-AF65-F5344CB8AC3E}">
        <p14:creationId xmlns:p14="http://schemas.microsoft.com/office/powerpoint/2010/main" xmlns="" val="3592432585"/>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0" y="0"/>
            <a:ext cx="9169400"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tabLst>
                <a:tab pos="304800" algn="l"/>
              </a:tabLst>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tabLst>
                <a:tab pos="304800" algn="l"/>
              </a:tabLst>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tabLst>
                <a:tab pos="304800" algn="l"/>
              </a:tabLst>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tabLst>
                <a:tab pos="304800" algn="l"/>
              </a:tabLst>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tabLst>
                <a:tab pos="304800" algn="l"/>
              </a:tabLst>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tabLst>
                <a:tab pos="304800" algn="l"/>
              </a:tabLst>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tabLst>
                <a:tab pos="304800" algn="l"/>
              </a:tabLst>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tabLst>
                <a:tab pos="304800" algn="l"/>
              </a:tabLst>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tabLst>
                <a:tab pos="304800" algn="l"/>
              </a:tabLst>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zh-TW" altLang="en-US" sz="1800" b="1" dirty="0">
                <a:latin typeface="Times New Roman" pitchFamily="18" charset="0"/>
                <a:cs typeface="Times New Roman" pitchFamily="18" charset="0"/>
              </a:rPr>
              <a:t>信用狀範例</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Authentication Result Correct with current Key    ****</a:t>
            </a:r>
          </a:p>
          <a:p>
            <a:pPr eaLnBrk="1" hangingPunct="1">
              <a:spcBef>
                <a:spcPct val="0"/>
              </a:spcBef>
              <a:buClrTx/>
              <a:buSzTx/>
              <a:buFontTx/>
              <a:buNone/>
            </a:pPr>
            <a:r>
              <a:rPr lang="en-US" altLang="zh-TW" sz="1800" b="1" dirty="0">
                <a:latin typeface="Times New Roman" pitchFamily="18" charset="0"/>
                <a:cs typeface="Times New Roman" pitchFamily="18" charset="0"/>
              </a:rPr>
              <a:t>-----  Instance Type and Transmission  ------------------ Original received from SWIFT</a:t>
            </a:r>
          </a:p>
          <a:p>
            <a:pPr eaLnBrk="1" hangingPunct="1">
              <a:spcBef>
                <a:spcPct val="0"/>
              </a:spcBef>
              <a:buClrTx/>
              <a:buSzTx/>
              <a:buFontTx/>
              <a:buNone/>
            </a:pPr>
            <a:r>
              <a:rPr lang="en-US" altLang="zh-TW" sz="1800" b="1" dirty="0">
                <a:latin typeface="Times New Roman" pitchFamily="18" charset="0"/>
                <a:cs typeface="Times New Roman" pitchFamily="18" charset="0"/>
              </a:rPr>
              <a:t> Priority                 :  Normal</a:t>
            </a:r>
          </a:p>
          <a:p>
            <a:pPr eaLnBrk="1" hangingPunct="1">
              <a:spcBef>
                <a:spcPct val="0"/>
              </a:spcBef>
              <a:buClrTx/>
              <a:buSzTx/>
              <a:buFontTx/>
              <a:buNone/>
            </a:pPr>
            <a:r>
              <a:rPr lang="en-US" altLang="zh-TW" sz="1800" b="1" dirty="0">
                <a:latin typeface="Times New Roman" pitchFamily="18" charset="0"/>
                <a:cs typeface="Times New Roman" pitchFamily="18" charset="0"/>
              </a:rPr>
              <a:t> Message Output Reference  :  1605  081002PNBPTWTPAXXX2564266373</a:t>
            </a:r>
          </a:p>
          <a:p>
            <a:pPr eaLnBrk="1" hangingPunct="1">
              <a:spcBef>
                <a:spcPct val="0"/>
              </a:spcBef>
              <a:buClrTx/>
              <a:buSzTx/>
              <a:buFontTx/>
              <a:buNone/>
            </a:pPr>
            <a:r>
              <a:rPr lang="en-US" altLang="zh-TW" sz="1800" b="1" dirty="0">
                <a:latin typeface="Times New Roman" pitchFamily="18" charset="0"/>
                <a:cs typeface="Times New Roman" pitchFamily="18" charset="0"/>
              </a:rPr>
              <a:t> Correspondent Input Reference :  1603  081002PNBPHKHHKXXX2513507299</a:t>
            </a:r>
          </a:p>
          <a:p>
            <a:pPr eaLnBrk="1" hangingPunct="1">
              <a:spcBef>
                <a:spcPct val="0"/>
              </a:spcBef>
              <a:buClrTx/>
              <a:buSzTx/>
              <a:buFontTx/>
              <a:buNone/>
            </a:pPr>
            <a:r>
              <a:rPr lang="en-US" altLang="zh-TW" sz="1800" b="1" dirty="0">
                <a:latin typeface="Times New Roman" pitchFamily="18" charset="0"/>
                <a:cs typeface="Times New Roman" pitchFamily="18" charset="0"/>
              </a:rPr>
              <a:t>------------------------------------------------- Message Header ----------------------------------------------</a:t>
            </a:r>
          </a:p>
          <a:p>
            <a:pPr eaLnBrk="1" hangingPunct="1">
              <a:spcBef>
                <a:spcPct val="0"/>
              </a:spcBef>
              <a:buClrTx/>
              <a:buSzTx/>
              <a:buFontTx/>
              <a:buNone/>
            </a:pPr>
            <a:r>
              <a:rPr lang="en-US" altLang="zh-TW" sz="1800" b="1" dirty="0">
                <a:latin typeface="Times New Roman" pitchFamily="18" charset="0"/>
                <a:cs typeface="Times New Roman" pitchFamily="18" charset="0"/>
              </a:rPr>
              <a:t>Swift Output      : FIN 700 Issue of a Documentary Credit</a:t>
            </a:r>
          </a:p>
          <a:p>
            <a:pPr eaLnBrk="1" hangingPunct="1">
              <a:spcBef>
                <a:spcPct val="0"/>
              </a:spcBef>
              <a:buClrTx/>
              <a:buSzTx/>
              <a:buFontTx/>
              <a:buNone/>
            </a:pPr>
            <a:r>
              <a:rPr lang="en-US" altLang="zh-TW" sz="1800" b="1" dirty="0">
                <a:latin typeface="Times New Roman" pitchFamily="18" charset="0"/>
                <a:cs typeface="Times New Roman" pitchFamily="18" charset="0"/>
              </a:rPr>
              <a:t>Sender</a:t>
            </a:r>
            <a:r>
              <a:rPr lang="zh-TW" altLang="en-US" sz="1800" b="1" dirty="0">
                <a:latin typeface="Times New Roman" pitchFamily="18" charset="0"/>
                <a:cs typeface="Times New Roman" pitchFamily="18" charset="0"/>
              </a:rPr>
              <a:t>（發電銀行 </a:t>
            </a:r>
            <a:r>
              <a:rPr lang="en-US" altLang="zh-TW" sz="1800" b="1" dirty="0">
                <a:latin typeface="Times New Roman" pitchFamily="18" charset="0"/>
                <a:cs typeface="Times New Roman" pitchFamily="18" charset="0"/>
              </a:rPr>
              <a:t>: PNBPHKHHXXX</a:t>
            </a:r>
          </a:p>
          <a:p>
            <a:pPr eaLnBrk="1" hangingPunct="1">
              <a:spcBef>
                <a:spcPct val="0"/>
              </a:spcBef>
              <a:buClrTx/>
              <a:buSzTx/>
              <a:buFontTx/>
              <a:buNone/>
            </a:pPr>
            <a:r>
              <a:rPr lang="zh-TW" altLang="en-US" sz="1800" b="1" dirty="0">
                <a:latin typeface="Times New Roman" pitchFamily="18" charset="0"/>
                <a:cs typeface="Times New Roman" pitchFamily="18" charset="0"/>
              </a:rPr>
              <a:t>通常即為開狀銀行</a:t>
            </a:r>
            <a:r>
              <a:rPr lang="en-US" altLang="zh-TW" sz="1800" b="1" dirty="0">
                <a:latin typeface="Times New Roman" pitchFamily="18" charset="0"/>
                <a:cs typeface="Times New Roman" pitchFamily="18" charset="0"/>
              </a:rPr>
              <a:t>) FIRST UNION NATIONAL BANK, HONG KONG BRANCH,  HK</a:t>
            </a:r>
          </a:p>
          <a:p>
            <a:pPr eaLnBrk="1" hangingPunct="1">
              <a:spcBef>
                <a:spcPct val="0"/>
              </a:spcBef>
              <a:buClrTx/>
              <a:buSzTx/>
              <a:buFontTx/>
              <a:buNone/>
            </a:pPr>
            <a:r>
              <a:rPr lang="en-US" altLang="zh-TW" sz="1800" b="1" dirty="0">
                <a:latin typeface="Times New Roman" pitchFamily="18" charset="0"/>
                <a:cs typeface="Times New Roman" pitchFamily="18" charset="0"/>
              </a:rPr>
              <a:t>Receiver</a:t>
            </a:r>
            <a:r>
              <a:rPr lang="zh-TW" altLang="en-US" sz="1800" b="1" dirty="0">
                <a:latin typeface="Times New Roman" pitchFamily="18" charset="0"/>
                <a:cs typeface="Times New Roman" pitchFamily="18" charset="0"/>
              </a:rPr>
              <a:t>（收電銀行</a:t>
            </a:r>
            <a:r>
              <a:rPr lang="en-US" altLang="zh-TW" sz="1800" b="1" dirty="0">
                <a:latin typeface="Times New Roman" pitchFamily="18" charset="0"/>
                <a:cs typeface="Times New Roman" pitchFamily="18" charset="0"/>
              </a:rPr>
              <a:t>: PNBPTWTPXXX</a:t>
            </a:r>
          </a:p>
          <a:p>
            <a:pPr eaLnBrk="1" hangingPunct="1">
              <a:spcBef>
                <a:spcPct val="0"/>
              </a:spcBef>
              <a:buClrTx/>
              <a:buSzTx/>
              <a:buFontTx/>
              <a:buNone/>
            </a:pPr>
            <a:r>
              <a:rPr lang="en-US" altLang="zh-TW" sz="1800" b="1" dirty="0">
                <a:latin typeface="Times New Roman" pitchFamily="18" charset="0"/>
                <a:cs typeface="Times New Roman" pitchFamily="18" charset="0"/>
              </a:rPr>
              <a:t>       </a:t>
            </a:r>
            <a:r>
              <a:rPr lang="zh-TW" altLang="en-US" sz="1800" b="1" dirty="0">
                <a:latin typeface="Times New Roman" pitchFamily="18" charset="0"/>
                <a:cs typeface="Times New Roman" pitchFamily="18" charset="0"/>
              </a:rPr>
              <a:t>即通知銀行</a:t>
            </a:r>
            <a:r>
              <a:rPr lang="en-US" altLang="zh-TW" sz="1800" b="1" dirty="0">
                <a:latin typeface="Times New Roman" pitchFamily="18" charset="0"/>
                <a:cs typeface="Times New Roman" pitchFamily="18" charset="0"/>
              </a:rPr>
              <a:t>) FIRST UNION NATIONAL BANK, TAIPEI BRANCH,  TAIPEI TW</a:t>
            </a:r>
          </a:p>
          <a:p>
            <a:pPr eaLnBrk="1" hangingPunct="1">
              <a:spcBef>
                <a:spcPct val="0"/>
              </a:spcBef>
              <a:buClrTx/>
              <a:buSzTx/>
              <a:buFontTx/>
              <a:buNone/>
            </a:pPr>
            <a:r>
              <a:rPr lang="en-US" altLang="zh-TW" sz="1800" b="1" dirty="0">
                <a:latin typeface="Times New Roman" pitchFamily="18" charset="0"/>
                <a:cs typeface="Times New Roman" pitchFamily="18" charset="0"/>
              </a:rPr>
              <a:t>------------------------------------------------- Message Text --------------------------------------------------</a:t>
            </a:r>
          </a:p>
          <a:p>
            <a:pPr eaLnBrk="1" hangingPunct="1">
              <a:spcBef>
                <a:spcPct val="0"/>
              </a:spcBef>
              <a:buClrTx/>
              <a:buSzTx/>
              <a:buFontTx/>
              <a:buNone/>
            </a:pPr>
            <a:r>
              <a:rPr lang="en-US" altLang="zh-TW" sz="1800" b="1" dirty="0">
                <a:latin typeface="Times New Roman" pitchFamily="18" charset="0"/>
                <a:cs typeface="Times New Roman" pitchFamily="18" charset="0"/>
              </a:rPr>
              <a:t> *27 : Sequence of Total</a:t>
            </a:r>
            <a:r>
              <a:rPr lang="zh-TW" altLang="en-US" sz="1800" b="1" dirty="0">
                <a:latin typeface="Times New Roman" pitchFamily="18" charset="0"/>
                <a:cs typeface="Times New Roman" pitchFamily="18" charset="0"/>
              </a:rPr>
              <a:t>（電文總計及序號）</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1/1</a:t>
            </a:r>
          </a:p>
          <a:p>
            <a:pPr eaLnBrk="1" hangingPunct="1">
              <a:spcBef>
                <a:spcPct val="0"/>
              </a:spcBef>
              <a:buClrTx/>
              <a:buSzTx/>
              <a:buFontTx/>
              <a:buNone/>
            </a:pPr>
            <a:r>
              <a:rPr lang="en-US" altLang="zh-TW" sz="1800" b="1" dirty="0">
                <a:solidFill>
                  <a:srgbClr val="FF0000"/>
                </a:solidFill>
                <a:latin typeface="Times New Roman" pitchFamily="18" charset="0"/>
                <a:cs typeface="Times New Roman" pitchFamily="18" charset="0"/>
              </a:rPr>
              <a:t>* 40A: Form of Documentary Credit</a:t>
            </a:r>
            <a:r>
              <a:rPr lang="zh-TW" altLang="en-US" sz="1800" b="1" dirty="0">
                <a:solidFill>
                  <a:srgbClr val="FF0000"/>
                </a:solidFill>
                <a:latin typeface="Times New Roman" pitchFamily="18" charset="0"/>
                <a:cs typeface="Times New Roman" pitchFamily="18" charset="0"/>
              </a:rPr>
              <a:t>（跟單信用狀類型）</a:t>
            </a:r>
          </a:p>
          <a:p>
            <a:pPr eaLnBrk="1" hangingPunct="1">
              <a:spcBef>
                <a:spcPct val="0"/>
              </a:spcBef>
              <a:buClrTx/>
              <a:buSzTx/>
              <a:buFontTx/>
              <a:buNone/>
            </a:pPr>
            <a:r>
              <a:rPr lang="zh-TW" altLang="en-US" sz="1800" b="1" dirty="0">
                <a:solidFill>
                  <a:srgbClr val="FF0000"/>
                </a:solidFill>
                <a:latin typeface="Times New Roman" pitchFamily="18" charset="0"/>
                <a:cs typeface="Times New Roman" pitchFamily="18" charset="0"/>
              </a:rPr>
              <a:t>      </a:t>
            </a:r>
            <a:r>
              <a:rPr lang="en-US" altLang="zh-TW" sz="1800" b="1" dirty="0">
                <a:solidFill>
                  <a:srgbClr val="FF0000"/>
                </a:solidFill>
                <a:latin typeface="Times New Roman" pitchFamily="18" charset="0"/>
                <a:cs typeface="Times New Roman" pitchFamily="18" charset="0"/>
              </a:rPr>
              <a:t>IRREVOCABLE</a:t>
            </a:r>
          </a:p>
          <a:p>
            <a:pPr eaLnBrk="1" hangingPunct="1">
              <a:spcBef>
                <a:spcPct val="0"/>
              </a:spcBef>
              <a:buClrTx/>
              <a:buSzTx/>
              <a:buFontTx/>
              <a:buNone/>
            </a:pPr>
            <a:r>
              <a:rPr lang="en-US" altLang="zh-TW" sz="1800" b="1" dirty="0">
                <a:latin typeface="Times New Roman" pitchFamily="18" charset="0"/>
                <a:cs typeface="Times New Roman" pitchFamily="18" charset="0"/>
              </a:rPr>
              <a:t>*20 : Documentary Credit Number</a:t>
            </a:r>
            <a:r>
              <a:rPr lang="zh-TW" altLang="en-US" sz="1800" b="1" dirty="0">
                <a:latin typeface="Times New Roman" pitchFamily="18" charset="0"/>
                <a:cs typeface="Times New Roman" pitchFamily="18" charset="0"/>
              </a:rPr>
              <a:t>（跟單信用狀號碼）</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J-01-A-000123</a:t>
            </a:r>
          </a:p>
          <a:p>
            <a:pPr eaLnBrk="1" hangingPunct="1">
              <a:spcBef>
                <a:spcPct val="0"/>
              </a:spcBef>
              <a:buClrTx/>
              <a:buSzTx/>
              <a:buFontTx/>
              <a:buNone/>
            </a:pPr>
            <a:r>
              <a:rPr lang="en-US" altLang="zh-TW" sz="1800" b="1" dirty="0">
                <a:latin typeface="Times New Roman" pitchFamily="18" charset="0"/>
                <a:cs typeface="Times New Roman" pitchFamily="18" charset="0"/>
              </a:rPr>
              <a:t>  31C: Date of Issue</a:t>
            </a:r>
            <a:r>
              <a:rPr lang="zh-TW" altLang="en-US" sz="1800" b="1" dirty="0">
                <a:latin typeface="Times New Roman" pitchFamily="18" charset="0"/>
                <a:cs typeface="Times New Roman" pitchFamily="18" charset="0"/>
              </a:rPr>
              <a:t>（開狀日期）</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081002</a:t>
            </a:r>
          </a:p>
          <a:p>
            <a:pPr eaLnBrk="1" hangingPunct="1">
              <a:spcBef>
                <a:spcPct val="0"/>
              </a:spcBef>
              <a:buClrTx/>
              <a:buSzTx/>
              <a:buFontTx/>
              <a:buNone/>
            </a:pPr>
            <a:r>
              <a:rPr lang="en-US" altLang="zh-TW" sz="1800" b="1" dirty="0">
                <a:latin typeface="Times New Roman" pitchFamily="18" charset="0"/>
                <a:cs typeface="Times New Roman" pitchFamily="18" charset="0"/>
              </a:rPr>
              <a:t>* 40E: Applicable Rules</a:t>
            </a:r>
            <a:r>
              <a:rPr lang="zh-TW" altLang="en-US" sz="1800" b="1" dirty="0">
                <a:latin typeface="Times New Roman" pitchFamily="18" charset="0"/>
                <a:cs typeface="Times New Roman" pitchFamily="18" charset="0"/>
              </a:rPr>
              <a:t>（適用規則）</a:t>
            </a:r>
          </a:p>
          <a:p>
            <a:pPr eaLnBrk="1" hangingPunct="1">
              <a:spcBef>
                <a:spcPct val="0"/>
              </a:spcBef>
              <a:buClrTx/>
              <a:buSzTx/>
              <a:buFontTx/>
              <a:buNone/>
            </a:pPr>
            <a:r>
              <a:rPr lang="zh-TW" altLang="en-US" sz="1800" b="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UCP LATEST VERSION</a:t>
            </a:r>
          </a:p>
          <a:p>
            <a:pPr eaLnBrk="1" hangingPunct="1">
              <a:spcBef>
                <a:spcPct val="0"/>
              </a:spcBef>
              <a:buClrTx/>
              <a:buSzTx/>
              <a:buFontTx/>
              <a:buNone/>
            </a:pPr>
            <a:r>
              <a:rPr lang="en-US" altLang="zh-TW" sz="1800" b="1" dirty="0">
                <a:latin typeface="Times New Roman" pitchFamily="18" charset="0"/>
                <a:cs typeface="Times New Roman" pitchFamily="18" charset="0"/>
              </a:rPr>
              <a:t> </a:t>
            </a:r>
            <a:r>
              <a:rPr lang="en-US" altLang="zh-TW" sz="1800" b="1" dirty="0">
                <a:solidFill>
                  <a:srgbClr val="FF0000"/>
                </a:solidFill>
                <a:latin typeface="Times New Roman" pitchFamily="18" charset="0"/>
                <a:cs typeface="Times New Roman" pitchFamily="18" charset="0"/>
              </a:rPr>
              <a:t>*31D: Date and Place of Expiry</a:t>
            </a:r>
            <a:r>
              <a:rPr lang="zh-TW" altLang="en-US" sz="1800" b="1" dirty="0">
                <a:solidFill>
                  <a:srgbClr val="FF0000"/>
                </a:solidFill>
                <a:latin typeface="Times New Roman" pitchFamily="18" charset="0"/>
                <a:cs typeface="Times New Roman" pitchFamily="18" charset="0"/>
              </a:rPr>
              <a:t>（信用狀有效日期及地點）</a:t>
            </a:r>
          </a:p>
          <a:p>
            <a:pPr eaLnBrk="1" hangingPunct="1">
              <a:spcBef>
                <a:spcPct val="0"/>
              </a:spcBef>
              <a:buClrTx/>
              <a:buSzTx/>
              <a:buFontTx/>
              <a:buNone/>
            </a:pPr>
            <a:r>
              <a:rPr lang="zh-TW" altLang="en-US" sz="1800" b="1" dirty="0">
                <a:solidFill>
                  <a:srgbClr val="FF0000"/>
                </a:solidFill>
                <a:latin typeface="Times New Roman" pitchFamily="18" charset="0"/>
                <a:cs typeface="Times New Roman" pitchFamily="18" charset="0"/>
              </a:rPr>
              <a:t>        </a:t>
            </a:r>
            <a:r>
              <a:rPr lang="en-US" altLang="zh-TW" sz="1800" b="1" dirty="0">
                <a:solidFill>
                  <a:srgbClr val="FF0000"/>
                </a:solidFill>
                <a:latin typeface="Times New Roman" pitchFamily="18" charset="0"/>
                <a:cs typeface="Times New Roman" pitchFamily="18" charset="0"/>
              </a:rPr>
              <a:t>081215 IN BENEFICIARY COUNTRY</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278</a:t>
            </a:fld>
            <a:endParaRPr lang="zh-TW" altLang="en-US"/>
          </a:p>
        </p:txBody>
      </p:sp>
    </p:spTree>
    <p:extLst>
      <p:ext uri="{BB962C8B-B14F-4D97-AF65-F5344CB8AC3E}">
        <p14:creationId xmlns:p14="http://schemas.microsoft.com/office/powerpoint/2010/main" xmlns="" val="311578543"/>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11560" y="260648"/>
            <a:ext cx="7772400" cy="757238"/>
          </a:xfrm>
        </p:spPr>
        <p:txBody>
          <a:bodyPr/>
          <a:lstStyle/>
          <a:p>
            <a:pPr algn="ctr" eaLnBrk="1" hangingPunct="1"/>
            <a:r>
              <a:rPr lang="zh-TW" altLang="en-US" sz="4000" b="1" dirty="0" smtClean="0">
                <a:solidFill>
                  <a:schemeClr val="tx1"/>
                </a:solidFill>
                <a:latin typeface="Times New Roman" pitchFamily="18" charset="0"/>
                <a:ea typeface="標楷體" pitchFamily="65" charset="-120"/>
              </a:rPr>
              <a:t>信用狀種類</a:t>
            </a:r>
            <a:r>
              <a:rPr lang="en-US" altLang="zh-TW" sz="4000" b="1" dirty="0" smtClean="0">
                <a:solidFill>
                  <a:schemeClr val="tx1"/>
                </a:solidFill>
                <a:latin typeface="Times New Roman" pitchFamily="18" charset="0"/>
                <a:ea typeface="標楷體" pitchFamily="65" charset="-120"/>
              </a:rPr>
              <a:t>-</a:t>
            </a:r>
            <a:r>
              <a:rPr lang="zh-TW" altLang="en-US" sz="4000" b="1" dirty="0" smtClean="0">
                <a:solidFill>
                  <a:schemeClr val="tx1"/>
                </a:solidFill>
                <a:latin typeface="Times New Roman" pitchFamily="18" charset="0"/>
                <a:ea typeface="標楷體" pitchFamily="65" charset="-120"/>
              </a:rPr>
              <a:t>不可撤銷與可轉讓</a:t>
            </a:r>
          </a:p>
        </p:txBody>
      </p:sp>
      <p:sp>
        <p:nvSpPr>
          <p:cNvPr id="129027" name="Rectangle 3"/>
          <p:cNvSpPr>
            <a:spLocks noGrp="1" noChangeArrowheads="1"/>
          </p:cNvSpPr>
          <p:nvPr>
            <p:ph type="body" idx="1"/>
          </p:nvPr>
        </p:nvSpPr>
        <p:spPr>
          <a:xfrm>
            <a:off x="395536" y="1268760"/>
            <a:ext cx="8229600" cy="4752975"/>
          </a:xfrm>
        </p:spPr>
        <p:txBody>
          <a:bodyPr/>
          <a:lstStyle/>
          <a:p>
            <a:pPr eaLnBrk="1" hangingPunct="1"/>
            <a:r>
              <a:rPr lang="zh-TW" altLang="en-US" sz="3200" b="1" smtClean="0">
                <a:latin typeface="Times New Roman" pitchFamily="18" charset="0"/>
                <a:ea typeface="標楷體" pitchFamily="65" charset="-120"/>
                <a:cs typeface="Times New Roman" pitchFamily="18" charset="0"/>
              </a:rPr>
              <a:t>可否撤銷？可否轉讓？</a:t>
            </a:r>
          </a:p>
          <a:p>
            <a:pPr eaLnBrk="1" hangingPunct="1"/>
            <a:r>
              <a:rPr kumimoji="0" lang="zh-TW" altLang="en-US" sz="3200" b="1" smtClean="0">
                <a:latin typeface="Times New Roman" pitchFamily="18" charset="0"/>
                <a:ea typeface="標楷體" pitchFamily="65" charset="-120"/>
                <a:cs typeface="Times New Roman" pitchFamily="18" charset="0"/>
              </a:rPr>
              <a:t>信用狀未規定</a:t>
            </a:r>
            <a:r>
              <a:rPr kumimoji="0" lang="en-US" altLang="zh-TW" sz="3200" b="1" smtClean="0">
                <a:latin typeface="Times New Roman" pitchFamily="18" charset="0"/>
                <a:ea typeface="標楷體" pitchFamily="65" charset="-120"/>
                <a:cs typeface="Times New Roman" pitchFamily="18" charset="0"/>
              </a:rPr>
              <a:t>,</a:t>
            </a:r>
            <a:r>
              <a:rPr kumimoji="0" lang="zh-TW" altLang="en-US" sz="3200" b="1" smtClean="0">
                <a:latin typeface="Times New Roman" pitchFamily="18" charset="0"/>
                <a:ea typeface="標楷體" pitchFamily="65" charset="-120"/>
                <a:cs typeface="Times New Roman" pitchFamily="18" charset="0"/>
              </a:rPr>
              <a:t>視為不可</a:t>
            </a:r>
            <a:r>
              <a:rPr lang="zh-TW" altLang="en-US" sz="3200" b="1" smtClean="0">
                <a:latin typeface="Times New Roman" pitchFamily="18" charset="0"/>
                <a:ea typeface="標楷體" pitchFamily="65" charset="-120"/>
                <a:cs typeface="Times New Roman" pitchFamily="18" charset="0"/>
              </a:rPr>
              <a:t>撤銷</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不可轉讓</a:t>
            </a:r>
            <a:r>
              <a:rPr lang="en-US" altLang="zh-TW" sz="3200" b="1" smtClean="0">
                <a:latin typeface="Times New Roman" pitchFamily="18" charset="0"/>
                <a:ea typeface="標楷體" pitchFamily="65" charset="-120"/>
                <a:cs typeface="Times New Roman" pitchFamily="18" charset="0"/>
              </a:rPr>
              <a:t>(transferable)</a:t>
            </a:r>
          </a:p>
          <a:p>
            <a:pPr eaLnBrk="1" hangingPunct="1"/>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可否撤銷或可否轉讓”通常係於</a:t>
            </a:r>
            <a:r>
              <a:rPr lang="en-US" altLang="zh-TW" sz="3200" b="1" smtClean="0">
                <a:latin typeface="Times New Roman" pitchFamily="18" charset="0"/>
                <a:ea typeface="標楷體" pitchFamily="65" charset="-120"/>
                <a:cs typeface="Times New Roman" pitchFamily="18" charset="0"/>
              </a:rPr>
              <a:t>MT700</a:t>
            </a:r>
            <a:r>
              <a:rPr lang="zh-TW" altLang="en-US" sz="3200" b="1" smtClean="0">
                <a:latin typeface="Times New Roman" pitchFamily="18" charset="0"/>
                <a:ea typeface="標楷體" pitchFamily="65" charset="-120"/>
                <a:cs typeface="Times New Roman" pitchFamily="18" charset="0"/>
              </a:rPr>
              <a:t>之</a:t>
            </a:r>
            <a:r>
              <a:rPr lang="en-US" altLang="zh-TW" sz="3200" b="1" smtClean="0">
                <a:latin typeface="Times New Roman" pitchFamily="18" charset="0"/>
                <a:ea typeface="標楷體" pitchFamily="65" charset="-120"/>
                <a:cs typeface="Times New Roman" pitchFamily="18" charset="0"/>
              </a:rPr>
              <a:t>40A</a:t>
            </a:r>
            <a:r>
              <a:rPr lang="zh-TW" altLang="en-US" sz="3200" b="1" smtClean="0">
                <a:latin typeface="Times New Roman" pitchFamily="18" charset="0"/>
                <a:ea typeface="標楷體" pitchFamily="65" charset="-120"/>
                <a:cs typeface="Times New Roman" pitchFamily="18" charset="0"/>
              </a:rPr>
              <a:t>欄位或</a:t>
            </a:r>
            <a:r>
              <a:rPr lang="en-US" altLang="zh-TW" sz="3200" b="1" smtClean="0">
                <a:latin typeface="Times New Roman" pitchFamily="18" charset="0"/>
                <a:ea typeface="標楷體" pitchFamily="65" charset="-120"/>
                <a:cs typeface="Times New Roman" pitchFamily="18" charset="0"/>
              </a:rPr>
              <a:t>47A</a:t>
            </a:r>
            <a:r>
              <a:rPr lang="zh-TW" altLang="en-US" sz="3200" b="1" smtClean="0">
                <a:latin typeface="Times New Roman" pitchFamily="18" charset="0"/>
                <a:ea typeface="標楷體" pitchFamily="65" charset="-120"/>
                <a:cs typeface="Times New Roman" pitchFamily="18" charset="0"/>
              </a:rPr>
              <a:t>欄位記載</a:t>
            </a:r>
            <a:r>
              <a:rPr lang="en-US" altLang="zh-TW" sz="3200" b="1" smtClean="0">
                <a:latin typeface="Times New Roman" pitchFamily="18" charset="0"/>
                <a:ea typeface="標楷體" pitchFamily="65" charset="-120"/>
                <a:cs typeface="Times New Roman" pitchFamily="18" charset="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279</a:t>
            </a:fld>
            <a:endParaRPr lang="zh-TW" altLang="en-US"/>
          </a:p>
        </p:txBody>
      </p:sp>
    </p:spTree>
    <p:extLst>
      <p:ext uri="{BB962C8B-B14F-4D97-AF65-F5344CB8AC3E}">
        <p14:creationId xmlns:p14="http://schemas.microsoft.com/office/powerpoint/2010/main" xmlns="" val="592203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28</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世界貿易組織之無歧視貿易</a:t>
            </a:r>
            <a:r>
              <a:rPr lang="zh-TW" altLang="zh-TW" sz="3200" b="1" dirty="0" smtClean="0">
                <a:latin typeface="Times New Roman" panose="02020603050405020304" pitchFamily="18" charset="0"/>
                <a:cs typeface="Times New Roman" panose="02020603050405020304" pitchFamily="18" charset="0"/>
              </a:rPr>
              <a:t>中</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最惠國待遇</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與</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國民待遇</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之意義</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區域經濟組織與</a:t>
            </a:r>
            <a:r>
              <a:rPr lang="en-US" altLang="zh-TW" sz="3200" b="1" dirty="0">
                <a:latin typeface="Times New Roman" panose="02020603050405020304" pitchFamily="18" charset="0"/>
                <a:cs typeface="Times New Roman" panose="02020603050405020304" pitchFamily="18" charset="0"/>
              </a:rPr>
              <a:t>TPP</a:t>
            </a:r>
            <a:r>
              <a:rPr lang="zh-TW" altLang="zh-TW" sz="3200" b="1" dirty="0">
                <a:latin typeface="Times New Roman" panose="02020603050405020304" pitchFamily="18" charset="0"/>
                <a:cs typeface="Times New Roman" panose="02020603050405020304" pitchFamily="18" charset="0"/>
              </a:rPr>
              <a:t>之</a:t>
            </a:r>
            <a:r>
              <a:rPr lang="zh-TW" altLang="zh-TW" sz="3200" b="1" dirty="0" smtClean="0">
                <a:latin typeface="Times New Roman" panose="02020603050405020304" pitchFamily="18" charset="0"/>
                <a:cs typeface="Times New Roman" panose="02020603050405020304" pitchFamily="18" charset="0"/>
              </a:rPr>
              <a:t>認識</a:t>
            </a:r>
            <a:endParaRPr lang="en-US" altLang="zh-TW" sz="3200" b="1" dirty="0" smtClean="0">
              <a:latin typeface="Times New Roman" panose="02020603050405020304" pitchFamily="18" charset="0"/>
              <a:cs typeface="Times New Roman" panose="02020603050405020304" pitchFamily="18" charset="0"/>
            </a:endParaRPr>
          </a:p>
          <a:p>
            <a:r>
              <a:rPr lang="en-US" altLang="zh-TW" sz="3200" b="1" dirty="0">
                <a:latin typeface="Times New Roman" panose="02020603050405020304" pitchFamily="18" charset="0"/>
                <a:cs typeface="Times New Roman" panose="02020603050405020304" pitchFamily="18" charset="0"/>
              </a:rPr>
              <a:t>FAT</a:t>
            </a:r>
            <a:r>
              <a:rPr lang="zh-TW" altLang="zh-TW" sz="3200" b="1" dirty="0">
                <a:latin typeface="Times New Roman" panose="02020603050405020304" pitchFamily="18" charset="0"/>
                <a:cs typeface="Times New Roman" panose="02020603050405020304" pitchFamily="18" charset="0"/>
              </a:rPr>
              <a:t>與</a:t>
            </a:r>
            <a:r>
              <a:rPr lang="en-US" altLang="zh-TW" sz="3200" b="1" dirty="0">
                <a:latin typeface="Times New Roman" panose="02020603050405020304" pitchFamily="18" charset="0"/>
                <a:cs typeface="Times New Roman" panose="02020603050405020304" pitchFamily="18" charset="0"/>
              </a:rPr>
              <a:t>TIFA</a:t>
            </a:r>
            <a:endParaRPr lang="zh-TW"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2817362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8686800" cy="980728"/>
          </a:xfrm>
        </p:spPr>
        <p:txBody>
          <a:bodyPr/>
          <a:lstStyle/>
          <a:p>
            <a:pPr algn="ctr" eaLnBrk="1" hangingPunct="1"/>
            <a:r>
              <a:rPr lang="zh-TW" altLang="en-US" sz="4000" b="1" dirty="0" smtClean="0">
                <a:solidFill>
                  <a:srgbClr val="002060"/>
                </a:solidFill>
                <a:latin typeface="Times New Roman" pitchFamily="18" charset="0"/>
                <a:ea typeface="標楷體" pitchFamily="65" charset="-120"/>
              </a:rPr>
              <a:t>單據提示地</a:t>
            </a:r>
            <a:r>
              <a:rPr lang="en-US" altLang="zh-TW" sz="3000" b="1" dirty="0" smtClean="0">
                <a:solidFill>
                  <a:srgbClr val="002060"/>
                </a:solidFill>
                <a:latin typeface="Times New Roman" pitchFamily="18" charset="0"/>
                <a:ea typeface="標楷體" pitchFamily="65" charset="-120"/>
              </a:rPr>
              <a:t>Sub-UCP600 Article 6 d </a:t>
            </a:r>
            <a:r>
              <a:rPr lang="en-US" altLang="zh-TW" sz="3000" b="1" dirty="0" err="1" smtClean="0">
                <a:solidFill>
                  <a:srgbClr val="002060"/>
                </a:solidFill>
                <a:latin typeface="Times New Roman" pitchFamily="18" charset="0"/>
                <a:ea typeface="標楷體" pitchFamily="65" charset="-120"/>
              </a:rPr>
              <a:t>i&amp;ii</a:t>
            </a:r>
            <a:endParaRPr lang="en-US" altLang="zh-TW" sz="3000" b="1" dirty="0" smtClean="0">
              <a:solidFill>
                <a:srgbClr val="002060"/>
              </a:solidFill>
              <a:latin typeface="Times New Roman" pitchFamily="18" charset="0"/>
              <a:ea typeface="標楷體" pitchFamily="65" charset="-120"/>
            </a:endParaRPr>
          </a:p>
        </p:txBody>
      </p:sp>
      <p:sp>
        <p:nvSpPr>
          <p:cNvPr id="130051" name="Rectangle 3"/>
          <p:cNvSpPr>
            <a:spLocks noGrp="1" noChangeArrowheads="1"/>
          </p:cNvSpPr>
          <p:nvPr>
            <p:ph type="body" idx="1"/>
          </p:nvPr>
        </p:nvSpPr>
        <p:spPr>
          <a:xfrm>
            <a:off x="0" y="1052736"/>
            <a:ext cx="9144000" cy="5805264"/>
          </a:xfrm>
        </p:spPr>
        <p:txBody>
          <a:bodyPr>
            <a:normAutofit/>
          </a:bodyPr>
          <a:lstStyle/>
          <a:p>
            <a:pPr eaLnBrk="1" hangingPunct="1"/>
            <a:r>
              <a:rPr lang="zh-TW" altLang="en-US" sz="3200" b="1" dirty="0" smtClean="0">
                <a:latin typeface="Times New Roman" pitchFamily="18" charset="0"/>
                <a:ea typeface="標楷體" pitchFamily="65" charset="-120"/>
              </a:rPr>
              <a:t>信用狀須規定提示之有效期限</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所規定之兌付或讓購之有效期限視為提示之有效期限</a:t>
            </a:r>
            <a:r>
              <a:rPr lang="en-US" altLang="zh-TW" sz="3200" b="1" dirty="0" smtClean="0">
                <a:latin typeface="Times New Roman" pitchFamily="18" charset="0"/>
                <a:ea typeface="標楷體" pitchFamily="65" charset="-120"/>
                <a:cs typeface="Times New Roman" pitchFamily="18" charset="0"/>
              </a:rPr>
              <a:t>”A credit </a:t>
            </a:r>
            <a:r>
              <a:rPr lang="en-US" altLang="zh-TW" sz="3200" b="1" dirty="0" smtClean="0">
                <a:latin typeface="Times New Roman" pitchFamily="18" charset="0"/>
                <a:ea typeface="標楷體" pitchFamily="65" charset="-120"/>
              </a:rPr>
              <a:t>must state an expiry date for presentation. A expiry date stated for </a:t>
            </a:r>
            <a:r>
              <a:rPr lang="en-US" altLang="zh-TW" sz="3200" b="1" dirty="0" err="1" smtClean="0">
                <a:latin typeface="Times New Roman" pitchFamily="18" charset="0"/>
                <a:ea typeface="標楷體" pitchFamily="65" charset="-120"/>
              </a:rPr>
              <a:t>honour</a:t>
            </a:r>
            <a:r>
              <a:rPr lang="en-US" altLang="zh-TW" sz="3200" b="1" dirty="0" smtClean="0">
                <a:latin typeface="Times New Roman" pitchFamily="18" charset="0"/>
                <a:ea typeface="標楷體" pitchFamily="65" charset="-120"/>
              </a:rPr>
              <a:t> or negotiation will be deemed to be an expiry date for presentation”.-d</a:t>
            </a:r>
            <a:r>
              <a:rPr lang="zh-TW" altLang="en-US" sz="3200" b="1" dirty="0" smtClean="0">
                <a:latin typeface="Times New Roman" pitchFamily="18" charset="0"/>
                <a:ea typeface="標楷體" pitchFamily="65" charset="-120"/>
              </a:rPr>
              <a:t>項</a:t>
            </a:r>
            <a:r>
              <a:rPr lang="en-US" altLang="zh-TW" sz="3200" b="1" dirty="0" err="1" smtClean="0">
                <a:latin typeface="Times New Roman" pitchFamily="18" charset="0"/>
                <a:ea typeface="標楷體" pitchFamily="65" charset="-120"/>
              </a:rPr>
              <a:t>i</a:t>
            </a:r>
            <a:r>
              <a:rPr lang="zh-TW" altLang="en-US" sz="3200" b="1" dirty="0" smtClean="0">
                <a:latin typeface="Times New Roman" pitchFamily="18" charset="0"/>
                <a:ea typeface="標楷體" pitchFamily="65" charset="-120"/>
              </a:rPr>
              <a:t>款</a:t>
            </a:r>
          </a:p>
          <a:p>
            <a:pPr eaLnBrk="1" hangingPunct="1"/>
            <a:r>
              <a:rPr lang="zh-TW" altLang="en-US" sz="3200" b="1" dirty="0" smtClean="0">
                <a:solidFill>
                  <a:srgbClr val="FF0000"/>
                </a:solidFill>
                <a:latin typeface="Times New Roman" pitchFamily="18" charset="0"/>
                <a:ea typeface="標楷體" pitchFamily="65" charset="-120"/>
              </a:rPr>
              <a:t>使用信用狀之銀行所在地點即為提示之地點</a:t>
            </a:r>
            <a:r>
              <a:rPr lang="en-US" altLang="zh-TW" sz="3200" b="1" dirty="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在信用狀得於任何銀行使用時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任何銀行均為提示之地點</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在開狀銀行以外之提示地點</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因信用狀亦可在開狀銀行使用</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本條</a:t>
            </a:r>
            <a:r>
              <a:rPr lang="en-US" altLang="zh-TW" sz="3200" b="1" dirty="0" smtClean="0">
                <a:latin typeface="Times New Roman" pitchFamily="18" charset="0"/>
                <a:ea typeface="標楷體" pitchFamily="65" charset="-120"/>
              </a:rPr>
              <a:t>a</a:t>
            </a:r>
            <a:r>
              <a:rPr lang="zh-TW" altLang="en-US" sz="3200" b="1" dirty="0" smtClean="0">
                <a:latin typeface="Times New Roman" pitchFamily="18" charset="0"/>
                <a:ea typeface="標楷體" pitchFamily="65" charset="-120"/>
              </a:rPr>
              <a:t>項之規定</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所以</a:t>
            </a:r>
            <a:r>
              <a:rPr lang="en-US" altLang="zh-TW" sz="3200" b="1" dirty="0" smtClean="0">
                <a:latin typeface="Times New Roman" pitchFamily="18" charset="0"/>
                <a:ea typeface="標楷體" pitchFamily="65" charset="-120"/>
              </a:rPr>
              <a:t>,</a:t>
            </a:r>
            <a:r>
              <a:rPr lang="zh-TW" altLang="en-US" sz="3200" b="1" dirty="0" smtClean="0">
                <a:solidFill>
                  <a:srgbClr val="FF0000"/>
                </a:solidFill>
                <a:latin typeface="Times New Roman" pitchFamily="18" charset="0"/>
                <a:ea typeface="標楷體" pitchFamily="65" charset="-120"/>
              </a:rPr>
              <a:t>開狀銀行所在地點亦為提示地點</a:t>
            </a:r>
            <a:r>
              <a:rPr lang="en-US" altLang="zh-TW" sz="3200" b="1" dirty="0" smtClean="0">
                <a:solidFill>
                  <a:srgbClr val="FF0000"/>
                </a:solidFill>
                <a:latin typeface="Times New Roman" pitchFamily="18"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280</a:t>
            </a:fld>
            <a:endParaRPr lang="zh-TW" altLang="en-US"/>
          </a:p>
        </p:txBody>
      </p:sp>
    </p:spTree>
    <p:extLst>
      <p:ext uri="{BB962C8B-B14F-4D97-AF65-F5344CB8AC3E}">
        <p14:creationId xmlns:p14="http://schemas.microsoft.com/office/powerpoint/2010/main" xmlns="" val="533232215"/>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50825" y="0"/>
            <a:ext cx="8534400" cy="908720"/>
          </a:xfrm>
        </p:spPr>
        <p:txBody>
          <a:bodyPr/>
          <a:lstStyle/>
          <a:p>
            <a:pPr algn="ctr" eaLnBrk="1" hangingPunct="1"/>
            <a:r>
              <a:rPr lang="zh-TW" altLang="en-US" sz="4000" b="1" dirty="0" smtClean="0">
                <a:solidFill>
                  <a:srgbClr val="000000"/>
                </a:solidFill>
                <a:latin typeface="Times New Roman" pitchFamily="18" charset="0"/>
                <a:ea typeface="標楷體" pitchFamily="65" charset="-120"/>
              </a:rPr>
              <a:t>單據提示地</a:t>
            </a:r>
            <a:r>
              <a:rPr lang="en-US" altLang="zh-TW" sz="3000" b="1" dirty="0" smtClean="0">
                <a:solidFill>
                  <a:srgbClr val="000000"/>
                </a:solidFill>
                <a:latin typeface="Times New Roman" pitchFamily="18" charset="0"/>
                <a:ea typeface="標楷體" pitchFamily="65" charset="-120"/>
              </a:rPr>
              <a:t>Sub-UCP600 Article 6 d </a:t>
            </a:r>
            <a:r>
              <a:rPr lang="en-US" altLang="zh-TW" sz="3000" b="1" dirty="0" err="1" smtClean="0">
                <a:solidFill>
                  <a:srgbClr val="000000"/>
                </a:solidFill>
                <a:latin typeface="Times New Roman" pitchFamily="18" charset="0"/>
                <a:ea typeface="標楷體" pitchFamily="65" charset="-120"/>
              </a:rPr>
              <a:t>i&amp;ii</a:t>
            </a:r>
            <a:endParaRPr lang="en-US" altLang="zh-TW" sz="3000" b="1" dirty="0" smtClean="0">
              <a:solidFill>
                <a:srgbClr val="000000"/>
              </a:solidFill>
              <a:latin typeface="Times New Roman" pitchFamily="18" charset="0"/>
              <a:ea typeface="標楷體" pitchFamily="65" charset="-120"/>
            </a:endParaRPr>
          </a:p>
        </p:txBody>
      </p:sp>
      <p:sp>
        <p:nvSpPr>
          <p:cNvPr id="131075" name="Rectangle 3"/>
          <p:cNvSpPr>
            <a:spLocks noGrp="1" noChangeArrowheads="1"/>
          </p:cNvSpPr>
          <p:nvPr>
            <p:ph type="body" idx="1"/>
          </p:nvPr>
        </p:nvSpPr>
        <p:spPr>
          <a:xfrm>
            <a:off x="0" y="1052736"/>
            <a:ext cx="9144000" cy="2231802"/>
          </a:xfrm>
        </p:spPr>
        <p:txBody>
          <a:bodyPr/>
          <a:lstStyle/>
          <a:p>
            <a:pPr eaLnBrk="1" hangingPunct="1"/>
            <a:r>
              <a:rPr lang="en-US" altLang="zh-TW" b="1" dirty="0" smtClean="0">
                <a:solidFill>
                  <a:srgbClr val="000000"/>
                </a:solidFill>
                <a:latin typeface="Times New Roman" pitchFamily="18" charset="0"/>
                <a:ea typeface="標楷體" pitchFamily="65" charset="-120"/>
              </a:rPr>
              <a:t>”The place of the bank with which the credit is available is the place for presentation…A place for presentation other than that of the issuing bank is in addition to the place of the issuing bank ”-d</a:t>
            </a:r>
            <a:r>
              <a:rPr lang="zh-TW" altLang="en-US" b="1" dirty="0" smtClean="0">
                <a:solidFill>
                  <a:srgbClr val="000000"/>
                </a:solidFill>
                <a:latin typeface="Times New Roman" pitchFamily="18" charset="0"/>
                <a:ea typeface="標楷體" pitchFamily="65" charset="-120"/>
              </a:rPr>
              <a:t>項</a:t>
            </a:r>
            <a:r>
              <a:rPr lang="en-US" altLang="zh-TW" b="1" dirty="0" smtClean="0">
                <a:solidFill>
                  <a:srgbClr val="000000"/>
                </a:solidFill>
                <a:latin typeface="Times New Roman" pitchFamily="18" charset="0"/>
                <a:ea typeface="標楷體" pitchFamily="65" charset="-120"/>
              </a:rPr>
              <a:t>ii</a:t>
            </a:r>
            <a:r>
              <a:rPr lang="zh-TW" altLang="en-US" b="1" dirty="0" smtClean="0">
                <a:solidFill>
                  <a:srgbClr val="000000"/>
                </a:solidFill>
                <a:latin typeface="Times New Roman" pitchFamily="18" charset="0"/>
                <a:ea typeface="標楷體" pitchFamily="65" charset="-120"/>
              </a:rPr>
              <a:t>款</a:t>
            </a:r>
            <a:r>
              <a:rPr lang="en-US" altLang="zh-TW" b="1" dirty="0" smtClean="0">
                <a:solidFill>
                  <a:srgbClr val="000000"/>
                </a:solidFill>
                <a:latin typeface="Times New Roman" pitchFamily="18" charset="0"/>
                <a:ea typeface="標楷體" pitchFamily="65" charset="-120"/>
              </a:rPr>
              <a:t>.</a:t>
            </a:r>
            <a:endParaRPr lang="en-US" altLang="zh-TW" b="1" dirty="0" smtClean="0">
              <a:solidFill>
                <a:srgbClr val="000000"/>
              </a:solidFill>
              <a:latin typeface="Times New Roman" pitchFamily="18" charset="0"/>
              <a:ea typeface="細明體" pitchFamily="49" charset="-120"/>
            </a:endParaRPr>
          </a:p>
        </p:txBody>
      </p:sp>
      <p:sp>
        <p:nvSpPr>
          <p:cNvPr id="131076" name="Rectangle 4"/>
          <p:cNvSpPr>
            <a:spLocks noChangeArrowheads="1"/>
          </p:cNvSpPr>
          <p:nvPr/>
        </p:nvSpPr>
        <p:spPr bwMode="auto">
          <a:xfrm>
            <a:off x="0" y="3500438"/>
            <a:ext cx="4343400" cy="533400"/>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latin typeface="Times New Roman" pitchFamily="18" charset="0"/>
              </a:rPr>
              <a:t>L/C available with any bank</a:t>
            </a:r>
          </a:p>
        </p:txBody>
      </p:sp>
      <p:sp>
        <p:nvSpPr>
          <p:cNvPr id="131077" name="Rectangle 5"/>
          <p:cNvSpPr>
            <a:spLocks noChangeArrowheads="1"/>
          </p:cNvSpPr>
          <p:nvPr/>
        </p:nvSpPr>
        <p:spPr bwMode="auto">
          <a:xfrm>
            <a:off x="4648200" y="3500438"/>
            <a:ext cx="4495800" cy="533400"/>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latin typeface="Times New Roman" pitchFamily="18" charset="0"/>
              </a:rPr>
              <a:t>L/C available with ABC Bank</a:t>
            </a:r>
          </a:p>
        </p:txBody>
      </p:sp>
      <p:sp>
        <p:nvSpPr>
          <p:cNvPr id="131078" name="Rectangle 6"/>
          <p:cNvSpPr>
            <a:spLocks noChangeArrowheads="1"/>
          </p:cNvSpPr>
          <p:nvPr/>
        </p:nvSpPr>
        <p:spPr bwMode="auto">
          <a:xfrm>
            <a:off x="395288" y="5805488"/>
            <a:ext cx="7921625" cy="792162"/>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latin typeface="Verdana" pitchFamily="34" charset="0"/>
                <a:ea typeface="標楷體" pitchFamily="65" charset="-120"/>
              </a:rPr>
              <a:t>在指定銀行使用之信用狀亦可在開狀銀行使用</a:t>
            </a:r>
            <a:r>
              <a:rPr lang="en-US" altLang="zh-TW" sz="2400" b="1">
                <a:latin typeface="Verdana" pitchFamily="34" charset="0"/>
                <a:ea typeface="標楷體" pitchFamily="65" charset="-120"/>
              </a:rPr>
              <a:t>;</a:t>
            </a:r>
            <a:r>
              <a:rPr lang="zh-TW" altLang="en-US" sz="2400" b="1">
                <a:latin typeface="Verdana" pitchFamily="34" charset="0"/>
                <a:ea typeface="標楷體" pitchFamily="65" charset="-120"/>
              </a:rPr>
              <a:t>因此</a:t>
            </a:r>
            <a:r>
              <a:rPr lang="en-US" altLang="zh-TW" sz="2400" b="1">
                <a:latin typeface="Verdana" pitchFamily="34" charset="0"/>
                <a:ea typeface="標楷體" pitchFamily="65" charset="-120"/>
              </a:rPr>
              <a:t>,</a:t>
            </a:r>
            <a:r>
              <a:rPr lang="zh-TW" altLang="en-US" sz="2400" b="1">
                <a:latin typeface="Verdana" pitchFamily="34" charset="0"/>
                <a:ea typeface="標楷體" pitchFamily="65" charset="-120"/>
              </a:rPr>
              <a:t>提示</a:t>
            </a:r>
          </a:p>
          <a:p>
            <a:pPr algn="ctr" eaLnBrk="1" hangingPunct="1">
              <a:spcBef>
                <a:spcPct val="0"/>
              </a:spcBef>
              <a:buClrTx/>
              <a:buSzTx/>
              <a:buFontTx/>
              <a:buNone/>
            </a:pPr>
            <a:r>
              <a:rPr lang="zh-TW" altLang="en-US" sz="2400" b="1">
                <a:latin typeface="Verdana" pitchFamily="34" charset="0"/>
                <a:ea typeface="標楷體" pitchFamily="65" charset="-120"/>
              </a:rPr>
              <a:t>地點</a:t>
            </a:r>
            <a:r>
              <a:rPr lang="en-US" altLang="zh-TW" sz="2400" b="1">
                <a:latin typeface="Times New Roman" pitchFamily="18" charset="0"/>
                <a:ea typeface="標楷體" pitchFamily="65" charset="-120"/>
              </a:rPr>
              <a:t>(Place for presentation)</a:t>
            </a:r>
            <a:r>
              <a:rPr lang="zh-TW" altLang="en-US" sz="2400" b="1">
                <a:latin typeface="Times New Roman" pitchFamily="18" charset="0"/>
                <a:ea typeface="標楷體" pitchFamily="65" charset="-120"/>
              </a:rPr>
              <a:t>係視受益人向何者提示而定</a:t>
            </a:r>
          </a:p>
        </p:txBody>
      </p:sp>
      <p:sp>
        <p:nvSpPr>
          <p:cNvPr id="131079" name="Rectangle 7"/>
          <p:cNvSpPr>
            <a:spLocks noChangeArrowheads="1"/>
          </p:cNvSpPr>
          <p:nvPr/>
        </p:nvSpPr>
        <p:spPr bwMode="auto">
          <a:xfrm>
            <a:off x="395288" y="4797425"/>
            <a:ext cx="2819400" cy="838200"/>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latin typeface="Times New Roman" pitchFamily="18" charset="0"/>
                <a:ea typeface="標楷體" pitchFamily="65" charset="-120"/>
              </a:rPr>
              <a:t>1.</a:t>
            </a:r>
            <a:r>
              <a:rPr lang="zh-TW" altLang="en-US" sz="2400" b="1">
                <a:latin typeface="Times New Roman" pitchFamily="18" charset="0"/>
                <a:ea typeface="標楷體" pitchFamily="65" charset="-120"/>
              </a:rPr>
              <a:t>任何銀行</a:t>
            </a:r>
          </a:p>
          <a:p>
            <a:pPr algn="ctr" eaLnBrk="1" hangingPunct="1">
              <a:spcBef>
                <a:spcPct val="0"/>
              </a:spcBef>
              <a:buClrTx/>
              <a:buSzTx/>
              <a:buFontTx/>
              <a:buNone/>
            </a:pPr>
            <a:r>
              <a:rPr lang="en-US" altLang="zh-TW" sz="2400" b="1">
                <a:latin typeface="Times New Roman" pitchFamily="18" charset="0"/>
                <a:ea typeface="標楷體" pitchFamily="65" charset="-120"/>
              </a:rPr>
              <a:t>2.</a:t>
            </a:r>
            <a:r>
              <a:rPr lang="zh-TW" altLang="en-US" sz="2400" b="1">
                <a:latin typeface="Times New Roman" pitchFamily="18" charset="0"/>
                <a:ea typeface="標楷體" pitchFamily="65" charset="-120"/>
              </a:rPr>
              <a:t>開狀銀行</a:t>
            </a:r>
          </a:p>
        </p:txBody>
      </p:sp>
      <p:sp>
        <p:nvSpPr>
          <p:cNvPr id="131080" name="Rectangle 8"/>
          <p:cNvSpPr>
            <a:spLocks noChangeArrowheads="1"/>
          </p:cNvSpPr>
          <p:nvPr/>
        </p:nvSpPr>
        <p:spPr bwMode="auto">
          <a:xfrm>
            <a:off x="5940425" y="4797425"/>
            <a:ext cx="2667000" cy="838200"/>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400" b="1">
                <a:latin typeface="Times New Roman" pitchFamily="18" charset="0"/>
                <a:ea typeface="標楷體" pitchFamily="65" charset="-120"/>
              </a:rPr>
              <a:t>1.ABC Bank</a:t>
            </a:r>
          </a:p>
          <a:p>
            <a:pPr algn="ctr" eaLnBrk="1" hangingPunct="1">
              <a:spcBef>
                <a:spcPct val="0"/>
              </a:spcBef>
              <a:buClrTx/>
              <a:buSzTx/>
              <a:buFontTx/>
              <a:buNone/>
            </a:pPr>
            <a:r>
              <a:rPr lang="en-US" altLang="zh-TW" sz="2400" b="1">
                <a:latin typeface="Times New Roman" pitchFamily="18" charset="0"/>
                <a:ea typeface="標楷體" pitchFamily="65" charset="-120"/>
              </a:rPr>
              <a:t>2.</a:t>
            </a:r>
            <a:r>
              <a:rPr lang="zh-TW" altLang="en-US" sz="2400" b="1">
                <a:latin typeface="Times New Roman" pitchFamily="18" charset="0"/>
                <a:ea typeface="標楷體" pitchFamily="65" charset="-120"/>
              </a:rPr>
              <a:t>開狀銀行</a:t>
            </a:r>
          </a:p>
        </p:txBody>
      </p:sp>
      <p:sp>
        <p:nvSpPr>
          <p:cNvPr id="131081" name="AutoShape 9"/>
          <p:cNvSpPr>
            <a:spLocks noChangeArrowheads="1"/>
          </p:cNvSpPr>
          <p:nvPr/>
        </p:nvSpPr>
        <p:spPr bwMode="auto">
          <a:xfrm>
            <a:off x="1619250" y="4076700"/>
            <a:ext cx="152400" cy="685800"/>
          </a:xfrm>
          <a:prstGeom prst="downArrow">
            <a:avLst>
              <a:gd name="adj1" fmla="val 50000"/>
              <a:gd name="adj2" fmla="val 112500"/>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endParaRPr lang="zh-TW" altLang="en-US" sz="1800"/>
          </a:p>
        </p:txBody>
      </p:sp>
      <p:sp>
        <p:nvSpPr>
          <p:cNvPr id="131082" name="AutoShape 10"/>
          <p:cNvSpPr>
            <a:spLocks noChangeArrowheads="1"/>
          </p:cNvSpPr>
          <p:nvPr/>
        </p:nvSpPr>
        <p:spPr bwMode="auto">
          <a:xfrm>
            <a:off x="7019925" y="4076700"/>
            <a:ext cx="152400" cy="685800"/>
          </a:xfrm>
          <a:prstGeom prst="downArrow">
            <a:avLst>
              <a:gd name="adj1" fmla="val 50000"/>
              <a:gd name="adj2" fmla="val 112500"/>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endParaRPr lang="zh-TW" altLang="en-US" sz="1800"/>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281</a:t>
            </a:fld>
            <a:endParaRPr lang="zh-TW" altLang="en-US"/>
          </a:p>
        </p:txBody>
      </p:sp>
    </p:spTree>
    <p:extLst>
      <p:ext uri="{BB962C8B-B14F-4D97-AF65-F5344CB8AC3E}">
        <p14:creationId xmlns:p14="http://schemas.microsoft.com/office/powerpoint/2010/main" xmlns="" val="1449159710"/>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87313"/>
            <a:ext cx="9144000" cy="668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zh-TW" altLang="en-US" sz="1800" b="1"/>
              <a:t>*</a:t>
            </a:r>
            <a:r>
              <a:rPr lang="en-US" altLang="zh-TW" sz="1800" b="1">
                <a:latin typeface="Times New Roman" pitchFamily="18" charset="0"/>
                <a:cs typeface="Times New Roman" pitchFamily="18" charset="0"/>
              </a:rPr>
              <a:t>50 : Applicant</a:t>
            </a:r>
            <a:r>
              <a:rPr lang="zh-TW" altLang="en-US" sz="1800" b="1">
                <a:latin typeface="Times New Roman" pitchFamily="18" charset="0"/>
                <a:cs typeface="Times New Roman" pitchFamily="18" charset="0"/>
              </a:rPr>
              <a:t>（開狀申請人）</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ABC INT’L TRADING CO., LTD.</a:t>
            </a:r>
          </a:p>
          <a:p>
            <a:pPr eaLnBrk="1" hangingPunct="1">
              <a:spcBef>
                <a:spcPct val="0"/>
              </a:spcBef>
              <a:buClrTx/>
              <a:buSzTx/>
              <a:buFontTx/>
              <a:buNone/>
            </a:pPr>
            <a:r>
              <a:rPr lang="en-US" altLang="zh-TW" sz="1800" b="1">
                <a:latin typeface="Times New Roman" pitchFamily="18" charset="0"/>
                <a:cs typeface="Times New Roman" pitchFamily="18" charset="0"/>
              </a:rPr>
              <a:t>      13/F NO.1 VICTORIA RD.</a:t>
            </a:r>
          </a:p>
          <a:p>
            <a:pPr eaLnBrk="1" hangingPunct="1">
              <a:spcBef>
                <a:spcPct val="0"/>
              </a:spcBef>
              <a:buClrTx/>
              <a:buSzTx/>
              <a:buFontTx/>
              <a:buNone/>
            </a:pPr>
            <a:r>
              <a:rPr lang="en-US" altLang="zh-TW" sz="1800" b="1">
                <a:latin typeface="Times New Roman" pitchFamily="18" charset="0"/>
                <a:cs typeface="Times New Roman" pitchFamily="18" charset="0"/>
              </a:rPr>
              <a:t>      HONG KONG HK</a:t>
            </a:r>
          </a:p>
          <a:p>
            <a:pPr eaLnBrk="1" hangingPunct="1">
              <a:spcBef>
                <a:spcPct val="0"/>
              </a:spcBef>
              <a:buClrTx/>
              <a:buSzTx/>
              <a:buFontTx/>
              <a:buNone/>
            </a:pPr>
            <a:r>
              <a:rPr lang="en-US" altLang="zh-TW" sz="1800" b="1">
                <a:latin typeface="Times New Roman" pitchFamily="18" charset="0"/>
                <a:cs typeface="Times New Roman" pitchFamily="18" charset="0"/>
              </a:rPr>
              <a:t> *59 : Beneficiary</a:t>
            </a:r>
            <a:r>
              <a:rPr lang="zh-TW" altLang="en-US" sz="1800" b="1">
                <a:latin typeface="Times New Roman" pitchFamily="18" charset="0"/>
                <a:cs typeface="Times New Roman" pitchFamily="18" charset="0"/>
              </a:rPr>
              <a:t>（信用狀受益人）</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XYZ INDUSTRIAL CO., LTD.</a:t>
            </a:r>
          </a:p>
          <a:p>
            <a:pPr eaLnBrk="1" hangingPunct="1">
              <a:spcBef>
                <a:spcPct val="0"/>
              </a:spcBef>
              <a:buClrTx/>
              <a:buSzTx/>
              <a:buFontTx/>
              <a:buNone/>
            </a:pPr>
            <a:r>
              <a:rPr lang="en-US" altLang="zh-TW" sz="1800" b="1">
                <a:latin typeface="Times New Roman" pitchFamily="18" charset="0"/>
                <a:cs typeface="Times New Roman" pitchFamily="18" charset="0"/>
              </a:rPr>
              <a:t>      3F-3, NO.1234, CHUNG HSIAO E. ROAD, SEC. 2</a:t>
            </a:r>
          </a:p>
          <a:p>
            <a:pPr eaLnBrk="1" hangingPunct="1">
              <a:spcBef>
                <a:spcPct val="0"/>
              </a:spcBef>
              <a:buClrTx/>
              <a:buSzTx/>
              <a:buFontTx/>
              <a:buNone/>
            </a:pPr>
            <a:r>
              <a:rPr lang="en-US" altLang="zh-TW" sz="1800" b="1">
                <a:latin typeface="Times New Roman" pitchFamily="18" charset="0"/>
                <a:cs typeface="Times New Roman" pitchFamily="18" charset="0"/>
              </a:rPr>
              <a:t>      TAIPEI, TAIWAN</a:t>
            </a:r>
          </a:p>
          <a:p>
            <a:pPr eaLnBrk="1" hangingPunct="1">
              <a:spcBef>
                <a:spcPct val="0"/>
              </a:spcBef>
              <a:buClrTx/>
              <a:buSzTx/>
              <a:buFontTx/>
              <a:buNone/>
            </a:pPr>
            <a:r>
              <a:rPr lang="en-US" altLang="zh-TW" sz="1800" b="1">
                <a:latin typeface="Times New Roman" pitchFamily="18" charset="0"/>
                <a:cs typeface="Times New Roman" pitchFamily="18" charset="0"/>
              </a:rPr>
              <a:t>*32B: Currency Code Amount</a:t>
            </a:r>
            <a:r>
              <a:rPr lang="zh-TW" altLang="en-US" sz="1800" b="1">
                <a:latin typeface="Times New Roman" pitchFamily="18" charset="0"/>
                <a:cs typeface="Times New Roman" pitchFamily="18" charset="0"/>
              </a:rPr>
              <a:t>（信用狀金額－幣別及數額）</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Currency       : USD</a:t>
            </a:r>
            <a:r>
              <a:rPr lang="zh-TW" altLang="en-US" sz="1800" b="1">
                <a:latin typeface="Times New Roman" pitchFamily="18" charset="0"/>
                <a:cs typeface="Times New Roman" pitchFamily="18" charset="0"/>
              </a:rPr>
              <a:t>（</a:t>
            </a:r>
            <a:r>
              <a:rPr lang="en-US" altLang="zh-TW" sz="1800" b="1">
                <a:latin typeface="Times New Roman" pitchFamily="18" charset="0"/>
                <a:cs typeface="Times New Roman" pitchFamily="18" charset="0"/>
              </a:rPr>
              <a:t>US DOLLAR</a:t>
            </a:r>
            <a:r>
              <a:rPr lang="zh-TW" altLang="en-US" sz="1800" b="1">
                <a:latin typeface="Times New Roman" pitchFamily="18" charset="0"/>
                <a:cs typeface="Times New Roman" pitchFamily="18" charset="0"/>
              </a:rPr>
              <a:t>）</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Amount        :                   #240,000.00#</a:t>
            </a:r>
          </a:p>
          <a:p>
            <a:pPr eaLnBrk="1" hangingPunct="1">
              <a:spcBef>
                <a:spcPct val="0"/>
              </a:spcBef>
              <a:buClrTx/>
              <a:buSzTx/>
              <a:buFontTx/>
              <a:buNone/>
            </a:pPr>
            <a:r>
              <a:rPr lang="en-US" altLang="zh-TW" sz="1800" b="1">
                <a:latin typeface="Times New Roman" pitchFamily="18" charset="0"/>
                <a:cs typeface="Times New Roman" pitchFamily="18" charset="0"/>
              </a:rPr>
              <a:t>*41D: Available With….By….-Name/Address</a:t>
            </a:r>
            <a:r>
              <a:rPr lang="zh-TW" altLang="en-US" sz="1800" b="1">
                <a:latin typeface="Times New Roman" pitchFamily="18" charset="0"/>
                <a:cs typeface="Times New Roman" pitchFamily="18" charset="0"/>
              </a:rPr>
              <a:t>（信用狀使用地點及使用方式）</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ANY BANK(</a:t>
            </a:r>
            <a:r>
              <a:rPr lang="zh-TW" altLang="en-US" sz="1800" b="1">
                <a:latin typeface="Times New Roman" pitchFamily="18" charset="0"/>
                <a:cs typeface="Times New Roman" pitchFamily="18" charset="0"/>
              </a:rPr>
              <a:t>若為限制使用</a:t>
            </a:r>
            <a:r>
              <a:rPr lang="en-US" altLang="zh-TW" sz="1800" b="1">
                <a:latin typeface="Times New Roman" pitchFamily="18" charset="0"/>
                <a:cs typeface="Times New Roman" pitchFamily="18" charset="0"/>
              </a:rPr>
              <a:t>:OO BANK)</a:t>
            </a:r>
          </a:p>
          <a:p>
            <a:pPr eaLnBrk="1" hangingPunct="1">
              <a:spcBef>
                <a:spcPct val="0"/>
              </a:spcBef>
              <a:buClrTx/>
              <a:buSzTx/>
              <a:buFontTx/>
              <a:buNone/>
            </a:pPr>
            <a:r>
              <a:rPr lang="en-US" altLang="zh-TW" sz="1800" b="1">
                <a:latin typeface="Times New Roman" pitchFamily="18" charset="0"/>
                <a:cs typeface="Times New Roman" pitchFamily="18" charset="0"/>
              </a:rPr>
              <a:t>      BY NEGOTIATION(</a:t>
            </a:r>
            <a:r>
              <a:rPr lang="zh-TW" altLang="en-US" sz="1800" b="1">
                <a:latin typeface="Times New Roman" pitchFamily="18" charset="0"/>
                <a:cs typeface="Times New Roman" pitchFamily="18" charset="0"/>
              </a:rPr>
              <a:t>或若為</a:t>
            </a:r>
            <a:r>
              <a:rPr lang="en-US" altLang="zh-TW" sz="1800" b="1">
                <a:latin typeface="Times New Roman" pitchFamily="18" charset="0"/>
                <a:cs typeface="Times New Roman" pitchFamily="18" charset="0"/>
              </a:rPr>
              <a:t>Seller’s Usance </a:t>
            </a:r>
            <a:r>
              <a:rPr lang="zh-TW" altLang="en-US" sz="1800" b="1">
                <a:latin typeface="Times New Roman" pitchFamily="18" charset="0"/>
                <a:cs typeface="Times New Roman" pitchFamily="18" charset="0"/>
              </a:rPr>
              <a:t>則為 </a:t>
            </a:r>
            <a:r>
              <a:rPr lang="en-US" altLang="zh-TW" sz="1800" b="1">
                <a:latin typeface="Times New Roman" pitchFamily="18" charset="0"/>
                <a:cs typeface="Times New Roman" pitchFamily="18" charset="0"/>
              </a:rPr>
              <a:t>ACCEPTANCE or DEF Payment)</a:t>
            </a:r>
          </a:p>
          <a:p>
            <a:pPr eaLnBrk="1" hangingPunct="1">
              <a:spcBef>
                <a:spcPct val="0"/>
              </a:spcBef>
              <a:buClrTx/>
              <a:buSzTx/>
              <a:buFontTx/>
              <a:buNone/>
            </a:pPr>
            <a:r>
              <a:rPr lang="en-US" altLang="zh-TW" sz="1800" b="1">
                <a:latin typeface="Times New Roman" pitchFamily="18" charset="0"/>
                <a:cs typeface="Times New Roman" pitchFamily="18" charset="0"/>
              </a:rPr>
              <a:t>  42C: Drafts at…</a:t>
            </a:r>
            <a:r>
              <a:rPr lang="zh-TW" altLang="en-US" sz="1800" b="1">
                <a:latin typeface="Times New Roman" pitchFamily="18" charset="0"/>
                <a:cs typeface="Times New Roman" pitchFamily="18" charset="0"/>
              </a:rPr>
              <a:t>（匯票條款）</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SIGHT(</a:t>
            </a:r>
            <a:r>
              <a:rPr lang="zh-TW" altLang="en-US" sz="1800" b="1">
                <a:latin typeface="Times New Roman" pitchFamily="18" charset="0"/>
                <a:cs typeface="Times New Roman" pitchFamily="18" charset="0"/>
              </a:rPr>
              <a:t>或 </a:t>
            </a:r>
            <a:r>
              <a:rPr lang="en-US" altLang="zh-TW" sz="1800" b="1">
                <a:latin typeface="Times New Roman" pitchFamily="18" charset="0"/>
                <a:cs typeface="Times New Roman" pitchFamily="18" charset="0"/>
              </a:rPr>
              <a:t>60DAYS AFTER THE DATE OF SHIPMENT)</a:t>
            </a:r>
          </a:p>
          <a:p>
            <a:pPr eaLnBrk="1" hangingPunct="1">
              <a:spcBef>
                <a:spcPct val="0"/>
              </a:spcBef>
              <a:buClrTx/>
              <a:buSzTx/>
              <a:buFontTx/>
              <a:buNone/>
            </a:pPr>
            <a:r>
              <a:rPr lang="en-US" altLang="zh-TW" sz="1800" b="1">
                <a:latin typeface="Times New Roman" pitchFamily="18" charset="0"/>
                <a:cs typeface="Times New Roman" pitchFamily="18" charset="0"/>
              </a:rPr>
              <a:t>  42D: Drawee – Name and Address</a:t>
            </a:r>
            <a:r>
              <a:rPr lang="zh-TW" altLang="en-US" sz="1800" b="1">
                <a:latin typeface="Times New Roman" pitchFamily="18" charset="0"/>
                <a:cs typeface="Times New Roman" pitchFamily="18" charset="0"/>
              </a:rPr>
              <a:t>（匯票付款人）</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FIRST UNION NATIONAL BANK, HONG KONG </a:t>
            </a:r>
          </a:p>
          <a:p>
            <a:pPr eaLnBrk="1" hangingPunct="1">
              <a:spcBef>
                <a:spcPct val="0"/>
              </a:spcBef>
              <a:buClrTx/>
              <a:buSzTx/>
              <a:buFontTx/>
              <a:buNone/>
            </a:pPr>
            <a:r>
              <a:rPr lang="en-US" altLang="zh-TW" sz="1800" b="1">
                <a:latin typeface="Times New Roman" pitchFamily="18" charset="0"/>
                <a:cs typeface="Times New Roman" pitchFamily="18" charset="0"/>
              </a:rPr>
              <a:t>  43P: Partial Shipment</a:t>
            </a:r>
            <a:r>
              <a:rPr lang="zh-TW" altLang="en-US" sz="1800" b="1">
                <a:latin typeface="Times New Roman" pitchFamily="18" charset="0"/>
                <a:cs typeface="Times New Roman" pitchFamily="18" charset="0"/>
              </a:rPr>
              <a:t>（可否分裝）</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ALLOWED</a:t>
            </a:r>
          </a:p>
          <a:p>
            <a:pPr eaLnBrk="1" hangingPunct="1">
              <a:spcBef>
                <a:spcPct val="0"/>
              </a:spcBef>
              <a:buClrTx/>
              <a:buSzTx/>
              <a:buFontTx/>
              <a:buNone/>
            </a:pPr>
            <a:r>
              <a:rPr lang="en-US" altLang="zh-TW" sz="1800" b="1">
                <a:latin typeface="Times New Roman" pitchFamily="18" charset="0"/>
                <a:cs typeface="Times New Roman" pitchFamily="18" charset="0"/>
              </a:rPr>
              <a:t>  43T: Transshipment</a:t>
            </a:r>
            <a:r>
              <a:rPr lang="zh-TW" altLang="en-US" sz="1800" b="1">
                <a:latin typeface="Times New Roman" pitchFamily="18" charset="0"/>
                <a:cs typeface="Times New Roman" pitchFamily="18" charset="0"/>
              </a:rPr>
              <a:t>（可否轉運）</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ALLOWED</a:t>
            </a:r>
          </a:p>
          <a:p>
            <a:pPr eaLnBrk="1" hangingPunct="1">
              <a:spcBef>
                <a:spcPct val="0"/>
              </a:spcBef>
              <a:buClrTx/>
              <a:buSzTx/>
              <a:buFontTx/>
              <a:buNone/>
            </a:pPr>
            <a:r>
              <a:rPr lang="en-US" altLang="zh-TW" sz="1800" b="1">
                <a:latin typeface="Times New Roman" pitchFamily="18" charset="0"/>
                <a:cs typeface="Times New Roman" pitchFamily="18" charset="0"/>
              </a:rPr>
              <a:t>  44E: Port of Loading/Airport of Departure</a:t>
            </a:r>
            <a:r>
              <a:rPr lang="zh-TW" altLang="en-US" sz="1800" b="1">
                <a:latin typeface="Times New Roman" pitchFamily="18" charset="0"/>
                <a:cs typeface="Times New Roman" pitchFamily="18" charset="0"/>
              </a:rPr>
              <a:t>（裝載港</a:t>
            </a:r>
            <a:r>
              <a:rPr lang="en-US" altLang="zh-TW" sz="1800" b="1">
                <a:latin typeface="Times New Roman" pitchFamily="18" charset="0"/>
                <a:cs typeface="Times New Roman" pitchFamily="18" charset="0"/>
              </a:rPr>
              <a:t>/</a:t>
            </a:r>
            <a:r>
              <a:rPr lang="zh-TW" altLang="en-US" sz="1800" b="1">
                <a:latin typeface="Times New Roman" pitchFamily="18" charset="0"/>
                <a:cs typeface="Times New Roman" pitchFamily="18" charset="0"/>
              </a:rPr>
              <a:t>起運機場）</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TAIWANESE PORT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282</a:t>
            </a:fld>
            <a:endParaRPr lang="zh-TW" altLang="en-US"/>
          </a:p>
        </p:txBody>
      </p:sp>
    </p:spTree>
    <p:extLst>
      <p:ext uri="{BB962C8B-B14F-4D97-AF65-F5344CB8AC3E}">
        <p14:creationId xmlns:p14="http://schemas.microsoft.com/office/powerpoint/2010/main" xmlns="" val="3208662256"/>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95536" y="28419"/>
            <a:ext cx="8523288" cy="1312349"/>
          </a:xfrm>
        </p:spPr>
        <p:txBody>
          <a:bodyPr/>
          <a:lstStyle/>
          <a:p>
            <a:pPr algn="ctr" eaLnBrk="1" hangingPunct="1"/>
            <a:r>
              <a:rPr lang="zh-TW" altLang="en-US" sz="3500" b="1" dirty="0" smtClean="0">
                <a:latin typeface="Times New Roman" pitchFamily="18" charset="0"/>
                <a:ea typeface="標楷體" pitchFamily="65" charset="-120"/>
                <a:cs typeface="Times New Roman" pitchFamily="18" charset="0"/>
              </a:rPr>
              <a:t>出口押匯與信用狀之使用方式</a:t>
            </a:r>
            <a:r>
              <a:rPr lang="en-US" altLang="zh-TW" sz="3500" b="1" dirty="0" smtClean="0">
                <a:ea typeface="標楷體" pitchFamily="65" charset="-120"/>
                <a:cs typeface="Times New Roman" pitchFamily="18" charset="0"/>
              </a:rPr>
              <a:t>-</a:t>
            </a:r>
            <a:r>
              <a:rPr lang="zh-TW" altLang="en-US" sz="3500" b="1" dirty="0" smtClean="0">
                <a:latin typeface="Times New Roman" pitchFamily="18" charset="0"/>
                <a:ea typeface="標楷體" pitchFamily="65" charset="-120"/>
                <a:cs typeface="Times New Roman" pitchFamily="18" charset="0"/>
              </a:rPr>
              <a:t>兌付與讓購</a:t>
            </a:r>
            <a:r>
              <a:rPr lang="en-US" altLang="zh-TW" sz="2700" b="1" dirty="0" smtClean="0">
                <a:latin typeface="Times New Roman" pitchFamily="18" charset="0"/>
                <a:ea typeface="標楷體" pitchFamily="65" charset="-120"/>
                <a:cs typeface="Times New Roman" pitchFamily="18" charset="0"/>
              </a:rPr>
              <a:t>(UCP600 Article 2)</a:t>
            </a:r>
          </a:p>
        </p:txBody>
      </p:sp>
      <p:sp>
        <p:nvSpPr>
          <p:cNvPr id="134147" name="Rectangle 3"/>
          <p:cNvSpPr>
            <a:spLocks noGrp="1" noChangeArrowheads="1"/>
          </p:cNvSpPr>
          <p:nvPr>
            <p:ph type="body" idx="1"/>
          </p:nvPr>
        </p:nvSpPr>
        <p:spPr>
          <a:xfrm>
            <a:off x="0" y="1340768"/>
            <a:ext cx="9023350" cy="5517232"/>
          </a:xfrm>
        </p:spPr>
        <p:txBody>
          <a:bodyPr>
            <a:normAutofit/>
          </a:bodyPr>
          <a:lstStyle/>
          <a:p>
            <a:pPr marL="660400" indent="-660400" eaLnBrk="1" hangingPunct="1"/>
            <a:r>
              <a:rPr lang="zh-TW" altLang="en-US" sz="3200" b="1" dirty="0" smtClean="0">
                <a:solidFill>
                  <a:srgbClr val="FF0000"/>
                </a:solidFill>
                <a:latin typeface="Times New Roman" pitchFamily="18" charset="0"/>
                <a:ea typeface="標楷體" pitchFamily="65" charset="-120"/>
                <a:cs typeface="Times New Roman" pitchFamily="18" charset="0"/>
              </a:rPr>
              <a:t>兌付</a:t>
            </a:r>
            <a:r>
              <a:rPr lang="zh-TW" altLang="en-US" sz="3200" b="1" dirty="0" smtClean="0">
                <a:latin typeface="Times New Roman" pitchFamily="18" charset="0"/>
                <a:ea typeface="標楷體" pitchFamily="65" charset="-120"/>
                <a:cs typeface="Times New Roman" pitchFamily="18" charset="0"/>
              </a:rPr>
              <a:t>意指</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a:p>
            <a:pPr marL="660400" indent="-660400" eaLnBrk="1" hangingPunct="1">
              <a:buFont typeface="Wingdings" pitchFamily="2" charset="2"/>
              <a:buNone/>
            </a:pPr>
            <a:r>
              <a:rPr lang="zh-TW" altLang="en-US" sz="3200" b="1" dirty="0" smtClean="0">
                <a:latin typeface="Times New Roman" pitchFamily="18" charset="0"/>
                <a:ea typeface="標楷體" pitchFamily="65" charset="-120"/>
                <a:cs typeface="Times New Roman" pitchFamily="18" charset="0"/>
              </a:rPr>
              <a:t>   </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信用狀使用方式為即期付款</a:t>
            </a:r>
            <a:r>
              <a:rPr lang="en-US" altLang="zh-TW" sz="3200" b="1" dirty="0" smtClean="0">
                <a:latin typeface="Times New Roman" pitchFamily="18" charset="0"/>
                <a:ea typeface="標楷體" pitchFamily="65" charset="-120"/>
                <a:cs typeface="Times New Roman" pitchFamily="18" charset="0"/>
              </a:rPr>
              <a:t>(Sight Payment)</a:t>
            </a:r>
            <a:r>
              <a:rPr lang="zh-TW" altLang="en-US" sz="3200" b="1" dirty="0" smtClean="0">
                <a:latin typeface="Times New Roman" pitchFamily="18" charset="0"/>
                <a:ea typeface="標楷體" pitchFamily="65" charset="-120"/>
                <a:cs typeface="Times New Roman" pitchFamily="18" charset="0"/>
              </a:rPr>
              <a:t>者</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為即期付款</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a:p>
            <a:pPr marL="660400" indent="-660400" eaLnBrk="1" hangingPunct="1">
              <a:buFont typeface="Wingdings" pitchFamily="2" charset="2"/>
              <a:buNone/>
            </a:pPr>
            <a:r>
              <a:rPr lang="zh-TW" altLang="en-US" sz="3200" b="1" dirty="0" smtClean="0">
                <a:latin typeface="Times New Roman" pitchFamily="18" charset="0"/>
                <a:ea typeface="標楷體" pitchFamily="65" charset="-120"/>
                <a:cs typeface="Times New Roman" pitchFamily="18" charset="0"/>
              </a:rPr>
              <a:t>   </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信用狀使用方式為延期付款</a:t>
            </a:r>
            <a:r>
              <a:rPr lang="en-US" altLang="zh-TW" sz="3200" b="1" dirty="0" smtClean="0">
                <a:latin typeface="Times New Roman" pitchFamily="18" charset="0"/>
                <a:ea typeface="標楷體" pitchFamily="65" charset="-120"/>
                <a:cs typeface="Times New Roman" pitchFamily="18" charset="0"/>
              </a:rPr>
              <a:t>(Deferred Payment)</a:t>
            </a:r>
            <a:r>
              <a:rPr lang="zh-TW" altLang="en-US" sz="3200" b="1" dirty="0" smtClean="0">
                <a:latin typeface="Times New Roman" pitchFamily="18" charset="0"/>
                <a:ea typeface="標楷體" pitchFamily="65" charset="-120"/>
                <a:cs typeface="Times New Roman" pitchFamily="18" charset="0"/>
              </a:rPr>
              <a:t>者</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承擔延期付款義務並於到期日為付款</a:t>
            </a:r>
            <a:r>
              <a:rPr lang="en-US" altLang="zh-TW" sz="3200" b="1" dirty="0" smtClean="0">
                <a:latin typeface="Times New Roman" pitchFamily="18" charset="0"/>
                <a:ea typeface="標楷體" pitchFamily="65" charset="-120"/>
                <a:cs typeface="Times New Roman" pitchFamily="18" charset="0"/>
              </a:rPr>
              <a:t>(to incur a deferred payment undertaking and pay at maturity)</a:t>
            </a:r>
            <a:r>
              <a:rPr lang="en-US" altLang="zh-TW" sz="3200" b="1" dirty="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a:p>
            <a:pPr marL="660400" indent="-660400" eaLnBrk="1" hangingPunct="1">
              <a:buFont typeface="Wingdings" pitchFamily="2" charset="2"/>
              <a:buNone/>
            </a:pPr>
            <a:r>
              <a:rPr lang="zh-TW" altLang="en-US" sz="3200" b="1" dirty="0" smtClean="0">
                <a:latin typeface="Times New Roman" pitchFamily="18" charset="0"/>
                <a:ea typeface="標楷體" pitchFamily="65" charset="-120"/>
                <a:cs typeface="Times New Roman" pitchFamily="18" charset="0"/>
              </a:rPr>
              <a:t>   </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信用狀使用方式為承兌</a:t>
            </a:r>
            <a:r>
              <a:rPr lang="en-US" altLang="zh-TW" sz="3200" b="1" dirty="0" smtClean="0">
                <a:latin typeface="Times New Roman" pitchFamily="18" charset="0"/>
                <a:ea typeface="標楷體" pitchFamily="65" charset="-120"/>
                <a:cs typeface="Times New Roman" pitchFamily="18" charset="0"/>
              </a:rPr>
              <a:t>(Acceptance)</a:t>
            </a:r>
            <a:r>
              <a:rPr lang="zh-TW" altLang="en-US" sz="3200" b="1" dirty="0" smtClean="0">
                <a:latin typeface="Times New Roman" pitchFamily="18" charset="0"/>
                <a:ea typeface="標楷體" pitchFamily="65" charset="-120"/>
                <a:cs typeface="Times New Roman" pitchFamily="18" charset="0"/>
              </a:rPr>
              <a:t>者</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對受益人所簽發之匯票為承兌並於到期日為付款</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283</a:t>
            </a:fld>
            <a:endParaRPr lang="zh-TW" altLang="en-US"/>
          </a:p>
        </p:txBody>
      </p:sp>
    </p:spTree>
    <p:extLst>
      <p:ext uri="{BB962C8B-B14F-4D97-AF65-F5344CB8AC3E}">
        <p14:creationId xmlns:p14="http://schemas.microsoft.com/office/powerpoint/2010/main" xmlns="" val="3243117182"/>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50825" y="1"/>
            <a:ext cx="8642350" cy="1196752"/>
          </a:xfrm>
        </p:spPr>
        <p:txBody>
          <a:bodyPr/>
          <a:lstStyle/>
          <a:p>
            <a:pPr algn="ctr" eaLnBrk="1" hangingPunct="1"/>
            <a:r>
              <a:rPr lang="zh-TW" altLang="en-US" sz="3600" b="1" dirty="0" smtClean="0">
                <a:latin typeface="Times New Roman" pitchFamily="18" charset="0"/>
                <a:ea typeface="標楷體" pitchFamily="65" charset="-120"/>
                <a:cs typeface="Times New Roman" pitchFamily="18" charset="0"/>
              </a:rPr>
              <a:t>出口押匯與信用狀之使用方式</a:t>
            </a:r>
            <a:r>
              <a:rPr lang="en-US" altLang="zh-TW" sz="3600" b="1" dirty="0" smtClean="0">
                <a:ea typeface="標楷體" pitchFamily="65" charset="-120"/>
                <a:cs typeface="Times New Roman" pitchFamily="18" charset="0"/>
              </a:rPr>
              <a:t>-</a:t>
            </a:r>
            <a:r>
              <a:rPr lang="zh-TW" altLang="en-US" sz="3600" b="1" dirty="0" smtClean="0">
                <a:latin typeface="Times New Roman" pitchFamily="18" charset="0"/>
                <a:ea typeface="標楷體" pitchFamily="65" charset="-120"/>
                <a:cs typeface="Times New Roman" pitchFamily="18" charset="0"/>
              </a:rPr>
              <a:t>兌付與讓購</a:t>
            </a:r>
            <a:r>
              <a:rPr lang="en-US" altLang="zh-TW" sz="2700" b="1" dirty="0" smtClean="0">
                <a:latin typeface="Times New Roman" pitchFamily="18" charset="0"/>
                <a:ea typeface="標楷體" pitchFamily="65" charset="-120"/>
                <a:cs typeface="Times New Roman" pitchFamily="18" charset="0"/>
              </a:rPr>
              <a:t>(UCP600 Article 2)</a:t>
            </a:r>
          </a:p>
        </p:txBody>
      </p:sp>
      <p:sp>
        <p:nvSpPr>
          <p:cNvPr id="135171" name="Rectangle 3"/>
          <p:cNvSpPr>
            <a:spLocks noGrp="1" noChangeArrowheads="1"/>
          </p:cNvSpPr>
          <p:nvPr>
            <p:ph type="body" idx="1"/>
          </p:nvPr>
        </p:nvSpPr>
        <p:spPr>
          <a:xfrm>
            <a:off x="0" y="1196752"/>
            <a:ext cx="9144000" cy="5661248"/>
          </a:xfrm>
        </p:spPr>
        <p:txBody>
          <a:bodyPr>
            <a:normAutofit/>
          </a:bodyPr>
          <a:lstStyle/>
          <a:p>
            <a:pPr eaLnBrk="1" hangingPunct="1"/>
            <a:r>
              <a:rPr lang="zh-TW" altLang="en-US" sz="2800" b="1" dirty="0" smtClean="0">
                <a:latin typeface="Times New Roman" pitchFamily="18" charset="0"/>
                <a:ea typeface="標楷體" pitchFamily="65" charset="-120"/>
                <a:cs typeface="Times New Roman" pitchFamily="18" charset="0"/>
              </a:rPr>
              <a:t>讓購</a:t>
            </a:r>
            <a:r>
              <a:rPr lang="en-US" altLang="zh-TW" sz="2800" b="1" dirty="0" smtClean="0">
                <a:latin typeface="Times New Roman" pitchFamily="18" charset="0"/>
                <a:ea typeface="標楷體" pitchFamily="65" charset="-120"/>
                <a:cs typeface="Times New Roman" pitchFamily="18" charset="0"/>
              </a:rPr>
              <a:t>(Negotiation)</a:t>
            </a:r>
            <a:r>
              <a:rPr lang="zh-TW" altLang="en-US" sz="2800" b="1" dirty="0" smtClean="0">
                <a:latin typeface="Times New Roman" pitchFamily="18" charset="0"/>
                <a:ea typeface="標楷體" pitchFamily="65" charset="-120"/>
                <a:cs typeface="Times New Roman" pitchFamily="18" charset="0"/>
              </a:rPr>
              <a:t>意指於對指定銀行補償之營業日當日或之前</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指定銀行對於一符合之提示</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經由對受益人墊款或同意墊款方式</a:t>
            </a:r>
            <a:r>
              <a:rPr lang="en-US" altLang="zh-TW" sz="2800" b="1" dirty="0" smtClean="0">
                <a:latin typeface="Times New Roman" pitchFamily="18" charset="0"/>
                <a:ea typeface="標楷體" pitchFamily="65" charset="-120"/>
                <a:cs typeface="Times New Roman" pitchFamily="18" charset="0"/>
              </a:rPr>
              <a:t>( advancing or agreeing to advance funds)</a:t>
            </a:r>
            <a:r>
              <a:rPr lang="zh-TW" altLang="en-US" sz="2800" b="1" dirty="0" smtClean="0">
                <a:latin typeface="Times New Roman" pitchFamily="18" charset="0"/>
                <a:ea typeface="標楷體" pitchFamily="65" charset="-120"/>
                <a:cs typeface="Times New Roman" pitchFamily="18" charset="0"/>
              </a:rPr>
              <a:t>買入匯票</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以指定銀行以外之銀行為付款人</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及</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或單據</a:t>
            </a:r>
            <a:r>
              <a:rPr lang="en-US" altLang="zh-TW" sz="2800" b="1" dirty="0" smtClean="0">
                <a:latin typeface="Times New Roman" pitchFamily="18" charset="0"/>
                <a:ea typeface="標楷體" pitchFamily="65" charset="-120"/>
                <a:cs typeface="Times New Roman" pitchFamily="18" charset="0"/>
              </a:rPr>
              <a:t>.</a:t>
            </a:r>
            <a:endParaRPr lang="zh-TW" altLang="en-US" sz="2800" b="1" dirty="0" smtClean="0">
              <a:latin typeface="Times New Roman" pitchFamily="18" charset="0"/>
              <a:ea typeface="標楷體" pitchFamily="65" charset="-120"/>
              <a:cs typeface="Times New Roman" pitchFamily="18" charset="0"/>
            </a:endParaRPr>
          </a:p>
          <a:p>
            <a:pPr eaLnBrk="1" hangingPunct="1"/>
            <a:r>
              <a:rPr lang="zh-TW" altLang="en-US" sz="2800" b="1" dirty="0" smtClean="0">
                <a:latin typeface="Times New Roman" pitchFamily="18" charset="0"/>
                <a:ea typeface="標楷體" pitchFamily="65" charset="-120"/>
                <a:cs typeface="Times New Roman" pitchFamily="18" charset="0"/>
              </a:rPr>
              <a:t>有關讓購定義中之同意墊款</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意指在買入匯票及</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或單據後</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補償當日獲之前墊款</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倘同意墊款</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但款項已自開狀銀行收到</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則依據此定義不構成「讓購」”</a:t>
            </a:r>
            <a:r>
              <a:rPr lang="en-US" altLang="zh-TW" sz="2800" b="1" dirty="0" smtClean="0">
                <a:latin typeface="Times New Roman" pitchFamily="18" charset="0"/>
                <a:ea typeface="標楷體" pitchFamily="65" charset="-120"/>
                <a:cs typeface="Times New Roman" pitchFamily="18" charset="0"/>
              </a:rPr>
              <a:t>An agreement to advance funds if and when funds are received from the issuing bank is not “negotiation” under this definition;</a:t>
            </a:r>
            <a:r>
              <a:rPr lang="zh-TW" altLang="en-US" sz="2800" b="1" dirty="0" smtClean="0">
                <a:latin typeface="Times New Roman" pitchFamily="18" charset="0"/>
                <a:ea typeface="標楷體" pitchFamily="65" charset="-120"/>
                <a:cs typeface="Times New Roman" pitchFamily="18" charset="0"/>
              </a:rPr>
              <a:t>因此</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倘同意墊款但未以指定銀行之自有資金為墊款</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仍不構成</a:t>
            </a:r>
            <a:r>
              <a:rPr lang="en-US" altLang="zh-TW" sz="2800" b="1" dirty="0" smtClean="0">
                <a:latin typeface="Times New Roman" pitchFamily="18" charset="0"/>
                <a:ea typeface="標楷體" pitchFamily="65" charset="-120"/>
                <a:cs typeface="Times New Roman" pitchFamily="18" charset="0"/>
              </a:rPr>
              <a:t>UCP600</a:t>
            </a:r>
            <a:r>
              <a:rPr lang="zh-TW" altLang="en-US" sz="2800" b="1" dirty="0" smtClean="0">
                <a:latin typeface="Times New Roman" pitchFamily="18" charset="0"/>
                <a:ea typeface="標楷體" pitchFamily="65" charset="-120"/>
                <a:cs typeface="Times New Roman" pitchFamily="18" charset="0"/>
              </a:rPr>
              <a:t>所定義之「讓購」</a:t>
            </a:r>
            <a:r>
              <a:rPr lang="en-US" altLang="zh-TW" sz="2800" b="1" dirty="0" smtClean="0">
                <a:latin typeface="Times New Roman" pitchFamily="18" charset="0"/>
                <a:ea typeface="標楷體" pitchFamily="65" charset="-120"/>
                <a:cs typeface="Times New Roman" pitchFamily="18" charset="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284</a:t>
            </a:fld>
            <a:endParaRPr lang="zh-TW" altLang="en-US"/>
          </a:p>
        </p:txBody>
      </p:sp>
    </p:spTree>
    <p:extLst>
      <p:ext uri="{BB962C8B-B14F-4D97-AF65-F5344CB8AC3E}">
        <p14:creationId xmlns:p14="http://schemas.microsoft.com/office/powerpoint/2010/main" xmlns="" val="1067402561"/>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4213" y="0"/>
            <a:ext cx="7772400" cy="980728"/>
          </a:xfrm>
        </p:spPr>
        <p:txBody>
          <a:bodyPr/>
          <a:lstStyle/>
          <a:p>
            <a:pPr algn="ctr" eaLnBrk="1" hangingPunct="1"/>
            <a:r>
              <a:rPr lang="zh-TW" altLang="en-US" sz="4000" b="1" dirty="0" smtClean="0">
                <a:solidFill>
                  <a:srgbClr val="003300"/>
                </a:solidFill>
                <a:latin typeface="Times New Roman" pitchFamily="18" charset="0"/>
                <a:ea typeface="標楷體" pitchFamily="65" charset="-120"/>
              </a:rPr>
              <a:t>即</a:t>
            </a:r>
            <a:r>
              <a:rPr lang="en-US" altLang="zh-TW" sz="4000" b="1" dirty="0" smtClean="0">
                <a:solidFill>
                  <a:srgbClr val="003300"/>
                </a:solidFill>
                <a:latin typeface="Times New Roman" pitchFamily="18" charset="0"/>
                <a:ea typeface="標楷體" pitchFamily="65" charset="-120"/>
              </a:rPr>
              <a:t>/</a:t>
            </a:r>
            <a:r>
              <a:rPr lang="zh-TW" altLang="en-US" sz="4000" b="1" dirty="0" smtClean="0">
                <a:solidFill>
                  <a:srgbClr val="003300"/>
                </a:solidFill>
                <a:latin typeface="Times New Roman" pitchFamily="18" charset="0"/>
                <a:ea typeface="標楷體" pitchFamily="65" charset="-120"/>
              </a:rPr>
              <a:t>遠期信用狀</a:t>
            </a:r>
          </a:p>
        </p:txBody>
      </p:sp>
      <p:sp>
        <p:nvSpPr>
          <p:cNvPr id="136195" name="Rectangle 3"/>
          <p:cNvSpPr>
            <a:spLocks noGrp="1" noChangeArrowheads="1"/>
          </p:cNvSpPr>
          <p:nvPr>
            <p:ph type="body" idx="1"/>
          </p:nvPr>
        </p:nvSpPr>
        <p:spPr>
          <a:xfrm>
            <a:off x="0" y="1196752"/>
            <a:ext cx="9144000" cy="5400898"/>
          </a:xfrm>
        </p:spPr>
        <p:txBody>
          <a:bodyPr/>
          <a:lstStyle/>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以</a:t>
            </a:r>
            <a:r>
              <a:rPr lang="en-US" altLang="zh-TW" sz="2800" b="1" dirty="0" smtClean="0">
                <a:latin typeface="Times New Roman" pitchFamily="18" charset="0"/>
                <a:ea typeface="標楷體" pitchFamily="65" charset="-120"/>
                <a:cs typeface="Times New Roman" pitchFamily="18" charset="0"/>
              </a:rPr>
              <a:t>41a</a:t>
            </a:r>
            <a:r>
              <a:rPr lang="zh-TW" altLang="en-US" sz="2800" b="1" dirty="0" smtClean="0">
                <a:latin typeface="Times New Roman" pitchFamily="18" charset="0"/>
                <a:ea typeface="標楷體" pitchFamily="65" charset="-120"/>
                <a:cs typeface="Times New Roman" pitchFamily="18" charset="0"/>
              </a:rPr>
              <a:t>欄位</a:t>
            </a:r>
            <a:r>
              <a:rPr lang="en-US" altLang="zh-TW" sz="2800" b="1" dirty="0" smtClean="0">
                <a:latin typeface="Times New Roman" pitchFamily="18" charset="0"/>
                <a:ea typeface="標楷體" pitchFamily="65" charset="-120"/>
                <a:cs typeface="Times New Roman" pitchFamily="18" charset="0"/>
              </a:rPr>
              <a:t>,42C</a:t>
            </a:r>
            <a:r>
              <a:rPr lang="zh-TW" altLang="en-US" sz="2800" b="1" dirty="0" smtClean="0">
                <a:latin typeface="Times New Roman" pitchFamily="18" charset="0"/>
                <a:ea typeface="標楷體" pitchFamily="65" charset="-120"/>
                <a:cs typeface="Times New Roman" pitchFamily="18" charset="0"/>
              </a:rPr>
              <a:t>欄位及</a:t>
            </a:r>
            <a:r>
              <a:rPr lang="en-US" altLang="zh-TW" sz="2800" b="1" dirty="0" smtClean="0">
                <a:latin typeface="Times New Roman" pitchFamily="18" charset="0"/>
                <a:ea typeface="標楷體" pitchFamily="65" charset="-120"/>
                <a:cs typeface="Times New Roman" pitchFamily="18" charset="0"/>
              </a:rPr>
              <a:t>78</a:t>
            </a:r>
            <a:r>
              <a:rPr lang="zh-TW" altLang="en-US" sz="2800" b="1" dirty="0" smtClean="0">
                <a:latin typeface="Times New Roman" pitchFamily="18" charset="0"/>
                <a:ea typeface="標楷體" pitchFamily="65" charset="-120"/>
                <a:cs typeface="Times New Roman" pitchFamily="18" charset="0"/>
              </a:rPr>
              <a:t>欄位判定</a:t>
            </a:r>
          </a:p>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即期信用狀－</a:t>
            </a:r>
          </a:p>
          <a:p>
            <a:pPr eaLnBrk="1" hangingPunct="1">
              <a:lnSpc>
                <a:spcPct val="90000"/>
              </a:lnSpc>
              <a:buFont typeface="Wingdings" pitchFamily="2" charset="2"/>
              <a:buNone/>
            </a:pPr>
            <a:r>
              <a:rPr lang="zh-TW" altLang="en-US" sz="2800" b="1" dirty="0" smtClean="0">
                <a:latin typeface="Times New Roman" pitchFamily="18" charset="0"/>
                <a:ea typeface="標楷體" pitchFamily="65" charset="-120"/>
                <a:cs typeface="Times New Roman" pitchFamily="18" charset="0"/>
              </a:rPr>
              <a:t>    </a:t>
            </a:r>
            <a:r>
              <a:rPr lang="en-US" altLang="zh-TW" sz="2800" b="1" dirty="0" smtClean="0">
                <a:latin typeface="Times New Roman" pitchFamily="18" charset="0"/>
                <a:ea typeface="標楷體" pitchFamily="65" charset="-120"/>
                <a:cs typeface="Times New Roman" pitchFamily="18" charset="0"/>
              </a:rPr>
              <a:t>41D:OO BANK BY NEGOTIATION/PAYMENT</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42C:AT SIGHT</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78:…..PAY AT SIGHT….            </a:t>
            </a:r>
            <a:endParaRPr kumimoji="0" lang="en-US" altLang="zh-TW" sz="2800" b="1" dirty="0" smtClean="0">
              <a:latin typeface="Times New Roman" pitchFamily="18" charset="0"/>
              <a:ea typeface="標楷體" pitchFamily="65" charset="-120"/>
              <a:cs typeface="Times New Roman" pitchFamily="18" charset="0"/>
            </a:endParaRPr>
          </a:p>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遠期信用狀－</a:t>
            </a:r>
          </a:p>
          <a:p>
            <a:pPr eaLnBrk="1" hangingPunct="1">
              <a:lnSpc>
                <a:spcPct val="90000"/>
              </a:lnSpc>
              <a:buFont typeface="Wingdings" pitchFamily="2" charset="2"/>
              <a:buNone/>
            </a:pPr>
            <a:r>
              <a:rPr lang="zh-TW" altLang="en-US" sz="2800" b="1" dirty="0" smtClean="0">
                <a:latin typeface="Times New Roman" pitchFamily="18" charset="0"/>
                <a:ea typeface="標楷體" pitchFamily="65" charset="-120"/>
                <a:cs typeface="Times New Roman" pitchFamily="18" charset="0"/>
              </a:rPr>
              <a:t>    </a:t>
            </a:r>
            <a:r>
              <a:rPr lang="en-US" altLang="zh-TW" sz="2800" b="1" dirty="0" smtClean="0">
                <a:latin typeface="Times New Roman" pitchFamily="18" charset="0"/>
                <a:ea typeface="標楷體" pitchFamily="65" charset="-120"/>
                <a:cs typeface="Times New Roman" pitchFamily="18" charset="0"/>
              </a:rPr>
              <a:t>41D:OO BANK BY ACCEPTANCE/ </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DEF  PAYMENT</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42C:XX DAYS AFTER SIGHT (or  AFTER THE</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DATE OF SHIPMENT or B/L DATE)</a:t>
            </a:r>
          </a:p>
          <a:p>
            <a:pPr eaLnBrk="1" hangingPunct="1">
              <a:lnSpc>
                <a:spcPct val="90000"/>
              </a:lnSpc>
              <a:buFont typeface="Wingdings" pitchFamily="2" charset="2"/>
              <a:buNone/>
            </a:pPr>
            <a:r>
              <a:rPr lang="en-US" altLang="zh-TW" sz="2800" b="1" dirty="0" smtClean="0">
                <a:latin typeface="Times New Roman" pitchFamily="18" charset="0"/>
                <a:ea typeface="標楷體" pitchFamily="65" charset="-120"/>
                <a:cs typeface="Times New Roman" pitchFamily="18" charset="0"/>
              </a:rPr>
              <a:t>    78:…..PAY AT MATURITY….</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285</a:t>
            </a:fld>
            <a:endParaRPr lang="zh-TW" altLang="en-US"/>
          </a:p>
        </p:txBody>
      </p:sp>
    </p:spTree>
    <p:extLst>
      <p:ext uri="{BB962C8B-B14F-4D97-AF65-F5344CB8AC3E}">
        <p14:creationId xmlns:p14="http://schemas.microsoft.com/office/powerpoint/2010/main" xmlns="" val="1509273720"/>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755650" y="0"/>
            <a:ext cx="7772400" cy="980728"/>
          </a:xfrm>
        </p:spPr>
        <p:txBody>
          <a:bodyPr>
            <a:normAutofit/>
          </a:bodyPr>
          <a:lstStyle/>
          <a:p>
            <a:pPr algn="ctr" eaLnBrk="1" hangingPunct="1"/>
            <a:r>
              <a:rPr lang="zh-TW" altLang="en-US" sz="4000" b="1" dirty="0" smtClean="0">
                <a:solidFill>
                  <a:srgbClr val="003300"/>
                </a:solidFill>
                <a:latin typeface="Times New Roman" pitchFamily="18" charset="0"/>
                <a:ea typeface="標楷體" pitchFamily="65" charset="-120"/>
              </a:rPr>
              <a:t>是否限制押匯</a:t>
            </a:r>
          </a:p>
        </p:txBody>
      </p:sp>
      <p:sp>
        <p:nvSpPr>
          <p:cNvPr id="137219" name="Rectangle 3"/>
          <p:cNvSpPr>
            <a:spLocks noGrp="1" noChangeArrowheads="1"/>
          </p:cNvSpPr>
          <p:nvPr>
            <p:ph type="body" idx="1"/>
          </p:nvPr>
        </p:nvSpPr>
        <p:spPr>
          <a:xfrm>
            <a:off x="179512" y="1196752"/>
            <a:ext cx="8712968" cy="5327873"/>
          </a:xfrm>
        </p:spPr>
        <p:txBody>
          <a:bodyPr>
            <a:normAutofit/>
          </a:bodyPr>
          <a:lstStyle/>
          <a:p>
            <a:pPr eaLnBrk="1" hangingPunct="1"/>
            <a:r>
              <a:rPr lang="en-US" altLang="zh-TW" sz="2800" b="1" dirty="0" smtClean="0">
                <a:latin typeface="Times New Roman" pitchFamily="18" charset="0"/>
                <a:ea typeface="標楷體" pitchFamily="65" charset="-120"/>
                <a:cs typeface="Times New Roman" pitchFamily="18" charset="0"/>
              </a:rPr>
              <a:t>41D:OO BANK(ADVISING BANK) BY NEGOTIATION/PAYMENT/ACCEPTANCE/ DEF PAYMENT</a:t>
            </a:r>
            <a:r>
              <a:rPr lang="zh-TW" altLang="en-US" sz="2800" b="1" dirty="0" smtClean="0">
                <a:latin typeface="Times New Roman" pitchFamily="18" charset="0"/>
                <a:ea typeface="標楷體" pitchFamily="65" charset="-120"/>
                <a:cs typeface="Times New Roman" pitchFamily="18" charset="0"/>
              </a:rPr>
              <a:t>為限制在</a:t>
            </a:r>
            <a:r>
              <a:rPr lang="en-US" altLang="zh-TW" sz="2800" b="1" dirty="0" smtClean="0">
                <a:latin typeface="Times New Roman" pitchFamily="18" charset="0"/>
                <a:ea typeface="標楷體" pitchFamily="65" charset="-120"/>
                <a:cs typeface="Times New Roman" pitchFamily="18" charset="0"/>
              </a:rPr>
              <a:t>OO BANK (ADVISING BANK)</a:t>
            </a:r>
            <a:r>
              <a:rPr lang="zh-TW" altLang="en-US" sz="2800" b="1" dirty="0" smtClean="0">
                <a:latin typeface="Times New Roman" pitchFamily="18" charset="0"/>
                <a:ea typeface="標楷體" pitchFamily="65" charset="-120"/>
                <a:cs typeface="Times New Roman" pitchFamily="18" charset="0"/>
              </a:rPr>
              <a:t>使用之信用狀</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即實務所稱之限制押匯信用狀</a:t>
            </a:r>
            <a:r>
              <a:rPr lang="en-US" altLang="zh-TW" sz="2800" b="1" dirty="0" smtClean="0">
                <a:latin typeface="Times New Roman" pitchFamily="18" charset="0"/>
                <a:ea typeface="標楷體" pitchFamily="65" charset="-120"/>
                <a:cs typeface="Times New Roman" pitchFamily="18" charset="0"/>
              </a:rPr>
              <a:t>.</a:t>
            </a:r>
          </a:p>
          <a:p>
            <a:pPr eaLnBrk="1" hangingPunct="1"/>
            <a:r>
              <a:rPr lang="en-US" altLang="zh-TW" sz="2800" b="1" dirty="0" smtClean="0">
                <a:latin typeface="Times New Roman" pitchFamily="18" charset="0"/>
                <a:ea typeface="標楷體" pitchFamily="65" charset="-120"/>
                <a:cs typeface="Times New Roman" pitchFamily="18" charset="0"/>
              </a:rPr>
              <a:t>41D:ANY BANK BY NEGOTIATION/PAYMENT/ACCEPTANCE/ DEF PAYMENT</a:t>
            </a:r>
            <a:r>
              <a:rPr lang="zh-TW" altLang="en-US" sz="2800" b="1" dirty="0" smtClean="0">
                <a:latin typeface="Times New Roman" pitchFamily="18" charset="0"/>
                <a:ea typeface="標楷體" pitchFamily="65" charset="-120"/>
                <a:cs typeface="Times New Roman" pitchFamily="18" charset="0"/>
              </a:rPr>
              <a:t>為可在任何銀行使用之信用狀</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即實務所稱之未限制押匯信用狀</a:t>
            </a:r>
            <a:r>
              <a:rPr lang="en-US" altLang="zh-TW" sz="2800" b="1" dirty="0" smtClean="0">
                <a:latin typeface="Times New Roman" pitchFamily="18" charset="0"/>
                <a:ea typeface="標楷體" pitchFamily="65" charset="-120"/>
                <a:cs typeface="Times New Roman" pitchFamily="18" charset="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286</a:t>
            </a:fld>
            <a:endParaRPr lang="zh-TW" altLang="en-US"/>
          </a:p>
        </p:txBody>
      </p:sp>
    </p:spTree>
    <p:extLst>
      <p:ext uri="{BB962C8B-B14F-4D97-AF65-F5344CB8AC3E}">
        <p14:creationId xmlns:p14="http://schemas.microsoft.com/office/powerpoint/2010/main" xmlns="" val="2822647235"/>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0" y="776288"/>
            <a:ext cx="9144000" cy="585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zh-TW" altLang="en-US" sz="1800" b="1"/>
              <a:t> </a:t>
            </a:r>
            <a:r>
              <a:rPr lang="en-US" altLang="zh-TW" sz="1800" b="1">
                <a:latin typeface="Times New Roman" pitchFamily="18" charset="0"/>
                <a:cs typeface="Times New Roman" pitchFamily="18" charset="0"/>
              </a:rPr>
              <a:t>44F: Port of Discharge/Airport of Destination</a:t>
            </a:r>
            <a:r>
              <a:rPr lang="zh-TW" altLang="en-US" sz="1800" b="1">
                <a:latin typeface="Times New Roman" pitchFamily="18" charset="0"/>
                <a:cs typeface="Times New Roman" pitchFamily="18" charset="0"/>
              </a:rPr>
              <a:t>（卸貨港</a:t>
            </a:r>
            <a:r>
              <a:rPr lang="en-US" altLang="zh-TW" sz="1800" b="1">
                <a:latin typeface="Times New Roman" pitchFamily="18" charset="0"/>
                <a:cs typeface="Times New Roman" pitchFamily="18" charset="0"/>
              </a:rPr>
              <a:t>/</a:t>
            </a:r>
            <a:r>
              <a:rPr lang="zh-TW" altLang="en-US" sz="1800" b="1">
                <a:latin typeface="Times New Roman" pitchFamily="18" charset="0"/>
                <a:cs typeface="Times New Roman" pitchFamily="18" charset="0"/>
              </a:rPr>
              <a:t>目的機場）</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HONG KONG</a:t>
            </a:r>
          </a:p>
          <a:p>
            <a:pPr eaLnBrk="1" hangingPunct="1">
              <a:spcBef>
                <a:spcPct val="0"/>
              </a:spcBef>
              <a:buClrTx/>
              <a:buSzTx/>
              <a:buFontTx/>
              <a:buNone/>
            </a:pPr>
            <a:r>
              <a:rPr lang="en-US" altLang="zh-TW" sz="1800" b="1">
                <a:latin typeface="Times New Roman" pitchFamily="18" charset="0"/>
                <a:cs typeface="Times New Roman" pitchFamily="18" charset="0"/>
              </a:rPr>
              <a:t> 44C: Latest Date of Shipment</a:t>
            </a:r>
            <a:r>
              <a:rPr lang="zh-TW" altLang="en-US" sz="1800" b="1">
                <a:latin typeface="Times New Roman" pitchFamily="18" charset="0"/>
                <a:cs typeface="Times New Roman" pitchFamily="18" charset="0"/>
              </a:rPr>
              <a:t>（最遲裝運日）</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081210</a:t>
            </a:r>
          </a:p>
          <a:p>
            <a:pPr eaLnBrk="1" hangingPunct="1">
              <a:spcBef>
                <a:spcPct val="0"/>
              </a:spcBef>
              <a:buClrTx/>
              <a:buSzTx/>
              <a:buFontTx/>
              <a:buNone/>
            </a:pPr>
            <a:r>
              <a:rPr lang="en-US" altLang="zh-TW" sz="1800" b="1">
                <a:latin typeface="Times New Roman" pitchFamily="18" charset="0"/>
                <a:cs typeface="Times New Roman" pitchFamily="18" charset="0"/>
              </a:rPr>
              <a:t> 45A: Descp of Goods and/or Services</a:t>
            </a:r>
            <a:r>
              <a:rPr lang="zh-TW" altLang="en-US" sz="1800" b="1">
                <a:latin typeface="Times New Roman" pitchFamily="18" charset="0"/>
                <a:cs typeface="Times New Roman" pitchFamily="18" charset="0"/>
              </a:rPr>
              <a:t>（貨物及</a:t>
            </a:r>
            <a:r>
              <a:rPr lang="en-US" altLang="zh-TW" sz="1800" b="1">
                <a:latin typeface="Times New Roman" pitchFamily="18" charset="0"/>
                <a:cs typeface="Times New Roman" pitchFamily="18" charset="0"/>
              </a:rPr>
              <a:t>/</a:t>
            </a:r>
            <a:r>
              <a:rPr lang="zh-TW" altLang="en-US" sz="1800" b="1">
                <a:latin typeface="Times New Roman" pitchFamily="18" charset="0"/>
                <a:cs typeface="Times New Roman" pitchFamily="18" charset="0"/>
              </a:rPr>
              <a:t>或勞務之說明）</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300MTS OF POLYESTER POY 50D-500D/24F-144FSD A1 B AND C GRADE, </a:t>
            </a:r>
          </a:p>
          <a:p>
            <a:pPr eaLnBrk="1" hangingPunct="1">
              <a:spcBef>
                <a:spcPct val="0"/>
              </a:spcBef>
              <a:buClrTx/>
              <a:buSzTx/>
              <a:buFontTx/>
              <a:buNone/>
            </a:pPr>
            <a:r>
              <a:rPr lang="en-US" altLang="zh-TW" sz="1800" b="1">
                <a:latin typeface="Times New Roman" pitchFamily="18" charset="0"/>
                <a:cs typeface="Times New Roman" pitchFamily="18" charset="0"/>
              </a:rPr>
              <a:t>      AT USD800.00/MT. AS PER FORMA INVOICE NO123      ORIGIN: TAIWAN</a:t>
            </a:r>
          </a:p>
          <a:p>
            <a:pPr eaLnBrk="1" hangingPunct="1">
              <a:spcBef>
                <a:spcPct val="0"/>
              </a:spcBef>
              <a:buClrTx/>
              <a:buSzTx/>
              <a:buFontTx/>
              <a:buNone/>
            </a:pPr>
            <a:r>
              <a:rPr lang="en-US" altLang="zh-TW" sz="1800" b="1">
                <a:latin typeface="Times New Roman" pitchFamily="18" charset="0"/>
                <a:cs typeface="Times New Roman" pitchFamily="18" charset="0"/>
              </a:rPr>
              <a:t>      PACKING: IRREGULAR EXPORT PACKING</a:t>
            </a:r>
          </a:p>
          <a:p>
            <a:pPr eaLnBrk="1" hangingPunct="1">
              <a:spcBef>
                <a:spcPct val="0"/>
              </a:spcBef>
              <a:buClrTx/>
              <a:buSzTx/>
              <a:buFontTx/>
              <a:buNone/>
            </a:pPr>
            <a:r>
              <a:rPr lang="en-US" altLang="zh-TW" sz="1800" b="1">
                <a:latin typeface="Times New Roman" pitchFamily="18" charset="0"/>
                <a:cs typeface="Times New Roman" pitchFamily="18" charset="0"/>
              </a:rPr>
              <a:t>      CIF HONG KONG</a:t>
            </a:r>
          </a:p>
          <a:p>
            <a:pPr eaLnBrk="1" hangingPunct="1">
              <a:spcBef>
                <a:spcPct val="0"/>
              </a:spcBef>
              <a:buClrTx/>
              <a:buSzTx/>
              <a:buFontTx/>
              <a:buNone/>
            </a:pPr>
            <a:r>
              <a:rPr lang="en-US" altLang="zh-TW" sz="1800" b="1">
                <a:latin typeface="Times New Roman" pitchFamily="18" charset="0"/>
                <a:cs typeface="Times New Roman" pitchFamily="18" charset="0"/>
              </a:rPr>
              <a:t> 46A: Documents Required</a:t>
            </a:r>
            <a:r>
              <a:rPr lang="zh-TW" altLang="en-US" sz="1800" b="1">
                <a:latin typeface="Times New Roman" pitchFamily="18" charset="0"/>
                <a:cs typeface="Times New Roman" pitchFamily="18" charset="0"/>
              </a:rPr>
              <a:t>（應提示之單據）</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SIGNED COMMERCIAL INVOICE</a:t>
            </a:r>
            <a:r>
              <a:rPr lang="zh-TW" altLang="en-US" sz="1800" b="1">
                <a:latin typeface="Times New Roman" pitchFamily="18" charset="0"/>
                <a:cs typeface="Times New Roman" pitchFamily="18" charset="0"/>
              </a:rPr>
              <a:t>（商業發票）</a:t>
            </a:r>
            <a:r>
              <a:rPr lang="en-US" altLang="zh-TW" sz="1800" b="1">
                <a:latin typeface="Times New Roman" pitchFamily="18" charset="0"/>
                <a:cs typeface="Times New Roman" pitchFamily="18" charset="0"/>
              </a:rPr>
              <a:t>IN 5 COPIES, INDICATING </a:t>
            </a:r>
          </a:p>
          <a:p>
            <a:pPr eaLnBrk="1" hangingPunct="1">
              <a:spcBef>
                <a:spcPct val="0"/>
              </a:spcBef>
              <a:buClrTx/>
              <a:buSzTx/>
              <a:buFontTx/>
              <a:buNone/>
            </a:pPr>
            <a:r>
              <a:rPr lang="en-US" altLang="zh-TW" sz="1800" b="1">
                <a:latin typeface="Times New Roman" pitchFamily="18" charset="0"/>
                <a:cs typeface="Times New Roman" pitchFamily="18" charset="0"/>
              </a:rPr>
              <a:t>         CONTRACT NO., REF. NO. DA92A600016/00 AND THIS L/C NO.</a:t>
            </a:r>
          </a:p>
          <a:p>
            <a:pPr eaLnBrk="1" hangingPunct="1">
              <a:spcBef>
                <a:spcPct val="0"/>
              </a:spcBef>
              <a:buClrTx/>
              <a:buSzTx/>
              <a:buFontTx/>
              <a:buNone/>
            </a:pPr>
            <a:r>
              <a:rPr lang="en-US" altLang="zh-TW" sz="1800" b="1">
                <a:latin typeface="Times New Roman" pitchFamily="18" charset="0"/>
                <a:cs typeface="Times New Roman" pitchFamily="18" charset="0"/>
              </a:rPr>
              <a:t>     </a:t>
            </a:r>
            <a:r>
              <a:rPr lang="zh-TW" altLang="en-US" sz="1800" b="1">
                <a:latin typeface="Times New Roman" pitchFamily="18" charset="0"/>
                <a:cs typeface="Times New Roman" pitchFamily="18" charset="0"/>
              </a:rPr>
              <a:t>＋</a:t>
            </a:r>
            <a:r>
              <a:rPr lang="en-US" altLang="zh-TW" sz="1800" b="1">
                <a:latin typeface="Times New Roman" pitchFamily="18" charset="0"/>
                <a:cs typeface="Times New Roman" pitchFamily="18" charset="0"/>
              </a:rPr>
              <a:t>FULL SET OF CLEAN ON BOARD OCEAN BILLS OF LADING</a:t>
            </a:r>
            <a:r>
              <a:rPr lang="zh-TW" altLang="en-US" sz="1800" b="1">
                <a:latin typeface="Times New Roman" pitchFamily="18" charset="0"/>
                <a:cs typeface="Times New Roman" pitchFamily="18" charset="0"/>
              </a:rPr>
              <a:t>（全套清潔且已</a:t>
            </a:r>
          </a:p>
          <a:p>
            <a:pPr eaLnBrk="1" hangingPunct="1">
              <a:spcBef>
                <a:spcPct val="0"/>
              </a:spcBef>
              <a:buClrTx/>
              <a:buSzTx/>
              <a:buFontTx/>
              <a:buNone/>
            </a:pPr>
            <a:r>
              <a:rPr lang="zh-TW" altLang="en-US" sz="1800" b="1">
                <a:latin typeface="Times New Roman" pitchFamily="18" charset="0"/>
                <a:cs typeface="Times New Roman" pitchFamily="18" charset="0"/>
              </a:rPr>
              <a:t>        裝船海運提單）</a:t>
            </a:r>
            <a:r>
              <a:rPr lang="en-US" altLang="zh-TW" sz="1800" b="1">
                <a:latin typeface="Times New Roman" pitchFamily="18" charset="0"/>
                <a:cs typeface="Times New Roman" pitchFamily="18" charset="0"/>
              </a:rPr>
              <a:t>MADE OUT TO ORDER AND BLANK ENDORSED, MARKED </a:t>
            </a:r>
          </a:p>
          <a:p>
            <a:pPr eaLnBrk="1" hangingPunct="1">
              <a:spcBef>
                <a:spcPct val="0"/>
              </a:spcBef>
              <a:buClrTx/>
              <a:buSzTx/>
              <a:buFontTx/>
              <a:buNone/>
            </a:pPr>
            <a:r>
              <a:rPr lang="en-US" altLang="zh-TW" sz="1800" b="1">
                <a:latin typeface="Times New Roman" pitchFamily="18" charset="0"/>
                <a:cs typeface="Times New Roman" pitchFamily="18" charset="0"/>
              </a:rPr>
              <a:t>        “FREIGHT PREPAID” AND NOTIFY APPLICANT.</a:t>
            </a:r>
          </a:p>
          <a:p>
            <a:pPr eaLnBrk="1" hangingPunct="1">
              <a:spcBef>
                <a:spcPct val="0"/>
              </a:spcBef>
              <a:buClrTx/>
              <a:buSzTx/>
              <a:buFontTx/>
              <a:buNone/>
            </a:pPr>
            <a:r>
              <a:rPr lang="en-US" altLang="zh-TW" sz="1800" b="1">
                <a:latin typeface="Times New Roman" pitchFamily="18" charset="0"/>
                <a:cs typeface="Times New Roman" pitchFamily="18" charset="0"/>
              </a:rPr>
              <a:t>     </a:t>
            </a:r>
            <a:r>
              <a:rPr lang="zh-TW" altLang="en-US" sz="1800" b="1">
                <a:latin typeface="Times New Roman" pitchFamily="18" charset="0"/>
                <a:cs typeface="Times New Roman" pitchFamily="18" charset="0"/>
              </a:rPr>
              <a:t>＋</a:t>
            </a:r>
            <a:r>
              <a:rPr lang="en-US" altLang="zh-TW" sz="1800" b="1">
                <a:latin typeface="Times New Roman" pitchFamily="18" charset="0"/>
                <a:cs typeface="Times New Roman" pitchFamily="18" charset="0"/>
              </a:rPr>
              <a:t>PACKING LIST</a:t>
            </a:r>
            <a:r>
              <a:rPr lang="zh-TW" altLang="en-US" sz="1800" b="1">
                <a:latin typeface="Times New Roman" pitchFamily="18" charset="0"/>
                <a:cs typeface="Times New Roman" pitchFamily="18" charset="0"/>
              </a:rPr>
              <a:t>（包裝單） </a:t>
            </a:r>
            <a:r>
              <a:rPr lang="en-US" altLang="zh-TW" sz="1800" b="1">
                <a:latin typeface="Times New Roman" pitchFamily="18" charset="0"/>
                <a:cs typeface="Times New Roman" pitchFamily="18" charset="0"/>
              </a:rPr>
              <a:t>IN 3 COPIES SHOWING QUANTITY/GROSS </a:t>
            </a:r>
          </a:p>
          <a:p>
            <a:pPr eaLnBrk="1" hangingPunct="1">
              <a:spcBef>
                <a:spcPct val="0"/>
              </a:spcBef>
              <a:buClrTx/>
              <a:buSzTx/>
              <a:buFontTx/>
              <a:buNone/>
            </a:pPr>
            <a:r>
              <a:rPr lang="en-US" altLang="zh-TW" sz="1800" b="1">
                <a:latin typeface="Times New Roman" pitchFamily="18" charset="0"/>
                <a:cs typeface="Times New Roman" pitchFamily="18" charset="0"/>
              </a:rPr>
              <a:t>        AND NET WEIGHT FOR EACH PACKAGE.</a:t>
            </a:r>
          </a:p>
          <a:p>
            <a:pPr eaLnBrk="1" hangingPunct="1">
              <a:spcBef>
                <a:spcPct val="0"/>
              </a:spcBef>
              <a:buClrTx/>
              <a:buSzTx/>
              <a:buFontTx/>
              <a:buNone/>
            </a:pPr>
            <a:r>
              <a:rPr lang="en-US" altLang="zh-TW" sz="1800" b="1">
                <a:latin typeface="Times New Roman" pitchFamily="18" charset="0"/>
                <a:cs typeface="Times New Roman" pitchFamily="18" charset="0"/>
              </a:rPr>
              <a:t>     </a:t>
            </a:r>
            <a:r>
              <a:rPr lang="zh-TW" altLang="en-US" sz="1800" b="1">
                <a:latin typeface="Times New Roman" pitchFamily="18" charset="0"/>
                <a:cs typeface="Times New Roman" pitchFamily="18" charset="0"/>
              </a:rPr>
              <a:t>＋</a:t>
            </a:r>
            <a:r>
              <a:rPr lang="en-US" altLang="zh-TW" sz="1800" b="1">
                <a:latin typeface="Times New Roman" pitchFamily="18" charset="0"/>
                <a:cs typeface="Times New Roman" pitchFamily="18" charset="0"/>
              </a:rPr>
              <a:t>INSURANCE POLICY/CERTIFICATE</a:t>
            </a:r>
            <a:r>
              <a:rPr lang="zh-TW" altLang="en-US" sz="1800" b="1">
                <a:latin typeface="Times New Roman" pitchFamily="18" charset="0"/>
                <a:cs typeface="Times New Roman" pitchFamily="18" charset="0"/>
              </a:rPr>
              <a:t>（保險單</a:t>
            </a:r>
            <a:r>
              <a:rPr lang="en-US" altLang="zh-TW" sz="1800" b="1">
                <a:latin typeface="Times New Roman" pitchFamily="18" charset="0"/>
                <a:cs typeface="Times New Roman" pitchFamily="18" charset="0"/>
              </a:rPr>
              <a:t>/</a:t>
            </a:r>
            <a:r>
              <a:rPr lang="zh-TW" altLang="en-US" sz="1800" b="1">
                <a:latin typeface="Times New Roman" pitchFamily="18" charset="0"/>
                <a:cs typeface="Times New Roman" pitchFamily="18" charset="0"/>
              </a:rPr>
              <a:t>保險證明書） </a:t>
            </a:r>
          </a:p>
          <a:p>
            <a:pPr eaLnBrk="1" hangingPunct="1">
              <a:spcBef>
                <a:spcPct val="0"/>
              </a:spcBef>
              <a:buClrTx/>
              <a:buSzTx/>
              <a:buFontTx/>
              <a:buNone/>
            </a:pPr>
            <a:r>
              <a:rPr lang="zh-TW" altLang="en-US" sz="1800" b="1">
                <a:latin typeface="Times New Roman" pitchFamily="18" charset="0"/>
                <a:cs typeface="Times New Roman" pitchFamily="18" charset="0"/>
              </a:rPr>
              <a:t>        </a:t>
            </a:r>
            <a:r>
              <a:rPr lang="en-US" altLang="zh-TW" sz="1800" b="1">
                <a:latin typeface="Times New Roman" pitchFamily="18" charset="0"/>
                <a:cs typeface="Times New Roman" pitchFamily="18" charset="0"/>
              </a:rPr>
              <a:t>IN DUPLICATE FOR 110 PCT OF INVOICE VALUE COVERING ALL RISKS.</a:t>
            </a:r>
          </a:p>
          <a:p>
            <a:pPr eaLnBrk="1" hangingPunct="1">
              <a:spcBef>
                <a:spcPct val="0"/>
              </a:spcBef>
              <a:buClrTx/>
              <a:buSzTx/>
              <a:buFontTx/>
              <a:buNone/>
            </a:pPr>
            <a:r>
              <a:rPr lang="en-US" altLang="zh-TW" sz="1800" b="1">
                <a:latin typeface="Times New Roman" pitchFamily="18" charset="0"/>
                <a:cs typeface="Times New Roman" pitchFamily="18" charset="0"/>
              </a:rPr>
              <a:t>     </a:t>
            </a:r>
            <a:r>
              <a:rPr lang="zh-TW" altLang="en-US" sz="1800" b="1">
                <a:latin typeface="Times New Roman" pitchFamily="18" charset="0"/>
                <a:cs typeface="Times New Roman" pitchFamily="18" charset="0"/>
              </a:rPr>
              <a:t>＋</a:t>
            </a:r>
            <a:r>
              <a:rPr lang="en-US" altLang="zh-TW" sz="1800" b="1">
                <a:latin typeface="Times New Roman" pitchFamily="18" charset="0"/>
                <a:cs typeface="Times New Roman" pitchFamily="18" charset="0"/>
              </a:rPr>
              <a:t>A COPY OF FAX TO APPLICANT ADVISING PARTICULARS OF SHIPMENT </a:t>
            </a:r>
          </a:p>
          <a:p>
            <a:pPr eaLnBrk="1" hangingPunct="1">
              <a:spcBef>
                <a:spcPct val="0"/>
              </a:spcBef>
              <a:buClrTx/>
              <a:buSzTx/>
              <a:buFontTx/>
              <a:buNone/>
            </a:pPr>
            <a:r>
              <a:rPr lang="en-US" altLang="zh-TW" sz="1800" b="1">
                <a:latin typeface="Times New Roman" pitchFamily="18" charset="0"/>
                <a:cs typeface="Times New Roman" pitchFamily="18" charset="0"/>
              </a:rPr>
              <a:t>        WITHIN 2 DAYS AFTER SHIPMENT.</a:t>
            </a:r>
            <a:r>
              <a:rPr lang="zh-TW" altLang="en-US" sz="1800" b="1">
                <a:latin typeface="Times New Roman" pitchFamily="18" charset="0"/>
                <a:cs typeface="Times New Roman" pitchFamily="18" charset="0"/>
              </a:rPr>
              <a:t>（裝船通知之傳真影本）</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287</a:t>
            </a:fld>
            <a:endParaRPr lang="zh-TW" altLang="en-US"/>
          </a:p>
        </p:txBody>
      </p:sp>
    </p:spTree>
    <p:extLst>
      <p:ext uri="{BB962C8B-B14F-4D97-AF65-F5344CB8AC3E}">
        <p14:creationId xmlns:p14="http://schemas.microsoft.com/office/powerpoint/2010/main" xmlns="" val="172667743"/>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39750" y="333375"/>
            <a:ext cx="7772400" cy="792163"/>
          </a:xfrm>
        </p:spPr>
        <p:txBody>
          <a:bodyPr/>
          <a:lstStyle/>
          <a:p>
            <a:pPr algn="ctr" eaLnBrk="1" hangingPunct="1"/>
            <a:r>
              <a:rPr lang="zh-TW" altLang="en-US" sz="4000" b="1" dirty="0" smtClean="0">
                <a:solidFill>
                  <a:srgbClr val="003300"/>
                </a:solidFill>
                <a:latin typeface="Times New Roman" pitchFamily="18" charset="0"/>
                <a:ea typeface="標楷體" pitchFamily="65" charset="-120"/>
              </a:rPr>
              <a:t>信用狀</a:t>
            </a:r>
            <a:r>
              <a:rPr lang="zh-TW" altLang="en-US" sz="4000" b="1" dirty="0">
                <a:solidFill>
                  <a:srgbClr val="003300"/>
                </a:solidFill>
                <a:latin typeface="Times New Roman" pitchFamily="18" charset="0"/>
                <a:ea typeface="標楷體" pitchFamily="65" charset="-120"/>
              </a:rPr>
              <a:t>有關裝運之指示</a:t>
            </a:r>
            <a:endParaRPr lang="zh-TW" altLang="en-US" sz="4000" b="1" dirty="0" smtClean="0">
              <a:solidFill>
                <a:srgbClr val="003300"/>
              </a:solidFill>
              <a:latin typeface="Times New Roman" pitchFamily="18" charset="0"/>
              <a:ea typeface="標楷體" pitchFamily="65" charset="-120"/>
            </a:endParaRPr>
          </a:p>
        </p:txBody>
      </p:sp>
      <p:sp>
        <p:nvSpPr>
          <p:cNvPr id="138243" name="Rectangle 3"/>
          <p:cNvSpPr>
            <a:spLocks noGrp="1" noChangeArrowheads="1"/>
          </p:cNvSpPr>
          <p:nvPr>
            <p:ph type="body" idx="1"/>
          </p:nvPr>
        </p:nvSpPr>
        <p:spPr>
          <a:xfrm>
            <a:off x="395288" y="1268761"/>
            <a:ext cx="8137525" cy="5112990"/>
          </a:xfrm>
        </p:spPr>
        <p:txBody>
          <a:bodyPr>
            <a:normAutofit/>
          </a:bodyPr>
          <a:lstStyle/>
          <a:p>
            <a:pPr marL="0" indent="0" eaLnBrk="1" hangingPunct="1">
              <a:buNone/>
            </a:pPr>
            <a:r>
              <a:rPr lang="zh-TW" altLang="en-US" sz="3200" b="1" dirty="0" smtClean="0">
                <a:latin typeface="Times New Roman" pitchFamily="18" charset="0"/>
                <a:ea typeface="標楷體" pitchFamily="65" charset="-120"/>
              </a:rPr>
              <a:t>倘信用狀未規定時</a:t>
            </a:r>
            <a:endParaRPr lang="en-US" altLang="zh-TW" sz="3200" b="1" dirty="0" smtClean="0">
              <a:latin typeface="Times New Roman" pitchFamily="18" charset="0"/>
              <a:ea typeface="標楷體" pitchFamily="65" charset="-120"/>
            </a:endParaRPr>
          </a:p>
          <a:p>
            <a:pPr eaLnBrk="1" hangingPunct="1"/>
            <a:r>
              <a:rPr lang="zh-TW" altLang="en-US" sz="3200" b="1" dirty="0" smtClean="0">
                <a:latin typeface="Times New Roman" pitchFamily="18" charset="0"/>
                <a:ea typeface="標楷體" pitchFamily="65" charset="-120"/>
              </a:rPr>
              <a:t>可否部分裝運</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動支？ →可部分裝運</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動支</a:t>
            </a:r>
            <a:r>
              <a:rPr lang="en-US" altLang="zh-TW" sz="3200" b="1" dirty="0" smtClean="0">
                <a:latin typeface="Times New Roman" pitchFamily="18" charset="0"/>
                <a:ea typeface="標楷體" pitchFamily="65" charset="-120"/>
              </a:rPr>
              <a:t>.</a:t>
            </a:r>
          </a:p>
          <a:p>
            <a:pPr eaLnBrk="1" hangingPunct="1"/>
            <a:r>
              <a:rPr lang="zh-TW" altLang="en-US" sz="3200" b="1" dirty="0" smtClean="0">
                <a:latin typeface="Times New Roman" pitchFamily="18" charset="0"/>
                <a:ea typeface="標楷體" pitchFamily="65" charset="-120"/>
              </a:rPr>
              <a:t>可否轉運？ →可轉運</a:t>
            </a:r>
            <a:r>
              <a:rPr lang="en-US" altLang="zh-TW" sz="3200" b="1" dirty="0" smtClean="0">
                <a:latin typeface="Times New Roman" pitchFamily="18" charset="0"/>
                <a:ea typeface="標楷體" pitchFamily="65" charset="-120"/>
              </a:rPr>
              <a:t>.</a:t>
            </a:r>
          </a:p>
          <a:p>
            <a:pPr eaLnBrk="1" hangingPunct="1"/>
            <a:r>
              <a:rPr lang="zh-TW" altLang="en-US" sz="3200" b="1" dirty="0" smtClean="0">
                <a:latin typeface="Times New Roman" pitchFamily="18" charset="0"/>
                <a:ea typeface="標楷體" pitchFamily="65" charset="-120"/>
              </a:rPr>
              <a:t>分期裝運之規定：若信用狀規定</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在所定各期間內辦理分期動支或裝運</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而有任何一期未能按期動支或裝運時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信用狀對該期及其後各期均中止始用</a:t>
            </a:r>
            <a:r>
              <a:rPr lang="en-US" altLang="zh-TW" sz="3200" b="1" dirty="0" smtClean="0">
                <a:latin typeface="Times New Roman" pitchFamily="18" charset="0"/>
                <a:ea typeface="標楷體" pitchFamily="65" charset="-120"/>
              </a:rPr>
              <a:t>. </a:t>
            </a:r>
            <a:r>
              <a:rPr lang="zh-TW" altLang="en-US" sz="3200" b="1" dirty="0" smtClean="0">
                <a:latin typeface="Times New Roman" pitchFamily="18" charset="0"/>
                <a:ea typeface="標楷體" pitchFamily="65" charset="-120"/>
              </a:rPr>
              <a:t>－</a:t>
            </a:r>
            <a:r>
              <a:rPr lang="en-US" altLang="zh-TW" sz="3200" b="1" dirty="0" smtClean="0">
                <a:latin typeface="Times New Roman" pitchFamily="18" charset="0"/>
                <a:ea typeface="標楷體" pitchFamily="65" charset="-120"/>
              </a:rPr>
              <a:t>UCP600</a:t>
            </a:r>
            <a:r>
              <a:rPr lang="zh-TW" altLang="en-US" sz="3200" b="1" dirty="0" smtClean="0">
                <a:latin typeface="Times New Roman" pitchFamily="18" charset="0"/>
                <a:ea typeface="標楷體" pitchFamily="65" charset="-120"/>
              </a:rPr>
              <a:t>第</a:t>
            </a:r>
            <a:r>
              <a:rPr lang="en-US" altLang="zh-TW" sz="3200" b="1" dirty="0" smtClean="0">
                <a:latin typeface="Times New Roman" pitchFamily="18" charset="0"/>
                <a:ea typeface="標楷體" pitchFamily="65" charset="-120"/>
              </a:rPr>
              <a:t>32</a:t>
            </a:r>
            <a:r>
              <a:rPr lang="zh-TW" altLang="en-US" sz="3200" b="1" dirty="0" smtClean="0">
                <a:latin typeface="Times New Roman" pitchFamily="18" charset="0"/>
                <a:ea typeface="標楷體" pitchFamily="65" charset="-120"/>
              </a:rPr>
              <a:t>條</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288</a:t>
            </a:fld>
            <a:endParaRPr lang="zh-TW" altLang="en-US"/>
          </a:p>
        </p:txBody>
      </p:sp>
    </p:spTree>
    <p:extLst>
      <p:ext uri="{BB962C8B-B14F-4D97-AF65-F5344CB8AC3E}">
        <p14:creationId xmlns:p14="http://schemas.microsoft.com/office/powerpoint/2010/main" xmlns="" val="2434044959"/>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標題 1"/>
          <p:cNvSpPr>
            <a:spLocks noGrp="1"/>
          </p:cNvSpPr>
          <p:nvPr>
            <p:ph type="title"/>
          </p:nvPr>
        </p:nvSpPr>
        <p:spPr/>
        <p:txBody>
          <a:bodyPr>
            <a:normAutofit/>
          </a:bodyPr>
          <a:lstStyle/>
          <a:p>
            <a:pPr algn="ctr"/>
            <a:r>
              <a:rPr lang="zh-TW" altLang="en-US" sz="4000" b="1" dirty="0" smtClean="0">
                <a:latin typeface="Times New Roman" pitchFamily="18" charset="0"/>
                <a:ea typeface="標楷體" pitchFamily="65" charset="-120"/>
              </a:rPr>
              <a:t>部分裝運</a:t>
            </a:r>
            <a:r>
              <a:rPr lang="en-US" altLang="zh-TW" sz="4000" b="1" dirty="0" smtClean="0">
                <a:latin typeface="Times New Roman" pitchFamily="18" charset="0"/>
                <a:ea typeface="標楷體" pitchFamily="65" charset="-120"/>
              </a:rPr>
              <a:t>/</a:t>
            </a:r>
            <a:r>
              <a:rPr lang="zh-TW" altLang="en-US" sz="4000" b="1" dirty="0" smtClean="0">
                <a:latin typeface="Times New Roman" pitchFamily="18" charset="0"/>
                <a:ea typeface="標楷體" pitchFamily="65" charset="-120"/>
              </a:rPr>
              <a:t>動支</a:t>
            </a:r>
            <a:endParaRPr lang="zh-TW" altLang="en-US" sz="4000" b="1" dirty="0" smtClean="0"/>
          </a:p>
        </p:txBody>
      </p:sp>
      <p:sp>
        <p:nvSpPr>
          <p:cNvPr id="139267" name="內容版面配置區 2"/>
          <p:cNvSpPr>
            <a:spLocks noGrp="1"/>
          </p:cNvSpPr>
          <p:nvPr>
            <p:ph idx="1"/>
          </p:nvPr>
        </p:nvSpPr>
        <p:spPr/>
        <p:txBody>
          <a:bodyPr>
            <a:normAutofit/>
          </a:bodyPr>
          <a:lstStyle/>
          <a:p>
            <a:r>
              <a:rPr lang="zh-TW" altLang="en-US" sz="3200" b="1" dirty="0" smtClean="0">
                <a:latin typeface="Times New Roman" pitchFamily="18" charset="0"/>
                <a:ea typeface="標楷體" pitchFamily="65" charset="-120"/>
              </a:rPr>
              <a:t>部分裝運</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動之定義</a:t>
            </a:r>
            <a:r>
              <a:rPr lang="en-US" altLang="zh-TW" sz="3200" b="1" dirty="0" smtClean="0">
                <a:latin typeface="Times New Roman" pitchFamily="18" charset="0"/>
                <a:ea typeface="標楷體" pitchFamily="65" charset="-120"/>
              </a:rPr>
              <a:t>:</a:t>
            </a:r>
          </a:p>
          <a:p>
            <a:r>
              <a:rPr lang="zh-TW" altLang="en-US" sz="3200" b="1" dirty="0" smtClean="0">
                <a:latin typeface="Times New Roman" pitchFamily="18" charset="0"/>
                <a:ea typeface="標楷體" pitchFamily="65" charset="-120"/>
                <a:cs typeface="Times New Roman" pitchFamily="18" charset="0"/>
              </a:rPr>
              <a:t>即在最遲裝運日當日或之前</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由受益人</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出口商</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決定分一次或數次裝運</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動支</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289</a:t>
            </a:fld>
            <a:endParaRPr lang="zh-TW" altLang="en-US"/>
          </a:p>
        </p:txBody>
      </p:sp>
    </p:spTree>
    <p:extLst>
      <p:ext uri="{BB962C8B-B14F-4D97-AF65-F5344CB8AC3E}">
        <p14:creationId xmlns:p14="http://schemas.microsoft.com/office/powerpoint/2010/main" xmlns="" val="1093082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000" b="1" dirty="0" smtClean="0"/>
              <a:t>WTO</a:t>
            </a:r>
            <a:r>
              <a:rPr lang="zh-TW" altLang="en-US" sz="4000" b="1" dirty="0" smtClean="0">
                <a:latin typeface="Times New Roman" panose="02020603050405020304" pitchFamily="18" charset="0"/>
                <a:cs typeface="Times New Roman" panose="02020603050405020304" pitchFamily="18" charset="0"/>
              </a:rPr>
              <a:t>之</a:t>
            </a:r>
            <a:r>
              <a:rPr lang="zh-TW" altLang="en-US" sz="4000" b="1" dirty="0">
                <a:latin typeface="Times New Roman" panose="02020603050405020304" pitchFamily="18" charset="0"/>
                <a:cs typeface="Times New Roman" panose="02020603050405020304" pitchFamily="18" charset="0"/>
              </a:rPr>
              <a:t>要點</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29</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世界貿易組織</a:t>
            </a:r>
            <a:r>
              <a:rPr lang="en-US" altLang="zh-TW" sz="3200" b="1" dirty="0"/>
              <a:t>(WTO)</a:t>
            </a:r>
            <a:r>
              <a:rPr lang="zh-TW" altLang="zh-TW" sz="3200" b="1" dirty="0" smtClean="0"/>
              <a:t>簡介</a:t>
            </a:r>
            <a:endParaRPr lang="en-US" altLang="zh-TW" sz="3200" b="1" dirty="0" smtClean="0"/>
          </a:p>
          <a:p>
            <a:r>
              <a:rPr lang="en-US" altLang="zh-TW" sz="3200" b="1" dirty="0"/>
              <a:t>WTO</a:t>
            </a:r>
            <a:r>
              <a:rPr lang="zh-TW" altLang="zh-TW" sz="3200" b="1" dirty="0"/>
              <a:t>之</a:t>
            </a:r>
            <a:r>
              <a:rPr lang="zh-TW" altLang="zh-TW" sz="3200" b="1" dirty="0" smtClean="0"/>
              <a:t>成立</a:t>
            </a:r>
            <a:endParaRPr lang="en-US" altLang="zh-TW" sz="3200" b="1" dirty="0" smtClean="0"/>
          </a:p>
          <a:p>
            <a:r>
              <a:rPr lang="en-US" altLang="zh-TW" sz="3200" b="1" dirty="0"/>
              <a:t>WTO</a:t>
            </a:r>
            <a:r>
              <a:rPr lang="zh-TW" altLang="zh-TW" sz="3200" b="1" dirty="0"/>
              <a:t>規範之基本理念與規範準則</a:t>
            </a:r>
            <a:endParaRPr lang="zh-TW" altLang="en-US" sz="3200" b="1" dirty="0"/>
          </a:p>
        </p:txBody>
      </p:sp>
    </p:spTree>
    <p:extLst>
      <p:ext uri="{BB962C8B-B14F-4D97-AF65-F5344CB8AC3E}">
        <p14:creationId xmlns:p14="http://schemas.microsoft.com/office/powerpoint/2010/main" xmlns="" val="443708662"/>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79512" y="0"/>
            <a:ext cx="8964487" cy="1124744"/>
          </a:xfrm>
        </p:spPr>
        <p:txBody>
          <a:bodyPr>
            <a:normAutofit/>
          </a:bodyPr>
          <a:lstStyle/>
          <a:p>
            <a:pPr eaLnBrk="1" hangingPunct="1"/>
            <a:r>
              <a:rPr lang="zh-TW" altLang="en-US" sz="4000" b="1" dirty="0" smtClean="0">
                <a:solidFill>
                  <a:srgbClr val="003300"/>
                </a:solidFill>
                <a:latin typeface="Times New Roman" pitchFamily="18" charset="0"/>
                <a:ea typeface="標楷體" pitchFamily="65" charset="-120"/>
              </a:rPr>
              <a:t>部分動支或部分裝運</a:t>
            </a:r>
            <a:r>
              <a:rPr lang="en-US" altLang="zh-TW" b="1" dirty="0" smtClean="0">
                <a:solidFill>
                  <a:srgbClr val="003300"/>
                </a:solidFill>
                <a:latin typeface="Times New Roman" pitchFamily="18" charset="0"/>
                <a:ea typeface="標楷體" pitchFamily="65" charset="-120"/>
              </a:rPr>
              <a:t>-UCP600 Article 31</a:t>
            </a:r>
            <a:r>
              <a:rPr lang="en-US" altLang="zh-TW" b="1" dirty="0" smtClean="0">
                <a:solidFill>
                  <a:srgbClr val="003300"/>
                </a:solidFill>
              </a:rPr>
              <a:t> </a:t>
            </a:r>
          </a:p>
        </p:txBody>
      </p:sp>
      <p:sp>
        <p:nvSpPr>
          <p:cNvPr id="140291" name="Rectangle 3"/>
          <p:cNvSpPr>
            <a:spLocks noGrp="1" noChangeArrowheads="1"/>
          </p:cNvSpPr>
          <p:nvPr>
            <p:ph type="body" idx="1"/>
          </p:nvPr>
        </p:nvSpPr>
        <p:spPr>
          <a:xfrm>
            <a:off x="179512" y="1268760"/>
            <a:ext cx="8856984" cy="5255865"/>
          </a:xfrm>
        </p:spPr>
        <p:txBody>
          <a:bodyPr>
            <a:normAutofit/>
          </a:bodyPr>
          <a:lstStyle/>
          <a:p>
            <a:pPr eaLnBrk="1" hangingPunct="1">
              <a:lnSpc>
                <a:spcPct val="90000"/>
              </a:lnSpc>
            </a:pPr>
            <a:r>
              <a:rPr lang="en-US" altLang="zh-TW" sz="3200" b="1" dirty="0" smtClean="0">
                <a:latin typeface="Times New Roman" pitchFamily="18" charset="0"/>
                <a:ea typeface="標楷體" pitchFamily="65" charset="-120"/>
                <a:cs typeface="Times New Roman" pitchFamily="18" charset="0"/>
              </a:rPr>
              <a:t>a</a:t>
            </a:r>
            <a:r>
              <a:rPr lang="zh-TW" altLang="en-US" sz="3200" b="1" dirty="0" smtClean="0">
                <a:latin typeface="Times New Roman" pitchFamily="18" charset="0"/>
                <a:ea typeface="標楷體" pitchFamily="65" charset="-120"/>
                <a:cs typeface="Times New Roman" pitchFamily="18" charset="0"/>
              </a:rPr>
              <a:t>項</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允許部分動支或部分裝運</a:t>
            </a:r>
            <a:r>
              <a:rPr lang="en-US" altLang="zh-TW" sz="3200" b="1" dirty="0" smtClean="0">
                <a:latin typeface="Times New Roman" pitchFamily="18" charset="0"/>
                <a:ea typeface="標楷體" pitchFamily="65" charset="-120"/>
                <a:cs typeface="Times New Roman" pitchFamily="18" charset="0"/>
              </a:rPr>
              <a:t>.</a:t>
            </a:r>
          </a:p>
          <a:p>
            <a:pPr eaLnBrk="1" hangingPunct="1">
              <a:lnSpc>
                <a:spcPct val="90000"/>
              </a:lnSpc>
            </a:pPr>
            <a:r>
              <a:rPr kumimoji="0" lang="en-US" altLang="zh-TW" sz="3200" b="1" dirty="0" smtClean="0">
                <a:latin typeface="Times New Roman" pitchFamily="18" charset="0"/>
                <a:ea typeface="標楷體" pitchFamily="65" charset="-120"/>
                <a:cs typeface="Times New Roman" pitchFamily="18" charset="0"/>
              </a:rPr>
              <a:t>b</a:t>
            </a:r>
            <a:r>
              <a:rPr kumimoji="0" lang="zh-TW" altLang="en-US" sz="3200" b="1" dirty="0" smtClean="0">
                <a:latin typeface="Times New Roman" pitchFamily="18" charset="0"/>
                <a:ea typeface="標楷體" pitchFamily="65" charset="-120"/>
                <a:cs typeface="Times New Roman" pitchFamily="18" charset="0"/>
              </a:rPr>
              <a:t>項</a:t>
            </a:r>
            <a:r>
              <a:rPr kumimoji="0" lang="en-US" altLang="zh-TW" sz="3200" b="1" dirty="0" smtClean="0">
                <a:latin typeface="Times New Roman" pitchFamily="18" charset="0"/>
                <a:ea typeface="標楷體" pitchFamily="65" charset="-120"/>
                <a:cs typeface="Times New Roman" pitchFamily="18" charset="0"/>
              </a:rPr>
              <a:t>:</a:t>
            </a:r>
            <a:r>
              <a:rPr kumimoji="0" lang="zh-TW" altLang="en-US" sz="3200" b="1" dirty="0" smtClean="0">
                <a:latin typeface="Times New Roman" pitchFamily="18" charset="0"/>
                <a:ea typeface="標楷體" pitchFamily="65" charset="-120"/>
                <a:cs typeface="Times New Roman" pitchFamily="18" charset="0"/>
              </a:rPr>
              <a:t>倘</a:t>
            </a:r>
            <a:r>
              <a:rPr lang="zh-TW" altLang="en-US" sz="3200" b="1" dirty="0" smtClean="0">
                <a:latin typeface="Times New Roman" pitchFamily="18" charset="0"/>
                <a:ea typeface="標楷體" pitchFamily="65" charset="-120"/>
                <a:cs typeface="Times New Roman" pitchFamily="18" charset="0"/>
              </a:rPr>
              <a:t>信用狀禁止部分裝運</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而提示一套以上表明不同之裝運日期或不同之裝載港之運送單據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但全部運送單據顯示貨物係裝載於同一運輸工具運送</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且為同一航次</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並表明同一目的地</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將不認為部分裝運</a:t>
            </a:r>
            <a:r>
              <a:rPr lang="en-US" altLang="zh-TW" sz="3200" b="1" dirty="0" smtClean="0">
                <a:latin typeface="Times New Roman" pitchFamily="18" charset="0"/>
                <a:ea typeface="標楷體" pitchFamily="65" charset="-120"/>
                <a:cs typeface="Times New Roman" pitchFamily="18" charset="0"/>
              </a:rPr>
              <a:t>.</a:t>
            </a:r>
          </a:p>
          <a:p>
            <a:pPr eaLnBrk="1" hangingPunct="1">
              <a:lnSpc>
                <a:spcPct val="90000"/>
              </a:lnSpc>
              <a:buFont typeface="Wingdings" pitchFamily="2" charset="2"/>
              <a:buNone/>
            </a:pPr>
            <a:r>
              <a:rPr lang="en-US" altLang="zh-TW" sz="3200" b="1" dirty="0" smtClean="0">
                <a:latin typeface="Times New Roman" pitchFamily="18" charset="0"/>
                <a:ea typeface="標楷體" pitchFamily="65" charset="-120"/>
                <a:cs typeface="Times New Roman" pitchFamily="18" charset="0"/>
              </a:rPr>
              <a:t>   </a:t>
            </a:r>
            <a:r>
              <a:rPr lang="zh-TW" altLang="en-US" sz="3200" b="1" dirty="0" smtClean="0">
                <a:latin typeface="Times New Roman" pitchFamily="18" charset="0"/>
                <a:ea typeface="標楷體" pitchFamily="65" charset="-120"/>
                <a:cs typeface="Times New Roman" pitchFamily="18" charset="0"/>
              </a:rPr>
              <a:t>提示一套或一套以上之運送單據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顯示係在相同運送方式裝運於一個以上之運輸工具</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如前述之兩部卡車</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將認係部分裝運</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縱該等運輸工具係於同日出發前往同一目的地</a:t>
            </a:r>
            <a:r>
              <a:rPr lang="en-US" altLang="zh-TW" sz="3200" b="1" dirty="0" smtClean="0">
                <a:latin typeface="Times New Roman" pitchFamily="18" charset="0"/>
                <a:ea typeface="標楷體" pitchFamily="65" charset="-120"/>
                <a:cs typeface="Times New Roman" pitchFamily="18" charset="0"/>
              </a:rPr>
              <a:t>.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290</a:t>
            </a:fld>
            <a:endParaRPr lang="zh-TW" altLang="en-US"/>
          </a:p>
        </p:txBody>
      </p:sp>
    </p:spTree>
    <p:extLst>
      <p:ext uri="{BB962C8B-B14F-4D97-AF65-F5344CB8AC3E}">
        <p14:creationId xmlns:p14="http://schemas.microsoft.com/office/powerpoint/2010/main" xmlns="" val="3192158629"/>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50825" y="228600"/>
            <a:ext cx="8674100" cy="762000"/>
          </a:xfrm>
        </p:spPr>
        <p:txBody>
          <a:bodyPr/>
          <a:lstStyle/>
          <a:p>
            <a:pPr eaLnBrk="1" hangingPunct="1"/>
            <a:r>
              <a:rPr lang="zh-TW" altLang="en-US" sz="3600" b="1" dirty="0" smtClean="0">
                <a:solidFill>
                  <a:srgbClr val="003300"/>
                </a:solidFill>
                <a:ea typeface="標楷體" pitchFamily="65" charset="-120"/>
              </a:rPr>
              <a:t>一套以上提單與部分裝運</a:t>
            </a:r>
            <a:r>
              <a:rPr lang="en-US" altLang="zh-TW" sz="3600" b="1" dirty="0" smtClean="0">
                <a:solidFill>
                  <a:srgbClr val="003300"/>
                </a:solidFill>
                <a:latin typeface="Times New Roman" pitchFamily="18" charset="0"/>
                <a:ea typeface="標楷體" pitchFamily="65" charset="-120"/>
              </a:rPr>
              <a:t>-UCP600</a:t>
            </a:r>
            <a:r>
              <a:rPr lang="zh-TW" altLang="en-US" sz="3600" b="1" dirty="0" smtClean="0">
                <a:solidFill>
                  <a:srgbClr val="003300"/>
                </a:solidFill>
                <a:latin typeface="Times New Roman" pitchFamily="18" charset="0"/>
                <a:ea typeface="標楷體" pitchFamily="65" charset="-120"/>
              </a:rPr>
              <a:t>第</a:t>
            </a:r>
            <a:r>
              <a:rPr lang="en-US" altLang="zh-TW" sz="3600" b="1" dirty="0" smtClean="0">
                <a:solidFill>
                  <a:srgbClr val="003300"/>
                </a:solidFill>
                <a:latin typeface="Times New Roman" pitchFamily="18" charset="0"/>
                <a:ea typeface="標楷體" pitchFamily="65" charset="-120"/>
              </a:rPr>
              <a:t>31</a:t>
            </a:r>
            <a:r>
              <a:rPr lang="zh-TW" altLang="en-US" sz="3600" b="1" dirty="0" smtClean="0">
                <a:solidFill>
                  <a:srgbClr val="003300"/>
                </a:solidFill>
                <a:latin typeface="Times New Roman" pitchFamily="18" charset="0"/>
                <a:ea typeface="標楷體" pitchFamily="65" charset="-120"/>
              </a:rPr>
              <a:t>條</a:t>
            </a:r>
          </a:p>
        </p:txBody>
      </p:sp>
      <p:pic>
        <p:nvPicPr>
          <p:cNvPr id="141315" name="Picture 3" descr="TN00333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2514600" y="1143000"/>
            <a:ext cx="744538" cy="103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1316" name="Picture 4" descr="BD07311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447800"/>
            <a:ext cx="63341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1317" name="Rectangle 5"/>
          <p:cNvSpPr>
            <a:spLocks noChangeArrowheads="1"/>
          </p:cNvSpPr>
          <p:nvPr/>
        </p:nvSpPr>
        <p:spPr bwMode="auto">
          <a:xfrm>
            <a:off x="928914" y="1717675"/>
            <a:ext cx="1447800" cy="4572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t>Port A</a:t>
            </a:r>
          </a:p>
        </p:txBody>
      </p:sp>
      <p:sp>
        <p:nvSpPr>
          <p:cNvPr id="141318" name="Rectangle 6"/>
          <p:cNvSpPr>
            <a:spLocks noChangeArrowheads="1"/>
          </p:cNvSpPr>
          <p:nvPr/>
        </p:nvSpPr>
        <p:spPr bwMode="auto">
          <a:xfrm>
            <a:off x="1143000" y="2743200"/>
            <a:ext cx="1447800" cy="4572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dirty="0"/>
              <a:t>Port B</a:t>
            </a:r>
          </a:p>
        </p:txBody>
      </p:sp>
      <p:pic>
        <p:nvPicPr>
          <p:cNvPr id="141319" name="Picture 7" descr="BL00381_"/>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3962400"/>
            <a:ext cx="11588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1320" name="Rectangle 8"/>
          <p:cNvSpPr>
            <a:spLocks noChangeArrowheads="1"/>
          </p:cNvSpPr>
          <p:nvPr/>
        </p:nvSpPr>
        <p:spPr bwMode="auto">
          <a:xfrm>
            <a:off x="1371600" y="4114800"/>
            <a:ext cx="1447800" cy="4572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dirty="0"/>
              <a:t>Port C</a:t>
            </a:r>
          </a:p>
        </p:txBody>
      </p:sp>
      <p:sp>
        <p:nvSpPr>
          <p:cNvPr id="141321" name="Rectangle 9"/>
          <p:cNvSpPr>
            <a:spLocks noChangeArrowheads="1"/>
          </p:cNvSpPr>
          <p:nvPr/>
        </p:nvSpPr>
        <p:spPr bwMode="auto">
          <a:xfrm>
            <a:off x="3581400" y="1676400"/>
            <a:ext cx="1600200" cy="4572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dirty="0"/>
              <a:t>B/L A (3/5)</a:t>
            </a:r>
          </a:p>
        </p:txBody>
      </p:sp>
      <p:sp>
        <p:nvSpPr>
          <p:cNvPr id="141322" name="Rectangle 10"/>
          <p:cNvSpPr>
            <a:spLocks noChangeArrowheads="1"/>
          </p:cNvSpPr>
          <p:nvPr/>
        </p:nvSpPr>
        <p:spPr bwMode="auto">
          <a:xfrm>
            <a:off x="3628571" y="2705100"/>
            <a:ext cx="1676400" cy="4572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t>B/L B (3/7)</a:t>
            </a:r>
          </a:p>
        </p:txBody>
      </p:sp>
      <p:sp>
        <p:nvSpPr>
          <p:cNvPr id="141323" name="Rectangle 11"/>
          <p:cNvSpPr>
            <a:spLocks noChangeArrowheads="1"/>
          </p:cNvSpPr>
          <p:nvPr/>
        </p:nvSpPr>
        <p:spPr bwMode="auto">
          <a:xfrm>
            <a:off x="3657600" y="3733800"/>
            <a:ext cx="1676400" cy="4572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dirty="0"/>
              <a:t>B/L C (3/9)</a:t>
            </a:r>
          </a:p>
        </p:txBody>
      </p:sp>
      <p:sp>
        <p:nvSpPr>
          <p:cNvPr id="141324" name="Rectangle 12"/>
          <p:cNvSpPr>
            <a:spLocks noChangeArrowheads="1"/>
          </p:cNvSpPr>
          <p:nvPr/>
        </p:nvSpPr>
        <p:spPr bwMode="auto">
          <a:xfrm>
            <a:off x="7315200" y="4114800"/>
            <a:ext cx="1600200" cy="4572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dirty="0"/>
              <a:t>Destination</a:t>
            </a:r>
          </a:p>
        </p:txBody>
      </p:sp>
      <p:sp>
        <p:nvSpPr>
          <p:cNvPr id="141325" name="Rectangle 13"/>
          <p:cNvSpPr>
            <a:spLocks noChangeArrowheads="1"/>
          </p:cNvSpPr>
          <p:nvPr/>
        </p:nvSpPr>
        <p:spPr bwMode="auto">
          <a:xfrm>
            <a:off x="5562600" y="1447800"/>
            <a:ext cx="3581400" cy="1066800"/>
          </a:xfrm>
          <a:prstGeom prst="rect">
            <a:avLst/>
          </a:prstGeom>
          <a:solidFill>
            <a:srgbClr val="0066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cs typeface="Times New Roman" pitchFamily="18" charset="0"/>
              </a:rPr>
              <a:t>Same vessel,voyage </a:t>
            </a:r>
          </a:p>
          <a:p>
            <a:pPr algn="ctr" eaLnBrk="1" hangingPunct="1">
              <a:spcBef>
                <a:spcPct val="0"/>
              </a:spcBef>
              <a:buClrTx/>
              <a:buSzTx/>
              <a:buFontTx/>
              <a:buNone/>
            </a:pPr>
            <a:r>
              <a:rPr lang="en-US" altLang="zh-TW" sz="2000" b="1">
                <a:solidFill>
                  <a:schemeClr val="bg1"/>
                </a:solidFill>
                <a:latin typeface="Times New Roman" pitchFamily="18" charset="0"/>
                <a:cs typeface="Times New Roman" pitchFamily="18" charset="0"/>
              </a:rPr>
              <a:t>and destination</a:t>
            </a:r>
          </a:p>
          <a:p>
            <a:pPr algn="ctr" eaLnBrk="1" hangingPunct="1">
              <a:spcBef>
                <a:spcPct val="0"/>
              </a:spcBef>
              <a:buClrTx/>
              <a:buSzTx/>
              <a:buFontTx/>
              <a:buNone/>
            </a:pPr>
            <a:r>
              <a:rPr lang="en-US" altLang="zh-TW" sz="2000" b="1">
                <a:solidFill>
                  <a:schemeClr val="bg1"/>
                </a:solidFill>
                <a:latin typeface="Times New Roman" pitchFamily="18" charset="0"/>
                <a:cs typeface="Times New Roman" pitchFamily="18" charset="0"/>
              </a:rPr>
              <a:t>B/L A+B+C=L/C quantity</a:t>
            </a:r>
          </a:p>
        </p:txBody>
      </p:sp>
      <p:sp>
        <p:nvSpPr>
          <p:cNvPr id="141326" name="Oval 14"/>
          <p:cNvSpPr>
            <a:spLocks noChangeArrowheads="1"/>
          </p:cNvSpPr>
          <p:nvPr/>
        </p:nvSpPr>
        <p:spPr bwMode="auto">
          <a:xfrm>
            <a:off x="6096000" y="2895600"/>
            <a:ext cx="3048000" cy="762000"/>
          </a:xfrm>
          <a:prstGeom prst="ellipse">
            <a:avLst/>
          </a:prstGeom>
          <a:solidFill>
            <a:schemeClr val="bg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solidFill>
                  <a:srgbClr val="D20404"/>
                </a:solidFill>
              </a:rPr>
              <a:t>Not partial shipment</a:t>
            </a:r>
          </a:p>
        </p:txBody>
      </p:sp>
      <p:sp>
        <p:nvSpPr>
          <p:cNvPr id="141327" name="AutoShape 15"/>
          <p:cNvSpPr>
            <a:spLocks noChangeArrowheads="1"/>
          </p:cNvSpPr>
          <p:nvPr/>
        </p:nvSpPr>
        <p:spPr bwMode="auto">
          <a:xfrm>
            <a:off x="7391400" y="2514600"/>
            <a:ext cx="228600" cy="3810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endParaRPr lang="zh-TW" altLang="en-US" sz="1800"/>
          </a:p>
        </p:txBody>
      </p:sp>
      <p:sp>
        <p:nvSpPr>
          <p:cNvPr id="141328" name="Line 16"/>
          <p:cNvSpPr>
            <a:spLocks noChangeShapeType="1"/>
          </p:cNvSpPr>
          <p:nvPr/>
        </p:nvSpPr>
        <p:spPr bwMode="auto">
          <a:xfrm>
            <a:off x="1828800" y="2133600"/>
            <a:ext cx="0" cy="60960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41329" name="Line 17"/>
          <p:cNvSpPr>
            <a:spLocks noChangeShapeType="1"/>
          </p:cNvSpPr>
          <p:nvPr/>
        </p:nvSpPr>
        <p:spPr bwMode="auto">
          <a:xfrm>
            <a:off x="1828800" y="3200400"/>
            <a:ext cx="0" cy="91440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41330" name="Line 18"/>
          <p:cNvSpPr>
            <a:spLocks noChangeShapeType="1"/>
          </p:cNvSpPr>
          <p:nvPr/>
        </p:nvSpPr>
        <p:spPr bwMode="auto">
          <a:xfrm>
            <a:off x="2819400" y="4495800"/>
            <a:ext cx="3810000" cy="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pic>
        <p:nvPicPr>
          <p:cNvPr id="141331" name="Picture 19" descr="IN00561_"/>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5181600"/>
            <a:ext cx="8255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1332" name="Picture 20" descr="IN00561_"/>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71600" y="5181600"/>
            <a:ext cx="8255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1333" name="Rectangle 21"/>
          <p:cNvSpPr>
            <a:spLocks noChangeArrowheads="1"/>
          </p:cNvSpPr>
          <p:nvPr/>
        </p:nvSpPr>
        <p:spPr bwMode="auto">
          <a:xfrm>
            <a:off x="7315200" y="5638800"/>
            <a:ext cx="1600200" cy="4572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dirty="0"/>
              <a:t>Destination</a:t>
            </a:r>
          </a:p>
        </p:txBody>
      </p:sp>
      <p:sp>
        <p:nvSpPr>
          <p:cNvPr id="141334" name="Line 22"/>
          <p:cNvSpPr>
            <a:spLocks noChangeShapeType="1"/>
          </p:cNvSpPr>
          <p:nvPr/>
        </p:nvSpPr>
        <p:spPr bwMode="auto">
          <a:xfrm>
            <a:off x="2133600" y="5867400"/>
            <a:ext cx="4343400" cy="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41335" name="Rectangle 23"/>
          <p:cNvSpPr>
            <a:spLocks noChangeArrowheads="1"/>
          </p:cNvSpPr>
          <p:nvPr/>
        </p:nvSpPr>
        <p:spPr bwMode="auto">
          <a:xfrm>
            <a:off x="2286000" y="5334000"/>
            <a:ext cx="3657600" cy="457200"/>
          </a:xfrm>
          <a:prstGeom prst="rect">
            <a:avLst/>
          </a:prstGeom>
          <a:solidFill>
            <a:srgbClr val="0066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000" b="1">
                <a:solidFill>
                  <a:schemeClr val="bg1"/>
                </a:solidFill>
                <a:latin typeface="Times New Roman" pitchFamily="18" charset="0"/>
                <a:cs typeface="Times New Roman" pitchFamily="18" charset="0"/>
              </a:rPr>
              <a:t>Same day for…</a:t>
            </a:r>
          </a:p>
        </p:txBody>
      </p:sp>
      <p:sp>
        <p:nvSpPr>
          <p:cNvPr id="141336" name="Oval 24"/>
          <p:cNvSpPr>
            <a:spLocks noChangeArrowheads="1"/>
          </p:cNvSpPr>
          <p:nvPr/>
        </p:nvSpPr>
        <p:spPr bwMode="auto">
          <a:xfrm>
            <a:off x="2743200" y="6019800"/>
            <a:ext cx="2743200" cy="609600"/>
          </a:xfrm>
          <a:prstGeom prst="ellipse">
            <a:avLst/>
          </a:prstGeom>
          <a:solidFill>
            <a:schemeClr val="bg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dirty="0">
                <a:solidFill>
                  <a:srgbClr val="D20404"/>
                </a:solidFill>
              </a:rPr>
              <a:t>Partial shipment</a:t>
            </a:r>
          </a:p>
        </p:txBody>
      </p:sp>
      <p:sp>
        <p:nvSpPr>
          <p:cNvPr id="141337" name="Rectangle 25"/>
          <p:cNvSpPr>
            <a:spLocks noChangeArrowheads="1"/>
          </p:cNvSpPr>
          <p:nvPr/>
        </p:nvSpPr>
        <p:spPr bwMode="auto">
          <a:xfrm>
            <a:off x="0" y="6324600"/>
            <a:ext cx="2667000" cy="533400"/>
          </a:xfrm>
          <a:prstGeom prst="rect">
            <a:avLst/>
          </a:prstGeom>
          <a:solidFill>
            <a:srgbClr val="0066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kumimoji="0" lang="en-US" altLang="zh-TW" sz="2000" b="1">
                <a:solidFill>
                  <a:schemeClr val="bg1"/>
                </a:solidFill>
                <a:latin typeface="Times New Roman" pitchFamily="18" charset="0"/>
                <a:cs typeface="Times New Roman" pitchFamily="18" charset="0"/>
              </a:rPr>
              <a:t>1or2</a:t>
            </a:r>
            <a:r>
              <a:rPr lang="en-US" altLang="zh-TW" sz="2000" b="1">
                <a:solidFill>
                  <a:schemeClr val="bg1"/>
                </a:solidFill>
                <a:latin typeface="Times New Roman" pitchFamily="18" charset="0"/>
                <a:cs typeface="Times New Roman" pitchFamily="18" charset="0"/>
              </a:rPr>
              <a:t> Truck receipts</a:t>
            </a:r>
          </a:p>
        </p:txBody>
      </p:sp>
      <p:pic>
        <p:nvPicPr>
          <p:cNvPr id="141338" name="Picture 26" descr="intro">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9388" y="2597150"/>
            <a:ext cx="858837" cy="84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1339" name="Picture 27" descr="j028536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88125" y="3860800"/>
            <a:ext cx="70008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1340" name="Picture 28" descr="j028536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88125" y="5445125"/>
            <a:ext cx="70008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2C8DB5C9-17DB-4465-8E9B-43C49A51B603}" type="slidenum">
              <a:rPr lang="zh-TW" altLang="en-US" smtClean="0"/>
              <a:pPr/>
              <a:t>291</a:t>
            </a:fld>
            <a:endParaRPr lang="zh-TW" altLang="en-US"/>
          </a:p>
        </p:txBody>
      </p:sp>
    </p:spTree>
    <p:extLst>
      <p:ext uri="{BB962C8B-B14F-4D97-AF65-F5344CB8AC3E}">
        <p14:creationId xmlns:p14="http://schemas.microsoft.com/office/powerpoint/2010/main" xmlns="" val="2397452359"/>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標題 1"/>
          <p:cNvSpPr>
            <a:spLocks noGrp="1"/>
          </p:cNvSpPr>
          <p:nvPr>
            <p:ph type="title"/>
          </p:nvPr>
        </p:nvSpPr>
        <p:spPr>
          <a:xfrm>
            <a:off x="457200" y="122238"/>
            <a:ext cx="7543800" cy="1003300"/>
          </a:xfrm>
        </p:spPr>
        <p:txBody>
          <a:bodyPr>
            <a:normAutofit/>
          </a:bodyPr>
          <a:lstStyle/>
          <a:p>
            <a:pPr algn="ctr"/>
            <a:r>
              <a:rPr lang="zh-TW" altLang="en-US" sz="4000" b="1" dirty="0" smtClean="0">
                <a:latin typeface="Times New Roman" pitchFamily="18" charset="0"/>
                <a:ea typeface="標楷體" pitchFamily="65" charset="-120"/>
                <a:cs typeface="Times New Roman" pitchFamily="18" charset="0"/>
              </a:rPr>
              <a:t>分期裝運</a:t>
            </a:r>
            <a:r>
              <a:rPr lang="en-US" altLang="zh-TW" sz="4000" b="1" dirty="0" smtClean="0">
                <a:latin typeface="Times New Roman" pitchFamily="18" charset="0"/>
                <a:ea typeface="標楷體" pitchFamily="65" charset="-120"/>
                <a:cs typeface="Times New Roman" pitchFamily="18" charset="0"/>
              </a:rPr>
              <a:t>/</a:t>
            </a:r>
            <a:r>
              <a:rPr lang="zh-TW" altLang="en-US" sz="4000" b="1" dirty="0" smtClean="0">
                <a:latin typeface="Times New Roman" pitchFamily="18" charset="0"/>
                <a:ea typeface="標楷體" pitchFamily="65" charset="-120"/>
                <a:cs typeface="Times New Roman" pitchFamily="18" charset="0"/>
              </a:rPr>
              <a:t>動支</a:t>
            </a:r>
          </a:p>
        </p:txBody>
      </p:sp>
      <p:sp>
        <p:nvSpPr>
          <p:cNvPr id="142339" name="內容版面配置區 2"/>
          <p:cNvSpPr>
            <a:spLocks noGrp="1"/>
          </p:cNvSpPr>
          <p:nvPr>
            <p:ph idx="1"/>
          </p:nvPr>
        </p:nvSpPr>
        <p:spPr>
          <a:xfrm>
            <a:off x="179388" y="1196752"/>
            <a:ext cx="8964612" cy="4536503"/>
          </a:xfrm>
        </p:spPr>
        <p:txBody>
          <a:bodyPr>
            <a:noAutofit/>
          </a:bodyPr>
          <a:lstStyle/>
          <a:p>
            <a:r>
              <a:rPr lang="zh-TW" altLang="en-US" sz="3200" b="1" dirty="0" smtClean="0">
                <a:latin typeface="Times New Roman" pitchFamily="18" charset="0"/>
                <a:ea typeface="標楷體" pitchFamily="65" charset="-120"/>
                <a:cs typeface="Times New Roman" pitchFamily="18" charset="0"/>
              </a:rPr>
              <a:t>分期裝運</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動支期間</a:t>
            </a:r>
            <a:r>
              <a:rPr lang="en-US" altLang="zh-TW" sz="3200" b="1" dirty="0" smtClean="0">
                <a:latin typeface="Times New Roman" pitchFamily="18" charset="0"/>
                <a:ea typeface="標楷體" pitchFamily="65" charset="-120"/>
                <a:cs typeface="Times New Roman" pitchFamily="18" charset="0"/>
              </a:rPr>
              <a:t>:</a:t>
            </a: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1 Lot 1000pcs shipment must be  effected between 1/1-1/31</a:t>
            </a: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2 Lot 800pcs shipment must be  effected between </a:t>
            </a: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     2/1-2/28</a:t>
            </a: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3 Lot 1200pcs shipment must be  effected between 3/1-3/31….</a:t>
            </a:r>
            <a:endParaRPr lang="zh-TW" altLang="en-US" sz="32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292</a:t>
            </a:fld>
            <a:endParaRPr lang="zh-TW" altLang="en-US"/>
          </a:p>
        </p:txBody>
      </p:sp>
    </p:spTree>
    <p:extLst>
      <p:ext uri="{BB962C8B-B14F-4D97-AF65-F5344CB8AC3E}">
        <p14:creationId xmlns:p14="http://schemas.microsoft.com/office/powerpoint/2010/main" xmlns="" val="3164768708"/>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fld id="{55245560-6F6D-4B3C-AF6A-8DC6A4A03761}" type="slidenum">
              <a:rPr kumimoji="0" lang="en-US" altLang="zh-TW" sz="1000" smtClean="0"/>
              <a:pPr eaLnBrk="1" hangingPunct="1">
                <a:spcBef>
                  <a:spcPct val="0"/>
                </a:spcBef>
                <a:buClrTx/>
                <a:buSzTx/>
                <a:buFontTx/>
                <a:buNone/>
              </a:pPr>
              <a:t>293</a:t>
            </a:fld>
            <a:endParaRPr kumimoji="0" lang="en-US" altLang="zh-TW" sz="1000" smtClean="0"/>
          </a:p>
        </p:txBody>
      </p:sp>
      <p:sp>
        <p:nvSpPr>
          <p:cNvPr id="144387" name="Rectangle 1026"/>
          <p:cNvSpPr>
            <a:spLocks noGrp="1" noChangeArrowheads="1"/>
          </p:cNvSpPr>
          <p:nvPr>
            <p:ph type="title"/>
          </p:nvPr>
        </p:nvSpPr>
        <p:spPr/>
        <p:txBody>
          <a:bodyPr/>
          <a:lstStyle/>
          <a:p>
            <a:pPr algn="ctr" eaLnBrk="1" hangingPunct="1"/>
            <a:r>
              <a:rPr lang="zh-TW" altLang="en-US" sz="4000" b="1" dirty="0" smtClean="0">
                <a:latin typeface="Times New Roman" pitchFamily="18" charset="0"/>
                <a:ea typeface="標楷體" pitchFamily="65" charset="-120"/>
              </a:rPr>
              <a:t>分期動支或分期裝運</a:t>
            </a:r>
            <a:r>
              <a:rPr lang="en-US" altLang="zh-TW" sz="4000" b="1" dirty="0" smtClean="0">
                <a:latin typeface="Times New Roman" pitchFamily="18" charset="0"/>
                <a:ea typeface="標楷體" pitchFamily="65" charset="-120"/>
              </a:rPr>
              <a:t>-Article 32</a:t>
            </a:r>
          </a:p>
        </p:txBody>
      </p:sp>
      <p:sp>
        <p:nvSpPr>
          <p:cNvPr id="144388" name="Rectangle 1027"/>
          <p:cNvSpPr>
            <a:spLocks noGrp="1" noChangeArrowheads="1"/>
          </p:cNvSpPr>
          <p:nvPr>
            <p:ph type="body" idx="1"/>
          </p:nvPr>
        </p:nvSpPr>
        <p:spPr/>
        <p:txBody>
          <a:bodyPr/>
          <a:lstStyle/>
          <a:p>
            <a:pPr eaLnBrk="1" hangingPunct="1"/>
            <a:r>
              <a:rPr lang="zh-TW" altLang="en-US" sz="3200" b="1" dirty="0" smtClean="0">
                <a:ea typeface="標楷體" pitchFamily="65" charset="-120"/>
              </a:rPr>
              <a:t>若信用狀規定</a:t>
            </a:r>
            <a:r>
              <a:rPr lang="en-US" altLang="zh-TW" sz="3200" b="1" dirty="0" smtClean="0">
                <a:ea typeface="標楷體" pitchFamily="65" charset="-120"/>
              </a:rPr>
              <a:t>,</a:t>
            </a:r>
            <a:r>
              <a:rPr lang="zh-TW" altLang="en-US" sz="3200" b="1" dirty="0" smtClean="0">
                <a:ea typeface="標楷體" pitchFamily="65" charset="-120"/>
              </a:rPr>
              <a:t>在所定各期間內辦理分期動支或裝運</a:t>
            </a:r>
            <a:r>
              <a:rPr lang="en-US" altLang="zh-TW" sz="3200" b="1" dirty="0" smtClean="0">
                <a:ea typeface="標楷體" pitchFamily="65" charset="-120"/>
              </a:rPr>
              <a:t>,</a:t>
            </a:r>
            <a:r>
              <a:rPr lang="zh-TW" altLang="en-US" sz="3200" b="1" dirty="0" smtClean="0">
                <a:ea typeface="標楷體" pitchFamily="65" charset="-120"/>
              </a:rPr>
              <a:t>而有任何一期未能按期動支或裝運時</a:t>
            </a:r>
            <a:r>
              <a:rPr lang="en-US" altLang="zh-TW" sz="3200" b="1" dirty="0" smtClean="0">
                <a:ea typeface="標楷體" pitchFamily="65" charset="-120"/>
              </a:rPr>
              <a:t>,</a:t>
            </a:r>
            <a:r>
              <a:rPr lang="zh-TW" altLang="en-US" sz="3200" b="1" dirty="0" smtClean="0">
                <a:ea typeface="標楷體" pitchFamily="65" charset="-120"/>
              </a:rPr>
              <a:t>信用狀對該期及其後各期均中止始用</a:t>
            </a:r>
            <a:r>
              <a:rPr lang="en-US" altLang="zh-TW" sz="3200" b="1" dirty="0" smtClean="0">
                <a:ea typeface="標楷體" pitchFamily="65" charset="-120"/>
              </a:rPr>
              <a:t>.</a:t>
            </a:r>
          </a:p>
          <a:p>
            <a:pPr eaLnBrk="1" hangingPunct="1"/>
            <a:r>
              <a:rPr lang="zh-TW" altLang="en-US" sz="3200" b="1" dirty="0" smtClean="0">
                <a:ea typeface="標楷體" pitchFamily="65" charset="-120"/>
              </a:rPr>
              <a:t>倘不擬發生此種結果</a:t>
            </a:r>
            <a:r>
              <a:rPr lang="en-US" altLang="zh-TW" sz="3200" b="1" dirty="0" smtClean="0">
                <a:ea typeface="標楷體" pitchFamily="65" charset="-120"/>
              </a:rPr>
              <a:t>,</a:t>
            </a:r>
            <a:r>
              <a:rPr lang="zh-TW" altLang="en-US" sz="3200" b="1" dirty="0" smtClean="0">
                <a:ea typeface="標楷體" pitchFamily="65" charset="-120"/>
              </a:rPr>
              <a:t>信用狀應排除此條文之適用</a:t>
            </a:r>
            <a:r>
              <a:rPr lang="en-US" altLang="zh-TW" sz="3200" b="1" dirty="0" smtClean="0">
                <a:ea typeface="標楷體" pitchFamily="65" charset="-120"/>
              </a:rPr>
              <a:t>;</a:t>
            </a:r>
            <a:r>
              <a:rPr lang="zh-TW" altLang="en-US" sz="3200" b="1" dirty="0" smtClean="0">
                <a:ea typeface="標楷體" pitchFamily="65" charset="-120"/>
              </a:rPr>
              <a:t>例如</a:t>
            </a:r>
            <a:r>
              <a:rPr lang="en-US" altLang="zh-TW" sz="3200" b="1" dirty="0" smtClean="0">
                <a:ea typeface="標楷體" pitchFamily="65" charset="-120"/>
              </a:rPr>
              <a:t>:</a:t>
            </a:r>
            <a:r>
              <a:rPr lang="en-US" altLang="zh-TW" sz="3200" b="1" dirty="0" smtClean="0">
                <a:latin typeface="Times New Roman" pitchFamily="18" charset="0"/>
                <a:ea typeface="標楷體" pitchFamily="65" charset="-120"/>
                <a:cs typeface="Times New Roman" pitchFamily="18" charset="0"/>
              </a:rPr>
              <a:t>UCP600 article 32 not applicable</a:t>
            </a:r>
            <a:r>
              <a:rPr lang="zh-TW" altLang="en-US" sz="3200" b="1" dirty="0" smtClean="0">
                <a:latin typeface="Times New Roman" pitchFamily="18" charset="0"/>
                <a:ea typeface="標楷體" pitchFamily="65" charset="-120"/>
                <a:cs typeface="Times New Roman" pitchFamily="18" charset="0"/>
              </a:rPr>
              <a:t>或類似</a:t>
            </a:r>
            <a:endParaRPr lang="en-US" altLang="zh-TW" sz="3200" b="1" dirty="0" smtClean="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xmlns="" val="3913084091"/>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1"/>
            <a:ext cx="8964488" cy="1052736"/>
          </a:xfrm>
        </p:spPr>
        <p:txBody>
          <a:bodyPr/>
          <a:lstStyle/>
          <a:p>
            <a:pPr eaLnBrk="1" hangingPunct="1"/>
            <a:r>
              <a:rPr lang="zh-TW" altLang="en-US" sz="4000" b="1" dirty="0" smtClean="0">
                <a:solidFill>
                  <a:srgbClr val="002060"/>
                </a:solidFill>
                <a:latin typeface="Times New Roman" pitchFamily="18" charset="0"/>
                <a:ea typeface="標楷體" pitchFamily="65" charset="-120"/>
              </a:rPr>
              <a:t>信用狀有關運送單據起迄地點之規定</a:t>
            </a:r>
          </a:p>
        </p:txBody>
      </p:sp>
      <p:sp>
        <p:nvSpPr>
          <p:cNvPr id="145411" name="Rectangle 3"/>
          <p:cNvSpPr>
            <a:spLocks noGrp="1" noChangeArrowheads="1"/>
          </p:cNvSpPr>
          <p:nvPr>
            <p:ph type="body" idx="1"/>
          </p:nvPr>
        </p:nvSpPr>
        <p:spPr>
          <a:xfrm>
            <a:off x="0" y="1196753"/>
            <a:ext cx="9143999" cy="5400898"/>
          </a:xfrm>
        </p:spPr>
        <p:txBody>
          <a:bodyPr>
            <a:normAutofit/>
          </a:bodyPr>
          <a:lstStyle/>
          <a:p>
            <a:pPr eaLnBrk="1" hangingPunct="1">
              <a:lnSpc>
                <a:spcPct val="90000"/>
              </a:lnSpc>
            </a:pPr>
            <a:r>
              <a:rPr lang="zh-TW" altLang="en-US" sz="3200" b="1" dirty="0" smtClean="0">
                <a:latin typeface="Times New Roman" pitchFamily="18" charset="0"/>
                <a:ea typeface="標楷體" pitchFamily="65" charset="-120"/>
              </a:rPr>
              <a:t>信用狀要求提示提單</a:t>
            </a:r>
            <a:r>
              <a:rPr lang="en-US" altLang="zh-TW" sz="3200" b="1" dirty="0" smtClean="0">
                <a:latin typeface="Times New Roman" pitchFamily="18" charset="0"/>
                <a:ea typeface="標楷體" pitchFamily="65" charset="-120"/>
              </a:rPr>
              <a:t>(Bill of Lading)</a:t>
            </a:r>
            <a:r>
              <a:rPr lang="zh-TW" altLang="en-US" sz="3200" b="1" dirty="0" smtClean="0">
                <a:latin typeface="Times New Roman" pitchFamily="18" charset="0"/>
                <a:ea typeface="標楷體" pitchFamily="65" charset="-120"/>
              </a:rPr>
              <a:t>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提單須表明信用狀所規定之裝載港</a:t>
            </a:r>
            <a:r>
              <a:rPr lang="en-US" altLang="zh-TW" sz="3200" b="1" dirty="0" smtClean="0">
                <a:latin typeface="Times New Roman" pitchFamily="18" charset="0"/>
                <a:ea typeface="標楷體" pitchFamily="65" charset="-120"/>
              </a:rPr>
              <a:t>(Port of loading)</a:t>
            </a:r>
            <a:r>
              <a:rPr lang="zh-TW" altLang="en-US" sz="3200" b="1" dirty="0" smtClean="0">
                <a:latin typeface="Times New Roman" pitchFamily="18" charset="0"/>
                <a:ea typeface="標楷體" pitchFamily="65" charset="-120"/>
              </a:rPr>
              <a:t>及卸貨港</a:t>
            </a:r>
            <a:r>
              <a:rPr lang="en-US" altLang="zh-TW" sz="3200" b="1" dirty="0" smtClean="0">
                <a:latin typeface="Times New Roman" pitchFamily="18" charset="0"/>
                <a:ea typeface="標楷體" pitchFamily="65" charset="-120"/>
              </a:rPr>
              <a:t>(Port of discharge).</a:t>
            </a:r>
          </a:p>
          <a:p>
            <a:pPr eaLnBrk="1" hangingPunct="1">
              <a:lnSpc>
                <a:spcPct val="90000"/>
              </a:lnSpc>
            </a:pPr>
            <a:r>
              <a:rPr lang="zh-TW" altLang="en-US" sz="3200" b="1" dirty="0" smtClean="0">
                <a:latin typeface="Times New Roman" pitchFamily="18" charset="0"/>
                <a:ea typeface="標楷體" pitchFamily="65" charset="-120"/>
              </a:rPr>
              <a:t>信用狀要求提示複合或聯合運送單據</a:t>
            </a:r>
            <a:r>
              <a:rPr lang="en-US" altLang="zh-TW" sz="3200" b="1" dirty="0" smtClean="0">
                <a:latin typeface="Times New Roman" pitchFamily="18" charset="0"/>
                <a:ea typeface="標楷體" pitchFamily="65" charset="-120"/>
              </a:rPr>
              <a:t>(Multimodal or combined transport document)</a:t>
            </a:r>
            <a:r>
              <a:rPr lang="zh-TW" altLang="en-US" sz="3200" b="1" dirty="0" smtClean="0">
                <a:latin typeface="Times New Roman" pitchFamily="18" charset="0"/>
                <a:ea typeface="標楷體" pitchFamily="65" charset="-120"/>
              </a:rPr>
              <a:t>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運送單據須表明信用狀規定之發送地、 接管地或裝運地</a:t>
            </a:r>
            <a:r>
              <a:rPr lang="en-US" altLang="zh-TW" sz="3200" b="1" dirty="0" smtClean="0">
                <a:latin typeface="Times New Roman" pitchFamily="18" charset="0"/>
                <a:ea typeface="標楷體" pitchFamily="65" charset="-120"/>
              </a:rPr>
              <a:t>(Place of dispatch, taking in charge or shipment)</a:t>
            </a:r>
            <a:r>
              <a:rPr lang="zh-TW" altLang="en-US" sz="3200" b="1" dirty="0" smtClean="0">
                <a:latin typeface="Times New Roman" pitchFamily="18" charset="0"/>
                <a:ea typeface="標楷體" pitchFamily="65" charset="-120"/>
              </a:rPr>
              <a:t>及最終目的地</a:t>
            </a:r>
            <a:r>
              <a:rPr lang="en-US" altLang="zh-TW" sz="3200" b="1" dirty="0" smtClean="0">
                <a:latin typeface="Times New Roman" pitchFamily="18" charset="0"/>
                <a:ea typeface="標楷體" pitchFamily="65" charset="-120"/>
              </a:rPr>
              <a:t>(Place of final destination)</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294</a:t>
            </a:fld>
            <a:endParaRPr lang="zh-TW" altLang="en-US"/>
          </a:p>
        </p:txBody>
      </p:sp>
    </p:spTree>
    <p:extLst>
      <p:ext uri="{BB962C8B-B14F-4D97-AF65-F5344CB8AC3E}">
        <p14:creationId xmlns:p14="http://schemas.microsoft.com/office/powerpoint/2010/main" xmlns="" val="3513230824"/>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67544" y="92075"/>
            <a:ext cx="8381181" cy="600075"/>
          </a:xfrm>
        </p:spPr>
        <p:txBody>
          <a:bodyPr>
            <a:normAutofit fontScale="90000"/>
          </a:bodyPr>
          <a:lstStyle/>
          <a:p>
            <a:pPr algn="ctr" eaLnBrk="1" hangingPunct="1"/>
            <a:r>
              <a:rPr lang="zh-TW" altLang="en-US" sz="4000" b="1" dirty="0" smtClean="0">
                <a:solidFill>
                  <a:srgbClr val="002060"/>
                </a:solidFill>
                <a:ea typeface="標楷體" pitchFamily="65" charset="-120"/>
              </a:rPr>
              <a:t>運送單據與起訖地點舉例</a:t>
            </a:r>
          </a:p>
        </p:txBody>
      </p:sp>
      <p:sp>
        <p:nvSpPr>
          <p:cNvPr id="146435" name="Rectangle 3"/>
          <p:cNvSpPr>
            <a:spLocks noChangeArrowheads="1"/>
          </p:cNvSpPr>
          <p:nvPr/>
        </p:nvSpPr>
        <p:spPr bwMode="auto">
          <a:xfrm>
            <a:off x="0" y="692150"/>
            <a:ext cx="3124200" cy="33528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en-US" altLang="zh-TW" sz="2800" b="1">
                <a:latin typeface="Times New Roman" pitchFamily="18" charset="0"/>
              </a:rPr>
              <a:t>L/C</a:t>
            </a:r>
          </a:p>
          <a:p>
            <a:pPr eaLnBrk="1" hangingPunct="1">
              <a:spcBef>
                <a:spcPct val="0"/>
              </a:spcBef>
              <a:buClrTx/>
              <a:buSzTx/>
              <a:buFontTx/>
              <a:buNone/>
            </a:pPr>
            <a:r>
              <a:rPr lang="en-US" altLang="zh-TW" sz="2800" b="1">
                <a:latin typeface="Times New Roman" pitchFamily="18" charset="0"/>
              </a:rPr>
              <a:t>44E:TAIWANESE </a:t>
            </a:r>
          </a:p>
          <a:p>
            <a:pPr eaLnBrk="1" hangingPunct="1">
              <a:spcBef>
                <a:spcPct val="0"/>
              </a:spcBef>
              <a:buClrTx/>
              <a:buSzTx/>
              <a:buFontTx/>
              <a:buNone/>
            </a:pPr>
            <a:r>
              <a:rPr lang="en-US" altLang="zh-TW" sz="2800" b="1">
                <a:latin typeface="Times New Roman" pitchFamily="18" charset="0"/>
              </a:rPr>
              <a:t>   PORT</a:t>
            </a:r>
          </a:p>
          <a:p>
            <a:pPr eaLnBrk="1" hangingPunct="1">
              <a:spcBef>
                <a:spcPct val="0"/>
              </a:spcBef>
              <a:buClrTx/>
              <a:buSzTx/>
              <a:buFontTx/>
              <a:buNone/>
            </a:pPr>
            <a:r>
              <a:rPr lang="en-US" altLang="zh-TW" sz="2800" b="1">
                <a:latin typeface="Times New Roman" pitchFamily="18" charset="0"/>
              </a:rPr>
              <a:t>44F:BEIJING  </a:t>
            </a:r>
          </a:p>
          <a:p>
            <a:pPr eaLnBrk="1" hangingPunct="1">
              <a:spcBef>
                <a:spcPct val="0"/>
              </a:spcBef>
              <a:buClrTx/>
              <a:buSzTx/>
              <a:buFontTx/>
              <a:buNone/>
            </a:pPr>
            <a:r>
              <a:rPr lang="en-US" altLang="zh-TW" sz="2800" b="1">
                <a:latin typeface="Times New Roman" pitchFamily="18" charset="0"/>
              </a:rPr>
              <a:t>46A:FULL SET      </a:t>
            </a:r>
          </a:p>
          <a:p>
            <a:pPr eaLnBrk="1" hangingPunct="1">
              <a:spcBef>
                <a:spcPct val="0"/>
              </a:spcBef>
              <a:buClrTx/>
              <a:buSzTx/>
              <a:buFontTx/>
              <a:buNone/>
            </a:pPr>
            <a:r>
              <a:rPr lang="en-US" altLang="zh-TW" sz="2800" b="1">
                <a:latin typeface="Times New Roman" pitchFamily="18" charset="0"/>
              </a:rPr>
              <a:t>   MARINE BILL</a:t>
            </a:r>
          </a:p>
          <a:p>
            <a:pPr eaLnBrk="1" hangingPunct="1">
              <a:spcBef>
                <a:spcPct val="0"/>
              </a:spcBef>
              <a:buClrTx/>
              <a:buSzTx/>
              <a:buFontTx/>
              <a:buNone/>
            </a:pPr>
            <a:r>
              <a:rPr lang="en-US" altLang="zh-TW" sz="2800" b="1">
                <a:latin typeface="Times New Roman" pitchFamily="18" charset="0"/>
              </a:rPr>
              <a:t>   OF LADING</a:t>
            </a:r>
          </a:p>
        </p:txBody>
      </p:sp>
      <p:sp>
        <p:nvSpPr>
          <p:cNvPr id="146436" name="Rectangle 4"/>
          <p:cNvSpPr>
            <a:spLocks noChangeArrowheads="1"/>
          </p:cNvSpPr>
          <p:nvPr/>
        </p:nvSpPr>
        <p:spPr bwMode="auto">
          <a:xfrm>
            <a:off x="3851275" y="692150"/>
            <a:ext cx="4038600" cy="33528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800" b="1">
                <a:latin typeface="Times New Roman" pitchFamily="18" charset="0"/>
              </a:rPr>
              <a:t>B/L</a:t>
            </a:r>
          </a:p>
          <a:p>
            <a:pPr algn="ctr" eaLnBrk="1" hangingPunct="1">
              <a:spcBef>
                <a:spcPct val="0"/>
              </a:spcBef>
              <a:buClrTx/>
              <a:buSzTx/>
              <a:buFontTx/>
              <a:buNone/>
            </a:pPr>
            <a:r>
              <a:rPr lang="en-US" altLang="zh-TW" sz="2800" b="1">
                <a:latin typeface="Times New Roman" pitchFamily="18" charset="0"/>
              </a:rPr>
              <a:t>Place of receipt:</a:t>
            </a:r>
          </a:p>
          <a:p>
            <a:pPr algn="ctr" eaLnBrk="1" hangingPunct="1">
              <a:spcBef>
                <a:spcPct val="0"/>
              </a:spcBef>
              <a:buClrTx/>
              <a:buSzTx/>
              <a:buFontTx/>
              <a:buNone/>
            </a:pPr>
            <a:r>
              <a:rPr lang="en-US" altLang="zh-TW" sz="2800" b="1">
                <a:latin typeface="Times New Roman" pitchFamily="18" charset="0"/>
              </a:rPr>
              <a:t>Port of Loading: Keelung</a:t>
            </a:r>
          </a:p>
          <a:p>
            <a:pPr algn="ctr" eaLnBrk="1" hangingPunct="1">
              <a:spcBef>
                <a:spcPct val="0"/>
              </a:spcBef>
              <a:buClrTx/>
              <a:buSzTx/>
              <a:buFontTx/>
              <a:buNone/>
            </a:pPr>
            <a:r>
              <a:rPr lang="en-US" altLang="zh-TW" sz="2800" b="1">
                <a:latin typeface="Times New Roman" pitchFamily="18" charset="0"/>
              </a:rPr>
              <a:t>Port of Discharge:            </a:t>
            </a:r>
          </a:p>
          <a:p>
            <a:pPr algn="ctr" eaLnBrk="1" hangingPunct="1">
              <a:spcBef>
                <a:spcPct val="0"/>
              </a:spcBef>
              <a:buClrTx/>
              <a:buSzTx/>
              <a:buFontTx/>
              <a:buNone/>
            </a:pPr>
            <a:r>
              <a:rPr lang="en-US" altLang="zh-TW" sz="2800" b="1">
                <a:latin typeface="Times New Roman" pitchFamily="18" charset="0"/>
              </a:rPr>
              <a:t>      TIANJIN</a:t>
            </a:r>
          </a:p>
          <a:p>
            <a:pPr algn="ctr" eaLnBrk="1" hangingPunct="1">
              <a:spcBef>
                <a:spcPct val="0"/>
              </a:spcBef>
              <a:buClrTx/>
              <a:buSzTx/>
              <a:buFontTx/>
              <a:buNone/>
            </a:pPr>
            <a:r>
              <a:rPr lang="en-US" altLang="zh-TW" sz="2800" b="1">
                <a:latin typeface="Times New Roman" pitchFamily="18" charset="0"/>
              </a:rPr>
              <a:t>Place of Delivery:</a:t>
            </a:r>
          </a:p>
          <a:p>
            <a:pPr algn="ctr" eaLnBrk="1" hangingPunct="1">
              <a:spcBef>
                <a:spcPct val="0"/>
              </a:spcBef>
              <a:buClrTx/>
              <a:buSzTx/>
              <a:buFontTx/>
              <a:buNone/>
            </a:pPr>
            <a:r>
              <a:rPr lang="en-US" altLang="zh-TW" sz="2800" b="1">
                <a:latin typeface="Times New Roman" pitchFamily="18" charset="0"/>
              </a:rPr>
              <a:t>      BEIJING </a:t>
            </a:r>
            <a:endParaRPr lang="en-US" altLang="zh-TW" sz="2800" b="1">
              <a:latin typeface="Times New Roman" pitchFamily="18" charset="0"/>
              <a:cs typeface="Times New Roman" pitchFamily="18" charset="0"/>
            </a:endParaRPr>
          </a:p>
          <a:p>
            <a:pPr algn="ctr" eaLnBrk="1" hangingPunct="1">
              <a:spcBef>
                <a:spcPct val="0"/>
              </a:spcBef>
              <a:buClrTx/>
              <a:buSzTx/>
              <a:buFontTx/>
              <a:buNone/>
            </a:pPr>
            <a:endParaRPr lang="en-US" altLang="zh-TW" sz="2800" b="1">
              <a:latin typeface="Times New Roman" pitchFamily="18" charset="0"/>
            </a:endParaRPr>
          </a:p>
        </p:txBody>
      </p:sp>
      <p:sp>
        <p:nvSpPr>
          <p:cNvPr id="146437" name="Oval 5"/>
          <p:cNvSpPr>
            <a:spLocks noChangeArrowheads="1"/>
          </p:cNvSpPr>
          <p:nvPr/>
        </p:nvSpPr>
        <p:spPr bwMode="auto">
          <a:xfrm>
            <a:off x="6477000" y="3716338"/>
            <a:ext cx="2667000" cy="1143000"/>
          </a:xfrm>
          <a:prstGeom prst="ellipse">
            <a:avLst/>
          </a:prstGeom>
          <a:solidFill>
            <a:schemeClr val="hlink"/>
          </a:solidFill>
          <a:ln w="9525">
            <a:solidFill>
              <a:schemeClr val="tx1"/>
            </a:solidFill>
            <a:round/>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800" b="1">
                <a:solidFill>
                  <a:srgbClr val="FF0000"/>
                </a:solidFill>
                <a:latin typeface="Times New Roman" pitchFamily="18" charset="0"/>
              </a:rPr>
              <a:t>Discrepancy?</a:t>
            </a:r>
          </a:p>
        </p:txBody>
      </p:sp>
      <p:sp>
        <p:nvSpPr>
          <p:cNvPr id="146438" name="AutoShape 6"/>
          <p:cNvSpPr>
            <a:spLocks noChangeArrowheads="1"/>
          </p:cNvSpPr>
          <p:nvPr/>
        </p:nvSpPr>
        <p:spPr bwMode="auto">
          <a:xfrm>
            <a:off x="6732588" y="3357563"/>
            <a:ext cx="381000" cy="533400"/>
          </a:xfrm>
          <a:prstGeom prst="upArrow">
            <a:avLst>
              <a:gd name="adj1" fmla="val 50000"/>
              <a:gd name="adj2" fmla="val 35000"/>
            </a:avLst>
          </a:prstGeom>
          <a:solidFill>
            <a:schemeClr val="tx2"/>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endParaRPr lang="zh-TW" altLang="en-US" sz="1800"/>
          </a:p>
        </p:txBody>
      </p:sp>
      <p:sp>
        <p:nvSpPr>
          <p:cNvPr id="146439" name="AutoShape 7"/>
          <p:cNvSpPr>
            <a:spLocks noChangeArrowheads="1"/>
          </p:cNvSpPr>
          <p:nvPr/>
        </p:nvSpPr>
        <p:spPr bwMode="auto">
          <a:xfrm>
            <a:off x="755650" y="4076700"/>
            <a:ext cx="358775" cy="522288"/>
          </a:xfrm>
          <a:prstGeom prst="downArrow">
            <a:avLst>
              <a:gd name="adj1" fmla="val 50000"/>
              <a:gd name="adj2" fmla="val 36394"/>
            </a:avLst>
          </a:prstGeom>
          <a:solidFill>
            <a:srgbClr val="FF00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endParaRPr lang="zh-TW" altLang="en-US" sz="1800"/>
          </a:p>
        </p:txBody>
      </p:sp>
      <p:sp>
        <p:nvSpPr>
          <p:cNvPr id="146440" name="Rectangle 8"/>
          <p:cNvSpPr>
            <a:spLocks noChangeArrowheads="1"/>
          </p:cNvSpPr>
          <p:nvPr/>
        </p:nvSpPr>
        <p:spPr bwMode="auto">
          <a:xfrm>
            <a:off x="0" y="4652963"/>
            <a:ext cx="5029200" cy="19050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a:latin typeface="Times New Roman" pitchFamily="18" charset="0"/>
                <a:ea typeface="標楷體" pitchFamily="65" charset="-120"/>
              </a:rPr>
              <a:t>正確之開狀</a:t>
            </a:r>
          </a:p>
          <a:p>
            <a:pPr algn="ctr" eaLnBrk="1" hangingPunct="1">
              <a:spcBef>
                <a:spcPct val="0"/>
              </a:spcBef>
              <a:buClrTx/>
              <a:buSzTx/>
              <a:buFontTx/>
              <a:buNone/>
            </a:pPr>
            <a:r>
              <a:rPr lang="en-US" altLang="zh-TW" sz="2800" b="1">
                <a:latin typeface="Times New Roman" pitchFamily="18" charset="0"/>
                <a:ea typeface="標楷體" pitchFamily="65" charset="-120"/>
              </a:rPr>
              <a:t>L/C</a:t>
            </a:r>
            <a:r>
              <a:rPr lang="zh-TW" altLang="en-US" sz="2800" b="1">
                <a:latin typeface="Times New Roman" pitchFamily="18" charset="0"/>
                <a:ea typeface="標楷體" pitchFamily="65" charset="-120"/>
              </a:rPr>
              <a:t>要求</a:t>
            </a:r>
            <a:r>
              <a:rPr lang="en-US" altLang="zh-TW" sz="2800" b="1">
                <a:latin typeface="Times New Roman" pitchFamily="18" charset="0"/>
                <a:ea typeface="標楷體" pitchFamily="65" charset="-120"/>
              </a:rPr>
              <a:t>Multimodal Transport</a:t>
            </a:r>
          </a:p>
          <a:p>
            <a:pPr algn="ctr" eaLnBrk="1" hangingPunct="1">
              <a:spcBef>
                <a:spcPct val="0"/>
              </a:spcBef>
              <a:buClrTx/>
              <a:buSzTx/>
              <a:buFontTx/>
              <a:buNone/>
            </a:pPr>
            <a:r>
              <a:rPr lang="en-US" altLang="zh-TW" sz="2800" b="1">
                <a:latin typeface="Times New Roman" pitchFamily="18" charset="0"/>
                <a:ea typeface="標楷體" pitchFamily="65" charset="-120"/>
              </a:rPr>
              <a:t> Document</a:t>
            </a:r>
            <a:r>
              <a:rPr lang="zh-TW" altLang="en-US" sz="2800" b="1">
                <a:latin typeface="Times New Roman" pitchFamily="18" charset="0"/>
                <a:ea typeface="標楷體" pitchFamily="65" charset="-120"/>
              </a:rPr>
              <a:t>或</a:t>
            </a:r>
            <a:r>
              <a:rPr lang="en-US" altLang="zh-TW" sz="2800" b="1">
                <a:latin typeface="Times New Roman" pitchFamily="18" charset="0"/>
                <a:ea typeface="標楷體" pitchFamily="65" charset="-120"/>
              </a:rPr>
              <a:t>44F</a:t>
            </a:r>
            <a:r>
              <a:rPr lang="zh-TW" altLang="en-US" sz="2800" b="1">
                <a:latin typeface="Times New Roman" pitchFamily="18" charset="0"/>
                <a:ea typeface="標楷體" pitchFamily="65" charset="-120"/>
              </a:rPr>
              <a:t>填</a:t>
            </a:r>
            <a:r>
              <a:rPr lang="en-US" altLang="zh-TW" sz="2800" b="1">
                <a:latin typeface="Times New Roman" pitchFamily="18" charset="0"/>
                <a:ea typeface="標楷體" pitchFamily="65" charset="-120"/>
              </a:rPr>
              <a:t>TIANJIN</a:t>
            </a:r>
          </a:p>
          <a:p>
            <a:pPr algn="ctr" eaLnBrk="1" hangingPunct="1">
              <a:spcBef>
                <a:spcPct val="0"/>
              </a:spcBef>
              <a:buClrTx/>
              <a:buSzTx/>
              <a:buFontTx/>
              <a:buNone/>
            </a:pPr>
            <a:r>
              <a:rPr lang="en-US" altLang="zh-TW" sz="2800" b="1">
                <a:latin typeface="Times New Roman" pitchFamily="18" charset="0"/>
                <a:ea typeface="標楷體" pitchFamily="65" charset="-120"/>
              </a:rPr>
              <a:t>44B</a:t>
            </a:r>
            <a:r>
              <a:rPr lang="zh-TW" altLang="en-US" sz="2800" b="1">
                <a:latin typeface="Times New Roman" pitchFamily="18" charset="0"/>
                <a:ea typeface="標楷體" pitchFamily="65" charset="-120"/>
              </a:rPr>
              <a:t>填</a:t>
            </a:r>
            <a:r>
              <a:rPr lang="en-US" altLang="zh-TW" sz="2800" b="1">
                <a:latin typeface="Times New Roman" pitchFamily="18" charset="0"/>
                <a:ea typeface="標楷體" pitchFamily="65" charset="-120"/>
              </a:rPr>
              <a:t>BEIJING</a:t>
            </a:r>
          </a:p>
        </p:txBody>
      </p:sp>
      <p:sp>
        <p:nvSpPr>
          <p:cNvPr id="146441" name="Rectangle 9"/>
          <p:cNvSpPr>
            <a:spLocks noChangeArrowheads="1"/>
          </p:cNvSpPr>
          <p:nvPr/>
        </p:nvSpPr>
        <p:spPr bwMode="auto">
          <a:xfrm>
            <a:off x="2555875" y="4005263"/>
            <a:ext cx="3581400" cy="609600"/>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800" b="1">
                <a:latin typeface="Times New Roman" pitchFamily="18" charset="0"/>
              </a:rPr>
              <a:t>UCP600 Article 19 v 20</a:t>
            </a:r>
          </a:p>
        </p:txBody>
      </p:sp>
      <p:sp>
        <p:nvSpPr>
          <p:cNvPr id="146442" name="Rectangle 10"/>
          <p:cNvSpPr>
            <a:spLocks noChangeArrowheads="1"/>
          </p:cNvSpPr>
          <p:nvPr/>
        </p:nvSpPr>
        <p:spPr bwMode="auto">
          <a:xfrm>
            <a:off x="5148263" y="4724400"/>
            <a:ext cx="3167062" cy="187325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en-US" altLang="zh-TW" sz="2400" b="1">
                <a:latin typeface="Times New Roman" pitchFamily="18" charset="0"/>
                <a:ea typeface="標楷體" pitchFamily="65" charset="-120"/>
              </a:rPr>
              <a:t>ICC Commentary</a:t>
            </a:r>
            <a:r>
              <a:rPr lang="zh-TW" altLang="en-US" sz="2400" b="1">
                <a:latin typeface="Times New Roman" pitchFamily="18" charset="0"/>
                <a:ea typeface="標楷體" pitchFamily="65" charset="-120"/>
              </a:rPr>
              <a:t>解釋</a:t>
            </a:r>
            <a:r>
              <a:rPr lang="en-US" altLang="zh-TW" sz="2400" b="1">
                <a:latin typeface="Times New Roman" pitchFamily="18" charset="0"/>
                <a:ea typeface="標楷體" pitchFamily="65" charset="-120"/>
              </a:rPr>
              <a:t>:</a:t>
            </a:r>
          </a:p>
          <a:p>
            <a:pPr eaLnBrk="1" hangingPunct="1">
              <a:spcBef>
                <a:spcPct val="0"/>
              </a:spcBef>
              <a:buClrTx/>
              <a:buSzTx/>
              <a:buFontTx/>
              <a:buNone/>
            </a:pPr>
            <a:r>
              <a:rPr lang="zh-TW" altLang="en-US" sz="2400" b="1">
                <a:latin typeface="Times New Roman" pitchFamily="18" charset="0"/>
                <a:ea typeface="標楷體" pitchFamily="65" charset="-120"/>
              </a:rPr>
              <a:t>提單顯示不同於信用狀</a:t>
            </a:r>
          </a:p>
          <a:p>
            <a:pPr eaLnBrk="1" hangingPunct="1">
              <a:spcBef>
                <a:spcPct val="0"/>
              </a:spcBef>
              <a:buClrTx/>
              <a:buSzTx/>
              <a:buFontTx/>
              <a:buNone/>
            </a:pPr>
            <a:r>
              <a:rPr lang="zh-TW" altLang="en-US" sz="2400" b="1">
                <a:latin typeface="Times New Roman" pitchFamily="18" charset="0"/>
                <a:ea typeface="標楷體" pitchFamily="65" charset="-120"/>
              </a:rPr>
              <a:t>所規定卸貨港之最終目</a:t>
            </a:r>
          </a:p>
          <a:p>
            <a:pPr eaLnBrk="1" hangingPunct="1">
              <a:spcBef>
                <a:spcPct val="0"/>
              </a:spcBef>
              <a:buClrTx/>
              <a:buSzTx/>
              <a:buFontTx/>
              <a:buNone/>
            </a:pPr>
            <a:r>
              <a:rPr lang="zh-TW" altLang="en-US" sz="2400" b="1">
                <a:latin typeface="Times New Roman" pitchFamily="18" charset="0"/>
                <a:ea typeface="標楷體" pitchFamily="65" charset="-120"/>
              </a:rPr>
              <a:t>的地得予接受</a:t>
            </a:r>
            <a:r>
              <a:rPr lang="en-US" altLang="zh-TW" sz="2400" b="1">
                <a:latin typeface="Times New Roman" pitchFamily="18"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295</a:t>
            </a:fld>
            <a:endParaRPr lang="zh-TW" altLang="en-US"/>
          </a:p>
        </p:txBody>
      </p:sp>
    </p:spTree>
    <p:extLst>
      <p:ext uri="{BB962C8B-B14F-4D97-AF65-F5344CB8AC3E}">
        <p14:creationId xmlns:p14="http://schemas.microsoft.com/office/powerpoint/2010/main" xmlns="" val="1552395948"/>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標題 1"/>
          <p:cNvSpPr>
            <a:spLocks noGrp="1"/>
          </p:cNvSpPr>
          <p:nvPr>
            <p:ph type="title"/>
          </p:nvPr>
        </p:nvSpPr>
        <p:spPr>
          <a:xfrm>
            <a:off x="1403350" y="260350"/>
            <a:ext cx="6635750" cy="777875"/>
          </a:xfrm>
        </p:spPr>
        <p:txBody>
          <a:bodyPr/>
          <a:lstStyle/>
          <a:p>
            <a:pPr algn="ctr"/>
            <a:r>
              <a:rPr lang="en-US" altLang="zh-TW" sz="4000" b="1" dirty="0" smtClean="0">
                <a:latin typeface="Times New Roman" pitchFamily="18" charset="0"/>
                <a:ea typeface="標楷體" pitchFamily="65" charset="-120"/>
                <a:cs typeface="Times New Roman" pitchFamily="18" charset="0"/>
              </a:rPr>
              <a:t>UCP600</a:t>
            </a:r>
            <a:r>
              <a:rPr lang="zh-TW" altLang="zh-TW" sz="4000" b="1" dirty="0" smtClean="0">
                <a:latin typeface="Times New Roman" pitchFamily="18" charset="0"/>
                <a:ea typeface="標楷體" pitchFamily="65" charset="-120"/>
                <a:cs typeface="Times New Roman" pitchFamily="18" charset="0"/>
              </a:rPr>
              <a:t>第</a:t>
            </a:r>
            <a:r>
              <a:rPr lang="en-US" altLang="zh-TW" sz="4000" b="1" dirty="0" smtClean="0">
                <a:latin typeface="Times New Roman" pitchFamily="18" charset="0"/>
                <a:ea typeface="標楷體" pitchFamily="65" charset="-120"/>
                <a:cs typeface="Times New Roman" pitchFamily="18" charset="0"/>
              </a:rPr>
              <a:t>19</a:t>
            </a:r>
            <a:r>
              <a:rPr lang="zh-TW" altLang="zh-TW" sz="4000" b="1" dirty="0" smtClean="0">
                <a:latin typeface="Times New Roman" pitchFamily="18" charset="0"/>
                <a:ea typeface="標楷體" pitchFamily="65" charset="-120"/>
                <a:cs typeface="Times New Roman" pitchFamily="18" charset="0"/>
              </a:rPr>
              <a:t>條之適用</a:t>
            </a:r>
            <a:endParaRPr lang="zh-TW" altLang="en-US" sz="4000" b="1" dirty="0" smtClean="0">
              <a:latin typeface="Times New Roman" pitchFamily="18" charset="0"/>
              <a:ea typeface="標楷體" pitchFamily="65" charset="-120"/>
              <a:cs typeface="Times New Roman" pitchFamily="18" charset="0"/>
            </a:endParaRPr>
          </a:p>
        </p:txBody>
      </p:sp>
      <p:sp>
        <p:nvSpPr>
          <p:cNvPr id="147459" name="內容版面配置區 2"/>
          <p:cNvSpPr>
            <a:spLocks noGrp="1"/>
          </p:cNvSpPr>
          <p:nvPr>
            <p:ph idx="1"/>
          </p:nvPr>
        </p:nvSpPr>
        <p:spPr>
          <a:xfrm>
            <a:off x="0" y="1124745"/>
            <a:ext cx="9144000" cy="5733256"/>
          </a:xfrm>
        </p:spPr>
        <p:txBody>
          <a:bodyPr>
            <a:normAutofit/>
          </a:bodyPr>
          <a:lstStyle/>
          <a:p>
            <a:r>
              <a:rPr lang="en-US" altLang="zh-TW" sz="3200" b="1" dirty="0" smtClean="0">
                <a:solidFill>
                  <a:srgbClr val="FF0000"/>
                </a:solidFill>
                <a:latin typeface="Times New Roman" pitchFamily="18" charset="0"/>
                <a:ea typeface="標楷體" pitchFamily="65" charset="-120"/>
                <a:cs typeface="Times New Roman" pitchFamily="18" charset="0"/>
              </a:rPr>
              <a:t>ISBP 745 paragraph D1)(c):</a:t>
            </a:r>
            <a:r>
              <a:rPr lang="zh-TW" altLang="zh-TW" sz="3200" b="1" dirty="0" smtClean="0">
                <a:latin typeface="Times New Roman" pitchFamily="18" charset="0"/>
                <a:ea typeface="標楷體" pitchFamily="65" charset="-120"/>
                <a:cs typeface="Times New Roman" pitchFamily="18" charset="0"/>
              </a:rPr>
              <a:t>當信用狀要求複合或聯合運送單據</a:t>
            </a:r>
            <a:r>
              <a:rPr lang="zh-TW" altLang="en-US" sz="3200" b="1" dirty="0" smtClean="0">
                <a:latin typeface="Times New Roman" pitchFamily="18" charset="0"/>
                <a:ea typeface="標楷體" pitchFamily="65" charset="-120"/>
                <a:cs typeface="Times New Roman" pitchFamily="18" charset="0"/>
              </a:rPr>
              <a:t>以</a:t>
            </a:r>
            <a:r>
              <a:rPr lang="zh-TW" altLang="zh-TW" sz="3200" b="1" dirty="0" smtClean="0">
                <a:latin typeface="Times New Roman" pitchFamily="18" charset="0"/>
                <a:ea typeface="標楷體" pitchFamily="65" charset="-120"/>
                <a:cs typeface="Times New Roman" pitchFamily="18" charset="0"/>
              </a:rPr>
              <a:t>外之運送單據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且</a:t>
            </a:r>
            <a:r>
              <a:rPr lang="zh-TW" altLang="zh-TW" sz="3200" b="1" dirty="0" smtClean="0">
                <a:solidFill>
                  <a:srgbClr val="FF0000"/>
                </a:solidFill>
                <a:latin typeface="Times New Roman" pitchFamily="18" charset="0"/>
                <a:ea typeface="標楷體" pitchFamily="65" charset="-120"/>
                <a:cs typeface="Times New Roman" pitchFamily="18" charset="0"/>
              </a:rPr>
              <a:t>信用狀清楚規定貨物的運送路徑</a:t>
            </a:r>
            <a:r>
              <a:rPr lang="zh-TW" altLang="zh-TW" sz="3200" b="1" dirty="0" smtClean="0">
                <a:latin typeface="Times New Roman" pitchFamily="18" charset="0"/>
                <a:ea typeface="標楷體" pitchFamily="65" charset="-120"/>
                <a:cs typeface="Times New Roman" pitchFamily="18" charset="0"/>
              </a:rPr>
              <a:t>係使用超過一種運送方式時</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例如</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solidFill>
                  <a:srgbClr val="002060"/>
                </a:solidFill>
                <a:latin typeface="Times New Roman" pitchFamily="18" charset="0"/>
                <a:ea typeface="標楷體" pitchFamily="65" charset="-120"/>
                <a:cs typeface="Times New Roman" pitchFamily="18" charset="0"/>
              </a:rPr>
              <a:t>顯示</a:t>
            </a:r>
            <a:r>
              <a:rPr lang="zh-TW" altLang="zh-TW" sz="3200" b="1" dirty="0" smtClean="0">
                <a:solidFill>
                  <a:srgbClr val="002060"/>
                </a:solidFill>
                <a:latin typeface="Times New Roman" pitchFamily="18" charset="0"/>
                <a:ea typeface="標楷體" pitchFamily="65" charset="-120"/>
                <a:cs typeface="Times New Roman" pitchFamily="18" charset="0"/>
              </a:rPr>
              <a:t>內陸</a:t>
            </a:r>
            <a:r>
              <a:rPr lang="zh-TW" altLang="en-US" sz="3200" b="1" dirty="0" smtClean="0">
                <a:solidFill>
                  <a:srgbClr val="002060"/>
                </a:solidFill>
                <a:latin typeface="Times New Roman" pitchFamily="18" charset="0"/>
                <a:ea typeface="標楷體" pitchFamily="65" charset="-120"/>
                <a:cs typeface="Times New Roman" pitchFamily="18" charset="0"/>
              </a:rPr>
              <a:t>之收貨地或</a:t>
            </a:r>
            <a:r>
              <a:rPr lang="zh-TW" altLang="zh-TW" sz="3200" b="1" dirty="0" smtClean="0">
                <a:solidFill>
                  <a:srgbClr val="002060"/>
                </a:solidFill>
                <a:latin typeface="Times New Roman" pitchFamily="18" charset="0"/>
                <a:ea typeface="標楷體" pitchFamily="65" charset="-120"/>
                <a:cs typeface="Times New Roman" pitchFamily="18" charset="0"/>
              </a:rPr>
              <a:t>最終目的</a:t>
            </a:r>
            <a:r>
              <a:rPr lang="zh-TW" altLang="en-US" sz="3200" b="1" dirty="0" smtClean="0">
                <a:solidFill>
                  <a:srgbClr val="002060"/>
                </a:solidFill>
                <a:latin typeface="Times New Roman" pitchFamily="18" charset="0"/>
                <a:ea typeface="標楷體" pitchFamily="65" charset="-120"/>
                <a:cs typeface="Times New Roman" pitchFamily="18" charset="0"/>
              </a:rPr>
              <a:t>地</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或</a:t>
            </a:r>
            <a:r>
              <a:rPr lang="zh-TW" altLang="zh-TW" sz="3200" b="1" dirty="0" smtClean="0">
                <a:solidFill>
                  <a:srgbClr val="FF0000"/>
                </a:solidFill>
                <a:latin typeface="Times New Roman" pitchFamily="18" charset="0"/>
                <a:ea typeface="標楷體" pitchFamily="65" charset="-120"/>
                <a:cs typeface="Times New Roman" pitchFamily="18" charset="0"/>
              </a:rPr>
              <a:t>填入於裝</a:t>
            </a:r>
            <a:r>
              <a:rPr lang="en-US" altLang="zh-TW" sz="3200" b="1" dirty="0" smtClean="0">
                <a:solidFill>
                  <a:srgbClr val="FF0000"/>
                </a:solidFill>
                <a:latin typeface="Times New Roman" pitchFamily="18" charset="0"/>
                <a:ea typeface="標楷體" pitchFamily="65" charset="-120"/>
                <a:cs typeface="Times New Roman" pitchFamily="18" charset="0"/>
              </a:rPr>
              <a:t>/</a:t>
            </a:r>
            <a:r>
              <a:rPr lang="zh-TW" altLang="zh-TW" sz="3200" b="1" dirty="0" smtClean="0">
                <a:solidFill>
                  <a:srgbClr val="FF0000"/>
                </a:solidFill>
                <a:latin typeface="Times New Roman" pitchFamily="18" charset="0"/>
                <a:ea typeface="標楷體" pitchFamily="65" charset="-120"/>
                <a:cs typeface="Times New Roman" pitchFamily="18" charset="0"/>
              </a:rPr>
              <a:t>卸</a:t>
            </a:r>
            <a:r>
              <a:rPr lang="zh-TW" altLang="en-US" sz="3200" b="1" dirty="0" smtClean="0">
                <a:solidFill>
                  <a:srgbClr val="FF0000"/>
                </a:solidFill>
                <a:latin typeface="Times New Roman" pitchFamily="18" charset="0"/>
                <a:ea typeface="標楷體" pitchFamily="65" charset="-120"/>
                <a:cs typeface="Times New Roman" pitchFamily="18" charset="0"/>
              </a:rPr>
              <a:t>貨</a:t>
            </a:r>
            <a:r>
              <a:rPr lang="zh-TW" altLang="zh-TW" sz="3200" b="1" dirty="0" smtClean="0">
                <a:solidFill>
                  <a:srgbClr val="FF0000"/>
                </a:solidFill>
                <a:latin typeface="Times New Roman" pitchFamily="18" charset="0"/>
                <a:ea typeface="標楷體" pitchFamily="65" charset="-120"/>
                <a:cs typeface="Times New Roman" pitchFamily="18" charset="0"/>
              </a:rPr>
              <a:t>港欄位</a:t>
            </a:r>
            <a:r>
              <a:rPr lang="zh-TW" altLang="en-US" sz="3200" b="1" dirty="0" smtClean="0">
                <a:solidFill>
                  <a:srgbClr val="FF0000"/>
                </a:solidFill>
                <a:latin typeface="Times New Roman" pitchFamily="18" charset="0"/>
                <a:ea typeface="標楷體" pitchFamily="65" charset="-120"/>
                <a:cs typeface="Times New Roman" pitchFamily="18" charset="0"/>
              </a:rPr>
              <a:t>內</a:t>
            </a:r>
            <a:r>
              <a:rPr lang="zh-TW" altLang="zh-TW" sz="3200" b="1" dirty="0" smtClean="0">
                <a:solidFill>
                  <a:srgbClr val="FF0000"/>
                </a:solidFill>
                <a:latin typeface="Times New Roman" pitchFamily="18" charset="0"/>
                <a:ea typeface="標楷體" pitchFamily="65" charset="-120"/>
                <a:cs typeface="Times New Roman" pitchFamily="18" charset="0"/>
              </a:rPr>
              <a:t>的地點實際上是一個內陸地</a:t>
            </a:r>
            <a:r>
              <a:rPr lang="en-US" altLang="zh-TW" sz="3200" b="1" dirty="0" smtClean="0">
                <a:solidFill>
                  <a:srgbClr val="FF0000"/>
                </a:solidFill>
                <a:latin typeface="Times New Roman" pitchFamily="18" charset="0"/>
                <a:ea typeface="標楷體" pitchFamily="65" charset="-120"/>
                <a:cs typeface="Times New Roman" pitchFamily="18" charset="0"/>
              </a:rPr>
              <a:t>,</a:t>
            </a:r>
            <a:r>
              <a:rPr lang="zh-TW" altLang="zh-TW" sz="3200" b="1" dirty="0" smtClean="0">
                <a:solidFill>
                  <a:srgbClr val="FF0000"/>
                </a:solidFill>
                <a:latin typeface="Times New Roman" pitchFamily="18" charset="0"/>
                <a:ea typeface="標楷體" pitchFamily="65" charset="-120"/>
                <a:cs typeface="Times New Roman" pitchFamily="18" charset="0"/>
              </a:rPr>
              <a:t>而非港口</a:t>
            </a:r>
            <a:r>
              <a:rPr lang="en-US" altLang="zh-TW" sz="3200" b="1" dirty="0" smtClean="0">
                <a:latin typeface="Times New Roman" pitchFamily="18" charset="0"/>
                <a:ea typeface="標楷體" pitchFamily="65" charset="-120"/>
                <a:cs typeface="Times New Roman" pitchFamily="18" charset="0"/>
              </a:rPr>
              <a:t>(the port of loading or discharge field is completed but with a place which is in fact an inland place and not a port.)</a:t>
            </a:r>
            <a:r>
              <a:rPr lang="en-US" altLang="zh-TW" sz="3200"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則於審查</a:t>
            </a:r>
            <a:r>
              <a:rPr lang="zh-TW" altLang="en-US" sz="3200" b="1" dirty="0" smtClean="0">
                <a:latin typeface="Times New Roman" pitchFamily="18" charset="0"/>
                <a:ea typeface="標楷體" pitchFamily="65" charset="-120"/>
                <a:cs typeface="Times New Roman" pitchFamily="18" charset="0"/>
              </a:rPr>
              <a:t>此等</a:t>
            </a:r>
            <a:r>
              <a:rPr lang="zh-TW" altLang="zh-TW" sz="3200" b="1" dirty="0" smtClean="0">
                <a:latin typeface="Times New Roman" pitchFamily="18" charset="0"/>
                <a:ea typeface="標楷體" pitchFamily="65" charset="-120"/>
                <a:cs typeface="Times New Roman" pitchFamily="18" charset="0"/>
              </a:rPr>
              <a:t>單據時</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適用</a:t>
            </a:r>
            <a:r>
              <a:rPr lang="en-US" altLang="zh-TW" sz="3200" b="1" dirty="0" smtClean="0">
                <a:latin typeface="Times New Roman" pitchFamily="18" charset="0"/>
                <a:ea typeface="標楷體" pitchFamily="65" charset="-120"/>
                <a:cs typeface="Times New Roman" pitchFamily="18" charset="0"/>
              </a:rPr>
              <a:t>UCP600 article 19.</a:t>
            </a:r>
            <a:endParaRPr lang="zh-TW" altLang="en-US" sz="3200" b="1" dirty="0" smtClean="0">
              <a:latin typeface="Times New Roman" pitchFamily="18" charset="0"/>
              <a:ea typeface="標楷體" pitchFamily="65" charset="-120"/>
              <a:cs typeface="Times New Roman" pitchFamily="18" charset="0"/>
            </a:endParaRPr>
          </a:p>
        </p:txBody>
      </p:sp>
      <p:sp>
        <p:nvSpPr>
          <p:cNvPr id="14746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fld id="{84B33F1A-947B-4EB1-B706-715FAA7982C8}" type="slidenum">
              <a:rPr kumimoji="0" lang="zh-TW" altLang="en-US" sz="1000" smtClean="0"/>
              <a:pPr eaLnBrk="1" hangingPunct="1">
                <a:spcBef>
                  <a:spcPct val="0"/>
                </a:spcBef>
                <a:buClrTx/>
                <a:buSzTx/>
                <a:buFontTx/>
                <a:buNone/>
              </a:pPr>
              <a:t>296</a:t>
            </a:fld>
            <a:endParaRPr kumimoji="0" lang="zh-TW" altLang="en-US" sz="1000" smtClean="0"/>
          </a:p>
        </p:txBody>
      </p:sp>
    </p:spTree>
    <p:extLst>
      <p:ext uri="{BB962C8B-B14F-4D97-AF65-F5344CB8AC3E}">
        <p14:creationId xmlns:p14="http://schemas.microsoft.com/office/powerpoint/2010/main" xmlns="" val="1394707028"/>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11188" y="0"/>
            <a:ext cx="7772400" cy="1124744"/>
          </a:xfrm>
        </p:spPr>
        <p:txBody>
          <a:bodyPr/>
          <a:lstStyle/>
          <a:p>
            <a:pPr algn="ctr" eaLnBrk="1" hangingPunct="1"/>
            <a:r>
              <a:rPr lang="zh-TW" altLang="en-US" sz="4000" b="1" dirty="0" smtClean="0">
                <a:solidFill>
                  <a:srgbClr val="002060"/>
                </a:solidFill>
                <a:latin typeface="Times New Roman" pitchFamily="18" charset="0"/>
                <a:ea typeface="標楷體" pitchFamily="65" charset="-120"/>
              </a:rPr>
              <a:t>單據上之貨物說明</a:t>
            </a:r>
          </a:p>
        </p:txBody>
      </p:sp>
      <p:sp>
        <p:nvSpPr>
          <p:cNvPr id="148483" name="Rectangle 3"/>
          <p:cNvSpPr>
            <a:spLocks noGrp="1" noChangeArrowheads="1"/>
          </p:cNvSpPr>
          <p:nvPr>
            <p:ph type="body" idx="1"/>
          </p:nvPr>
        </p:nvSpPr>
        <p:spPr>
          <a:xfrm>
            <a:off x="0" y="1196752"/>
            <a:ext cx="9144000" cy="5661248"/>
          </a:xfrm>
        </p:spPr>
        <p:txBody>
          <a:bodyPr>
            <a:normAutofit/>
          </a:bodyPr>
          <a:lstStyle/>
          <a:p>
            <a:pPr eaLnBrk="1" hangingPunct="1">
              <a:lnSpc>
                <a:spcPct val="90000"/>
              </a:lnSpc>
            </a:pPr>
            <a:r>
              <a:rPr kumimoji="0" lang="zh-TW" altLang="en-US" sz="2800" b="1" dirty="0" smtClean="0">
                <a:latin typeface="Times New Roman" pitchFamily="18" charset="0"/>
                <a:ea typeface="標楷體" pitchFamily="65" charset="-120"/>
              </a:rPr>
              <a:t>依據</a:t>
            </a:r>
            <a:r>
              <a:rPr kumimoji="0" lang="en-US" altLang="zh-TW" sz="2800" b="1" dirty="0" smtClean="0">
                <a:latin typeface="Times New Roman" pitchFamily="18" charset="0"/>
                <a:ea typeface="標楷體" pitchFamily="65" charset="-120"/>
              </a:rPr>
              <a:t>UCP600</a:t>
            </a:r>
            <a:r>
              <a:rPr kumimoji="0" lang="zh-TW" altLang="en-US" sz="2800" b="1" dirty="0" smtClean="0">
                <a:latin typeface="Times New Roman" pitchFamily="18" charset="0"/>
                <a:ea typeface="標楷體" pitchFamily="65" charset="-120"/>
              </a:rPr>
              <a:t>第</a:t>
            </a:r>
            <a:r>
              <a:rPr kumimoji="0" lang="en-US" altLang="zh-TW" sz="2800" b="1" dirty="0" smtClean="0">
                <a:latin typeface="Times New Roman" pitchFamily="18" charset="0"/>
                <a:ea typeface="標楷體" pitchFamily="65" charset="-120"/>
              </a:rPr>
              <a:t>18</a:t>
            </a:r>
            <a:r>
              <a:rPr kumimoji="0" lang="zh-TW" altLang="en-US" sz="2800" b="1" dirty="0" smtClean="0">
                <a:latin typeface="Times New Roman" pitchFamily="18" charset="0"/>
                <a:ea typeface="標楷體" pitchFamily="65" charset="-120"/>
              </a:rPr>
              <a:t>條</a:t>
            </a:r>
            <a:r>
              <a:rPr kumimoji="0" lang="en-US" altLang="zh-TW" sz="2800" b="1" dirty="0" smtClean="0">
                <a:latin typeface="Times New Roman" pitchFamily="18" charset="0"/>
                <a:ea typeface="標楷體" pitchFamily="65" charset="-120"/>
              </a:rPr>
              <a:t>c</a:t>
            </a:r>
            <a:r>
              <a:rPr lang="zh-TW" altLang="en-US" sz="2800" b="1" dirty="0" smtClean="0">
                <a:latin typeface="Times New Roman" pitchFamily="18" charset="0"/>
                <a:ea typeface="標楷體" pitchFamily="65" charset="-120"/>
              </a:rPr>
              <a:t>項之規定</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商業發票上貨物、勞務或履約行為之說明</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須與</a:t>
            </a:r>
            <a:r>
              <a:rPr lang="en-US" altLang="zh-TW" sz="2800" b="1" dirty="0" smtClean="0">
                <a:latin typeface="Times New Roman" pitchFamily="18" charset="0"/>
                <a:ea typeface="標楷體" pitchFamily="65" charset="-120"/>
              </a:rPr>
              <a:t>LC</a:t>
            </a:r>
            <a:r>
              <a:rPr lang="zh-TW" altLang="en-US" sz="2800" b="1" dirty="0" smtClean="0">
                <a:latin typeface="Times New Roman" pitchFamily="18" charset="0"/>
                <a:ea typeface="標楷體" pitchFamily="65" charset="-120"/>
              </a:rPr>
              <a:t>所顯示者相符</a:t>
            </a:r>
            <a:r>
              <a:rPr lang="en-US" altLang="zh-TW" sz="2800" b="1" dirty="0" smtClean="0">
                <a:latin typeface="Times New Roman" pitchFamily="18" charset="0"/>
                <a:ea typeface="標楷體" pitchFamily="65" charset="-120"/>
              </a:rPr>
              <a:t>.</a:t>
            </a:r>
          </a:p>
          <a:p>
            <a:pPr eaLnBrk="1" hangingPunct="1">
              <a:lnSpc>
                <a:spcPct val="90000"/>
              </a:lnSpc>
            </a:pPr>
            <a:r>
              <a:rPr lang="zh-TW" altLang="en-US" sz="2800" b="1" dirty="0" smtClean="0">
                <a:latin typeface="Times New Roman" pitchFamily="18" charset="0"/>
                <a:ea typeface="標楷體" pitchFamily="65" charset="-120"/>
              </a:rPr>
              <a:t>依據</a:t>
            </a:r>
            <a:r>
              <a:rPr lang="en-US" altLang="zh-TW" sz="2800" b="1" dirty="0" smtClean="0">
                <a:latin typeface="Times New Roman" pitchFamily="18" charset="0"/>
                <a:ea typeface="標楷體" pitchFamily="65" charset="-120"/>
              </a:rPr>
              <a:t>UCP600</a:t>
            </a:r>
            <a:r>
              <a:rPr lang="zh-TW" altLang="en-US" sz="2800" b="1" dirty="0" smtClean="0">
                <a:latin typeface="Times New Roman" pitchFamily="18" charset="0"/>
                <a:ea typeface="標楷體" pitchFamily="65" charset="-120"/>
              </a:rPr>
              <a:t>第</a:t>
            </a:r>
            <a:r>
              <a:rPr lang="en-US" altLang="zh-TW" sz="2800" b="1" dirty="0" smtClean="0">
                <a:latin typeface="Times New Roman" pitchFamily="18" charset="0"/>
                <a:ea typeface="標楷體" pitchFamily="65" charset="-120"/>
              </a:rPr>
              <a:t>14</a:t>
            </a:r>
            <a:r>
              <a:rPr lang="zh-TW" altLang="en-US" sz="2800" b="1" dirty="0" smtClean="0">
                <a:latin typeface="Times New Roman" pitchFamily="18" charset="0"/>
                <a:ea typeface="標楷體" pitchFamily="65" charset="-120"/>
              </a:rPr>
              <a:t>條</a:t>
            </a:r>
            <a:r>
              <a:rPr lang="en-US" altLang="zh-TW" sz="2800" b="1" dirty="0" smtClean="0">
                <a:latin typeface="Times New Roman" pitchFamily="18" charset="0"/>
                <a:ea typeface="標楷體" pitchFamily="65" charset="-120"/>
              </a:rPr>
              <a:t>e</a:t>
            </a:r>
            <a:r>
              <a:rPr lang="zh-TW" altLang="en-US" sz="2800" b="1" dirty="0" smtClean="0">
                <a:latin typeface="Times New Roman" pitchFamily="18" charset="0"/>
                <a:ea typeface="標楷體" pitchFamily="65" charset="-120"/>
              </a:rPr>
              <a:t>項之規定</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除商業發票外</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其他單據上貨物、勞務或履約行為之說明</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如有敘明者</a:t>
            </a:r>
            <a:r>
              <a:rPr lang="en-US" altLang="zh-TW" sz="2800" b="1" dirty="0" smtClean="0">
                <a:latin typeface="Times New Roman" pitchFamily="18" charset="0"/>
                <a:ea typeface="標楷體" pitchFamily="65" charset="-120"/>
              </a:rPr>
              <a:t>(if stated),</a:t>
            </a:r>
            <a:r>
              <a:rPr lang="zh-TW" altLang="en-US" sz="2800" b="1" dirty="0" smtClean="0">
                <a:latin typeface="Times New Roman" pitchFamily="18" charset="0"/>
                <a:ea typeface="標楷體" pitchFamily="65" charset="-120"/>
              </a:rPr>
              <a:t>得為不與</a:t>
            </a:r>
            <a:r>
              <a:rPr lang="en-US" altLang="zh-TW" sz="2800" b="1" dirty="0" smtClean="0">
                <a:latin typeface="Times New Roman" pitchFamily="18" charset="0"/>
                <a:ea typeface="標楷體" pitchFamily="65" charset="-120"/>
              </a:rPr>
              <a:t>LC</a:t>
            </a:r>
            <a:r>
              <a:rPr lang="zh-TW" altLang="en-US" sz="2800" b="1" dirty="0" smtClean="0">
                <a:latin typeface="Times New Roman" pitchFamily="18" charset="0"/>
                <a:ea typeface="標楷體" pitchFamily="65" charset="-120"/>
              </a:rPr>
              <a:t>之說明有所牴觸之統稱</a:t>
            </a:r>
            <a:r>
              <a:rPr lang="en-US" altLang="zh-TW" sz="2800" b="1" dirty="0" smtClean="0">
                <a:latin typeface="Times New Roman" pitchFamily="18" charset="0"/>
                <a:ea typeface="標楷體" pitchFamily="65" charset="-120"/>
              </a:rPr>
              <a:t>.</a:t>
            </a:r>
          </a:p>
          <a:p>
            <a:pPr eaLnBrk="1" hangingPunct="1">
              <a:lnSpc>
                <a:spcPct val="90000"/>
              </a:lnSpc>
            </a:pPr>
            <a:r>
              <a:rPr lang="en-US" altLang="zh-TW" sz="2800" b="1" dirty="0" smtClean="0">
                <a:latin typeface="Times New Roman" pitchFamily="18" charset="0"/>
                <a:ea typeface="標楷體" pitchFamily="65" charset="-120"/>
              </a:rPr>
              <a:t>ICC Banking Commission Opinion No. R.251[</a:t>
            </a:r>
            <a:r>
              <a:rPr lang="en-US" altLang="zh-TW" sz="2800" b="1" i="1" dirty="0" smtClean="0">
                <a:latin typeface="Times New Roman" pitchFamily="18" charset="0"/>
                <a:ea typeface="標楷體" pitchFamily="65" charset="-120"/>
              </a:rPr>
              <a:t>ICC Banking Commission Collected Opinion 1995-2001</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之結論、國際商會</a:t>
            </a:r>
            <a:r>
              <a:rPr lang="en-US" altLang="zh-TW" sz="2800" b="1" i="1" dirty="0" smtClean="0">
                <a:latin typeface="Times New Roman" pitchFamily="18" charset="0"/>
                <a:ea typeface="標楷體" pitchFamily="65" charset="-120"/>
              </a:rPr>
              <a:t>Commentary on UCP600</a:t>
            </a:r>
            <a:r>
              <a:rPr lang="zh-TW" altLang="en-US" sz="2800" b="1" dirty="0" smtClean="0">
                <a:latin typeface="Times New Roman" pitchFamily="18" charset="0"/>
                <a:ea typeface="標楷體" pitchFamily="65" charset="-120"/>
              </a:rPr>
              <a:t>之解釋及</a:t>
            </a:r>
            <a:r>
              <a:rPr lang="en-US" altLang="zh-TW" sz="2800" b="1" dirty="0" smtClean="0">
                <a:latin typeface="Times New Roman" pitchFamily="18" charset="0"/>
                <a:ea typeface="標楷體" pitchFamily="65" charset="-120"/>
              </a:rPr>
              <a:t>James E. Byrne</a:t>
            </a:r>
            <a:r>
              <a:rPr lang="zh-TW" altLang="en-US" sz="2800" b="1" dirty="0" smtClean="0">
                <a:latin typeface="Times New Roman" pitchFamily="18" charset="0"/>
                <a:ea typeface="標楷體" pitchFamily="65" charset="-120"/>
              </a:rPr>
              <a:t>教授在其</a:t>
            </a:r>
            <a:r>
              <a:rPr lang="en-US" altLang="zh-TW" sz="2800" b="1" i="1" dirty="0" smtClean="0">
                <a:latin typeface="Times New Roman" pitchFamily="18" charset="0"/>
                <a:ea typeface="標楷體" pitchFamily="65" charset="-120"/>
              </a:rPr>
              <a:t>The Comparison of UCP600 &amp; UCP500</a:t>
            </a:r>
            <a:r>
              <a:rPr lang="zh-TW" altLang="en-US" sz="2800" b="1" dirty="0" smtClean="0">
                <a:latin typeface="Times New Roman" pitchFamily="18" charset="0"/>
                <a:ea typeface="標楷體" pitchFamily="65" charset="-120"/>
              </a:rPr>
              <a:t>書中之主張</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皆表明貨物之說明並不須要顯示在所有</a:t>
            </a:r>
            <a:r>
              <a:rPr lang="en-US" altLang="zh-TW" sz="2800" b="1" dirty="0" smtClean="0">
                <a:latin typeface="Times New Roman" pitchFamily="18" charset="0"/>
                <a:ea typeface="標楷體" pitchFamily="65" charset="-120"/>
              </a:rPr>
              <a:t>LC</a:t>
            </a:r>
            <a:r>
              <a:rPr lang="zh-TW" altLang="en-US" sz="2800" b="1" dirty="0" smtClean="0">
                <a:latin typeface="Times New Roman" pitchFamily="18" charset="0"/>
                <a:ea typeface="標楷體" pitchFamily="65" charset="-120"/>
              </a:rPr>
              <a:t>項下之單據上</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但倘單據依規定須顯示貨物之說明</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則可使用不與</a:t>
            </a:r>
            <a:r>
              <a:rPr lang="en-US" altLang="zh-TW" sz="2800" b="1" dirty="0" smtClean="0">
                <a:latin typeface="Times New Roman" pitchFamily="18" charset="0"/>
                <a:ea typeface="標楷體" pitchFamily="65" charset="-120"/>
              </a:rPr>
              <a:t>LC</a:t>
            </a:r>
            <a:r>
              <a:rPr lang="zh-TW" altLang="en-US" sz="2800" b="1" dirty="0" smtClean="0">
                <a:latin typeface="Times New Roman" pitchFamily="18" charset="0"/>
                <a:ea typeface="標楷體" pitchFamily="65" charset="-120"/>
              </a:rPr>
              <a:t>抵觸之統稱</a:t>
            </a:r>
            <a:r>
              <a:rPr lang="en-US" altLang="zh-TW" sz="2800" b="1" dirty="0" smtClean="0">
                <a:latin typeface="Times New Roman" pitchFamily="18"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297</a:t>
            </a:fld>
            <a:endParaRPr lang="zh-TW" altLang="en-US"/>
          </a:p>
        </p:txBody>
      </p:sp>
    </p:spTree>
    <p:extLst>
      <p:ext uri="{BB962C8B-B14F-4D97-AF65-F5344CB8AC3E}">
        <p14:creationId xmlns:p14="http://schemas.microsoft.com/office/powerpoint/2010/main" xmlns="" val="2310237023"/>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762000" y="0"/>
            <a:ext cx="8162925" cy="908720"/>
          </a:xfrm>
        </p:spPr>
        <p:txBody>
          <a:bodyPr/>
          <a:lstStyle/>
          <a:p>
            <a:pPr algn="ctr" eaLnBrk="1" hangingPunct="1"/>
            <a:r>
              <a:rPr lang="zh-TW" altLang="en-US" sz="4000" b="1" dirty="0" smtClean="0">
                <a:solidFill>
                  <a:srgbClr val="002060"/>
                </a:solidFill>
                <a:latin typeface="Times New Roman" pitchFamily="18" charset="0"/>
                <a:ea typeface="標楷體" pitchFamily="65" charset="-120"/>
              </a:rPr>
              <a:t>信用狀金額</a:t>
            </a:r>
            <a:r>
              <a:rPr lang="en-US" altLang="zh-TW" sz="4000" b="1" dirty="0" smtClean="0">
                <a:solidFill>
                  <a:srgbClr val="002060"/>
                </a:solidFill>
                <a:latin typeface="Times New Roman" pitchFamily="18" charset="0"/>
                <a:ea typeface="標楷體" pitchFamily="65" charset="-120"/>
              </a:rPr>
              <a:t>,</a:t>
            </a:r>
            <a:r>
              <a:rPr lang="zh-TW" altLang="en-US" sz="4000" b="1" dirty="0" smtClean="0">
                <a:solidFill>
                  <a:srgbClr val="002060"/>
                </a:solidFill>
                <a:latin typeface="Times New Roman" pitchFamily="18" charset="0"/>
                <a:ea typeface="標楷體" pitchFamily="65" charset="-120"/>
              </a:rPr>
              <a:t>數量及單價之寬容</a:t>
            </a:r>
          </a:p>
        </p:txBody>
      </p:sp>
      <p:sp>
        <p:nvSpPr>
          <p:cNvPr id="149507" name="Rectangle 3"/>
          <p:cNvSpPr>
            <a:spLocks noGrp="1" noChangeArrowheads="1"/>
          </p:cNvSpPr>
          <p:nvPr>
            <p:ph type="body" idx="1"/>
          </p:nvPr>
        </p:nvSpPr>
        <p:spPr>
          <a:xfrm>
            <a:off x="179388" y="1196752"/>
            <a:ext cx="8964612" cy="5661248"/>
          </a:xfrm>
        </p:spPr>
        <p:txBody>
          <a:bodyPr>
            <a:normAutofit/>
          </a:bodyPr>
          <a:lstStyle/>
          <a:p>
            <a:pPr eaLnBrk="1" hangingPunct="1">
              <a:lnSpc>
                <a:spcPct val="90000"/>
              </a:lnSpc>
            </a:pPr>
            <a:r>
              <a:rPr lang="zh-TW" altLang="en-US" sz="3200" b="1" dirty="0" smtClean="0">
                <a:latin typeface="Times New Roman" pitchFamily="18" charset="0"/>
                <a:ea typeface="標楷體" pitchFamily="65" charset="-120"/>
              </a:rPr>
              <a:t>使用</a:t>
            </a:r>
            <a:r>
              <a:rPr lang="en-US" altLang="zh-TW" sz="3200" b="1" dirty="0" smtClean="0">
                <a:latin typeface="Times New Roman" pitchFamily="18" charset="0"/>
                <a:ea typeface="標楷體" pitchFamily="65" charset="-120"/>
              </a:rPr>
              <a:t>”about”, ”approximately” </a:t>
            </a:r>
            <a:r>
              <a:rPr lang="zh-TW" altLang="en-US" sz="3200" b="1" dirty="0" smtClean="0">
                <a:latin typeface="Times New Roman" pitchFamily="18" charset="0"/>
                <a:ea typeface="標楷體" pitchFamily="65" charset="-120"/>
              </a:rPr>
              <a:t>於信用狀金額</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數量及單價</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將解釋為各該項目在百分之十上下之差額</a:t>
            </a:r>
            <a:r>
              <a:rPr lang="en-US" altLang="zh-TW" sz="3200" b="1" dirty="0" smtClean="0">
                <a:latin typeface="Times New Roman" pitchFamily="18" charset="0"/>
                <a:ea typeface="標楷體" pitchFamily="65" charset="-120"/>
              </a:rPr>
              <a:t>.-Article 30 a</a:t>
            </a:r>
          </a:p>
          <a:p>
            <a:pPr eaLnBrk="1" hangingPunct="1">
              <a:lnSpc>
                <a:spcPct val="90000"/>
              </a:lnSpc>
            </a:pPr>
            <a:r>
              <a:rPr lang="zh-TW" altLang="en-US" sz="3200" b="1" dirty="0" smtClean="0">
                <a:latin typeface="Times New Roman" pitchFamily="18" charset="0"/>
                <a:ea typeface="標楷體" pitchFamily="65" charset="-120"/>
              </a:rPr>
              <a:t>數量百分之五上下之差額</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其前提</a:t>
            </a:r>
            <a:r>
              <a:rPr lang="en-US" altLang="zh-TW" sz="3200" b="1" dirty="0" smtClean="0">
                <a:latin typeface="Times New Roman" pitchFamily="18" charset="0"/>
                <a:ea typeface="標楷體" pitchFamily="65" charset="-120"/>
              </a:rPr>
              <a:t>:</a:t>
            </a:r>
          </a:p>
          <a:p>
            <a:pPr eaLnBrk="1" hangingPunct="1">
              <a:lnSpc>
                <a:spcPct val="90000"/>
              </a:lnSpc>
              <a:buFont typeface="Wingdings" pitchFamily="2" charset="2"/>
              <a:buNone/>
            </a:pP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信用狀未規定貨物之數量不得增加或減少</a:t>
            </a:r>
            <a:r>
              <a:rPr lang="en-US" altLang="zh-TW" sz="3200" b="1" dirty="0" smtClean="0">
                <a:latin typeface="Times New Roman" pitchFamily="18" charset="0"/>
                <a:ea typeface="標楷體" pitchFamily="65" charset="-120"/>
              </a:rPr>
              <a:t>.</a:t>
            </a:r>
          </a:p>
          <a:p>
            <a:pPr eaLnBrk="1" hangingPunct="1">
              <a:lnSpc>
                <a:spcPct val="90000"/>
              </a:lnSpc>
              <a:buFont typeface="Wingdings" pitchFamily="2" charset="2"/>
              <a:buNone/>
            </a:pP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動支之金額不得逾信用狀之金額</a:t>
            </a:r>
            <a:r>
              <a:rPr lang="en-US" altLang="zh-TW" sz="3200" b="1" dirty="0" smtClean="0">
                <a:latin typeface="Times New Roman" pitchFamily="18" charset="0"/>
                <a:ea typeface="標楷體" pitchFamily="65" charset="-120"/>
              </a:rPr>
              <a:t>.</a:t>
            </a:r>
          </a:p>
          <a:p>
            <a:pPr eaLnBrk="1" hangingPunct="1">
              <a:lnSpc>
                <a:spcPct val="90000"/>
              </a:lnSpc>
              <a:buFont typeface="Wingdings" pitchFamily="2" charset="2"/>
              <a:buNone/>
            </a:pP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數量單位不得為包裝單位或個別件數</a:t>
            </a:r>
            <a:r>
              <a:rPr lang="en-US" altLang="zh-TW" sz="3200" b="1" dirty="0" smtClean="0">
                <a:latin typeface="Times New Roman" pitchFamily="18" charset="0"/>
                <a:ea typeface="標楷體" pitchFamily="65" charset="-120"/>
              </a:rPr>
              <a:t>. -Article 30 b</a:t>
            </a:r>
          </a:p>
          <a:p>
            <a:pPr eaLnBrk="1" hangingPunct="1">
              <a:lnSpc>
                <a:spcPct val="90000"/>
              </a:lnSpc>
            </a:pPr>
            <a:r>
              <a:rPr lang="zh-TW" altLang="en-US" sz="3200" b="1" dirty="0" smtClean="0">
                <a:latin typeface="Times New Roman" pitchFamily="18" charset="0"/>
                <a:ea typeface="標楷體" pitchFamily="65" charset="-120"/>
              </a:rPr>
              <a:t>少動用信用狀金額百分之五以內</a:t>
            </a:r>
            <a:r>
              <a:rPr lang="en-US" altLang="zh-TW" sz="3200" b="1" dirty="0" smtClean="0">
                <a:latin typeface="Times New Roman" pitchFamily="18" charset="0"/>
                <a:ea typeface="標楷體" pitchFamily="65" charset="-120"/>
              </a:rPr>
              <a:t>:</a:t>
            </a:r>
          </a:p>
          <a:p>
            <a:pPr eaLnBrk="1" hangingPunct="1">
              <a:lnSpc>
                <a:spcPct val="90000"/>
              </a:lnSpc>
              <a:buFont typeface="Wingdings" pitchFamily="2" charset="2"/>
              <a:buNone/>
            </a:pP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信用狀規定有數量</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而該數量已全部裝運</a:t>
            </a:r>
            <a:r>
              <a:rPr lang="en-US" altLang="zh-TW" sz="3200" b="1" dirty="0" smtClean="0">
                <a:latin typeface="Times New Roman" pitchFamily="18" charset="0"/>
                <a:ea typeface="標楷體" pitchFamily="65" charset="-120"/>
              </a:rPr>
              <a:t>.</a:t>
            </a:r>
          </a:p>
          <a:p>
            <a:pPr eaLnBrk="1" hangingPunct="1">
              <a:lnSpc>
                <a:spcPct val="90000"/>
              </a:lnSpc>
              <a:buFont typeface="Wingdings" pitchFamily="2" charset="2"/>
              <a:buNone/>
            </a:pP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信用狀規定有單價</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而該單價不變</a:t>
            </a:r>
            <a:r>
              <a:rPr lang="en-US" altLang="zh-TW" sz="3200" b="1" dirty="0" smtClean="0">
                <a:latin typeface="Times New Roman" pitchFamily="18" charset="0"/>
                <a:ea typeface="標楷體" pitchFamily="65" charset="-120"/>
              </a:rPr>
              <a:t>. -Article 30 c</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298</a:t>
            </a:fld>
            <a:endParaRPr lang="zh-TW" altLang="en-US"/>
          </a:p>
        </p:txBody>
      </p:sp>
    </p:spTree>
    <p:extLst>
      <p:ext uri="{BB962C8B-B14F-4D97-AF65-F5344CB8AC3E}">
        <p14:creationId xmlns:p14="http://schemas.microsoft.com/office/powerpoint/2010/main" xmlns="" val="3469170656"/>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標題 1"/>
          <p:cNvSpPr>
            <a:spLocks noGrp="1"/>
          </p:cNvSpPr>
          <p:nvPr>
            <p:ph type="title"/>
          </p:nvPr>
        </p:nvSpPr>
        <p:spPr>
          <a:xfrm>
            <a:off x="468313" y="0"/>
            <a:ext cx="8229600" cy="1052736"/>
          </a:xfrm>
        </p:spPr>
        <p:txBody>
          <a:bodyPr>
            <a:normAutofit/>
          </a:bodyPr>
          <a:lstStyle/>
          <a:p>
            <a:pPr algn="ctr"/>
            <a:r>
              <a:rPr lang="en-US" altLang="zh-TW" sz="4000" b="1" dirty="0" smtClean="0">
                <a:latin typeface="Times New Roman" pitchFamily="18" charset="0"/>
                <a:ea typeface="標楷體" pitchFamily="65" charset="-120"/>
                <a:cs typeface="Times New Roman" pitchFamily="18" charset="0"/>
              </a:rPr>
              <a:t>UCP600</a:t>
            </a:r>
            <a:r>
              <a:rPr lang="zh-TW" altLang="en-US" sz="4000" b="1" dirty="0" smtClean="0">
                <a:latin typeface="Times New Roman" pitchFamily="18" charset="0"/>
                <a:ea typeface="標楷體" pitchFamily="65" charset="-120"/>
                <a:cs typeface="Times New Roman" pitchFamily="18" charset="0"/>
              </a:rPr>
              <a:t>第</a:t>
            </a:r>
            <a:r>
              <a:rPr lang="en-US" altLang="zh-TW" sz="4000" b="1" dirty="0" smtClean="0">
                <a:latin typeface="Times New Roman" pitchFamily="18" charset="0"/>
                <a:ea typeface="標楷體" pitchFamily="65" charset="-120"/>
                <a:cs typeface="Times New Roman" pitchFamily="18" charset="0"/>
              </a:rPr>
              <a:t>30</a:t>
            </a:r>
            <a:r>
              <a:rPr lang="zh-TW" altLang="en-US" sz="4000" b="1" dirty="0" smtClean="0">
                <a:latin typeface="Times New Roman" pitchFamily="18" charset="0"/>
                <a:ea typeface="標楷體" pitchFamily="65" charset="-120"/>
                <a:cs typeface="Times New Roman" pitchFamily="18" charset="0"/>
              </a:rPr>
              <a:t>條</a:t>
            </a:r>
            <a:r>
              <a:rPr lang="en-US" altLang="zh-TW" sz="4000" b="1" dirty="0" err="1" smtClean="0">
                <a:latin typeface="Times New Roman" pitchFamily="18" charset="0"/>
                <a:ea typeface="標楷體" pitchFamily="65" charset="-120"/>
                <a:cs typeface="Times New Roman" pitchFamily="18" charset="0"/>
              </a:rPr>
              <a:t>b,c</a:t>
            </a:r>
            <a:r>
              <a:rPr lang="zh-TW" altLang="en-US" sz="4000" b="1" dirty="0" smtClean="0">
                <a:latin typeface="Times New Roman" pitchFamily="18" charset="0"/>
                <a:ea typeface="標楷體" pitchFamily="65" charset="-120"/>
                <a:cs typeface="Times New Roman" pitchFamily="18" charset="0"/>
              </a:rPr>
              <a:t>兩項之適用</a:t>
            </a:r>
          </a:p>
        </p:txBody>
      </p:sp>
      <p:sp>
        <p:nvSpPr>
          <p:cNvPr id="150531" name="內容版面配置區 2"/>
          <p:cNvSpPr>
            <a:spLocks noGrp="1"/>
          </p:cNvSpPr>
          <p:nvPr>
            <p:ph idx="1"/>
          </p:nvPr>
        </p:nvSpPr>
        <p:spPr>
          <a:xfrm>
            <a:off x="0" y="1124744"/>
            <a:ext cx="9144000" cy="5733256"/>
          </a:xfrm>
        </p:spPr>
        <p:txBody>
          <a:bodyPr>
            <a:normAutofit/>
          </a:bodyPr>
          <a:lstStyle/>
          <a:p>
            <a:r>
              <a:rPr lang="en-US" altLang="zh-TW" sz="2800" b="1" dirty="0" smtClean="0">
                <a:latin typeface="Times New Roman" pitchFamily="18" charset="0"/>
                <a:ea typeface="標楷體" pitchFamily="65" charset="-120"/>
                <a:cs typeface="Times New Roman" pitchFamily="18" charset="0"/>
              </a:rPr>
              <a:t>a</a:t>
            </a:r>
            <a:r>
              <a:rPr lang="zh-TW" altLang="en-US" sz="2800" b="1" dirty="0" smtClean="0">
                <a:latin typeface="Times New Roman" pitchFamily="18" charset="0"/>
                <a:ea typeface="標楷體" pitchFamily="65" charset="-120"/>
                <a:cs typeface="Times New Roman" pitchFamily="18" charset="0"/>
              </a:rPr>
              <a:t>項</a:t>
            </a:r>
            <a:endParaRPr lang="en-US" altLang="zh-TW" sz="2800" b="1" dirty="0" smtClean="0">
              <a:latin typeface="Times New Roman" pitchFamily="18" charset="0"/>
              <a:ea typeface="標楷體" pitchFamily="65" charset="-120"/>
              <a:cs typeface="Times New Roman" pitchFamily="18" charset="0"/>
            </a:endParaRPr>
          </a:p>
          <a:p>
            <a:pPr>
              <a:buFont typeface="Wingdings" pitchFamily="2" charset="2"/>
              <a:buNone/>
            </a:pPr>
            <a:r>
              <a:rPr lang="en-US" altLang="zh-TW" sz="2800" b="1" dirty="0" smtClean="0">
                <a:latin typeface="Times New Roman" pitchFamily="18" charset="0"/>
                <a:ea typeface="標楷體" pitchFamily="65" charset="-120"/>
                <a:cs typeface="Times New Roman" pitchFamily="18" charset="0"/>
              </a:rPr>
              <a:t>A</a:t>
            </a:r>
            <a:r>
              <a:rPr lang="zh-TW" altLang="en-US" sz="2800" b="1" dirty="0" smtClean="0">
                <a:latin typeface="Times New Roman" pitchFamily="18" charset="0"/>
                <a:ea typeface="標楷體" pitchFamily="65" charset="-120"/>
                <a:cs typeface="Times New Roman" pitchFamily="18" charset="0"/>
              </a:rPr>
              <a:t> </a:t>
            </a:r>
            <a:r>
              <a:rPr lang="en-US" altLang="zh-TW" sz="2800" b="1" dirty="0" smtClean="0">
                <a:latin typeface="Times New Roman" pitchFamily="18" charset="0"/>
                <a:ea typeface="標楷體" pitchFamily="65" charset="-120"/>
                <a:cs typeface="Times New Roman" pitchFamily="18" charset="0"/>
              </a:rPr>
              <a:t>Goods about 1000Tons @USD100</a:t>
            </a:r>
          </a:p>
          <a:p>
            <a:pPr>
              <a:buFont typeface="Wingdings" pitchFamily="2" charset="2"/>
              <a:buNone/>
            </a:pPr>
            <a:r>
              <a:rPr lang="en-US" altLang="zh-TW" sz="2800" b="1" dirty="0" smtClean="0">
                <a:latin typeface="Times New Roman" pitchFamily="18" charset="0"/>
                <a:ea typeface="標楷體" pitchFamily="65" charset="-120"/>
                <a:cs typeface="Times New Roman" pitchFamily="18" charset="0"/>
              </a:rPr>
              <a:t>LC</a:t>
            </a:r>
            <a:r>
              <a:rPr lang="zh-TW" altLang="en-US" sz="2800" b="1" dirty="0" smtClean="0">
                <a:latin typeface="Times New Roman" pitchFamily="18" charset="0"/>
                <a:ea typeface="標楷體" pitchFamily="65" charset="-120"/>
                <a:cs typeface="Times New Roman" pitchFamily="18" charset="0"/>
              </a:rPr>
              <a:t>金額</a:t>
            </a:r>
            <a:r>
              <a:rPr lang="en-US" altLang="zh-TW" sz="2800" b="1" dirty="0" smtClean="0">
                <a:latin typeface="Times New Roman" pitchFamily="18" charset="0"/>
                <a:ea typeface="標楷體" pitchFamily="65" charset="-120"/>
                <a:cs typeface="Times New Roman" pitchFamily="18" charset="0"/>
              </a:rPr>
              <a:t>about USD100,000.00</a:t>
            </a:r>
          </a:p>
          <a:p>
            <a:pPr>
              <a:buFont typeface="Wingdings" pitchFamily="2" charset="2"/>
              <a:buNone/>
            </a:pPr>
            <a:r>
              <a:rPr lang="zh-TW" altLang="en-US" sz="2800" b="1" dirty="0" smtClean="0">
                <a:latin typeface="Times New Roman" pitchFamily="18" charset="0"/>
                <a:ea typeface="標楷體" pitchFamily="65" charset="-120"/>
                <a:cs typeface="Times New Roman" pitchFamily="18" charset="0"/>
              </a:rPr>
              <a:t>實際裝運</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動支之差額範圍</a:t>
            </a:r>
            <a:endParaRPr lang="en-US" altLang="zh-TW" sz="2800" b="1" dirty="0" smtClean="0">
              <a:latin typeface="Times New Roman" pitchFamily="18" charset="0"/>
              <a:ea typeface="標楷體" pitchFamily="65" charset="-120"/>
              <a:cs typeface="Times New Roman" pitchFamily="18" charset="0"/>
            </a:endParaRPr>
          </a:p>
          <a:p>
            <a:pPr>
              <a:buFont typeface="Wingdings" pitchFamily="2" charset="2"/>
              <a:buNone/>
            </a:pPr>
            <a:r>
              <a:rPr lang="zh-TW" altLang="en-US" sz="2800" b="1" dirty="0" smtClean="0">
                <a:latin typeface="Times New Roman" pitchFamily="18" charset="0"/>
                <a:ea typeface="標楷體" pitchFamily="65" charset="-120"/>
                <a:cs typeface="Times New Roman" pitchFamily="18" charset="0"/>
              </a:rPr>
              <a:t>數量</a:t>
            </a:r>
            <a:r>
              <a:rPr lang="en-US" altLang="zh-TW" sz="2800" b="1" dirty="0" smtClean="0">
                <a:latin typeface="Times New Roman" pitchFamily="18" charset="0"/>
                <a:ea typeface="標楷體" pitchFamily="65" charset="-120"/>
                <a:cs typeface="Times New Roman" pitchFamily="18" charset="0"/>
              </a:rPr>
              <a:t>900Tons-1100Tons </a:t>
            </a:r>
            <a:r>
              <a:rPr lang="zh-TW" altLang="en-US" sz="2800" b="1" dirty="0" smtClean="0">
                <a:latin typeface="Times New Roman" pitchFamily="18" charset="0"/>
                <a:ea typeface="標楷體" pitchFamily="65" charset="-120"/>
                <a:cs typeface="Times New Roman" pitchFamily="18" charset="0"/>
              </a:rPr>
              <a:t>單價不變</a:t>
            </a:r>
            <a:endParaRPr lang="en-US" altLang="zh-TW" sz="2800" b="1" dirty="0" smtClean="0">
              <a:latin typeface="Times New Roman" pitchFamily="18" charset="0"/>
              <a:ea typeface="標楷體" pitchFamily="65" charset="-120"/>
              <a:cs typeface="Times New Roman" pitchFamily="18" charset="0"/>
            </a:endParaRPr>
          </a:p>
          <a:p>
            <a:pPr>
              <a:buFont typeface="Wingdings" pitchFamily="2" charset="2"/>
              <a:buNone/>
            </a:pPr>
            <a:r>
              <a:rPr lang="en-US" altLang="zh-TW" sz="2800" b="1" dirty="0" smtClean="0">
                <a:latin typeface="Times New Roman" pitchFamily="18" charset="0"/>
                <a:ea typeface="標楷體" pitchFamily="65" charset="-120"/>
                <a:cs typeface="Times New Roman" pitchFamily="18" charset="0"/>
              </a:rPr>
              <a:t>LC</a:t>
            </a:r>
            <a:r>
              <a:rPr lang="zh-TW" altLang="en-US" sz="2800" b="1" dirty="0" smtClean="0">
                <a:latin typeface="Times New Roman" pitchFamily="18" charset="0"/>
                <a:ea typeface="標楷體" pitchFamily="65" charset="-120"/>
                <a:cs typeface="Times New Roman" pitchFamily="18" charset="0"/>
              </a:rPr>
              <a:t>金額</a:t>
            </a:r>
            <a:r>
              <a:rPr lang="en-US" altLang="zh-TW" sz="2800" b="1" dirty="0" smtClean="0">
                <a:latin typeface="Times New Roman" pitchFamily="18" charset="0"/>
                <a:ea typeface="標楷體" pitchFamily="65" charset="-120"/>
                <a:cs typeface="Times New Roman" pitchFamily="18" charset="0"/>
              </a:rPr>
              <a:t>USD90,000.00-110,000.00</a:t>
            </a:r>
          </a:p>
          <a:p>
            <a:r>
              <a:rPr lang="en-US" altLang="zh-TW" sz="2800" b="1" dirty="0" smtClean="0">
                <a:latin typeface="Times New Roman" pitchFamily="18" charset="0"/>
                <a:ea typeface="標楷體" pitchFamily="65" charset="-120"/>
                <a:cs typeface="Times New Roman" pitchFamily="18" charset="0"/>
              </a:rPr>
              <a:t>b</a:t>
            </a:r>
            <a:r>
              <a:rPr lang="zh-TW" altLang="en-US" sz="2800" b="1" dirty="0" smtClean="0">
                <a:latin typeface="Times New Roman" pitchFamily="18" charset="0"/>
                <a:ea typeface="標楷體" pitchFamily="65" charset="-120"/>
                <a:cs typeface="Times New Roman" pitchFamily="18" charset="0"/>
              </a:rPr>
              <a:t>項</a:t>
            </a:r>
            <a:endParaRPr lang="en-US" altLang="zh-TW" sz="2800" b="1" dirty="0" smtClean="0">
              <a:latin typeface="Times New Roman" pitchFamily="18" charset="0"/>
              <a:ea typeface="標楷體" pitchFamily="65" charset="-120"/>
              <a:cs typeface="Times New Roman" pitchFamily="18" charset="0"/>
            </a:endParaRPr>
          </a:p>
          <a:p>
            <a:pPr>
              <a:buFont typeface="Wingdings" pitchFamily="2" charset="2"/>
              <a:buNone/>
            </a:pPr>
            <a:r>
              <a:rPr lang="en-US" altLang="zh-TW" sz="2800" b="1" dirty="0" smtClean="0">
                <a:latin typeface="Times New Roman" pitchFamily="18" charset="0"/>
                <a:ea typeface="標楷體" pitchFamily="65" charset="-120"/>
                <a:cs typeface="Times New Roman" pitchFamily="18" charset="0"/>
              </a:rPr>
              <a:t>A</a:t>
            </a:r>
            <a:r>
              <a:rPr lang="zh-TW" altLang="en-US" sz="2800" b="1" dirty="0" smtClean="0">
                <a:latin typeface="Times New Roman" pitchFamily="18" charset="0"/>
                <a:ea typeface="標楷體" pitchFamily="65" charset="-120"/>
                <a:cs typeface="Times New Roman" pitchFamily="18" charset="0"/>
              </a:rPr>
              <a:t> </a:t>
            </a:r>
            <a:r>
              <a:rPr lang="en-US" altLang="zh-TW" sz="2800" b="1" dirty="0" smtClean="0">
                <a:latin typeface="Times New Roman" pitchFamily="18" charset="0"/>
                <a:ea typeface="標楷體" pitchFamily="65" charset="-120"/>
                <a:cs typeface="Times New Roman" pitchFamily="18" charset="0"/>
              </a:rPr>
              <a:t>Goods 1000Tons @USD100,LC</a:t>
            </a:r>
            <a:r>
              <a:rPr lang="zh-TW" altLang="en-US" sz="2800" b="1" dirty="0" smtClean="0">
                <a:latin typeface="Times New Roman" pitchFamily="18" charset="0"/>
                <a:ea typeface="標楷體" pitchFamily="65" charset="-120"/>
                <a:cs typeface="Times New Roman" pitchFamily="18" charset="0"/>
              </a:rPr>
              <a:t>金額</a:t>
            </a:r>
            <a:r>
              <a:rPr lang="en-US" altLang="zh-TW" sz="2800" b="1" dirty="0" smtClean="0">
                <a:latin typeface="Times New Roman" pitchFamily="18" charset="0"/>
                <a:ea typeface="標楷體" pitchFamily="65" charset="-120"/>
                <a:cs typeface="Times New Roman" pitchFamily="18" charset="0"/>
              </a:rPr>
              <a:t>USD100,000.00</a:t>
            </a:r>
          </a:p>
          <a:p>
            <a:pPr>
              <a:buFont typeface="Wingdings" pitchFamily="2" charset="2"/>
              <a:buNone/>
            </a:pPr>
            <a:r>
              <a:rPr lang="zh-TW" altLang="en-US" sz="2800" b="1" dirty="0" smtClean="0">
                <a:latin typeface="Times New Roman" pitchFamily="18" charset="0"/>
                <a:ea typeface="標楷體" pitchFamily="65" charset="-120"/>
                <a:cs typeface="Times New Roman" pitchFamily="18" charset="0"/>
              </a:rPr>
              <a:t>實際裝運</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動支之差額範圍</a:t>
            </a:r>
            <a:endParaRPr lang="en-US" altLang="zh-TW" sz="2800" b="1" dirty="0" smtClean="0">
              <a:latin typeface="Times New Roman" pitchFamily="18" charset="0"/>
              <a:ea typeface="標楷體" pitchFamily="65" charset="-120"/>
              <a:cs typeface="Times New Roman" pitchFamily="18" charset="0"/>
            </a:endParaRPr>
          </a:p>
          <a:p>
            <a:pPr>
              <a:buFont typeface="Wingdings" pitchFamily="2" charset="2"/>
              <a:buNone/>
            </a:pPr>
            <a:r>
              <a:rPr lang="zh-TW" altLang="en-US" sz="2800" b="1" dirty="0" smtClean="0">
                <a:latin typeface="Times New Roman" pitchFamily="18" charset="0"/>
                <a:ea typeface="標楷體" pitchFamily="65" charset="-120"/>
                <a:cs typeface="Times New Roman" pitchFamily="18" charset="0"/>
              </a:rPr>
              <a:t>數量</a:t>
            </a:r>
            <a:r>
              <a:rPr lang="en-US" altLang="zh-TW" sz="2800" b="1" dirty="0" smtClean="0">
                <a:latin typeface="Times New Roman" pitchFamily="18" charset="0"/>
                <a:ea typeface="標楷體" pitchFamily="65" charset="-120"/>
                <a:cs typeface="Times New Roman" pitchFamily="18" charset="0"/>
              </a:rPr>
              <a:t>950Tons-1050Tons,LC</a:t>
            </a:r>
            <a:r>
              <a:rPr lang="zh-TW" altLang="en-US" sz="2800" b="1" dirty="0" smtClean="0">
                <a:latin typeface="Times New Roman" pitchFamily="18" charset="0"/>
                <a:ea typeface="標楷體" pitchFamily="65" charset="-120"/>
                <a:cs typeface="Times New Roman" pitchFamily="18" charset="0"/>
              </a:rPr>
              <a:t>金額</a:t>
            </a:r>
            <a:r>
              <a:rPr lang="en-US" altLang="zh-TW" sz="2800" b="1" dirty="0" smtClean="0">
                <a:latin typeface="Times New Roman" pitchFamily="18" charset="0"/>
                <a:ea typeface="標楷體" pitchFamily="65" charset="-120"/>
                <a:cs typeface="Times New Roman" pitchFamily="18" charset="0"/>
              </a:rPr>
              <a:t>USD100,000.00</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299</a:t>
            </a:fld>
            <a:endParaRPr lang="zh-TW" altLang="en-US"/>
          </a:p>
        </p:txBody>
      </p:sp>
    </p:spTree>
    <p:extLst>
      <p:ext uri="{BB962C8B-B14F-4D97-AF65-F5344CB8AC3E}">
        <p14:creationId xmlns:p14="http://schemas.microsoft.com/office/powerpoint/2010/main" xmlns="" val="481921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3" name="內容版面配置區 2"/>
          <p:cNvSpPr>
            <a:spLocks noGrp="1"/>
          </p:cNvSpPr>
          <p:nvPr>
            <p:ph sz="quarter" idx="1"/>
          </p:nvPr>
        </p:nvSpPr>
        <p:spPr/>
        <p:txBody>
          <a:bodyPr>
            <a:normAutofit/>
          </a:bodyPr>
          <a:lstStyle/>
          <a:p>
            <a:r>
              <a:rPr lang="zh-TW" altLang="zh-TW" sz="3200" b="1" dirty="0"/>
              <a:t>依據各項性質所區分之</a:t>
            </a:r>
            <a:r>
              <a:rPr lang="zh-TW" altLang="zh-TW" sz="3200" b="1" dirty="0">
                <a:solidFill>
                  <a:srgbClr val="FF0000"/>
                </a:solidFill>
              </a:rPr>
              <a:t>國際貿易</a:t>
            </a:r>
            <a:r>
              <a:rPr lang="zh-TW" altLang="zh-TW" sz="3200" b="1" dirty="0" smtClean="0">
                <a:solidFill>
                  <a:srgbClr val="FF0000"/>
                </a:solidFill>
              </a:rPr>
              <a:t>型態</a:t>
            </a:r>
            <a:r>
              <a:rPr lang="en-US" altLang="zh-TW" sz="3200" b="1" dirty="0"/>
              <a:t>;</a:t>
            </a:r>
            <a:endParaRPr lang="en-US" altLang="zh-TW" sz="3200" b="1" dirty="0" smtClean="0"/>
          </a:p>
          <a:p>
            <a:r>
              <a:rPr lang="zh-TW" altLang="zh-TW" sz="3200" b="1" dirty="0"/>
              <a:t>國貿貿易之</a:t>
            </a:r>
            <a:r>
              <a:rPr lang="zh-TW" altLang="zh-TW" sz="3200" b="1" dirty="0">
                <a:solidFill>
                  <a:srgbClr val="FF0000"/>
                </a:solidFill>
              </a:rPr>
              <a:t>相關</a:t>
            </a:r>
            <a:r>
              <a:rPr lang="zh-TW" altLang="zh-TW" sz="3200" b="1" dirty="0" smtClean="0">
                <a:solidFill>
                  <a:srgbClr val="FF0000"/>
                </a:solidFill>
              </a:rPr>
              <a:t>當事人</a:t>
            </a:r>
            <a:r>
              <a:rPr lang="en-US" altLang="zh-TW" sz="3200" b="1" dirty="0" smtClean="0"/>
              <a:t>,</a:t>
            </a:r>
            <a:r>
              <a:rPr lang="zh-TW" altLang="zh-TW" sz="3200" b="1" dirty="0" smtClean="0"/>
              <a:t>包括</a:t>
            </a:r>
            <a:r>
              <a:rPr lang="zh-TW" altLang="zh-TW" sz="3200" b="1" dirty="0"/>
              <a:t>從事國際貿易之主體之主要</a:t>
            </a:r>
            <a:r>
              <a:rPr lang="zh-TW" altLang="zh-TW" sz="3200" b="1" dirty="0" smtClean="0"/>
              <a:t>當事人</a:t>
            </a:r>
            <a:r>
              <a:rPr lang="en-US" altLang="zh-TW" sz="3200" b="1" dirty="0" smtClean="0"/>
              <a:t>,</a:t>
            </a:r>
            <a:r>
              <a:rPr lang="zh-TW" altLang="zh-TW" sz="3200" b="1" dirty="0" smtClean="0"/>
              <a:t>及</a:t>
            </a:r>
            <a:r>
              <a:rPr lang="zh-TW" altLang="zh-TW" sz="3200" b="1" dirty="0"/>
              <a:t>協助進、出口商及貿易商完成交易之其他</a:t>
            </a:r>
            <a:r>
              <a:rPr lang="zh-TW" altLang="zh-TW" sz="3200" b="1" dirty="0" smtClean="0"/>
              <a:t>當事人</a:t>
            </a:r>
            <a:r>
              <a:rPr lang="en-US" altLang="zh-TW" sz="3200" b="1" dirty="0"/>
              <a:t>;</a:t>
            </a:r>
            <a:endParaRPr lang="en-US" altLang="zh-TW" sz="3200" b="1" dirty="0" smtClean="0"/>
          </a:p>
          <a:p>
            <a:r>
              <a:rPr lang="zh-TW" altLang="zh-TW" sz="3200" b="1" dirty="0"/>
              <a:t>國際貿易之</a:t>
            </a:r>
            <a:r>
              <a:rPr lang="zh-TW" altLang="zh-TW" sz="3200" b="1" dirty="0">
                <a:solidFill>
                  <a:srgbClr val="FF0000"/>
                </a:solidFill>
              </a:rPr>
              <a:t>潛在風險</a:t>
            </a:r>
            <a:r>
              <a:rPr lang="zh-TW" altLang="zh-TW" sz="3200" b="1" dirty="0"/>
              <a:t>及</a:t>
            </a:r>
            <a:r>
              <a:rPr lang="zh-TW" altLang="zh-TW" sz="3200" b="1" dirty="0" smtClean="0"/>
              <a:t>因應</a:t>
            </a:r>
            <a:r>
              <a:rPr lang="zh-TW" altLang="en-US" sz="3200" b="1" dirty="0"/>
              <a:t>之</a:t>
            </a:r>
            <a:r>
              <a:rPr lang="zh-TW" altLang="zh-TW" sz="3200" b="1" dirty="0" smtClean="0"/>
              <a:t>道</a:t>
            </a:r>
            <a:r>
              <a:rPr lang="en-US" altLang="zh-TW" sz="3200" b="1" dirty="0" smtClean="0"/>
              <a:t>;</a:t>
            </a:r>
          </a:p>
          <a:p>
            <a:r>
              <a:rPr lang="zh-TW" altLang="zh-TW" sz="3200" b="1" dirty="0"/>
              <a:t>對交易對手信用風險之管理–</a:t>
            </a:r>
            <a:r>
              <a:rPr lang="zh-TW" altLang="zh-TW" sz="3200" b="1" dirty="0">
                <a:solidFill>
                  <a:srgbClr val="FF0000"/>
                </a:solidFill>
              </a:rPr>
              <a:t>徵信</a:t>
            </a:r>
            <a:r>
              <a:rPr lang="zh-TW" altLang="zh-TW" sz="3200" b="1" dirty="0" smtClean="0">
                <a:solidFill>
                  <a:srgbClr val="FF0000"/>
                </a:solidFill>
              </a:rPr>
              <a:t>調查</a:t>
            </a:r>
            <a:r>
              <a:rPr lang="en-US" altLang="zh-TW" sz="3200" b="1" dirty="0" smtClean="0"/>
              <a:t>.</a:t>
            </a:r>
            <a:endParaRPr lang="zh-TW" altLang="en-US" sz="3200" dirty="0"/>
          </a:p>
        </p:txBody>
      </p:sp>
      <p:sp>
        <p:nvSpPr>
          <p:cNvPr id="4" name="投影片編號版面配置區 3"/>
          <p:cNvSpPr>
            <a:spLocks noGrp="1"/>
          </p:cNvSpPr>
          <p:nvPr>
            <p:ph type="sldNum" sz="quarter" idx="12"/>
          </p:nvPr>
        </p:nvSpPr>
        <p:spPr/>
        <p:txBody>
          <a:bodyPr/>
          <a:lstStyle/>
          <a:p>
            <a:fld id="{2C8DB5C9-17DB-4465-8E9B-43C49A51B603}" type="slidenum">
              <a:rPr lang="zh-TW" altLang="en-US" smtClean="0"/>
              <a:pPr/>
              <a:t>3</a:t>
            </a:fld>
            <a:endParaRPr lang="zh-TW" altLang="en-US"/>
          </a:p>
        </p:txBody>
      </p:sp>
    </p:spTree>
    <p:extLst>
      <p:ext uri="{BB962C8B-B14F-4D97-AF65-F5344CB8AC3E}">
        <p14:creationId xmlns:p14="http://schemas.microsoft.com/office/powerpoint/2010/main" xmlns="" val="1775377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000" b="1" dirty="0"/>
              <a:t>WTO</a:t>
            </a:r>
            <a:r>
              <a:rPr lang="zh-TW" altLang="zh-TW" sz="4000" b="1" dirty="0"/>
              <a:t>規範之基本理念與規範準則</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30</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solidFill>
                  <a:srgbClr val="FF0000"/>
                </a:solidFill>
                <a:latin typeface="Times New Roman" panose="02020603050405020304" pitchFamily="18" charset="0"/>
                <a:cs typeface="Times New Roman" panose="02020603050405020304" pitchFamily="18" charset="0"/>
              </a:rPr>
              <a:t>無歧視之</a:t>
            </a:r>
            <a:r>
              <a:rPr lang="zh-TW" altLang="zh-TW" sz="3200" b="1" dirty="0" smtClean="0">
                <a:solidFill>
                  <a:srgbClr val="FF0000"/>
                </a:solidFill>
                <a:latin typeface="Times New Roman" panose="02020603050405020304" pitchFamily="18" charset="0"/>
                <a:cs typeface="Times New Roman" panose="02020603050405020304" pitchFamily="18" charset="0"/>
              </a:rPr>
              <a:t>貿易</a:t>
            </a:r>
            <a:endParaRPr lang="en-US" altLang="zh-TW" sz="3200" b="1" dirty="0" smtClean="0">
              <a:solidFill>
                <a:srgbClr val="FF0000"/>
              </a:solidFill>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經由談判逐步開放</a:t>
            </a:r>
            <a:r>
              <a:rPr lang="zh-TW" altLang="zh-TW" sz="3200" b="1" dirty="0" smtClean="0">
                <a:latin typeface="Times New Roman" panose="02020603050405020304" pitchFamily="18" charset="0"/>
                <a:cs typeface="Times New Roman" panose="02020603050405020304" pitchFamily="18" charset="0"/>
              </a:rPr>
              <a:t>市場</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經由對關稅與農業補貼之約束以及服務業市場開放之承諾等建立市場開放之可預測</a:t>
            </a:r>
            <a:r>
              <a:rPr lang="zh-TW" altLang="zh-TW" sz="3200" b="1" dirty="0" smtClean="0">
                <a:latin typeface="Times New Roman" panose="02020603050405020304" pitchFamily="18" charset="0"/>
                <a:cs typeface="Times New Roman" panose="02020603050405020304" pitchFamily="18" charset="0"/>
              </a:rPr>
              <a:t>性</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促進公平</a:t>
            </a:r>
            <a:r>
              <a:rPr lang="zh-TW" altLang="zh-TW" sz="3200" b="1" dirty="0" smtClean="0">
                <a:latin typeface="Times New Roman" panose="02020603050405020304" pitchFamily="18" charset="0"/>
                <a:cs typeface="Times New Roman" panose="02020603050405020304" pitchFamily="18" charset="0"/>
              </a:rPr>
              <a:t>競爭</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鼓勵發展與經濟</a:t>
            </a:r>
            <a:r>
              <a:rPr lang="zh-TW" altLang="zh-TW" sz="3200" b="1" dirty="0" smtClean="0">
                <a:latin typeface="Times New Roman" panose="02020603050405020304" pitchFamily="18" charset="0"/>
                <a:cs typeface="Times New Roman" panose="02020603050405020304" pitchFamily="18" charset="0"/>
              </a:rPr>
              <a:t>轉型</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1640220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23850" y="0"/>
            <a:ext cx="8162925" cy="980728"/>
          </a:xfrm>
        </p:spPr>
        <p:txBody>
          <a:bodyPr/>
          <a:lstStyle/>
          <a:p>
            <a:pPr algn="ctr" eaLnBrk="1" hangingPunct="1"/>
            <a:r>
              <a:rPr lang="en-US" altLang="zh-TW" sz="4000" b="1" dirty="0" smtClean="0">
                <a:solidFill>
                  <a:srgbClr val="000000"/>
                </a:solidFill>
                <a:latin typeface="Times New Roman" pitchFamily="18" charset="0"/>
                <a:ea typeface="標楷體" pitchFamily="65" charset="-120"/>
              </a:rPr>
              <a:t>UCP600</a:t>
            </a:r>
            <a:r>
              <a:rPr lang="zh-TW" altLang="en-US" sz="4000" b="1" dirty="0" smtClean="0">
                <a:solidFill>
                  <a:srgbClr val="000000"/>
                </a:solidFill>
                <a:latin typeface="Times New Roman" pitchFamily="18" charset="0"/>
                <a:ea typeface="標楷體" pitchFamily="65" charset="-120"/>
              </a:rPr>
              <a:t>第</a:t>
            </a:r>
            <a:r>
              <a:rPr lang="en-US" altLang="zh-TW" sz="4000" b="1" dirty="0" smtClean="0">
                <a:solidFill>
                  <a:srgbClr val="000000"/>
                </a:solidFill>
                <a:latin typeface="Times New Roman" pitchFamily="18" charset="0"/>
                <a:ea typeface="標楷體" pitchFamily="65" charset="-120"/>
              </a:rPr>
              <a:t>30</a:t>
            </a:r>
            <a:r>
              <a:rPr lang="zh-TW" altLang="en-US" sz="4000" b="1" dirty="0" smtClean="0">
                <a:solidFill>
                  <a:srgbClr val="000000"/>
                </a:solidFill>
                <a:latin typeface="Times New Roman" pitchFamily="18" charset="0"/>
                <a:ea typeface="標楷體" pitchFamily="65" charset="-120"/>
              </a:rPr>
              <a:t>條</a:t>
            </a:r>
            <a:r>
              <a:rPr lang="en-US" altLang="zh-TW" sz="4000" b="1" dirty="0" smtClean="0">
                <a:solidFill>
                  <a:srgbClr val="000000"/>
                </a:solidFill>
                <a:latin typeface="Times New Roman" pitchFamily="18" charset="0"/>
                <a:ea typeface="標楷體" pitchFamily="65" charset="-120"/>
              </a:rPr>
              <a:t>c</a:t>
            </a:r>
            <a:r>
              <a:rPr lang="zh-TW" altLang="en-US" sz="4000" b="1" dirty="0" smtClean="0">
                <a:solidFill>
                  <a:srgbClr val="000000"/>
                </a:solidFill>
                <a:latin typeface="Times New Roman" pitchFamily="18" charset="0"/>
                <a:ea typeface="標楷體" pitchFamily="65" charset="-120"/>
              </a:rPr>
              <a:t>項舉例</a:t>
            </a:r>
          </a:p>
        </p:txBody>
      </p:sp>
      <p:sp>
        <p:nvSpPr>
          <p:cNvPr id="151555" name="Rectangle 3"/>
          <p:cNvSpPr>
            <a:spLocks noGrp="1" noChangeArrowheads="1"/>
          </p:cNvSpPr>
          <p:nvPr>
            <p:ph type="body" idx="1"/>
          </p:nvPr>
        </p:nvSpPr>
        <p:spPr>
          <a:xfrm>
            <a:off x="179388" y="1196752"/>
            <a:ext cx="8843962" cy="4969098"/>
          </a:xfrm>
        </p:spPr>
        <p:txBody>
          <a:bodyPr>
            <a:noAutofit/>
          </a:bodyPr>
          <a:lstStyle/>
          <a:p>
            <a:pPr eaLnBrk="1" hangingPunct="1"/>
            <a:r>
              <a:rPr lang="en-US" altLang="zh-TW" sz="2800" b="1" dirty="0" smtClean="0">
                <a:latin typeface="Times New Roman" pitchFamily="18" charset="0"/>
                <a:ea typeface="標楷體" pitchFamily="65" charset="-120"/>
              </a:rPr>
              <a:t>L/C</a:t>
            </a:r>
            <a:r>
              <a:rPr lang="zh-TW" altLang="en-US" sz="2800" b="1" dirty="0" smtClean="0">
                <a:latin typeface="Times New Roman" pitchFamily="18" charset="0"/>
                <a:ea typeface="標楷體" pitchFamily="65" charset="-120"/>
              </a:rPr>
              <a:t>之記載</a:t>
            </a:r>
            <a:r>
              <a:rPr lang="en-US" altLang="zh-TW" sz="2800" b="1" dirty="0" smtClean="0">
                <a:latin typeface="Times New Roman" pitchFamily="18" charset="0"/>
                <a:ea typeface="標楷體" pitchFamily="65" charset="-120"/>
              </a:rPr>
              <a:t>:</a:t>
            </a:r>
          </a:p>
          <a:p>
            <a:pPr eaLnBrk="1" hangingPunct="1">
              <a:buFont typeface="Wingdings" pitchFamily="2" charset="2"/>
              <a:buNone/>
            </a:pPr>
            <a:r>
              <a:rPr lang="en-US" altLang="zh-TW" sz="2800" b="1" dirty="0" smtClean="0">
                <a:latin typeface="Times New Roman" pitchFamily="18" charset="0"/>
                <a:ea typeface="標楷體" pitchFamily="65" charset="-120"/>
              </a:rPr>
              <a:t>   A Goods 10000PCS @USD10 FOBUSD100,000</a:t>
            </a:r>
          </a:p>
          <a:p>
            <a:pPr eaLnBrk="1" hangingPunct="1">
              <a:buFont typeface="Wingdings" pitchFamily="2" charset="2"/>
              <a:buNone/>
            </a:pPr>
            <a:r>
              <a:rPr lang="en-US" altLang="zh-TW" sz="2800" b="1" dirty="0" smtClean="0">
                <a:latin typeface="Times New Roman" pitchFamily="18" charset="0"/>
                <a:ea typeface="標楷體" pitchFamily="65" charset="-120"/>
              </a:rPr>
              <a:t>                                                 Freight USD       500</a:t>
            </a:r>
          </a:p>
          <a:p>
            <a:pPr eaLnBrk="1" hangingPunct="1">
              <a:buFont typeface="Wingdings" pitchFamily="2" charset="2"/>
              <a:buNone/>
            </a:pPr>
            <a:r>
              <a:rPr lang="en-US" altLang="zh-TW" sz="2800" b="1" dirty="0" smtClean="0">
                <a:latin typeface="Times New Roman" pitchFamily="18" charset="0"/>
                <a:ea typeface="標楷體" pitchFamily="65" charset="-120"/>
              </a:rPr>
              <a:t>                                             Insurance USD       500</a:t>
            </a:r>
          </a:p>
          <a:p>
            <a:pPr eaLnBrk="1" hangingPunct="1">
              <a:buFont typeface="Wingdings" pitchFamily="2" charset="2"/>
              <a:buNone/>
            </a:pPr>
            <a:r>
              <a:rPr lang="en-US" altLang="zh-TW" sz="2800" b="1" dirty="0" smtClean="0">
                <a:latin typeface="Times New Roman" pitchFamily="18" charset="0"/>
                <a:ea typeface="標楷體" pitchFamily="65" charset="-120"/>
              </a:rPr>
              <a:t>                                              Total CIF USD101000</a:t>
            </a:r>
          </a:p>
          <a:p>
            <a:pPr eaLnBrk="1" hangingPunct="1"/>
            <a:r>
              <a:rPr lang="zh-TW" altLang="en-US" sz="2800" b="1" dirty="0" smtClean="0">
                <a:latin typeface="Times New Roman" pitchFamily="18" charset="0"/>
                <a:ea typeface="標楷體" pitchFamily="65" charset="-120"/>
              </a:rPr>
              <a:t>商業發票之記載</a:t>
            </a:r>
            <a:r>
              <a:rPr lang="en-US" altLang="zh-TW" sz="2800" b="1" dirty="0" smtClean="0">
                <a:latin typeface="Times New Roman" pitchFamily="18" charset="0"/>
                <a:ea typeface="標楷體" pitchFamily="65" charset="-120"/>
              </a:rPr>
              <a:t>:</a:t>
            </a:r>
          </a:p>
          <a:p>
            <a:pPr eaLnBrk="1" hangingPunct="1">
              <a:buFont typeface="Wingdings" pitchFamily="2" charset="2"/>
              <a:buNone/>
            </a:pPr>
            <a:r>
              <a:rPr lang="en-US" altLang="zh-TW" sz="2800" b="1" dirty="0" smtClean="0">
                <a:latin typeface="Times New Roman" pitchFamily="18" charset="0"/>
                <a:ea typeface="標楷體" pitchFamily="65" charset="-120"/>
              </a:rPr>
              <a:t>A Goods 10000PCS @USD10 FOBUSD100,000</a:t>
            </a:r>
          </a:p>
          <a:p>
            <a:pPr eaLnBrk="1" hangingPunct="1">
              <a:buFont typeface="Wingdings" pitchFamily="2" charset="2"/>
              <a:buNone/>
            </a:pPr>
            <a:r>
              <a:rPr lang="en-US" altLang="zh-TW" sz="2800" b="1" dirty="0" smtClean="0">
                <a:latin typeface="Times New Roman" pitchFamily="18" charset="0"/>
                <a:ea typeface="標楷體" pitchFamily="65" charset="-120"/>
              </a:rPr>
              <a:t>                                                 Freight USD       400</a:t>
            </a:r>
          </a:p>
          <a:p>
            <a:pPr eaLnBrk="1" hangingPunct="1">
              <a:buFont typeface="Wingdings" pitchFamily="2" charset="2"/>
              <a:buNone/>
            </a:pPr>
            <a:r>
              <a:rPr lang="en-US" altLang="zh-TW" sz="2800" b="1" dirty="0" smtClean="0">
                <a:latin typeface="Times New Roman" pitchFamily="18" charset="0"/>
                <a:ea typeface="標楷體" pitchFamily="65" charset="-120"/>
              </a:rPr>
              <a:t>                                             Insurance USD       400</a:t>
            </a:r>
          </a:p>
          <a:p>
            <a:pPr eaLnBrk="1" hangingPunct="1">
              <a:buFont typeface="Wingdings" pitchFamily="2" charset="2"/>
              <a:buNone/>
            </a:pPr>
            <a:r>
              <a:rPr lang="en-US" altLang="zh-TW" sz="2800" b="1" dirty="0" smtClean="0">
                <a:latin typeface="Times New Roman" pitchFamily="18" charset="0"/>
                <a:ea typeface="標楷體" pitchFamily="65" charset="-120"/>
              </a:rPr>
              <a:t>                                              Total CIF USD100800</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300</a:t>
            </a:fld>
            <a:endParaRPr lang="zh-TW" altLang="en-US"/>
          </a:p>
        </p:txBody>
      </p:sp>
    </p:spTree>
    <p:extLst>
      <p:ext uri="{BB962C8B-B14F-4D97-AF65-F5344CB8AC3E}">
        <p14:creationId xmlns:p14="http://schemas.microsoft.com/office/powerpoint/2010/main" xmlns="" val="3262263723"/>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2"/>
          <p:cNvSpPr>
            <a:spLocks noGrp="1"/>
          </p:cNvSpPr>
          <p:nvPr>
            <p:ph type="title"/>
          </p:nvPr>
        </p:nvSpPr>
        <p:spPr>
          <a:xfrm>
            <a:off x="684213" y="260350"/>
            <a:ext cx="7307262" cy="864394"/>
          </a:xfrm>
        </p:spPr>
        <p:txBody>
          <a:bodyPr/>
          <a:lstStyle/>
          <a:p>
            <a:r>
              <a:rPr lang="zh-TW" altLang="zh-TW" sz="4000" b="1" dirty="0" smtClean="0">
                <a:latin typeface="Times New Roman" pitchFamily="18" charset="0"/>
                <a:ea typeface="標楷體" pitchFamily="65" charset="-120"/>
                <a:cs typeface="Times New Roman" pitchFamily="18" charset="0"/>
              </a:rPr>
              <a:t>發票金額少於信用狀金額</a:t>
            </a:r>
            <a:r>
              <a:rPr lang="en-US" altLang="zh-TW" sz="4000" b="1" dirty="0" smtClean="0">
                <a:latin typeface="Times New Roman" pitchFamily="18" charset="0"/>
                <a:ea typeface="標楷體" pitchFamily="65" charset="-120"/>
                <a:cs typeface="Times New Roman" pitchFamily="18" charset="0"/>
              </a:rPr>
              <a:t>5 %</a:t>
            </a:r>
            <a:endParaRPr lang="zh-TW" altLang="en-US" sz="4000" b="1" dirty="0" smtClean="0">
              <a:latin typeface="Times New Roman" pitchFamily="18" charset="0"/>
              <a:ea typeface="標楷體" pitchFamily="65" charset="-120"/>
              <a:cs typeface="Times New Roman" pitchFamily="18" charset="0"/>
            </a:endParaRPr>
          </a:p>
        </p:txBody>
      </p:sp>
      <p:sp>
        <p:nvSpPr>
          <p:cNvPr id="152579" name="內容版面配置區 3"/>
          <p:cNvSpPr>
            <a:spLocks noGrp="1"/>
          </p:cNvSpPr>
          <p:nvPr>
            <p:ph idx="1"/>
          </p:nvPr>
        </p:nvSpPr>
        <p:spPr>
          <a:xfrm>
            <a:off x="179388" y="1268760"/>
            <a:ext cx="8569325" cy="4974878"/>
          </a:xfrm>
        </p:spPr>
        <p:txBody>
          <a:bodyPr>
            <a:normAutofit/>
          </a:bodyPr>
          <a:lstStyle/>
          <a:p>
            <a:r>
              <a:rPr lang="en-US" altLang="zh-TW" sz="3200" b="1" dirty="0" smtClean="0">
                <a:latin typeface="Times New Roman" pitchFamily="18" charset="0"/>
                <a:ea typeface="標楷體" pitchFamily="65" charset="-120"/>
                <a:cs typeface="Times New Roman" pitchFamily="18" charset="0"/>
              </a:rPr>
              <a:t>ISBP</a:t>
            </a:r>
            <a:r>
              <a:rPr lang="zh-TW" altLang="en-US" sz="3200" b="1" dirty="0" smtClean="0">
                <a:latin typeface="Times New Roman" pitchFamily="18" charset="0"/>
                <a:ea typeface="標楷體" pitchFamily="65" charset="-120"/>
                <a:cs typeface="Times New Roman" pitchFamily="18" charset="0"/>
              </a:rPr>
              <a:t> </a:t>
            </a:r>
            <a:r>
              <a:rPr lang="en-US" altLang="zh-TW" sz="3200" b="1" dirty="0" smtClean="0">
                <a:latin typeface="Times New Roman" pitchFamily="18" charset="0"/>
                <a:ea typeface="標楷體" pitchFamily="65" charset="-120"/>
                <a:cs typeface="Times New Roman" pitchFamily="18" charset="0"/>
              </a:rPr>
              <a:t>745 paragraph</a:t>
            </a:r>
            <a:r>
              <a:rPr lang="zh-TW" altLang="en-US" sz="3200" b="1" dirty="0" smtClean="0">
                <a:latin typeface="Times New Roman" pitchFamily="18" charset="0"/>
                <a:ea typeface="標楷體" pitchFamily="65" charset="-120"/>
                <a:cs typeface="Times New Roman" pitchFamily="18" charset="0"/>
              </a:rPr>
              <a:t> </a:t>
            </a:r>
            <a:r>
              <a:rPr lang="en-US" altLang="zh-TW" sz="3200" b="1" dirty="0" smtClean="0">
                <a:latin typeface="Times New Roman" pitchFamily="18" charset="0"/>
                <a:ea typeface="標楷體" pitchFamily="65" charset="-120"/>
                <a:cs typeface="Times New Roman" pitchFamily="18" charset="0"/>
              </a:rPr>
              <a:t>C14):</a:t>
            </a:r>
            <a:r>
              <a:rPr lang="zh-TW" altLang="zh-TW" sz="3200" b="1" dirty="0" smtClean="0">
                <a:latin typeface="Times New Roman" pitchFamily="18" charset="0"/>
                <a:ea typeface="標楷體" pitchFamily="65" charset="-120"/>
                <a:cs typeface="Times New Roman" pitchFamily="18" charset="0"/>
              </a:rPr>
              <a:t>當信用狀未規定貨物的數量</a:t>
            </a:r>
            <a:r>
              <a:rPr lang="en-US" altLang="zh-TW" sz="3200" b="1" dirty="0" smtClean="0">
                <a:latin typeface="Times New Roman" pitchFamily="18" charset="0"/>
                <a:ea typeface="標楷體" pitchFamily="65" charset="-120"/>
                <a:cs typeface="Times New Roman" pitchFamily="18" charset="0"/>
              </a:rPr>
              <a:t>(no quantity of goods is stated),</a:t>
            </a:r>
            <a:r>
              <a:rPr lang="zh-TW" altLang="zh-TW" sz="3200" b="1" dirty="0" smtClean="0">
                <a:latin typeface="Times New Roman" pitchFamily="18" charset="0"/>
                <a:ea typeface="標楷體" pitchFamily="65" charset="-120"/>
                <a:cs typeface="Times New Roman" pitchFamily="18" charset="0"/>
              </a:rPr>
              <a:t>且禁止分批裝運</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則發票金額少於信用狀金額</a:t>
            </a:r>
            <a:r>
              <a:rPr lang="en-US" altLang="zh-TW" sz="3200" b="1" dirty="0" smtClean="0">
                <a:latin typeface="Times New Roman" pitchFamily="18" charset="0"/>
                <a:ea typeface="標楷體" pitchFamily="65" charset="-120"/>
                <a:cs typeface="Times New Roman" pitchFamily="18" charset="0"/>
              </a:rPr>
              <a:t>5 %</a:t>
            </a:r>
            <a:r>
              <a:rPr lang="zh-TW" altLang="zh-TW" sz="3200" b="1" dirty="0" smtClean="0">
                <a:latin typeface="Times New Roman" pitchFamily="18" charset="0"/>
                <a:ea typeface="標楷體" pitchFamily="65" charset="-120"/>
                <a:cs typeface="Times New Roman" pitchFamily="18" charset="0"/>
              </a:rPr>
              <a:t>以內者</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將視為該發票已涵蓋全部之數量且非部分裝運</a:t>
            </a:r>
            <a:r>
              <a:rPr lang="en-US" altLang="zh-TW" sz="3200" b="1" dirty="0" smtClean="0">
                <a:latin typeface="Times New Roman" pitchFamily="18" charset="0"/>
                <a:ea typeface="標楷體" pitchFamily="65" charset="-120"/>
                <a:cs typeface="Times New Roman" pitchFamily="18" charset="0"/>
              </a:rPr>
              <a:t>(will be considered to cover the full quantity and not a partial shipment.).</a:t>
            </a:r>
            <a:endParaRPr lang="zh-TW" altLang="en-US" sz="3200" b="1" dirty="0" smtClean="0">
              <a:latin typeface="Times New Roman" pitchFamily="18" charset="0"/>
              <a:ea typeface="標楷體" pitchFamily="65" charset="-120"/>
              <a:cs typeface="Times New Roman" pitchFamily="18" charset="0"/>
            </a:endParaRPr>
          </a:p>
        </p:txBody>
      </p:sp>
      <p:sp>
        <p:nvSpPr>
          <p:cNvPr id="152580" name="投影片編號版面配置區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fld id="{F7E798C2-FF59-48C5-9854-834756D5CBAB}" type="slidenum">
              <a:rPr kumimoji="0" lang="zh-TW" altLang="en-US" sz="1000" smtClean="0"/>
              <a:pPr eaLnBrk="1" hangingPunct="1">
                <a:spcBef>
                  <a:spcPct val="0"/>
                </a:spcBef>
                <a:buClrTx/>
                <a:buSzTx/>
                <a:buFontTx/>
                <a:buNone/>
              </a:pPr>
              <a:t>301</a:t>
            </a:fld>
            <a:endParaRPr kumimoji="0" lang="zh-TW" altLang="en-US" sz="1000" smtClean="0"/>
          </a:p>
        </p:txBody>
      </p:sp>
    </p:spTree>
    <p:extLst>
      <p:ext uri="{BB962C8B-B14F-4D97-AF65-F5344CB8AC3E}">
        <p14:creationId xmlns:p14="http://schemas.microsoft.com/office/powerpoint/2010/main" xmlns="" val="2755348190"/>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0" y="177800"/>
            <a:ext cx="9144000" cy="668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r>
              <a:rPr lang="zh-TW" altLang="en-US" sz="1800" b="1" dirty="0"/>
              <a:t> </a:t>
            </a:r>
            <a:r>
              <a:rPr lang="en-US" altLang="zh-TW" sz="1800" b="1" dirty="0">
                <a:latin typeface="Times New Roman" panose="02020603050405020304" pitchFamily="18" charset="0"/>
                <a:cs typeface="Times New Roman" panose="02020603050405020304" pitchFamily="18" charset="0"/>
              </a:rPr>
              <a:t>47A: Additional Conditions</a:t>
            </a:r>
            <a:r>
              <a:rPr lang="zh-TW" altLang="en-US" sz="1800" b="1" dirty="0">
                <a:latin typeface="Times New Roman" panose="02020603050405020304" pitchFamily="18" charset="0"/>
                <a:cs typeface="Times New Roman" panose="02020603050405020304" pitchFamily="18" charset="0"/>
              </a:rPr>
              <a:t>（附加條款）</a:t>
            </a:r>
          </a:p>
          <a:p>
            <a:pPr eaLnBrk="1" hangingPunct="1">
              <a:spcBef>
                <a:spcPct val="0"/>
              </a:spcBef>
              <a:buClrTx/>
              <a:buSzTx/>
              <a:buFontTx/>
              <a:buNone/>
            </a:pPr>
            <a:r>
              <a:rPr lang="zh-TW" altLang="en-US" sz="1800" b="1" dirty="0">
                <a:latin typeface="Times New Roman" panose="02020603050405020304" pitchFamily="18" charset="0"/>
                <a:cs typeface="Times New Roman" panose="02020603050405020304" pitchFamily="18" charset="0"/>
              </a:rPr>
              <a:t>     ＋</a:t>
            </a:r>
            <a:r>
              <a:rPr lang="en-US" altLang="zh-TW" sz="1800" b="1" dirty="0">
                <a:latin typeface="Times New Roman" panose="02020603050405020304" pitchFamily="18" charset="0"/>
                <a:cs typeface="Times New Roman" panose="02020603050405020304" pitchFamily="18" charset="0"/>
              </a:rPr>
              <a:t>WITHIN 10 PCT MORE OR LESS IN QUANTITY AND AMOUNT ALLOWED.</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a:t>
            </a:r>
            <a:r>
              <a:rPr lang="zh-TW" altLang="en-US" sz="1800" b="1" dirty="0">
                <a:latin typeface="Times New Roman" panose="02020603050405020304" pitchFamily="18" charset="0"/>
                <a:cs typeface="Times New Roman" panose="02020603050405020304" pitchFamily="18" charset="0"/>
              </a:rPr>
              <a:t>＋</a:t>
            </a:r>
            <a:r>
              <a:rPr lang="en-US" altLang="zh-TW" sz="1800" b="1" dirty="0">
                <a:latin typeface="Times New Roman" panose="02020603050405020304" pitchFamily="18" charset="0"/>
                <a:cs typeface="Times New Roman" panose="02020603050405020304" pitchFamily="18" charset="0"/>
              </a:rPr>
              <a:t>TWO ADDITIONAL COPIES EACH OF INVOICE AND NON-NEGOTIABLE </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B/L MUST BE PRESENTED FOR APPLICANT’S FILE.</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71B: Details of Charges</a:t>
            </a:r>
            <a:r>
              <a:rPr lang="zh-TW" altLang="en-US" sz="1800" b="1" dirty="0">
                <a:latin typeface="Times New Roman" panose="02020603050405020304" pitchFamily="18" charset="0"/>
                <a:cs typeface="Times New Roman" panose="02020603050405020304" pitchFamily="18" charset="0"/>
              </a:rPr>
              <a:t>（費用明細）</a:t>
            </a:r>
          </a:p>
          <a:p>
            <a:pPr eaLnBrk="1" hangingPunct="1">
              <a:spcBef>
                <a:spcPct val="0"/>
              </a:spcBef>
              <a:buClrTx/>
              <a:buSzTx/>
              <a:buFontTx/>
              <a:buNone/>
            </a:pPr>
            <a:r>
              <a:rPr lang="zh-TW" altLang="en-US" sz="1800" b="1" dirty="0">
                <a:latin typeface="Times New Roman" panose="02020603050405020304" pitchFamily="18" charset="0"/>
                <a:cs typeface="Times New Roman" panose="02020603050405020304" pitchFamily="18" charset="0"/>
              </a:rPr>
              <a:t>      </a:t>
            </a:r>
            <a:r>
              <a:rPr lang="en-US" altLang="zh-TW" sz="1800" b="1" dirty="0">
                <a:latin typeface="Times New Roman" panose="02020603050405020304" pitchFamily="18" charset="0"/>
                <a:cs typeface="Times New Roman" panose="02020603050405020304" pitchFamily="18" charset="0"/>
              </a:rPr>
              <a:t>ALL COMMISSIONS AND CHARGES OUTSIDE</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HONG KONG ARE FOR THE BENEFICIARIES’ </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ACCOUNT.</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48: Presentation Period</a:t>
            </a:r>
            <a:r>
              <a:rPr lang="zh-TW" altLang="en-US" sz="1800" b="1" dirty="0">
                <a:latin typeface="Times New Roman" panose="02020603050405020304" pitchFamily="18" charset="0"/>
                <a:cs typeface="Times New Roman" panose="02020603050405020304" pitchFamily="18" charset="0"/>
              </a:rPr>
              <a:t>（單據提示期間）</a:t>
            </a:r>
          </a:p>
          <a:p>
            <a:pPr eaLnBrk="1" hangingPunct="1">
              <a:spcBef>
                <a:spcPct val="0"/>
              </a:spcBef>
              <a:buClrTx/>
              <a:buSzTx/>
              <a:buFontTx/>
              <a:buNone/>
            </a:pPr>
            <a:r>
              <a:rPr lang="zh-TW" altLang="en-US" sz="1800" b="1" dirty="0">
                <a:latin typeface="Times New Roman" panose="02020603050405020304" pitchFamily="18" charset="0"/>
                <a:cs typeface="Times New Roman" panose="02020603050405020304" pitchFamily="18" charset="0"/>
              </a:rPr>
              <a:t>     </a:t>
            </a:r>
            <a:r>
              <a:rPr lang="en-US" altLang="zh-TW" sz="1800" b="1" dirty="0">
                <a:latin typeface="Times New Roman" panose="02020603050405020304" pitchFamily="18" charset="0"/>
                <a:cs typeface="Times New Roman" panose="02020603050405020304" pitchFamily="18" charset="0"/>
              </a:rPr>
              <a:t>DOCUMENTS TO BE PRESENTED NOT LATER</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THAN 15 DAYS AFTER SHIPMENT DATE BUT</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STILL WITHIN CREDIT VALIDITY.</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49: Confirmation Instructions</a:t>
            </a:r>
            <a:r>
              <a:rPr lang="zh-TW" altLang="en-US" sz="1800" b="1" dirty="0">
                <a:latin typeface="Times New Roman" panose="02020603050405020304" pitchFamily="18" charset="0"/>
                <a:cs typeface="Times New Roman" panose="02020603050405020304" pitchFamily="18" charset="0"/>
              </a:rPr>
              <a:t>（保兌指示）</a:t>
            </a:r>
          </a:p>
          <a:p>
            <a:pPr eaLnBrk="1" hangingPunct="1">
              <a:spcBef>
                <a:spcPct val="0"/>
              </a:spcBef>
              <a:buClrTx/>
              <a:buSzTx/>
              <a:buFontTx/>
              <a:buNone/>
            </a:pPr>
            <a:r>
              <a:rPr lang="zh-TW" altLang="en-US" sz="1800" b="1" dirty="0">
                <a:latin typeface="Times New Roman" panose="02020603050405020304" pitchFamily="18" charset="0"/>
                <a:cs typeface="Times New Roman" panose="02020603050405020304" pitchFamily="18" charset="0"/>
              </a:rPr>
              <a:t>     </a:t>
            </a:r>
            <a:r>
              <a:rPr lang="en-US" altLang="zh-TW" sz="1800" b="1" dirty="0">
                <a:latin typeface="Times New Roman" panose="02020603050405020304" pitchFamily="18" charset="0"/>
                <a:cs typeface="Times New Roman" panose="02020603050405020304" pitchFamily="18" charset="0"/>
              </a:rPr>
              <a:t>WITHOUT (</a:t>
            </a:r>
            <a:r>
              <a:rPr lang="zh-TW" altLang="en-US" sz="1800" b="1" dirty="0">
                <a:latin typeface="Times New Roman" panose="02020603050405020304" pitchFamily="18" charset="0"/>
                <a:cs typeface="Times New Roman" panose="02020603050405020304" pitchFamily="18" charset="0"/>
              </a:rPr>
              <a:t>須要加保兌時</a:t>
            </a:r>
            <a:r>
              <a:rPr lang="en-US" altLang="zh-TW" sz="1800" b="1" dirty="0">
                <a:latin typeface="Times New Roman" panose="02020603050405020304" pitchFamily="18" charset="0"/>
                <a:cs typeface="Times New Roman" panose="02020603050405020304" pitchFamily="18" charset="0"/>
              </a:rPr>
              <a:t>,</a:t>
            </a:r>
            <a:r>
              <a:rPr lang="zh-TW" altLang="en-US" sz="1800" b="1" dirty="0">
                <a:latin typeface="Times New Roman" panose="02020603050405020304" pitchFamily="18" charset="0"/>
                <a:cs typeface="Times New Roman" panose="02020603050405020304" pitchFamily="18" charset="0"/>
              </a:rPr>
              <a:t>則使用</a:t>
            </a:r>
            <a:r>
              <a:rPr lang="en-US" altLang="zh-TW" sz="1800" b="1" dirty="0">
                <a:latin typeface="Times New Roman" panose="02020603050405020304" pitchFamily="18" charset="0"/>
                <a:cs typeface="Times New Roman" panose="02020603050405020304" pitchFamily="18" charset="0"/>
              </a:rPr>
              <a:t>MAY ADD </a:t>
            </a:r>
            <a:r>
              <a:rPr lang="zh-TW" altLang="en-US" sz="1800" b="1" dirty="0">
                <a:latin typeface="Times New Roman" panose="02020603050405020304" pitchFamily="18" charset="0"/>
                <a:cs typeface="Times New Roman" panose="02020603050405020304" pitchFamily="18" charset="0"/>
              </a:rPr>
              <a:t>或 </a:t>
            </a:r>
            <a:r>
              <a:rPr lang="en-US" altLang="zh-TW" sz="1800" b="1" dirty="0">
                <a:latin typeface="Times New Roman" panose="02020603050405020304" pitchFamily="18" charset="0"/>
                <a:cs typeface="Times New Roman" panose="02020603050405020304" pitchFamily="18" charset="0"/>
              </a:rPr>
              <a:t>CONFIRM)</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53A: Reimbursing Bank(</a:t>
            </a:r>
            <a:r>
              <a:rPr lang="zh-TW" altLang="en-US" sz="1800" b="1" dirty="0">
                <a:latin typeface="Times New Roman" panose="02020603050405020304" pitchFamily="18" charset="0"/>
                <a:cs typeface="Times New Roman" panose="02020603050405020304" pitchFamily="18" charset="0"/>
              </a:rPr>
              <a:t>補償銀行</a:t>
            </a:r>
            <a:r>
              <a:rPr lang="en-US" altLang="zh-TW" sz="1800" b="1" dirty="0">
                <a:latin typeface="Times New Roman" panose="02020603050405020304" pitchFamily="18" charset="0"/>
                <a:cs typeface="Times New Roman" panose="02020603050405020304" pitchFamily="18" charset="0"/>
              </a:rPr>
              <a:t>)</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CITIUS33</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78: </a:t>
            </a:r>
            <a:r>
              <a:rPr lang="en-US" altLang="zh-TW" sz="1800" b="1" dirty="0" err="1">
                <a:latin typeface="Times New Roman" panose="02020603050405020304" pitchFamily="18" charset="0"/>
                <a:cs typeface="Times New Roman" panose="02020603050405020304" pitchFamily="18" charset="0"/>
              </a:rPr>
              <a:t>Instrucs</a:t>
            </a:r>
            <a:r>
              <a:rPr lang="en-US" altLang="zh-TW" sz="1800" b="1" dirty="0">
                <a:latin typeface="Times New Roman" panose="02020603050405020304" pitchFamily="18" charset="0"/>
                <a:cs typeface="Times New Roman" panose="02020603050405020304" pitchFamily="18" charset="0"/>
              </a:rPr>
              <a:t> to Pay/</a:t>
            </a:r>
            <a:r>
              <a:rPr lang="en-US" altLang="zh-TW" sz="1800" b="1" dirty="0" err="1">
                <a:latin typeface="Times New Roman" panose="02020603050405020304" pitchFamily="18" charset="0"/>
                <a:cs typeface="Times New Roman" panose="02020603050405020304" pitchFamily="18" charset="0"/>
              </a:rPr>
              <a:t>Accpt</a:t>
            </a:r>
            <a:r>
              <a:rPr lang="en-US" altLang="zh-TW" sz="1800" b="1" dirty="0">
                <a:latin typeface="Times New Roman" panose="02020603050405020304" pitchFamily="18" charset="0"/>
                <a:cs typeface="Times New Roman" panose="02020603050405020304" pitchFamily="18" charset="0"/>
              </a:rPr>
              <a:t>/</a:t>
            </a:r>
            <a:r>
              <a:rPr lang="en-US" altLang="zh-TW" sz="1800" b="1" dirty="0" err="1">
                <a:latin typeface="Times New Roman" panose="02020603050405020304" pitchFamily="18" charset="0"/>
                <a:cs typeface="Times New Roman" panose="02020603050405020304" pitchFamily="18" charset="0"/>
              </a:rPr>
              <a:t>Negot</a:t>
            </a:r>
            <a:r>
              <a:rPr lang="en-US" altLang="zh-TW" sz="1800" b="1" dirty="0">
                <a:latin typeface="Times New Roman" panose="02020603050405020304" pitchFamily="18" charset="0"/>
                <a:cs typeface="Times New Roman" panose="02020603050405020304" pitchFamily="18" charset="0"/>
              </a:rPr>
              <a:t> Bank</a:t>
            </a:r>
            <a:r>
              <a:rPr lang="zh-TW" altLang="en-US" sz="1800" b="1" dirty="0">
                <a:latin typeface="Times New Roman" panose="02020603050405020304" pitchFamily="18" charset="0"/>
                <a:cs typeface="Times New Roman" panose="02020603050405020304" pitchFamily="18" charset="0"/>
              </a:rPr>
              <a:t>（對付款、承兌或讓購銀行之指示）</a:t>
            </a:r>
          </a:p>
          <a:p>
            <a:pPr eaLnBrk="1" hangingPunct="1">
              <a:spcBef>
                <a:spcPct val="0"/>
              </a:spcBef>
              <a:buClrTx/>
              <a:buSzTx/>
              <a:buFontTx/>
              <a:buNone/>
            </a:pPr>
            <a:r>
              <a:rPr lang="zh-TW" altLang="en-US" sz="1800" b="1" dirty="0">
                <a:latin typeface="Times New Roman" panose="02020603050405020304" pitchFamily="18" charset="0"/>
                <a:cs typeface="Times New Roman" panose="02020603050405020304" pitchFamily="18" charset="0"/>
              </a:rPr>
              <a:t>    </a:t>
            </a:r>
            <a:r>
              <a:rPr lang="en-US" altLang="zh-TW" sz="1800" b="1" dirty="0">
                <a:latin typeface="Times New Roman" panose="02020603050405020304" pitchFamily="18" charset="0"/>
                <a:cs typeface="Times New Roman" panose="02020603050405020304" pitchFamily="18" charset="0"/>
              </a:rPr>
              <a:t>+THE NEGOTIATING BANK IS AUTHORIZED TO DRAW AT SIGHT ON </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REIMBURSING   BANK.</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+NEGOTIATING BANK MUST SEND ALL DOCUMENTS TO US IN ONE LOT BY </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      COURIER SERVICE TO FOLLOWING ADDRESS</a:t>
            </a:r>
            <a:r>
              <a:rPr lang="zh-TW" altLang="en-US" sz="1800" b="1" dirty="0">
                <a:latin typeface="Times New Roman" panose="02020603050405020304" pitchFamily="18" charset="0"/>
                <a:cs typeface="Times New Roman" panose="02020603050405020304" pitchFamily="18" charset="0"/>
              </a:rPr>
              <a:t>：</a:t>
            </a:r>
          </a:p>
          <a:p>
            <a:pPr eaLnBrk="1" hangingPunct="1">
              <a:spcBef>
                <a:spcPct val="0"/>
              </a:spcBef>
              <a:buClrTx/>
              <a:buSzTx/>
              <a:buFontTx/>
              <a:buNone/>
            </a:pPr>
            <a:r>
              <a:rPr lang="zh-TW" altLang="en-US" sz="1800" b="1" dirty="0">
                <a:latin typeface="Times New Roman" panose="02020603050405020304" pitchFamily="18" charset="0"/>
                <a:cs typeface="Times New Roman" panose="02020603050405020304" pitchFamily="18" charset="0"/>
              </a:rPr>
              <a:t>       </a:t>
            </a:r>
            <a:r>
              <a:rPr lang="en-US" altLang="zh-TW" sz="1800" b="1" dirty="0">
                <a:latin typeface="Times New Roman" panose="02020603050405020304" pitchFamily="18" charset="0"/>
                <a:cs typeface="Times New Roman" panose="02020603050405020304" pitchFamily="18" charset="0"/>
              </a:rPr>
              <a:t>NO.46, PRINCE ST., HONG KONG</a:t>
            </a:r>
          </a:p>
          <a:p>
            <a:pPr eaLnBrk="1" hangingPunct="1">
              <a:spcBef>
                <a:spcPct val="0"/>
              </a:spcBef>
              <a:buClrTx/>
              <a:buSzTx/>
              <a:buFontTx/>
              <a:buNone/>
            </a:pPr>
            <a:r>
              <a:rPr lang="en-US" altLang="zh-TW" sz="1800" b="1" dirty="0">
                <a:latin typeface="Times New Roman" panose="02020603050405020304" pitchFamily="18" charset="0"/>
                <a:cs typeface="Times New Roman" panose="02020603050405020304" pitchFamily="18" charset="0"/>
              </a:rPr>
              <a:t>Trailer</a:t>
            </a:r>
          </a:p>
          <a:p>
            <a:pPr eaLnBrk="1" hangingPunct="1">
              <a:spcBef>
                <a:spcPct val="0"/>
              </a:spcBef>
              <a:buClrTx/>
              <a:buSzTx/>
              <a:buFontTx/>
              <a:buNone/>
            </a:pPr>
            <a:r>
              <a:rPr lang="zh-TW" altLang="en-US" sz="1800" b="1" dirty="0">
                <a:latin typeface="Times New Roman" panose="02020603050405020304" pitchFamily="18" charset="0"/>
                <a:cs typeface="Times New Roman" panose="02020603050405020304" pitchFamily="18" charset="0"/>
              </a:rPr>
              <a:t>註</a:t>
            </a:r>
            <a:r>
              <a:rPr lang="en-US" altLang="zh-TW" sz="1800" b="1" dirty="0">
                <a:latin typeface="Times New Roman" panose="02020603050405020304" pitchFamily="18" charset="0"/>
                <a:cs typeface="Times New Roman" panose="02020603050405020304" pitchFamily="18" charset="0"/>
              </a:rPr>
              <a:t>:</a:t>
            </a:r>
            <a:r>
              <a:rPr lang="zh-TW" altLang="en-US" sz="1800" b="1" dirty="0">
                <a:latin typeface="Times New Roman" panose="02020603050405020304" pitchFamily="18" charset="0"/>
                <a:cs typeface="Times New Roman" panose="02020603050405020304" pitchFamily="18" charset="0"/>
              </a:rPr>
              <a:t>若為</a:t>
            </a:r>
            <a:r>
              <a:rPr lang="en-US" altLang="zh-TW" sz="1800" b="1" dirty="0">
                <a:latin typeface="Times New Roman" panose="02020603050405020304" pitchFamily="18" charset="0"/>
                <a:cs typeface="Times New Roman" panose="02020603050405020304" pitchFamily="18" charset="0"/>
              </a:rPr>
              <a:t>Seller’s USANCE </a:t>
            </a:r>
            <a:r>
              <a:rPr lang="zh-TW" altLang="en-US" sz="1800" b="1" dirty="0">
                <a:latin typeface="Times New Roman" panose="02020603050405020304" pitchFamily="18" charset="0"/>
                <a:cs typeface="Times New Roman" panose="02020603050405020304" pitchFamily="18" charset="0"/>
              </a:rPr>
              <a:t>則載明“</a:t>
            </a:r>
            <a:r>
              <a:rPr lang="en-US" altLang="zh-TW" sz="1800" b="1" dirty="0">
                <a:latin typeface="Times New Roman" panose="02020603050405020304" pitchFamily="18" charset="0"/>
                <a:cs typeface="Times New Roman" panose="02020603050405020304" pitchFamily="18" charset="0"/>
              </a:rPr>
              <a:t>Pay at maturity”</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302</a:t>
            </a:fld>
            <a:endParaRPr lang="zh-TW" altLang="en-US"/>
          </a:p>
        </p:txBody>
      </p:sp>
    </p:spTree>
    <p:extLst>
      <p:ext uri="{BB962C8B-B14F-4D97-AF65-F5344CB8AC3E}">
        <p14:creationId xmlns:p14="http://schemas.microsoft.com/office/powerpoint/2010/main" xmlns="" val="1842175368"/>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fld id="{3DA81152-E203-45FC-A20E-FC374566F521}" type="slidenum">
              <a:rPr kumimoji="0" lang="en-US" altLang="zh-TW" sz="1000" smtClean="0"/>
              <a:pPr eaLnBrk="1" hangingPunct="1">
                <a:spcBef>
                  <a:spcPct val="0"/>
                </a:spcBef>
                <a:buClrTx/>
                <a:buSzTx/>
                <a:buFontTx/>
                <a:buNone/>
              </a:pPr>
              <a:t>303</a:t>
            </a:fld>
            <a:endParaRPr kumimoji="0" lang="en-US" altLang="zh-TW" sz="1000" smtClean="0"/>
          </a:p>
        </p:txBody>
      </p:sp>
      <p:sp>
        <p:nvSpPr>
          <p:cNvPr id="97283" name="Rectangle 2"/>
          <p:cNvSpPr>
            <a:spLocks noGrp="1" noChangeArrowheads="1"/>
          </p:cNvSpPr>
          <p:nvPr>
            <p:ph type="title"/>
          </p:nvPr>
        </p:nvSpPr>
        <p:spPr>
          <a:xfrm>
            <a:off x="250825" y="0"/>
            <a:ext cx="8389938" cy="836712"/>
          </a:xfrm>
        </p:spPr>
        <p:txBody>
          <a:bodyPr>
            <a:normAutofit/>
          </a:bodyPr>
          <a:lstStyle/>
          <a:p>
            <a:pPr algn="ctr" eaLnBrk="1" hangingPunct="1"/>
            <a:r>
              <a:rPr lang="zh-TW" altLang="en-US" sz="4000" b="1" dirty="0" smtClean="0">
                <a:solidFill>
                  <a:srgbClr val="003300"/>
                </a:solidFill>
                <a:latin typeface="Times New Roman" pitchFamily="18" charset="0"/>
                <a:ea typeface="標楷體" pitchFamily="65" charset="-120"/>
              </a:rPr>
              <a:t>裝運日後提示單據之特定時間</a:t>
            </a:r>
          </a:p>
        </p:txBody>
      </p:sp>
      <p:sp>
        <p:nvSpPr>
          <p:cNvPr id="97284" name="Rectangle 3"/>
          <p:cNvSpPr>
            <a:spLocks noGrp="1" noChangeArrowheads="1"/>
          </p:cNvSpPr>
          <p:nvPr>
            <p:ph type="body" idx="1"/>
          </p:nvPr>
        </p:nvSpPr>
        <p:spPr>
          <a:xfrm>
            <a:off x="0" y="836712"/>
            <a:ext cx="9144000" cy="6021289"/>
          </a:xfrm>
        </p:spPr>
        <p:txBody>
          <a:bodyPr/>
          <a:lstStyle/>
          <a:p>
            <a:pPr eaLnBrk="1" hangingPunct="1">
              <a:lnSpc>
                <a:spcPct val="90000"/>
              </a:lnSpc>
            </a:pPr>
            <a:r>
              <a:rPr lang="zh-TW" altLang="en-US" sz="3200" b="1" dirty="0" smtClean="0">
                <a:latin typeface="Times New Roman" pitchFamily="18" charset="0"/>
                <a:ea typeface="標楷體" pitchFamily="65" charset="-120"/>
              </a:rPr>
              <a:t>為規範受益人出貨後</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盡速提示單據</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以方便申請人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進口商</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贖單題或</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信用狀須規定裝運日後應予提示單據之特定期間</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提示期間</a:t>
            </a:r>
            <a:r>
              <a:rPr lang="en-US" altLang="zh-TW" sz="3200" b="1" dirty="0" smtClean="0">
                <a:latin typeface="Times New Roman" pitchFamily="18" charset="0"/>
                <a:ea typeface="標楷體" pitchFamily="65" charset="-120"/>
              </a:rPr>
              <a:t>.</a:t>
            </a:r>
          </a:p>
          <a:p>
            <a:pPr eaLnBrk="1" hangingPunct="1">
              <a:lnSpc>
                <a:spcPct val="90000"/>
              </a:lnSpc>
            </a:pPr>
            <a:r>
              <a:rPr lang="zh-TW" altLang="en-US" sz="3200" b="1" dirty="0" smtClean="0">
                <a:latin typeface="Times New Roman" pitchFamily="18" charset="0"/>
                <a:ea typeface="標楷體" pitchFamily="65" charset="-120"/>
              </a:rPr>
              <a:t>倘信用狀未規定提示之特定期間</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則依據</a:t>
            </a:r>
            <a:r>
              <a:rPr lang="en-US" altLang="zh-TW" sz="3200" b="1" dirty="0" smtClean="0">
                <a:latin typeface="Times New Roman" pitchFamily="18" charset="0"/>
                <a:ea typeface="標楷體" pitchFamily="65" charset="-120"/>
              </a:rPr>
              <a:t>UCP600</a:t>
            </a:r>
            <a:r>
              <a:rPr lang="zh-TW" altLang="en-US" sz="3200" b="1" dirty="0" smtClean="0">
                <a:latin typeface="Times New Roman" pitchFamily="18" charset="0"/>
                <a:ea typeface="標楷體" pitchFamily="65" charset="-120"/>
              </a:rPr>
              <a:t>第</a:t>
            </a:r>
            <a:r>
              <a:rPr lang="en-US" altLang="zh-TW" sz="3200" b="1" dirty="0" smtClean="0">
                <a:latin typeface="Times New Roman" pitchFamily="18" charset="0"/>
                <a:ea typeface="標楷體" pitchFamily="65" charset="-120"/>
              </a:rPr>
              <a:t>14</a:t>
            </a:r>
            <a:r>
              <a:rPr lang="zh-TW" altLang="en-US" sz="3200" b="1" dirty="0" smtClean="0">
                <a:latin typeface="Times New Roman" pitchFamily="18" charset="0"/>
                <a:ea typeface="標楷體" pitchFamily="65" charset="-120"/>
              </a:rPr>
              <a:t>條</a:t>
            </a:r>
            <a:r>
              <a:rPr lang="en-US" altLang="zh-TW" sz="3200" b="1" dirty="0" smtClean="0">
                <a:latin typeface="Times New Roman" pitchFamily="18" charset="0"/>
                <a:ea typeface="標楷體" pitchFamily="65" charset="-120"/>
              </a:rPr>
              <a:t>c</a:t>
            </a:r>
            <a:r>
              <a:rPr lang="zh-TW" altLang="en-US" sz="3200" b="1" dirty="0" smtClean="0">
                <a:latin typeface="Times New Roman" pitchFamily="18" charset="0"/>
                <a:ea typeface="標楷體" pitchFamily="65" charset="-120"/>
              </a:rPr>
              <a:t>項之規定</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包含一份或多份</a:t>
            </a:r>
            <a:r>
              <a:rPr lang="en-US" altLang="zh-TW" sz="3200" b="1" dirty="0" smtClean="0">
                <a:latin typeface="Times New Roman" pitchFamily="18" charset="0"/>
                <a:ea typeface="標楷體" pitchFamily="65" charset="-120"/>
              </a:rPr>
              <a:t>UCP600</a:t>
            </a:r>
            <a:r>
              <a:rPr lang="zh-TW" altLang="en-US" sz="3200" b="1" dirty="0" smtClean="0">
                <a:latin typeface="Times New Roman" pitchFamily="18" charset="0"/>
                <a:ea typeface="標楷體" pitchFamily="65" charset="-120"/>
              </a:rPr>
              <a:t>第</a:t>
            </a:r>
            <a:r>
              <a:rPr lang="en-US" altLang="zh-TW" sz="3200" b="1" dirty="0" smtClean="0">
                <a:latin typeface="Times New Roman" pitchFamily="18" charset="0"/>
                <a:ea typeface="標楷體" pitchFamily="65" charset="-120"/>
              </a:rPr>
              <a:t>19-25</a:t>
            </a:r>
            <a:r>
              <a:rPr lang="zh-TW" altLang="en-US" sz="3200" b="1" dirty="0" smtClean="0">
                <a:latin typeface="Times New Roman" pitchFamily="18" charset="0"/>
                <a:ea typeface="標楷體" pitchFamily="65" charset="-120"/>
              </a:rPr>
              <a:t>條所規定之正本運送單據之提示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必須由受益人或其代表在不遲於本慣例所敘明之裝運日後</a:t>
            </a:r>
            <a:r>
              <a:rPr lang="en-US" altLang="zh-TW" sz="3200" b="1" dirty="0" smtClean="0">
                <a:latin typeface="Times New Roman" pitchFamily="18" charset="0"/>
                <a:ea typeface="標楷體" pitchFamily="65" charset="-120"/>
              </a:rPr>
              <a:t>21</a:t>
            </a:r>
            <a:r>
              <a:rPr lang="zh-TW" altLang="en-US" sz="3200" b="1" dirty="0" smtClean="0">
                <a:latin typeface="Times New Roman" pitchFamily="18" charset="0"/>
                <a:ea typeface="標楷體" pitchFamily="65" charset="-120"/>
              </a:rPr>
              <a:t>個</a:t>
            </a:r>
            <a:r>
              <a:rPr lang="zh-TW" altLang="en-US" sz="3200" b="1" u="sng" dirty="0" smtClean="0">
                <a:latin typeface="Times New Roman" pitchFamily="18" charset="0"/>
                <a:ea typeface="標楷體" pitchFamily="65" charset="-120"/>
              </a:rPr>
              <a:t>曆日</a:t>
            </a:r>
            <a:r>
              <a:rPr lang="zh-TW" altLang="en-US" sz="3200" b="1" dirty="0" smtClean="0">
                <a:latin typeface="Times New Roman" pitchFamily="18" charset="0"/>
                <a:ea typeface="標楷體" pitchFamily="65" charset="-120"/>
              </a:rPr>
              <a:t>作成</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但無論如何決不遲於信用狀有效期限</a:t>
            </a:r>
            <a:r>
              <a:rPr lang="en-US" altLang="zh-TW" sz="3200" b="1" dirty="0" smtClean="0">
                <a:latin typeface="Times New Roman" pitchFamily="18" charset="0"/>
                <a:ea typeface="標楷體" pitchFamily="65" charset="-120"/>
              </a:rPr>
              <a:t>.</a:t>
            </a:r>
          </a:p>
          <a:p>
            <a:pPr>
              <a:lnSpc>
                <a:spcPct val="90000"/>
              </a:lnSpc>
            </a:pPr>
            <a:r>
              <a:rPr lang="zh-TW" altLang="en-US" sz="3200" b="1" dirty="0" smtClean="0">
                <a:latin typeface="Times New Roman" pitchFamily="18" charset="0"/>
                <a:ea typeface="標楷體" pitchFamily="65" charset="-120"/>
              </a:rPr>
              <a:t>但</a:t>
            </a:r>
            <a:r>
              <a:rPr lang="en-US" altLang="zh-TW" sz="3200" b="1" dirty="0">
                <a:latin typeface="Times New Roman" pitchFamily="18" charset="0"/>
                <a:ea typeface="標楷體" pitchFamily="65" charset="-120"/>
              </a:rPr>
              <a:t>UCP600</a:t>
            </a:r>
            <a:r>
              <a:rPr lang="zh-TW" altLang="en-US" sz="3200" b="1" dirty="0">
                <a:latin typeface="Times New Roman" pitchFamily="18" charset="0"/>
                <a:ea typeface="標楷體" pitchFamily="65" charset="-120"/>
              </a:rPr>
              <a:t>第</a:t>
            </a:r>
            <a:r>
              <a:rPr lang="en-US" altLang="zh-TW" sz="3200" b="1" dirty="0">
                <a:latin typeface="Times New Roman" pitchFamily="18" charset="0"/>
                <a:ea typeface="標楷體" pitchFamily="65" charset="-120"/>
              </a:rPr>
              <a:t>14</a:t>
            </a:r>
            <a:r>
              <a:rPr lang="zh-TW" altLang="en-US" sz="3200" b="1" dirty="0">
                <a:latin typeface="Times New Roman" pitchFamily="18" charset="0"/>
                <a:ea typeface="標楷體" pitchFamily="65" charset="-120"/>
              </a:rPr>
              <a:t>條</a:t>
            </a:r>
            <a:r>
              <a:rPr lang="en-US" altLang="zh-TW" sz="3200" b="1" dirty="0">
                <a:latin typeface="Times New Roman" pitchFamily="18" charset="0"/>
                <a:ea typeface="標楷體" pitchFamily="65" charset="-120"/>
              </a:rPr>
              <a:t>c</a:t>
            </a:r>
            <a:r>
              <a:rPr lang="zh-TW" altLang="en-US" sz="3200" b="1" dirty="0" smtClean="0">
                <a:latin typeface="Times New Roman" pitchFamily="18" charset="0"/>
                <a:ea typeface="標楷體" pitchFamily="65" charset="-120"/>
              </a:rPr>
              <a:t>項僅適用於</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包含一份或多份</a:t>
            </a:r>
            <a:r>
              <a:rPr lang="en-US" altLang="zh-TW" sz="3200" b="1" dirty="0">
                <a:latin typeface="Times New Roman" pitchFamily="18" charset="0"/>
                <a:ea typeface="標楷體" pitchFamily="65" charset="-120"/>
              </a:rPr>
              <a:t>UCP600</a:t>
            </a:r>
            <a:r>
              <a:rPr lang="zh-TW" altLang="en-US" sz="3200" b="1" dirty="0">
                <a:latin typeface="Times New Roman" pitchFamily="18" charset="0"/>
                <a:ea typeface="標楷體" pitchFamily="65" charset="-120"/>
              </a:rPr>
              <a:t>第</a:t>
            </a:r>
            <a:r>
              <a:rPr lang="en-US" altLang="zh-TW" sz="3200" b="1" dirty="0">
                <a:latin typeface="Times New Roman" pitchFamily="18" charset="0"/>
                <a:ea typeface="標楷體" pitchFamily="65" charset="-120"/>
              </a:rPr>
              <a:t>19-25</a:t>
            </a:r>
            <a:r>
              <a:rPr lang="zh-TW" altLang="en-US" sz="3200" b="1" dirty="0">
                <a:latin typeface="Times New Roman" pitchFamily="18" charset="0"/>
                <a:ea typeface="標楷體" pitchFamily="65" charset="-120"/>
              </a:rPr>
              <a:t>條所規定之正本運送單據之</a:t>
            </a:r>
            <a:r>
              <a:rPr lang="zh-TW" altLang="en-US" sz="3200" b="1" dirty="0" smtClean="0">
                <a:latin typeface="Times New Roman" pitchFamily="18" charset="0"/>
                <a:ea typeface="標楷體" pitchFamily="65" charset="-120"/>
              </a:rPr>
              <a:t>提示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運送單據副本或其他替代性單據</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並不適用</a:t>
            </a:r>
            <a:r>
              <a:rPr lang="en-US" altLang="zh-TW" sz="3200" b="1" dirty="0" smtClean="0">
                <a:latin typeface="Times New Roman" pitchFamily="18" charset="0"/>
                <a:ea typeface="標楷體" pitchFamily="65" charset="-120"/>
              </a:rPr>
              <a:t>.</a:t>
            </a:r>
          </a:p>
          <a:p>
            <a:pPr marL="0" indent="0">
              <a:lnSpc>
                <a:spcPct val="90000"/>
              </a:lnSpc>
              <a:buNone/>
            </a:pP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註</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詳後續出口單據之提示</a:t>
            </a:r>
            <a:r>
              <a:rPr lang="en-US" altLang="zh-TW" sz="3200" b="1" dirty="0" smtClean="0">
                <a:latin typeface="新細明體"/>
                <a:ea typeface="新細明體"/>
              </a:rPr>
              <a:t>】</a:t>
            </a:r>
            <a:endParaRPr lang="en-US" altLang="zh-TW" sz="3200" b="1" dirty="0" smtClean="0">
              <a:latin typeface="Times New Roman" pitchFamily="18" charset="0"/>
              <a:ea typeface="標楷體" pitchFamily="65" charset="-120"/>
            </a:endParaRPr>
          </a:p>
        </p:txBody>
      </p:sp>
      <p:sp>
        <p:nvSpPr>
          <p:cNvPr id="7" name="向左箭號 6"/>
          <p:cNvSpPr/>
          <p:nvPr/>
        </p:nvSpPr>
        <p:spPr>
          <a:xfrm>
            <a:off x="6660232" y="6134135"/>
            <a:ext cx="2232248" cy="5760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LC</a:t>
            </a:r>
            <a:r>
              <a:rPr lang="zh-TW" altLang="en-US" sz="2400" b="1" dirty="0" smtClean="0">
                <a:solidFill>
                  <a:schemeClr val="bg1"/>
                </a:solidFill>
              </a:rPr>
              <a:t>內容</a:t>
            </a: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3620517772"/>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a:bodyPr>
          <a:lstStyle/>
          <a:p>
            <a:pPr algn="ctr" eaLnBrk="1" hangingPunct="1"/>
            <a:r>
              <a:rPr lang="zh-TW" altLang="en-US" sz="4000" b="1" dirty="0" smtClean="0">
                <a:ea typeface="標楷體" pitchFamily="65" charset="-120"/>
              </a:rPr>
              <a:t>進口信用狀作業流程</a:t>
            </a:r>
          </a:p>
        </p:txBody>
      </p:sp>
      <p:sp>
        <p:nvSpPr>
          <p:cNvPr id="161795" name="Rectangle 3"/>
          <p:cNvSpPr>
            <a:spLocks noGrp="1" noChangeArrowheads="1"/>
          </p:cNvSpPr>
          <p:nvPr>
            <p:ph type="body" sz="half" idx="1"/>
          </p:nvPr>
        </p:nvSpPr>
        <p:spPr>
          <a:xfrm>
            <a:off x="251520" y="1196752"/>
            <a:ext cx="4038600" cy="4805362"/>
          </a:xfrm>
        </p:spPr>
        <p:txBody>
          <a:bodyPr>
            <a:normAutofit/>
          </a:bodyPr>
          <a:lstStyle/>
          <a:p>
            <a:pPr eaLnBrk="1" hangingPunct="1"/>
            <a:r>
              <a:rPr lang="zh-TW" altLang="en-US" sz="3200" b="1" dirty="0" smtClean="0">
                <a:latin typeface="標楷體" pitchFamily="65" charset="-120"/>
                <a:ea typeface="標楷體" pitchFamily="65" charset="-120"/>
              </a:rPr>
              <a:t>申請開狀額度</a:t>
            </a:r>
            <a:r>
              <a:rPr lang="en-US" altLang="zh-TW" sz="3200" b="1" dirty="0" smtClean="0">
                <a:latin typeface="標楷體" pitchFamily="65" charset="-120"/>
                <a:ea typeface="標楷體" pitchFamily="65" charset="-120"/>
              </a:rPr>
              <a:t>.</a:t>
            </a:r>
          </a:p>
          <a:p>
            <a:pPr eaLnBrk="1" hangingPunct="1"/>
            <a:r>
              <a:rPr lang="zh-TW" altLang="en-US" sz="3200" b="1" dirty="0" smtClean="0">
                <a:latin typeface="標楷體" pitchFamily="65" charset="-120"/>
                <a:ea typeface="標楷體" pitchFamily="65" charset="-120"/>
              </a:rPr>
              <a:t>核准後對保簽約</a:t>
            </a:r>
            <a:r>
              <a:rPr lang="en-US" altLang="zh-TW" sz="3200" b="1" dirty="0" smtClean="0">
                <a:latin typeface="標楷體" pitchFamily="65" charset="-120"/>
                <a:ea typeface="標楷體" pitchFamily="65" charset="-120"/>
              </a:rPr>
              <a:t>.</a:t>
            </a:r>
          </a:p>
          <a:p>
            <a:pPr eaLnBrk="1" hangingPunct="1"/>
            <a:r>
              <a:rPr kumimoji="0" lang="zh-TW" altLang="en-US" sz="3200" b="1" dirty="0" smtClean="0">
                <a:latin typeface="標楷體" pitchFamily="65" charset="-120"/>
                <a:ea typeface="標楷體" pitchFamily="65" charset="-120"/>
              </a:rPr>
              <a:t>在額度內逐筆開狀</a:t>
            </a:r>
            <a:r>
              <a:rPr kumimoji="0" lang="en-US" altLang="zh-TW" sz="3200" b="1" dirty="0" smtClean="0">
                <a:latin typeface="標楷體" pitchFamily="65" charset="-120"/>
                <a:ea typeface="標楷體" pitchFamily="65" charset="-120"/>
              </a:rPr>
              <a:t>,</a:t>
            </a:r>
            <a:r>
              <a:rPr kumimoji="0" lang="zh-TW" altLang="en-US" sz="3200" b="1" dirty="0" smtClean="0">
                <a:latin typeface="標楷體" pitchFamily="65" charset="-120"/>
                <a:ea typeface="標楷體" pitchFamily="65" charset="-120"/>
              </a:rPr>
              <a:t>循環使用</a:t>
            </a:r>
          </a:p>
          <a:p>
            <a:pPr eaLnBrk="1" hangingPunct="1"/>
            <a:r>
              <a:rPr lang="zh-TW" altLang="en-US" sz="3200" b="1" dirty="0" smtClean="0">
                <a:latin typeface="標楷體" pitchFamily="65" charset="-120"/>
                <a:ea typeface="標楷體" pitchFamily="65" charset="-120"/>
              </a:rPr>
              <a:t>信用狀開發</a:t>
            </a:r>
            <a:r>
              <a:rPr lang="en-US" altLang="zh-TW" sz="3200" b="1" dirty="0" smtClean="0">
                <a:latin typeface="標楷體" pitchFamily="65" charset="-120"/>
                <a:ea typeface="標楷體" pitchFamily="65" charset="-120"/>
              </a:rPr>
              <a:t>.</a:t>
            </a:r>
          </a:p>
          <a:p>
            <a:pPr eaLnBrk="1" hangingPunct="1"/>
            <a:r>
              <a:rPr lang="zh-TW" altLang="en-US" sz="3200" b="1" dirty="0" smtClean="0">
                <a:latin typeface="標楷體" pitchFamily="65" charset="-120"/>
                <a:ea typeface="標楷體" pitchFamily="65" charset="-120"/>
              </a:rPr>
              <a:t>信用狀修改</a:t>
            </a:r>
            <a:r>
              <a:rPr lang="en-US" altLang="zh-TW" sz="3200" b="1" dirty="0" smtClean="0">
                <a:latin typeface="標楷體" pitchFamily="65" charset="-120"/>
                <a:ea typeface="標楷體" pitchFamily="65" charset="-120"/>
              </a:rPr>
              <a:t>.</a:t>
            </a:r>
          </a:p>
        </p:txBody>
      </p:sp>
      <p:sp>
        <p:nvSpPr>
          <p:cNvPr id="161796" name="Rectangle 4"/>
          <p:cNvSpPr>
            <a:spLocks noGrp="1" noChangeArrowheads="1"/>
          </p:cNvSpPr>
          <p:nvPr>
            <p:ph type="body" sz="half" idx="2"/>
          </p:nvPr>
        </p:nvSpPr>
        <p:spPr>
          <a:xfrm>
            <a:off x="4355976" y="1216152"/>
            <a:ext cx="4464496" cy="4937760"/>
          </a:xfrm>
        </p:spPr>
        <p:txBody>
          <a:bodyPr>
            <a:normAutofit/>
          </a:bodyPr>
          <a:lstStyle/>
          <a:p>
            <a:pPr eaLnBrk="1" hangingPunct="1"/>
            <a:r>
              <a:rPr lang="zh-TW" altLang="en-US" sz="3200" b="1" dirty="0" smtClean="0">
                <a:latin typeface="標楷體" pitchFamily="65" charset="-120"/>
                <a:ea typeface="標楷體" pitchFamily="65" charset="-120"/>
              </a:rPr>
              <a:t>擔保提貨</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提單背書</a:t>
            </a:r>
            <a:r>
              <a:rPr lang="en-US" altLang="zh-TW" sz="3200" b="1" dirty="0" smtClean="0">
                <a:latin typeface="標楷體" pitchFamily="65" charset="-120"/>
                <a:ea typeface="標楷體" pitchFamily="65" charset="-120"/>
              </a:rPr>
              <a:t>.</a:t>
            </a:r>
          </a:p>
          <a:p>
            <a:pPr eaLnBrk="1" hangingPunct="1"/>
            <a:r>
              <a:rPr lang="zh-TW" altLang="en-US" sz="3200" b="1" dirty="0" smtClean="0">
                <a:latin typeface="標楷體" pitchFamily="65" charset="-120"/>
                <a:ea typeface="標楷體" pitchFamily="65" charset="-120"/>
              </a:rPr>
              <a:t>單據之審核與贖單</a:t>
            </a:r>
            <a:r>
              <a:rPr lang="en-US" altLang="zh-TW" sz="3200" b="1" dirty="0" smtClean="0">
                <a:latin typeface="標楷體" pitchFamily="65" charset="-120"/>
                <a:ea typeface="標楷體" pitchFamily="65" charset="-120"/>
              </a:rPr>
              <a:t>.</a:t>
            </a:r>
          </a:p>
          <a:p>
            <a:pPr eaLnBrk="1" hangingPunct="1"/>
            <a:r>
              <a:rPr lang="zh-TW" altLang="en-US" sz="3200" b="1" dirty="0" smtClean="0">
                <a:latin typeface="標楷體" pitchFamily="65" charset="-120"/>
                <a:ea typeface="標楷體" pitchFamily="65" charset="-120"/>
              </a:rPr>
              <a:t>拒付作業</a:t>
            </a:r>
            <a:r>
              <a:rPr lang="en-US" altLang="zh-TW" sz="3200" b="1" dirty="0" smtClean="0">
                <a:latin typeface="標楷體" pitchFamily="65" charset="-120"/>
                <a:ea typeface="標楷體" pitchFamily="65" charset="-120"/>
              </a:rPr>
              <a:t>.</a:t>
            </a:r>
          </a:p>
          <a:p>
            <a:pPr eaLnBrk="1" hangingPunct="1"/>
            <a:r>
              <a:rPr lang="zh-TW" altLang="en-US" sz="3200" b="1" dirty="0" smtClean="0">
                <a:latin typeface="標楷體" pitchFamily="65" charset="-120"/>
                <a:ea typeface="標楷體" pitchFamily="65" charset="-120"/>
              </a:rPr>
              <a:t>遠期信用狀到期付款</a:t>
            </a:r>
            <a:r>
              <a:rPr lang="en-US" altLang="zh-TW" sz="3200" b="1" dirty="0" smtClean="0">
                <a:latin typeface="標楷體" pitchFamily="65" charset="-12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304</a:t>
            </a:fld>
            <a:endParaRPr lang="zh-TW" altLang="en-US"/>
          </a:p>
        </p:txBody>
      </p:sp>
      <p:sp>
        <p:nvSpPr>
          <p:cNvPr id="3" name="燕尾形向右箭號 2"/>
          <p:cNvSpPr/>
          <p:nvPr/>
        </p:nvSpPr>
        <p:spPr>
          <a:xfrm>
            <a:off x="251520" y="188640"/>
            <a:ext cx="1872208" cy="648072"/>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rPr>
              <a:t>進口開狀</a:t>
            </a:r>
            <a:endParaRPr lang="zh-TW" altLang="en-US" sz="2400" b="1" dirty="0">
              <a:solidFill>
                <a:schemeClr val="tx1"/>
              </a:solidFill>
            </a:endParaRPr>
          </a:p>
        </p:txBody>
      </p:sp>
    </p:spTree>
    <p:extLst>
      <p:ext uri="{BB962C8B-B14F-4D97-AF65-F5344CB8AC3E}">
        <p14:creationId xmlns:p14="http://schemas.microsoft.com/office/powerpoint/2010/main" xmlns="" val="3010853655"/>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開狀前之處理程序</a:t>
            </a:r>
            <a:endParaRPr lang="zh-TW" altLang="en-US" sz="4000" b="1" dirty="0"/>
          </a:p>
        </p:txBody>
      </p:sp>
      <p:sp>
        <p:nvSpPr>
          <p:cNvPr id="4" name="投影片編號版面配置區 3"/>
          <p:cNvSpPr>
            <a:spLocks noGrp="1"/>
          </p:cNvSpPr>
          <p:nvPr>
            <p:ph type="sldNum" sz="quarter" idx="12"/>
          </p:nvPr>
        </p:nvSpPr>
        <p:spPr/>
        <p:txBody>
          <a:bodyPr/>
          <a:lstStyle/>
          <a:p>
            <a:pPr>
              <a:defRPr/>
            </a:pPr>
            <a:fld id="{5D2DAECB-1E66-411C-8A9A-4F0981B769E1}" type="slidenum">
              <a:rPr lang="en-US" altLang="zh-TW" smtClean="0"/>
              <a:pPr>
                <a:defRPr/>
              </a:pPr>
              <a:t>305</a:t>
            </a:fld>
            <a:endParaRPr lang="en-US" altLang="zh-TW"/>
          </a:p>
        </p:txBody>
      </p:sp>
      <p:sp>
        <p:nvSpPr>
          <p:cNvPr id="5" name="內容版面配置區 4"/>
          <p:cNvSpPr>
            <a:spLocks noGrp="1"/>
          </p:cNvSpPr>
          <p:nvPr>
            <p:ph sz="quarter" idx="1"/>
          </p:nvPr>
        </p:nvSpPr>
        <p:spPr>
          <a:xfrm>
            <a:off x="251520" y="1219200"/>
            <a:ext cx="8640960" cy="4937760"/>
          </a:xfrm>
        </p:spPr>
        <p:txBody>
          <a:bodyPr>
            <a:noAutofit/>
          </a:bodyPr>
          <a:lstStyle/>
          <a:p>
            <a:r>
              <a:rPr lang="zh-TW" altLang="zh-TW" sz="3200" b="1" dirty="0"/>
              <a:t>開狀申請人填具授信</a:t>
            </a:r>
            <a:r>
              <a:rPr lang="zh-TW" altLang="zh-TW" sz="3200" b="1" dirty="0" smtClean="0"/>
              <a:t>申請書</a:t>
            </a:r>
            <a:r>
              <a:rPr lang="en-US" altLang="zh-TW" sz="3200" b="1" dirty="0" smtClean="0"/>
              <a:t>,</a:t>
            </a:r>
            <a:r>
              <a:rPr lang="zh-TW" altLang="zh-TW" sz="3200" b="1" dirty="0" smtClean="0">
                <a:solidFill>
                  <a:srgbClr val="FF0000"/>
                </a:solidFill>
              </a:rPr>
              <a:t>申請</a:t>
            </a:r>
            <a:r>
              <a:rPr lang="zh-TW" altLang="zh-TW" sz="3200" b="1" dirty="0">
                <a:solidFill>
                  <a:srgbClr val="FF0000"/>
                </a:solidFill>
              </a:rPr>
              <a:t>開狀額度</a:t>
            </a:r>
            <a:r>
              <a:rPr lang="en-US" altLang="zh-TW" sz="3200" b="1" dirty="0"/>
              <a:t>(</a:t>
            </a:r>
            <a:r>
              <a:rPr lang="zh-TW" altLang="zh-TW" sz="3200" b="1" dirty="0"/>
              <a:t>分即期及遠期</a:t>
            </a:r>
            <a:r>
              <a:rPr lang="en-US" altLang="zh-TW" sz="3200" b="1" dirty="0" smtClean="0"/>
              <a:t>)</a:t>
            </a:r>
            <a:r>
              <a:rPr lang="en-US" altLang="zh-TW" sz="3200" b="1" dirty="0"/>
              <a:t>,</a:t>
            </a:r>
            <a:r>
              <a:rPr lang="zh-TW" altLang="zh-TW" sz="3200" b="1" dirty="0" smtClean="0"/>
              <a:t>額度</a:t>
            </a:r>
            <a:r>
              <a:rPr lang="zh-TW" altLang="zh-TW" sz="3200" b="1" dirty="0"/>
              <a:t>核准後始得開狀</a:t>
            </a:r>
            <a:r>
              <a:rPr lang="en-US" altLang="zh-TW" sz="3200" b="1" dirty="0"/>
              <a:t>(</a:t>
            </a:r>
            <a:r>
              <a:rPr lang="zh-TW" altLang="zh-TW" sz="3200" b="1" dirty="0">
                <a:solidFill>
                  <a:srgbClr val="FF0000"/>
                </a:solidFill>
              </a:rPr>
              <a:t>惟客戶亦得以自備款全額結匯</a:t>
            </a:r>
            <a:r>
              <a:rPr lang="zh-TW" altLang="zh-TW" sz="3200" b="1" dirty="0" smtClean="0">
                <a:solidFill>
                  <a:srgbClr val="FF0000"/>
                </a:solidFill>
              </a:rPr>
              <a:t>方式</a:t>
            </a:r>
            <a:r>
              <a:rPr lang="en-US" altLang="zh-TW" sz="3200" b="1" dirty="0" smtClean="0"/>
              <a:t>,</a:t>
            </a:r>
            <a:r>
              <a:rPr lang="zh-TW" altLang="zh-TW" sz="3200" b="1" dirty="0" smtClean="0"/>
              <a:t>免</a:t>
            </a:r>
            <a:r>
              <a:rPr lang="zh-TW" altLang="zh-TW" sz="3200" b="1" dirty="0"/>
              <a:t>申請開狀</a:t>
            </a:r>
            <a:r>
              <a:rPr lang="zh-TW" altLang="zh-TW" sz="3200" b="1" dirty="0" smtClean="0"/>
              <a:t>額度</a:t>
            </a:r>
            <a:r>
              <a:rPr lang="en-US" altLang="zh-TW" sz="3200" b="1" dirty="0" smtClean="0"/>
              <a:t>,</a:t>
            </a:r>
            <a:r>
              <a:rPr lang="zh-TW" altLang="zh-TW" sz="3200" b="1" dirty="0" smtClean="0"/>
              <a:t>辦理</a:t>
            </a:r>
            <a:r>
              <a:rPr lang="zh-TW" altLang="zh-TW" sz="3200" b="1" dirty="0"/>
              <a:t>開</a:t>
            </a:r>
            <a:r>
              <a:rPr lang="zh-TW" altLang="zh-TW" sz="3200" b="1" dirty="0" smtClean="0"/>
              <a:t>狀</a:t>
            </a:r>
            <a:r>
              <a:rPr lang="en-US" altLang="zh-TW" sz="3200" b="1" dirty="0" smtClean="0"/>
              <a:t>;</a:t>
            </a:r>
            <a:r>
              <a:rPr lang="zh-TW" altLang="zh-TW" sz="3200" b="1" dirty="0" smtClean="0"/>
              <a:t>但</a:t>
            </a:r>
            <a:r>
              <a:rPr lang="zh-TW" altLang="zh-TW" sz="3200" b="1" dirty="0"/>
              <a:t>以全額結匯方式申請開</a:t>
            </a:r>
            <a:r>
              <a:rPr lang="zh-TW" altLang="zh-TW" sz="3200" b="1" dirty="0" smtClean="0"/>
              <a:t>狀</a:t>
            </a:r>
            <a:r>
              <a:rPr lang="en-US" altLang="zh-TW" sz="3200" b="1" dirty="0" smtClean="0"/>
              <a:t>,</a:t>
            </a:r>
            <a:r>
              <a:rPr lang="zh-TW" altLang="zh-TW" sz="3200" b="1" dirty="0" smtClean="0"/>
              <a:t>銀行</a:t>
            </a:r>
            <a:r>
              <a:rPr lang="zh-TW" altLang="zh-TW" sz="3200" b="1" dirty="0"/>
              <a:t>僅受理開</a:t>
            </a:r>
            <a:r>
              <a:rPr lang="zh-TW" altLang="zh-TW" sz="3200" b="1" dirty="0" smtClean="0"/>
              <a:t>狀</a:t>
            </a:r>
            <a:r>
              <a:rPr lang="en-US" altLang="zh-TW" sz="3200" b="1" dirty="0" smtClean="0"/>
              <a:t>,</a:t>
            </a:r>
            <a:r>
              <a:rPr lang="zh-TW" altLang="zh-TW" sz="3200" b="1" dirty="0" smtClean="0"/>
              <a:t>不受理</a:t>
            </a:r>
            <a:r>
              <a:rPr lang="zh-TW" altLang="zh-TW" sz="3200" b="1" dirty="0"/>
              <a:t>後續之擔保提貨</a:t>
            </a:r>
            <a:r>
              <a:rPr lang="en-US" altLang="zh-TW" sz="3200" b="1" dirty="0"/>
              <a:t>/</a:t>
            </a:r>
            <a:r>
              <a:rPr lang="zh-TW" altLang="zh-TW" sz="3200" b="1" dirty="0"/>
              <a:t>富提單背書</a:t>
            </a:r>
            <a:r>
              <a:rPr lang="en-US" altLang="zh-TW" sz="3200" b="1" dirty="0" smtClean="0"/>
              <a:t>)</a:t>
            </a:r>
          </a:p>
          <a:p>
            <a:r>
              <a:rPr lang="zh-TW" altLang="zh-TW" sz="3200" b="1" dirty="0"/>
              <a:t>所核予遠期信用狀額度</a:t>
            </a:r>
            <a:r>
              <a:rPr lang="zh-TW" altLang="zh-TW" sz="3200" b="1" dirty="0" smtClean="0"/>
              <a:t>內</a:t>
            </a:r>
            <a:r>
              <a:rPr lang="en-US" altLang="zh-TW" sz="3200" b="1" dirty="0" smtClean="0"/>
              <a:t>,</a:t>
            </a:r>
            <a:r>
              <a:rPr lang="zh-TW" altLang="zh-TW" sz="3200" b="1" dirty="0" smtClean="0"/>
              <a:t>申請人</a:t>
            </a:r>
            <a:r>
              <a:rPr lang="en-US" altLang="zh-TW" sz="3200" b="1" dirty="0"/>
              <a:t>(</a:t>
            </a:r>
            <a:r>
              <a:rPr lang="zh-TW" altLang="zh-TW" sz="3200" b="1" dirty="0"/>
              <a:t>進口商</a:t>
            </a:r>
            <a:r>
              <a:rPr lang="en-US" altLang="zh-TW" sz="3200" b="1" dirty="0"/>
              <a:t>)</a:t>
            </a:r>
            <a:r>
              <a:rPr lang="zh-TW" altLang="zh-TW" sz="3200" b="1" dirty="0"/>
              <a:t>得申請開發即期信用狀、買方遠期信用狀或賣方遠期信用</a:t>
            </a:r>
            <a:r>
              <a:rPr lang="zh-TW" altLang="zh-TW" sz="3200" b="1" dirty="0" smtClean="0"/>
              <a:t>狀</a:t>
            </a:r>
            <a:r>
              <a:rPr lang="en-US" altLang="zh-TW" sz="3200" b="1" dirty="0" smtClean="0"/>
              <a:t>,</a:t>
            </a:r>
            <a:r>
              <a:rPr lang="zh-TW" altLang="zh-TW" sz="3200" b="1" dirty="0" smtClean="0">
                <a:solidFill>
                  <a:srgbClr val="FF0000"/>
                </a:solidFill>
              </a:rPr>
              <a:t>但</a:t>
            </a:r>
            <a:r>
              <a:rPr lang="zh-TW" altLang="zh-TW" sz="3200" b="1" dirty="0">
                <a:solidFill>
                  <a:srgbClr val="FF0000"/>
                </a:solidFill>
              </a:rPr>
              <a:t>遠期信用狀之期限仍限於所核予之外幣短期放款之融資期限</a:t>
            </a:r>
            <a:r>
              <a:rPr lang="zh-TW" altLang="zh-TW" sz="3200" b="1" dirty="0" smtClean="0">
                <a:solidFill>
                  <a:srgbClr val="FF0000"/>
                </a:solidFill>
              </a:rPr>
              <a:t>內</a:t>
            </a:r>
            <a:r>
              <a:rPr lang="en-US" altLang="zh-TW" sz="3200" b="1" dirty="0" smtClean="0"/>
              <a:t>.</a:t>
            </a:r>
            <a:endParaRPr lang="zh-TW" altLang="en-US" sz="3200" b="1" dirty="0"/>
          </a:p>
        </p:txBody>
      </p:sp>
    </p:spTree>
    <p:extLst>
      <p:ext uri="{BB962C8B-B14F-4D97-AF65-F5344CB8AC3E}">
        <p14:creationId xmlns:p14="http://schemas.microsoft.com/office/powerpoint/2010/main" xmlns="" val="2094791566"/>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8983"/>
            <a:ext cx="8229600" cy="1260376"/>
          </a:xfrm>
        </p:spPr>
        <p:txBody>
          <a:bodyPr>
            <a:normAutofit/>
          </a:bodyPr>
          <a:lstStyle/>
          <a:p>
            <a:pPr algn="ctr"/>
            <a:r>
              <a:rPr lang="zh-TW" altLang="zh-TW" sz="3600" b="1" dirty="0" smtClean="0"/>
              <a:t>辦理</a:t>
            </a:r>
            <a:r>
              <a:rPr lang="zh-TW" altLang="en-US" sz="3600" b="1" dirty="0" smtClean="0"/>
              <a:t>進口開狀額度</a:t>
            </a:r>
            <a:r>
              <a:rPr lang="zh-TW" altLang="zh-TW" sz="3600" b="1" dirty="0" smtClean="0"/>
              <a:t>對保</a:t>
            </a:r>
            <a:r>
              <a:rPr lang="zh-TW" altLang="zh-TW" sz="3600" b="1" dirty="0"/>
              <a:t>簽約應徵</a:t>
            </a:r>
            <a:r>
              <a:rPr lang="zh-TW" altLang="zh-TW" sz="3600" b="1" dirty="0" smtClean="0"/>
              <a:t>提</a:t>
            </a:r>
            <a:r>
              <a:rPr lang="en-US" altLang="zh-TW" sz="3600" b="1" dirty="0" smtClean="0"/>
              <a:t/>
            </a:r>
            <a:br>
              <a:rPr lang="en-US" altLang="zh-TW" sz="3600" b="1" dirty="0" smtClean="0"/>
            </a:br>
            <a:r>
              <a:rPr lang="zh-TW" altLang="zh-TW" sz="3600" b="1" dirty="0" smtClean="0"/>
              <a:t>之</a:t>
            </a:r>
            <a:r>
              <a:rPr lang="zh-TW" altLang="zh-TW" sz="3600" b="1" dirty="0"/>
              <a:t>債權憑證及文件</a:t>
            </a:r>
            <a:endParaRPr lang="zh-TW" altLang="en-US" sz="36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306</a:t>
            </a:fld>
            <a:endParaRPr lang="zh-TW" altLang="en-US"/>
          </a:p>
        </p:txBody>
      </p:sp>
      <p:sp>
        <p:nvSpPr>
          <p:cNvPr id="4" name="內容版面配置區 3"/>
          <p:cNvSpPr>
            <a:spLocks noGrp="1"/>
          </p:cNvSpPr>
          <p:nvPr>
            <p:ph sz="quarter" idx="1"/>
          </p:nvPr>
        </p:nvSpPr>
        <p:spPr>
          <a:xfrm>
            <a:off x="395536" y="1340768"/>
            <a:ext cx="8229600" cy="4672176"/>
          </a:xfrm>
        </p:spPr>
        <p:txBody>
          <a:bodyPr>
            <a:normAutofit/>
          </a:bodyPr>
          <a:lstStyle/>
          <a:p>
            <a:r>
              <a:rPr lang="zh-TW" altLang="zh-TW" sz="3200" b="1" dirty="0">
                <a:latin typeface="Times New Roman" panose="02020603050405020304" pitchFamily="18" charset="0"/>
                <a:cs typeface="Times New Roman" panose="02020603050405020304" pitchFamily="18" charset="0"/>
              </a:rPr>
              <a:t>進口融資契約書或開發信用狀約定書</a:t>
            </a:r>
            <a:r>
              <a:rPr lang="en-US" altLang="zh-TW" sz="3200" b="1" dirty="0">
                <a:latin typeface="Times New Roman" panose="02020603050405020304" pitchFamily="18" charset="0"/>
                <a:cs typeface="Times New Roman" panose="02020603050405020304" pitchFamily="18" charset="0"/>
              </a:rPr>
              <a:t>(Commercial L/C agreement</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授信約定</a:t>
            </a:r>
            <a:r>
              <a:rPr lang="zh-TW" altLang="zh-TW" sz="3200" b="1" dirty="0" smtClean="0">
                <a:latin typeface="Times New Roman" panose="02020603050405020304" pitchFamily="18" charset="0"/>
                <a:cs typeface="Times New Roman" panose="02020603050405020304" pitchFamily="18" charset="0"/>
              </a:rPr>
              <a:t>書</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連帶保證書</a:t>
            </a:r>
            <a:r>
              <a:rPr lang="zh-TW" altLang="zh-TW" sz="3200" b="1" dirty="0" smtClean="0">
                <a:latin typeface="Times New Roman" panose="02020603050405020304" pitchFamily="18" charset="0"/>
                <a:cs typeface="Times New Roman" panose="02020603050405020304" pitchFamily="18" charset="0"/>
              </a:rPr>
              <a:t>。</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前述</a:t>
            </a:r>
            <a:r>
              <a:rPr lang="en-US" altLang="zh-TW" sz="3200" b="1" dirty="0">
                <a:latin typeface="Times New Roman" panose="02020603050405020304" pitchFamily="18" charset="0"/>
                <a:cs typeface="Times New Roman" panose="02020603050405020304" pitchFamily="18" charset="0"/>
              </a:rPr>
              <a:t>(1)</a:t>
            </a:r>
            <a:r>
              <a:rPr lang="zh-TW" altLang="zh-TW" sz="3200" b="1" dirty="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(3)</a:t>
            </a:r>
            <a:r>
              <a:rPr lang="zh-TW" altLang="zh-TW" sz="3200" b="1" dirty="0" smtClean="0">
                <a:latin typeface="Times New Roman" panose="02020603050405020304" pitchFamily="18" charset="0"/>
                <a:cs typeface="Times New Roman" panose="02020603050405020304" pitchFamily="18" charset="0"/>
              </a:rPr>
              <a:t>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客戶</a:t>
            </a:r>
            <a:r>
              <a:rPr lang="zh-TW" altLang="zh-TW" sz="3200" b="1" dirty="0">
                <a:latin typeface="Times New Roman" panose="02020603050405020304" pitchFamily="18" charset="0"/>
                <a:cs typeface="Times New Roman" panose="02020603050405020304" pitchFamily="18" charset="0"/>
              </a:rPr>
              <a:t>以全額結匯方式辦理開狀</a:t>
            </a:r>
            <a:r>
              <a:rPr lang="zh-TW" altLang="zh-TW" sz="3200" b="1" dirty="0" smtClean="0">
                <a:latin typeface="Times New Roman" panose="02020603050405020304" pitchFamily="18" charset="0"/>
                <a:cs typeface="Times New Roman" panose="02020603050405020304" pitchFamily="18" charset="0"/>
              </a:rPr>
              <a:t>時</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原則上</a:t>
            </a:r>
            <a:r>
              <a:rPr lang="zh-TW" altLang="zh-TW" sz="3200" b="1" dirty="0">
                <a:latin typeface="Times New Roman" panose="02020603050405020304" pitchFamily="18" charset="0"/>
                <a:cs typeface="Times New Roman" panose="02020603050405020304" pitchFamily="18" charset="0"/>
              </a:rPr>
              <a:t>免徵</a:t>
            </a:r>
            <a:r>
              <a:rPr lang="zh-TW" altLang="zh-TW" sz="3200" b="1" dirty="0" smtClean="0">
                <a:latin typeface="Times New Roman" panose="02020603050405020304" pitchFamily="18" charset="0"/>
                <a:cs typeface="Times New Roman" panose="02020603050405020304" pitchFamily="18" charset="0"/>
              </a:rPr>
              <a:t>提</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授權</a:t>
            </a:r>
            <a:r>
              <a:rPr lang="zh-TW" altLang="zh-TW" sz="3200" b="1" dirty="0" smtClean="0">
                <a:latin typeface="Times New Roman" panose="02020603050405020304" pitchFamily="18" charset="0"/>
                <a:cs typeface="Times New Roman" panose="02020603050405020304" pitchFamily="18" charset="0"/>
              </a:rPr>
              <a:t>書</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印鑑卡</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4909854"/>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003300"/>
                </a:solidFill>
              </a:rPr>
              <a:t>開狀時進口商應備之文件</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307</a:t>
            </a:fld>
            <a:endParaRPr lang="zh-TW" altLang="en-US"/>
          </a:p>
        </p:txBody>
      </p:sp>
      <p:sp>
        <p:nvSpPr>
          <p:cNvPr id="4" name="內容版面配置區 3"/>
          <p:cNvSpPr>
            <a:spLocks noGrp="1"/>
          </p:cNvSpPr>
          <p:nvPr>
            <p:ph sz="quarter" idx="1"/>
          </p:nvPr>
        </p:nvSpPr>
        <p:spPr>
          <a:xfrm>
            <a:off x="323528" y="1219200"/>
            <a:ext cx="8568952" cy="5234136"/>
          </a:xfrm>
        </p:spPr>
        <p:txBody>
          <a:bodyPr>
            <a:normAutofit/>
          </a:bodyPr>
          <a:lstStyle/>
          <a:p>
            <a:r>
              <a:rPr lang="zh-TW" altLang="zh-TW" sz="3200" b="1" dirty="0"/>
              <a:t>開發信用狀申請書</a:t>
            </a:r>
            <a:r>
              <a:rPr lang="en-US" altLang="zh-TW" sz="3200" b="1" dirty="0"/>
              <a:t>(</a:t>
            </a:r>
            <a:r>
              <a:rPr lang="zh-TW" altLang="zh-TW" sz="3200" b="1" dirty="0"/>
              <a:t>應蓋妥原留印鑑</a:t>
            </a:r>
            <a:r>
              <a:rPr lang="en-US" altLang="zh-TW" sz="3200" b="1" dirty="0"/>
              <a:t>)(Application for Opening L/C</a:t>
            </a:r>
            <a:r>
              <a:rPr lang="en-US" altLang="zh-TW" sz="3200" b="1" dirty="0" smtClean="0"/>
              <a:t>)</a:t>
            </a:r>
          </a:p>
          <a:p>
            <a:r>
              <a:rPr lang="zh-TW" altLang="zh-TW" sz="3200" b="1" dirty="0"/>
              <a:t>經簽證有效之輸入許可證</a:t>
            </a:r>
            <a:r>
              <a:rPr lang="en-US" altLang="zh-TW" sz="3200" b="1" dirty="0"/>
              <a:t>(</a:t>
            </a:r>
            <a:r>
              <a:rPr lang="zh-TW" altLang="zh-TW" sz="3200" b="1" dirty="0"/>
              <a:t>進口貨品需簽證核可時</a:t>
            </a:r>
            <a:r>
              <a:rPr lang="en-US" altLang="zh-TW" sz="3200" b="1" dirty="0" smtClean="0"/>
              <a:t>)</a:t>
            </a:r>
            <a:r>
              <a:rPr lang="en-US" altLang="zh-TW" sz="3200" b="1" dirty="0"/>
              <a:t>,</a:t>
            </a:r>
            <a:r>
              <a:rPr lang="zh-TW" altLang="zh-TW" sz="3200" b="1" dirty="0" smtClean="0"/>
              <a:t>或</a:t>
            </a:r>
            <a:r>
              <a:rPr lang="zh-TW" altLang="zh-TW" sz="3200" b="1" dirty="0"/>
              <a:t>交易證明文件</a:t>
            </a:r>
            <a:r>
              <a:rPr lang="en-US" altLang="zh-TW" sz="3200" b="1" dirty="0"/>
              <a:t>(</a:t>
            </a:r>
            <a:r>
              <a:rPr lang="zh-TW" altLang="zh-TW" sz="3200" b="1" dirty="0"/>
              <a:t>進口貨品得免證進口</a:t>
            </a:r>
            <a:r>
              <a:rPr lang="zh-TW" altLang="zh-TW" sz="3200" b="1" dirty="0" smtClean="0"/>
              <a:t>時</a:t>
            </a:r>
            <a:r>
              <a:rPr lang="en-US" altLang="zh-TW" sz="3200" b="1" dirty="0" smtClean="0"/>
              <a:t>;</a:t>
            </a:r>
            <a:r>
              <a:rPr lang="zh-TW" altLang="zh-TW" sz="3200" b="1" dirty="0" smtClean="0"/>
              <a:t>如</a:t>
            </a:r>
            <a:r>
              <a:rPr lang="zh-TW" altLang="zh-TW" sz="3200" b="1" dirty="0"/>
              <a:t>買賣契約、訂單或</a:t>
            </a:r>
            <a:r>
              <a:rPr lang="zh-TW" altLang="zh-TW" sz="3200" b="1" dirty="0" smtClean="0"/>
              <a:t>報價單</a:t>
            </a:r>
            <a:r>
              <a:rPr lang="en-US" altLang="zh-TW" sz="3200" b="1" dirty="0" smtClean="0"/>
              <a:t>,</a:t>
            </a:r>
            <a:r>
              <a:rPr lang="zh-TW" altLang="zh-TW" sz="3200" b="1" dirty="0" smtClean="0"/>
              <a:t>原則</a:t>
            </a:r>
            <a:r>
              <a:rPr lang="zh-TW" altLang="zh-TW" sz="3200" b="1" dirty="0"/>
              <a:t>須加蓋原留印鑑</a:t>
            </a:r>
            <a:r>
              <a:rPr lang="en-US" altLang="zh-TW" sz="3200" b="1" dirty="0" smtClean="0"/>
              <a:t>)</a:t>
            </a:r>
          </a:p>
          <a:p>
            <a:r>
              <a:rPr lang="zh-TW" altLang="zh-TW" sz="3200" b="1" dirty="0"/>
              <a:t>保險單正本及保費收據副本</a:t>
            </a:r>
            <a:r>
              <a:rPr lang="en-US" altLang="zh-TW" sz="3200" b="1" dirty="0"/>
              <a:t>(</a:t>
            </a:r>
            <a:r>
              <a:rPr lang="zh-TW" altLang="zh-TW" sz="3200" b="1" dirty="0"/>
              <a:t>倘信用狀規定由出口商投保</a:t>
            </a:r>
            <a:r>
              <a:rPr lang="zh-TW" altLang="zh-TW" sz="3200" b="1" dirty="0" smtClean="0"/>
              <a:t>保險</a:t>
            </a:r>
            <a:r>
              <a:rPr lang="en-US" altLang="zh-TW" sz="3200" b="1" dirty="0" smtClean="0"/>
              <a:t>,</a:t>
            </a:r>
            <a:r>
              <a:rPr lang="zh-TW" altLang="zh-TW" sz="3200" b="1" dirty="0" smtClean="0"/>
              <a:t>並</a:t>
            </a:r>
            <a:r>
              <a:rPr lang="zh-TW" altLang="zh-TW" sz="3200" b="1" dirty="0"/>
              <a:t>提示保單者免</a:t>
            </a:r>
            <a:r>
              <a:rPr lang="zh-TW" altLang="zh-TW" sz="3200" b="1" dirty="0" smtClean="0"/>
              <a:t>付</a:t>
            </a:r>
            <a:r>
              <a:rPr lang="en-US" altLang="zh-TW" sz="3200" b="1" dirty="0" smtClean="0"/>
              <a:t>,</a:t>
            </a:r>
            <a:r>
              <a:rPr lang="zh-TW" altLang="zh-TW" sz="3200" b="1" dirty="0" smtClean="0"/>
              <a:t>例如</a:t>
            </a:r>
            <a:r>
              <a:rPr lang="zh-TW" altLang="zh-TW" sz="3200" b="1" dirty="0"/>
              <a:t>以</a:t>
            </a:r>
            <a:r>
              <a:rPr lang="en-US" altLang="zh-TW" sz="3200" b="1" dirty="0"/>
              <a:t>CIF</a:t>
            </a:r>
            <a:r>
              <a:rPr lang="zh-TW" altLang="zh-TW" sz="3200" b="1" dirty="0"/>
              <a:t>、</a:t>
            </a:r>
            <a:r>
              <a:rPr lang="en-US" altLang="zh-TW" sz="3200" b="1" dirty="0"/>
              <a:t>CIP</a:t>
            </a:r>
            <a:r>
              <a:rPr lang="zh-TW" altLang="zh-TW" sz="3200" b="1" dirty="0"/>
              <a:t>貿易條件交易者</a:t>
            </a:r>
            <a:r>
              <a:rPr lang="en-US" altLang="zh-TW" sz="3200" b="1" dirty="0" smtClean="0"/>
              <a:t>)</a:t>
            </a:r>
          </a:p>
          <a:p>
            <a:r>
              <a:rPr lang="zh-TW" altLang="zh-TW" sz="3200" b="1" dirty="0"/>
              <a:t>其他依各金融同業內部規定應徵提之文件</a:t>
            </a:r>
            <a:endParaRPr lang="zh-TW" altLang="en-US" sz="3200" b="1" dirty="0"/>
          </a:p>
        </p:txBody>
      </p:sp>
    </p:spTree>
    <p:extLst>
      <p:ext uri="{BB962C8B-B14F-4D97-AF65-F5344CB8AC3E}">
        <p14:creationId xmlns:p14="http://schemas.microsoft.com/office/powerpoint/2010/main" xmlns="" val="3638199796"/>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003300"/>
                </a:solidFill>
              </a:rPr>
              <a:t>進口開狀之程序</a:t>
            </a:r>
            <a:endParaRPr lang="zh-TW" altLang="en-US" sz="4000" b="1" dirty="0">
              <a:solidFill>
                <a:srgbClr val="0033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308</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進口開</a:t>
            </a:r>
            <a:r>
              <a:rPr lang="zh-TW" altLang="zh-TW" sz="3200" b="1" dirty="0" smtClean="0"/>
              <a:t>狀</a:t>
            </a:r>
            <a:endParaRPr lang="en-US" altLang="zh-TW" sz="3200" b="1" dirty="0" smtClean="0"/>
          </a:p>
          <a:p>
            <a:r>
              <a:rPr lang="zh-TW" altLang="zh-TW" sz="3200" b="1" dirty="0"/>
              <a:t>信用狀</a:t>
            </a:r>
            <a:r>
              <a:rPr lang="zh-TW" altLang="zh-TW" sz="3200" b="1" dirty="0" smtClean="0"/>
              <a:t>修改</a:t>
            </a:r>
            <a:endParaRPr lang="en-US" altLang="zh-TW" sz="3200" b="1" dirty="0" smtClean="0"/>
          </a:p>
          <a:p>
            <a:r>
              <a:rPr lang="zh-TW" altLang="zh-TW" sz="3200" b="1" dirty="0"/>
              <a:t>擔保提貨與副提單</a:t>
            </a:r>
            <a:r>
              <a:rPr lang="zh-TW" altLang="zh-TW" sz="3200" b="1" dirty="0" smtClean="0"/>
              <a:t>背書</a:t>
            </a:r>
            <a:endParaRPr lang="en-US" altLang="zh-TW" sz="3200" b="1" dirty="0" smtClean="0"/>
          </a:p>
          <a:p>
            <a:r>
              <a:rPr lang="zh-TW" altLang="zh-TW" sz="3200" b="1" dirty="0"/>
              <a:t>到單審單及贖單之</a:t>
            </a:r>
            <a:r>
              <a:rPr lang="zh-TW" altLang="zh-TW" sz="3200" b="1" dirty="0" smtClean="0"/>
              <a:t>處理</a:t>
            </a:r>
            <a:endParaRPr lang="en-US" altLang="zh-TW" sz="3200" b="1" dirty="0" smtClean="0"/>
          </a:p>
          <a:p>
            <a:r>
              <a:rPr lang="zh-TW" altLang="zh-TW" sz="3200" b="1" dirty="0"/>
              <a:t>開狀銀行之拒付</a:t>
            </a:r>
            <a:endParaRPr lang="zh-TW" altLang="en-US" sz="3200" b="1" dirty="0"/>
          </a:p>
        </p:txBody>
      </p:sp>
    </p:spTree>
    <p:extLst>
      <p:ext uri="{BB962C8B-B14F-4D97-AF65-F5344CB8AC3E}">
        <p14:creationId xmlns:p14="http://schemas.microsoft.com/office/powerpoint/2010/main" xmlns="" val="1594549258"/>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0"/>
            <a:ext cx="2743200" cy="4572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a:solidFill>
                  <a:schemeClr val="bg1"/>
                </a:solidFill>
                <a:latin typeface="Tahoma" pitchFamily="34" charset="0"/>
                <a:ea typeface="標楷體" pitchFamily="65" charset="-120"/>
              </a:rPr>
              <a:t>進口開狀作業流程</a:t>
            </a:r>
          </a:p>
        </p:txBody>
      </p:sp>
      <p:sp>
        <p:nvSpPr>
          <p:cNvPr id="163843" name="Rectangle 3"/>
          <p:cNvSpPr>
            <a:spLocks noChangeArrowheads="1"/>
          </p:cNvSpPr>
          <p:nvPr/>
        </p:nvSpPr>
        <p:spPr bwMode="auto">
          <a:xfrm>
            <a:off x="304800" y="609600"/>
            <a:ext cx="1524000" cy="381000"/>
          </a:xfrm>
          <a:prstGeom prst="rect">
            <a:avLst/>
          </a:prstGeom>
          <a:solidFill>
            <a:schemeClr val="hlink"/>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tx2"/>
                </a:solidFill>
                <a:latin typeface="Times New Roman" pitchFamily="18" charset="0"/>
                <a:ea typeface="標楷體" pitchFamily="65" charset="-120"/>
              </a:rPr>
              <a:t>進口開狀</a:t>
            </a:r>
          </a:p>
        </p:txBody>
      </p:sp>
      <p:sp>
        <p:nvSpPr>
          <p:cNvPr id="163844" name="AutoShape 4"/>
          <p:cNvSpPr>
            <a:spLocks noChangeArrowheads="1"/>
          </p:cNvSpPr>
          <p:nvPr/>
        </p:nvSpPr>
        <p:spPr bwMode="auto">
          <a:xfrm>
            <a:off x="2895600" y="609600"/>
            <a:ext cx="2971800" cy="3048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imes New Roman" pitchFamily="18" charset="0"/>
                <a:ea typeface="標楷體" pitchFamily="65" charset="-120"/>
              </a:rPr>
              <a:t>開</a:t>
            </a:r>
            <a:r>
              <a:rPr lang="en-US" altLang="zh-TW" sz="1800" b="1">
                <a:latin typeface="Times New Roman" pitchFamily="18" charset="0"/>
                <a:ea typeface="標楷體" pitchFamily="65" charset="-120"/>
              </a:rPr>
              <a:t>RE Form </a:t>
            </a:r>
            <a:r>
              <a:rPr lang="zh-TW" altLang="en-US" sz="1800" b="1">
                <a:latin typeface="Times New Roman" pitchFamily="18" charset="0"/>
                <a:ea typeface="標楷體" pitchFamily="65" charset="-120"/>
              </a:rPr>
              <a:t>信用狀須加發</a:t>
            </a:r>
          </a:p>
        </p:txBody>
      </p:sp>
      <p:sp>
        <p:nvSpPr>
          <p:cNvPr id="163845" name="AutoShape 5"/>
          <p:cNvSpPr>
            <a:spLocks noChangeArrowheads="1"/>
          </p:cNvSpPr>
          <p:nvPr/>
        </p:nvSpPr>
        <p:spPr bwMode="auto">
          <a:xfrm>
            <a:off x="7010400" y="609600"/>
            <a:ext cx="1524000" cy="304800"/>
          </a:xfrm>
          <a:prstGeom prst="flowChartDocumen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imes New Roman" pitchFamily="18" charset="0"/>
                <a:ea typeface="標楷體" pitchFamily="65" charset="-120"/>
              </a:rPr>
              <a:t>授權扣帳書</a:t>
            </a:r>
          </a:p>
        </p:txBody>
      </p:sp>
      <p:sp>
        <p:nvSpPr>
          <p:cNvPr id="163846" name="AutoShape 6"/>
          <p:cNvSpPr>
            <a:spLocks noChangeArrowheads="1"/>
          </p:cNvSpPr>
          <p:nvPr/>
        </p:nvSpPr>
        <p:spPr bwMode="auto">
          <a:xfrm>
            <a:off x="2895600" y="1143000"/>
            <a:ext cx="2971800" cy="2286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imes New Roman" pitchFamily="18" charset="0"/>
                <a:ea typeface="標楷體" pitchFamily="65" charset="-120"/>
              </a:rPr>
              <a:t>倘須修改信用狀</a:t>
            </a:r>
          </a:p>
        </p:txBody>
      </p:sp>
      <p:sp>
        <p:nvSpPr>
          <p:cNvPr id="163847" name="AutoShape 7"/>
          <p:cNvSpPr>
            <a:spLocks noChangeArrowheads="1"/>
          </p:cNvSpPr>
          <p:nvPr/>
        </p:nvSpPr>
        <p:spPr bwMode="auto">
          <a:xfrm>
            <a:off x="7010400" y="1143000"/>
            <a:ext cx="1524000" cy="304800"/>
          </a:xfrm>
          <a:prstGeom prst="flowChartDocumen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latin typeface="Times New Roman" pitchFamily="18" charset="0"/>
                <a:ea typeface="標楷體" pitchFamily="65" charset="-120"/>
              </a:rPr>
              <a:t>信用狀修改書</a:t>
            </a:r>
          </a:p>
        </p:txBody>
      </p:sp>
      <p:sp>
        <p:nvSpPr>
          <p:cNvPr id="163848" name="AutoShape 8"/>
          <p:cNvSpPr>
            <a:spLocks noChangeArrowheads="1"/>
          </p:cNvSpPr>
          <p:nvPr/>
        </p:nvSpPr>
        <p:spPr bwMode="auto">
          <a:xfrm>
            <a:off x="2895600" y="1676400"/>
            <a:ext cx="2971800" cy="2286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imes New Roman" pitchFamily="18" charset="0"/>
                <a:ea typeface="標楷體" pitchFamily="65" charset="-120"/>
              </a:rPr>
              <a:t>海運貨物已到達</a:t>
            </a:r>
            <a:r>
              <a:rPr lang="en-US" altLang="zh-TW" sz="1800" b="1">
                <a:latin typeface="Times New Roman" pitchFamily="18" charset="0"/>
                <a:ea typeface="標楷體" pitchFamily="65" charset="-120"/>
              </a:rPr>
              <a:t>,</a:t>
            </a:r>
            <a:r>
              <a:rPr lang="zh-TW" altLang="en-US" sz="1800" b="1">
                <a:latin typeface="Times New Roman" pitchFamily="18" charset="0"/>
                <a:ea typeface="標楷體" pitchFamily="65" charset="-120"/>
              </a:rPr>
              <a:t>單據未到</a:t>
            </a:r>
          </a:p>
        </p:txBody>
      </p:sp>
      <p:sp>
        <p:nvSpPr>
          <p:cNvPr id="163849" name="AutoShape 9"/>
          <p:cNvSpPr>
            <a:spLocks noChangeArrowheads="1"/>
          </p:cNvSpPr>
          <p:nvPr/>
        </p:nvSpPr>
        <p:spPr bwMode="auto">
          <a:xfrm>
            <a:off x="2895600" y="2133600"/>
            <a:ext cx="2971800" cy="2286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imes New Roman" pitchFamily="18" charset="0"/>
                <a:ea typeface="標楷體" pitchFamily="65" charset="-120"/>
              </a:rPr>
              <a:t>空運貨物已到達</a:t>
            </a:r>
          </a:p>
        </p:txBody>
      </p:sp>
      <p:sp>
        <p:nvSpPr>
          <p:cNvPr id="163850" name="Rectangle 10"/>
          <p:cNvSpPr>
            <a:spLocks noChangeArrowheads="1"/>
          </p:cNvSpPr>
          <p:nvPr/>
        </p:nvSpPr>
        <p:spPr bwMode="auto">
          <a:xfrm>
            <a:off x="7010400" y="1676400"/>
            <a:ext cx="1524000" cy="3048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latin typeface="Times New Roman" pitchFamily="18" charset="0"/>
                <a:ea typeface="標楷體" pitchFamily="65" charset="-120"/>
              </a:rPr>
              <a:t>擔保提貨</a:t>
            </a:r>
          </a:p>
        </p:txBody>
      </p:sp>
      <p:sp>
        <p:nvSpPr>
          <p:cNvPr id="163851" name="Rectangle 11"/>
          <p:cNvSpPr>
            <a:spLocks noChangeArrowheads="1"/>
          </p:cNvSpPr>
          <p:nvPr/>
        </p:nvSpPr>
        <p:spPr bwMode="auto">
          <a:xfrm>
            <a:off x="7010400" y="2133600"/>
            <a:ext cx="1524000" cy="3048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latin typeface="Tahoma" pitchFamily="34" charset="0"/>
                <a:ea typeface="標楷體" pitchFamily="65" charset="-120"/>
              </a:rPr>
              <a:t>副提單背書</a:t>
            </a:r>
          </a:p>
        </p:txBody>
      </p:sp>
      <p:sp>
        <p:nvSpPr>
          <p:cNvPr id="163852" name="Rectangle 12"/>
          <p:cNvSpPr>
            <a:spLocks noChangeArrowheads="1"/>
          </p:cNvSpPr>
          <p:nvPr/>
        </p:nvSpPr>
        <p:spPr bwMode="auto">
          <a:xfrm>
            <a:off x="304800" y="2590800"/>
            <a:ext cx="1524000" cy="381000"/>
          </a:xfrm>
          <a:prstGeom prst="rect">
            <a:avLst/>
          </a:prstGeom>
          <a:solidFill>
            <a:schemeClr val="hlink"/>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000" b="1">
                <a:solidFill>
                  <a:schemeClr val="tx2"/>
                </a:solidFill>
                <a:latin typeface="Tahoma" pitchFamily="34" charset="0"/>
                <a:ea typeface="標楷體" pitchFamily="65" charset="-120"/>
              </a:rPr>
              <a:t>到單</a:t>
            </a:r>
          </a:p>
        </p:txBody>
      </p:sp>
      <p:sp>
        <p:nvSpPr>
          <p:cNvPr id="163853" name="AutoShape 13"/>
          <p:cNvSpPr>
            <a:spLocks noChangeArrowheads="1"/>
          </p:cNvSpPr>
          <p:nvPr/>
        </p:nvSpPr>
        <p:spPr bwMode="auto">
          <a:xfrm>
            <a:off x="2895600" y="2590800"/>
            <a:ext cx="2971800" cy="5334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ahoma" pitchFamily="34" charset="0"/>
                <a:ea typeface="標楷體" pitchFamily="65" charset="-120"/>
              </a:rPr>
              <a:t>已辦擔保提貨或</a:t>
            </a:r>
          </a:p>
          <a:p>
            <a:pPr algn="ctr" eaLnBrk="1" hangingPunct="1">
              <a:spcBef>
                <a:spcPct val="0"/>
              </a:spcBef>
              <a:buClrTx/>
              <a:buSzTx/>
              <a:buFontTx/>
              <a:buNone/>
            </a:pPr>
            <a:r>
              <a:rPr lang="zh-TW" altLang="en-US" sz="1800" b="1">
                <a:latin typeface="Tahoma" pitchFamily="34" charset="0"/>
                <a:ea typeface="標楷體" pitchFamily="65" charset="-120"/>
              </a:rPr>
              <a:t>副提單背書</a:t>
            </a:r>
          </a:p>
        </p:txBody>
      </p:sp>
      <p:sp>
        <p:nvSpPr>
          <p:cNvPr id="163854" name="Rectangle 14"/>
          <p:cNvSpPr>
            <a:spLocks noChangeArrowheads="1"/>
          </p:cNvSpPr>
          <p:nvPr/>
        </p:nvSpPr>
        <p:spPr bwMode="auto">
          <a:xfrm>
            <a:off x="7010400" y="2590800"/>
            <a:ext cx="1524000" cy="5334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latin typeface="Tahoma" pitchFamily="34" charset="0"/>
                <a:ea typeface="標楷體" pitchFamily="65" charset="-120"/>
              </a:rPr>
              <a:t>解除擔保責任</a:t>
            </a:r>
          </a:p>
          <a:p>
            <a:pPr algn="ctr" eaLnBrk="1" hangingPunct="1">
              <a:spcBef>
                <a:spcPct val="0"/>
              </a:spcBef>
              <a:buClrTx/>
              <a:buSzTx/>
              <a:buFontTx/>
              <a:buNone/>
            </a:pPr>
            <a:r>
              <a:rPr lang="zh-TW" altLang="en-US" sz="1800" b="1" dirty="0">
                <a:latin typeface="Tahoma" pitchFamily="34" charset="0"/>
                <a:ea typeface="標楷體" pitchFamily="65" charset="-120"/>
              </a:rPr>
              <a:t>及帳務處理</a:t>
            </a:r>
          </a:p>
        </p:txBody>
      </p:sp>
      <p:sp>
        <p:nvSpPr>
          <p:cNvPr id="163855" name="AutoShape 15"/>
          <p:cNvSpPr>
            <a:spLocks noChangeArrowheads="1"/>
          </p:cNvSpPr>
          <p:nvPr/>
        </p:nvSpPr>
        <p:spPr bwMode="auto">
          <a:xfrm>
            <a:off x="0" y="3276600"/>
            <a:ext cx="2590800" cy="5334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ahoma" pitchFamily="34" charset="0"/>
                <a:ea typeface="標楷體" pitchFamily="65" charset="-120"/>
              </a:rPr>
              <a:t>未辦擔保提貨或副提單</a:t>
            </a:r>
          </a:p>
          <a:p>
            <a:pPr algn="ctr" eaLnBrk="1" hangingPunct="1">
              <a:spcBef>
                <a:spcPct val="0"/>
              </a:spcBef>
              <a:buClrTx/>
              <a:buSzTx/>
              <a:buFontTx/>
              <a:buNone/>
            </a:pPr>
            <a:r>
              <a:rPr lang="zh-TW" altLang="en-US" sz="1800" b="1">
                <a:latin typeface="Tahoma" pitchFamily="34" charset="0"/>
                <a:ea typeface="標楷體" pitchFamily="65" charset="-120"/>
              </a:rPr>
              <a:t>背書</a:t>
            </a:r>
            <a:r>
              <a:rPr lang="en-US" altLang="zh-TW" sz="1800" b="1">
                <a:latin typeface="Tahoma" pitchFamily="34" charset="0"/>
                <a:ea typeface="標楷體" pitchFamily="65" charset="-120"/>
              </a:rPr>
              <a:t>,</a:t>
            </a:r>
            <a:r>
              <a:rPr lang="zh-TW" altLang="en-US" sz="1800" b="1">
                <a:latin typeface="Tahoma" pitchFamily="34" charset="0"/>
                <a:ea typeface="標楷體" pitchFamily="65" charset="-120"/>
              </a:rPr>
              <a:t>須審單通知到單</a:t>
            </a:r>
            <a:endParaRPr lang="zh-TW" altLang="en-US" sz="2400">
              <a:latin typeface="Tahoma" pitchFamily="34" charset="0"/>
            </a:endParaRPr>
          </a:p>
        </p:txBody>
      </p:sp>
      <p:sp>
        <p:nvSpPr>
          <p:cNvPr id="163856" name="AutoShape 16"/>
          <p:cNvSpPr>
            <a:spLocks noChangeArrowheads="1"/>
          </p:cNvSpPr>
          <p:nvPr/>
        </p:nvSpPr>
        <p:spPr bwMode="auto">
          <a:xfrm>
            <a:off x="2971800" y="4038600"/>
            <a:ext cx="2895600" cy="2286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ahoma" pitchFamily="34" charset="0"/>
                <a:ea typeface="標楷體" pitchFamily="65" charset="-120"/>
              </a:rPr>
              <a:t>單據有瑕疵</a:t>
            </a:r>
            <a:r>
              <a:rPr lang="en-US" altLang="zh-TW" sz="1800" b="1">
                <a:latin typeface="Tahoma" pitchFamily="34" charset="0"/>
                <a:ea typeface="標楷體" pitchFamily="65" charset="-120"/>
              </a:rPr>
              <a:t>,</a:t>
            </a:r>
            <a:r>
              <a:rPr lang="zh-TW" altLang="en-US" sz="1800" b="1">
                <a:latin typeface="Tahoma" pitchFamily="34" charset="0"/>
                <a:ea typeface="標楷體" pitchFamily="65" charset="-120"/>
              </a:rPr>
              <a:t>不被接受</a:t>
            </a:r>
          </a:p>
        </p:txBody>
      </p:sp>
      <p:sp>
        <p:nvSpPr>
          <p:cNvPr id="163857" name="Rectangle 17"/>
          <p:cNvSpPr>
            <a:spLocks noChangeArrowheads="1"/>
          </p:cNvSpPr>
          <p:nvPr/>
        </p:nvSpPr>
        <p:spPr bwMode="auto">
          <a:xfrm>
            <a:off x="304800" y="4038600"/>
            <a:ext cx="1524000" cy="304800"/>
          </a:xfrm>
          <a:prstGeom prst="rect">
            <a:avLst/>
          </a:prstGeom>
          <a:solidFill>
            <a:schemeClr val="hlink"/>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ahoma" pitchFamily="34" charset="0"/>
                <a:ea typeface="標楷體" pitchFamily="65" charset="-120"/>
              </a:rPr>
              <a:t>通知到單</a:t>
            </a:r>
            <a:r>
              <a:rPr lang="en-US" altLang="zh-TW" sz="1800" b="1">
                <a:latin typeface="Tahoma" pitchFamily="34" charset="0"/>
                <a:ea typeface="標楷體" pitchFamily="65" charset="-120"/>
              </a:rPr>
              <a:t>/</a:t>
            </a:r>
            <a:r>
              <a:rPr lang="zh-TW" altLang="en-US" sz="1800" b="1">
                <a:latin typeface="Tahoma" pitchFamily="34" charset="0"/>
                <a:ea typeface="標楷體" pitchFamily="65" charset="-120"/>
              </a:rPr>
              <a:t>贖單</a:t>
            </a:r>
          </a:p>
        </p:txBody>
      </p:sp>
      <p:sp>
        <p:nvSpPr>
          <p:cNvPr id="163858" name="AutoShape 18"/>
          <p:cNvSpPr>
            <a:spLocks noChangeArrowheads="1"/>
          </p:cNvSpPr>
          <p:nvPr/>
        </p:nvSpPr>
        <p:spPr bwMode="auto">
          <a:xfrm>
            <a:off x="0" y="4572000"/>
            <a:ext cx="2590800" cy="2286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ahoma" pitchFamily="34" charset="0"/>
                <a:ea typeface="標楷體" pitchFamily="65" charset="-120"/>
              </a:rPr>
              <a:t>無瑕疵或接受瑕疵</a:t>
            </a:r>
          </a:p>
        </p:txBody>
      </p:sp>
      <p:sp>
        <p:nvSpPr>
          <p:cNvPr id="163859" name="Rectangle 19"/>
          <p:cNvSpPr>
            <a:spLocks noChangeArrowheads="1"/>
          </p:cNvSpPr>
          <p:nvPr/>
        </p:nvSpPr>
        <p:spPr bwMode="auto">
          <a:xfrm>
            <a:off x="7010400" y="3962400"/>
            <a:ext cx="1524000" cy="3048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latin typeface="Tahoma" pitchFamily="34" charset="0"/>
                <a:ea typeface="標楷體" pitchFamily="65" charset="-120"/>
              </a:rPr>
              <a:t>辦理拒付作業</a:t>
            </a:r>
          </a:p>
        </p:txBody>
      </p:sp>
      <p:sp>
        <p:nvSpPr>
          <p:cNvPr id="163860" name="AutoShape 20"/>
          <p:cNvSpPr>
            <a:spLocks noChangeArrowheads="1"/>
          </p:cNvSpPr>
          <p:nvPr/>
        </p:nvSpPr>
        <p:spPr bwMode="auto">
          <a:xfrm>
            <a:off x="2895600" y="4953000"/>
            <a:ext cx="2895600" cy="2286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1800" b="1">
                <a:latin typeface="Times New Roman" pitchFamily="18" charset="0"/>
                <a:ea typeface="標楷體" pitchFamily="65" charset="-120"/>
              </a:rPr>
              <a:t>GN Form </a:t>
            </a:r>
            <a:r>
              <a:rPr lang="zh-TW" altLang="en-US" sz="1800" b="1">
                <a:latin typeface="Times New Roman" pitchFamily="18" charset="0"/>
                <a:ea typeface="標楷體" pitchFamily="65" charset="-120"/>
              </a:rPr>
              <a:t>信用狀贖單後 </a:t>
            </a:r>
          </a:p>
        </p:txBody>
      </p:sp>
      <p:sp>
        <p:nvSpPr>
          <p:cNvPr id="163861" name="Rectangle 21"/>
          <p:cNvSpPr>
            <a:spLocks noChangeArrowheads="1"/>
          </p:cNvSpPr>
          <p:nvPr/>
        </p:nvSpPr>
        <p:spPr bwMode="auto">
          <a:xfrm>
            <a:off x="7010400" y="4648200"/>
            <a:ext cx="1524000" cy="6096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latin typeface="Times New Roman" pitchFamily="18" charset="0"/>
                <a:ea typeface="標楷體" pitchFamily="65" charset="-120"/>
              </a:rPr>
              <a:t>依指示匯付</a:t>
            </a:r>
          </a:p>
          <a:p>
            <a:pPr algn="ctr" eaLnBrk="1" hangingPunct="1">
              <a:spcBef>
                <a:spcPct val="0"/>
              </a:spcBef>
              <a:buClrTx/>
              <a:buSzTx/>
              <a:buFontTx/>
              <a:buNone/>
            </a:pPr>
            <a:r>
              <a:rPr lang="zh-TW" altLang="en-US" sz="1800" b="1" dirty="0">
                <a:latin typeface="Times New Roman" pitchFamily="18" charset="0"/>
                <a:ea typeface="標楷體" pitchFamily="65" charset="-120"/>
              </a:rPr>
              <a:t>國外提示銀行</a:t>
            </a:r>
          </a:p>
        </p:txBody>
      </p:sp>
      <p:sp>
        <p:nvSpPr>
          <p:cNvPr id="163862" name="AutoShape 22"/>
          <p:cNvSpPr>
            <a:spLocks noChangeArrowheads="1"/>
          </p:cNvSpPr>
          <p:nvPr/>
        </p:nvSpPr>
        <p:spPr bwMode="auto">
          <a:xfrm>
            <a:off x="2819400" y="4572000"/>
            <a:ext cx="1676400" cy="2286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imes New Roman" pitchFamily="18" charset="0"/>
                <a:ea typeface="標楷體" pitchFamily="65" charset="-120"/>
              </a:rPr>
              <a:t>即期信用狀</a:t>
            </a:r>
          </a:p>
        </p:txBody>
      </p:sp>
      <p:sp>
        <p:nvSpPr>
          <p:cNvPr id="163863" name="Rectangle 23"/>
          <p:cNvSpPr>
            <a:spLocks noChangeArrowheads="1"/>
          </p:cNvSpPr>
          <p:nvPr/>
        </p:nvSpPr>
        <p:spPr bwMode="auto">
          <a:xfrm>
            <a:off x="4953000" y="4495800"/>
            <a:ext cx="1828800" cy="3048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latin typeface="Times New Roman" pitchFamily="18" charset="0"/>
                <a:ea typeface="標楷體" pitchFamily="65" charset="-120"/>
              </a:rPr>
              <a:t>付款贖單</a:t>
            </a:r>
            <a:r>
              <a:rPr lang="en-US" altLang="zh-TW" sz="1800" b="1" dirty="0">
                <a:latin typeface="Times New Roman" pitchFamily="18" charset="0"/>
                <a:ea typeface="標楷體" pitchFamily="65" charset="-120"/>
              </a:rPr>
              <a:t>,</a:t>
            </a:r>
            <a:r>
              <a:rPr lang="zh-TW" altLang="en-US" sz="1800" b="1" dirty="0">
                <a:latin typeface="Times New Roman" pitchFamily="18" charset="0"/>
                <a:ea typeface="標楷體" pitchFamily="65" charset="-120"/>
              </a:rPr>
              <a:t>結案歸檔</a:t>
            </a:r>
          </a:p>
        </p:txBody>
      </p:sp>
      <p:sp>
        <p:nvSpPr>
          <p:cNvPr id="163864" name="AutoShape 24"/>
          <p:cNvSpPr>
            <a:spLocks noChangeArrowheads="1"/>
          </p:cNvSpPr>
          <p:nvPr/>
        </p:nvSpPr>
        <p:spPr bwMode="auto">
          <a:xfrm>
            <a:off x="457200" y="5410200"/>
            <a:ext cx="1752600" cy="2286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ahoma" pitchFamily="34" charset="0"/>
                <a:ea typeface="標楷體" pitchFamily="65" charset="-120"/>
              </a:rPr>
              <a:t>遠期信用狀</a:t>
            </a:r>
          </a:p>
        </p:txBody>
      </p:sp>
      <p:sp>
        <p:nvSpPr>
          <p:cNvPr id="163865" name="Rectangle 25"/>
          <p:cNvSpPr>
            <a:spLocks noChangeArrowheads="1"/>
          </p:cNvSpPr>
          <p:nvPr/>
        </p:nvSpPr>
        <p:spPr bwMode="auto">
          <a:xfrm>
            <a:off x="2514600" y="5410200"/>
            <a:ext cx="1219200" cy="304800"/>
          </a:xfrm>
          <a:prstGeom prst="rect">
            <a:avLst/>
          </a:prstGeom>
          <a:solidFill>
            <a:schemeClr val="hlink"/>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ahoma" pitchFamily="34" charset="0"/>
                <a:ea typeface="標楷體" pitchFamily="65" charset="-120"/>
              </a:rPr>
              <a:t>承兌贖單</a:t>
            </a:r>
          </a:p>
        </p:txBody>
      </p:sp>
      <p:sp>
        <p:nvSpPr>
          <p:cNvPr id="163866" name="AutoShape 26"/>
          <p:cNvSpPr>
            <a:spLocks noChangeArrowheads="1"/>
          </p:cNvSpPr>
          <p:nvPr/>
        </p:nvSpPr>
        <p:spPr bwMode="auto">
          <a:xfrm>
            <a:off x="4038600" y="5410200"/>
            <a:ext cx="1600200" cy="2286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ahoma" pitchFamily="34" charset="0"/>
                <a:ea typeface="標楷體" pitchFamily="65" charset="-120"/>
              </a:rPr>
              <a:t>買方遠期</a:t>
            </a:r>
          </a:p>
        </p:txBody>
      </p:sp>
      <p:sp>
        <p:nvSpPr>
          <p:cNvPr id="163867" name="AutoShape 27"/>
          <p:cNvSpPr>
            <a:spLocks noChangeArrowheads="1"/>
          </p:cNvSpPr>
          <p:nvPr/>
        </p:nvSpPr>
        <p:spPr bwMode="auto">
          <a:xfrm>
            <a:off x="4038600" y="5867400"/>
            <a:ext cx="1600200" cy="2286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ahoma" pitchFamily="34" charset="0"/>
                <a:ea typeface="標楷體" pitchFamily="65" charset="-120"/>
              </a:rPr>
              <a:t>賣方遠期</a:t>
            </a:r>
          </a:p>
        </p:txBody>
      </p:sp>
      <p:sp>
        <p:nvSpPr>
          <p:cNvPr id="163868" name="Rectangle 28"/>
          <p:cNvSpPr>
            <a:spLocks noChangeArrowheads="1"/>
          </p:cNvSpPr>
          <p:nvPr/>
        </p:nvSpPr>
        <p:spPr bwMode="auto">
          <a:xfrm>
            <a:off x="7010400" y="5486400"/>
            <a:ext cx="1524000" cy="5334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latin typeface="Tahoma" pitchFamily="34" charset="0"/>
                <a:ea typeface="標楷體" pitchFamily="65" charset="-120"/>
              </a:rPr>
              <a:t>對國外提示銀行</a:t>
            </a:r>
          </a:p>
          <a:p>
            <a:pPr algn="ctr" eaLnBrk="1" hangingPunct="1">
              <a:spcBef>
                <a:spcPct val="0"/>
              </a:spcBef>
              <a:buClrTx/>
              <a:buSzTx/>
              <a:buFontTx/>
              <a:buNone/>
            </a:pPr>
            <a:r>
              <a:rPr lang="zh-TW" altLang="en-US" sz="1800" b="1" dirty="0">
                <a:latin typeface="Tahoma" pitchFamily="34" charset="0"/>
                <a:ea typeface="標楷體" pitchFamily="65" charset="-120"/>
              </a:rPr>
              <a:t>為到期通知</a:t>
            </a:r>
          </a:p>
        </p:txBody>
      </p:sp>
      <p:sp>
        <p:nvSpPr>
          <p:cNvPr id="163869" name="Rectangle 29"/>
          <p:cNvSpPr>
            <a:spLocks noChangeArrowheads="1"/>
          </p:cNvSpPr>
          <p:nvPr/>
        </p:nvSpPr>
        <p:spPr bwMode="auto">
          <a:xfrm>
            <a:off x="2514600" y="6096000"/>
            <a:ext cx="1219200" cy="304800"/>
          </a:xfrm>
          <a:prstGeom prst="rect">
            <a:avLst/>
          </a:prstGeom>
          <a:solidFill>
            <a:schemeClr val="hlink"/>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ahoma" pitchFamily="34" charset="0"/>
                <a:ea typeface="標楷體" pitchFamily="65" charset="-120"/>
              </a:rPr>
              <a:t>到期還款</a:t>
            </a:r>
          </a:p>
        </p:txBody>
      </p:sp>
      <p:sp>
        <p:nvSpPr>
          <p:cNvPr id="163870" name="Rectangle 30"/>
          <p:cNvSpPr>
            <a:spLocks noChangeArrowheads="1"/>
          </p:cNvSpPr>
          <p:nvPr/>
        </p:nvSpPr>
        <p:spPr bwMode="auto">
          <a:xfrm>
            <a:off x="7010400" y="6172200"/>
            <a:ext cx="1524000" cy="5334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latin typeface="Times New Roman" pitchFamily="18" charset="0"/>
                <a:ea typeface="標楷體" pitchFamily="65" charset="-120"/>
              </a:rPr>
              <a:t>依指示匯付</a:t>
            </a:r>
          </a:p>
          <a:p>
            <a:pPr algn="ctr" eaLnBrk="1" hangingPunct="1">
              <a:spcBef>
                <a:spcPct val="0"/>
              </a:spcBef>
              <a:buClrTx/>
              <a:buSzTx/>
              <a:buFontTx/>
              <a:buNone/>
            </a:pPr>
            <a:r>
              <a:rPr lang="zh-TW" altLang="en-US" sz="1800" b="1" dirty="0">
                <a:latin typeface="Times New Roman" pitchFamily="18" charset="0"/>
                <a:ea typeface="標楷體" pitchFamily="65" charset="-120"/>
              </a:rPr>
              <a:t>國外提示銀行</a:t>
            </a:r>
          </a:p>
        </p:txBody>
      </p:sp>
      <p:sp>
        <p:nvSpPr>
          <p:cNvPr id="163871" name="AutoShape 31"/>
          <p:cNvSpPr>
            <a:spLocks noChangeArrowheads="1"/>
          </p:cNvSpPr>
          <p:nvPr/>
        </p:nvSpPr>
        <p:spPr bwMode="auto">
          <a:xfrm>
            <a:off x="4724400" y="6248400"/>
            <a:ext cx="1447800" cy="228600"/>
          </a:xfrm>
          <a:prstGeom prst="flowChartTerminator">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Tahoma" pitchFamily="34" charset="0"/>
                <a:ea typeface="標楷體" pitchFamily="65" charset="-120"/>
              </a:rPr>
              <a:t>賣方遠期</a:t>
            </a:r>
          </a:p>
        </p:txBody>
      </p:sp>
      <p:sp>
        <p:nvSpPr>
          <p:cNvPr id="163872" name="Oval 32"/>
          <p:cNvSpPr>
            <a:spLocks noChangeArrowheads="1"/>
          </p:cNvSpPr>
          <p:nvPr/>
        </p:nvSpPr>
        <p:spPr bwMode="auto">
          <a:xfrm>
            <a:off x="3657600" y="6553200"/>
            <a:ext cx="1447800" cy="304800"/>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solidFill>
                  <a:schemeClr val="bg1"/>
                </a:solidFill>
                <a:latin typeface="Tahoma" pitchFamily="34" charset="0"/>
                <a:ea typeface="標楷體" pitchFamily="65" charset="-120"/>
              </a:rPr>
              <a:t>結案歸檔</a:t>
            </a:r>
          </a:p>
        </p:txBody>
      </p:sp>
      <p:sp>
        <p:nvSpPr>
          <p:cNvPr id="163873" name="AutoShape 33"/>
          <p:cNvSpPr>
            <a:spLocks noChangeArrowheads="1"/>
          </p:cNvSpPr>
          <p:nvPr/>
        </p:nvSpPr>
        <p:spPr bwMode="auto">
          <a:xfrm>
            <a:off x="914400" y="990600"/>
            <a:ext cx="152400" cy="1600200"/>
          </a:xfrm>
          <a:prstGeom prst="downArrow">
            <a:avLst>
              <a:gd name="adj1" fmla="val 50000"/>
              <a:gd name="adj2" fmla="val 262500"/>
            </a:avLst>
          </a:prstGeom>
          <a:solidFill>
            <a:schemeClr val="tx1"/>
          </a:solidFill>
          <a:ln w="9525">
            <a:solidFill>
              <a:schemeClr val="accent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endParaRPr lang="zh-TW" altLang="en-US" sz="1800"/>
          </a:p>
        </p:txBody>
      </p:sp>
      <p:sp>
        <p:nvSpPr>
          <p:cNvPr id="163874" name="Line 34"/>
          <p:cNvSpPr>
            <a:spLocks noChangeShapeType="1"/>
          </p:cNvSpPr>
          <p:nvPr/>
        </p:nvSpPr>
        <p:spPr bwMode="auto">
          <a:xfrm>
            <a:off x="1828800" y="7620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75" name="Line 35"/>
          <p:cNvSpPr>
            <a:spLocks noChangeShapeType="1"/>
          </p:cNvSpPr>
          <p:nvPr/>
        </p:nvSpPr>
        <p:spPr bwMode="auto">
          <a:xfrm>
            <a:off x="5867400" y="7620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76" name="Line 36"/>
          <p:cNvSpPr>
            <a:spLocks noChangeShapeType="1"/>
          </p:cNvSpPr>
          <p:nvPr/>
        </p:nvSpPr>
        <p:spPr bwMode="auto">
          <a:xfrm>
            <a:off x="5957888" y="127635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77" name="Line 37"/>
          <p:cNvSpPr>
            <a:spLocks noChangeShapeType="1"/>
          </p:cNvSpPr>
          <p:nvPr/>
        </p:nvSpPr>
        <p:spPr bwMode="auto">
          <a:xfrm>
            <a:off x="1052513" y="1247775"/>
            <a:ext cx="1828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78" name="Line 38"/>
          <p:cNvSpPr>
            <a:spLocks noChangeShapeType="1"/>
          </p:cNvSpPr>
          <p:nvPr/>
        </p:nvSpPr>
        <p:spPr bwMode="auto">
          <a:xfrm>
            <a:off x="1066800" y="1752600"/>
            <a:ext cx="1752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79" name="Line 39"/>
          <p:cNvSpPr>
            <a:spLocks noChangeShapeType="1"/>
          </p:cNvSpPr>
          <p:nvPr/>
        </p:nvSpPr>
        <p:spPr bwMode="auto">
          <a:xfrm>
            <a:off x="5943600" y="17526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80" name="Line 40"/>
          <p:cNvSpPr>
            <a:spLocks noChangeShapeType="1"/>
          </p:cNvSpPr>
          <p:nvPr/>
        </p:nvSpPr>
        <p:spPr bwMode="auto">
          <a:xfrm>
            <a:off x="1143000" y="2209800"/>
            <a:ext cx="1600200"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81" name="Line 41"/>
          <p:cNvSpPr>
            <a:spLocks noChangeShapeType="1"/>
          </p:cNvSpPr>
          <p:nvPr/>
        </p:nvSpPr>
        <p:spPr bwMode="auto">
          <a:xfrm>
            <a:off x="5943600" y="2209800"/>
            <a:ext cx="990600" cy="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82" name="Line 42"/>
          <p:cNvSpPr>
            <a:spLocks noChangeShapeType="1"/>
          </p:cNvSpPr>
          <p:nvPr/>
        </p:nvSpPr>
        <p:spPr bwMode="auto">
          <a:xfrm>
            <a:off x="1828800" y="2819400"/>
            <a:ext cx="91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83" name="Line 43"/>
          <p:cNvSpPr>
            <a:spLocks noChangeShapeType="1"/>
          </p:cNvSpPr>
          <p:nvPr/>
        </p:nvSpPr>
        <p:spPr bwMode="auto">
          <a:xfrm>
            <a:off x="5943600" y="28194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84" name="Line 44"/>
          <p:cNvSpPr>
            <a:spLocks noChangeShapeType="1"/>
          </p:cNvSpPr>
          <p:nvPr/>
        </p:nvSpPr>
        <p:spPr bwMode="auto">
          <a:xfrm>
            <a:off x="990600" y="29718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85" name="Line 45"/>
          <p:cNvSpPr>
            <a:spLocks noChangeShapeType="1"/>
          </p:cNvSpPr>
          <p:nvPr/>
        </p:nvSpPr>
        <p:spPr bwMode="auto">
          <a:xfrm>
            <a:off x="990600" y="3810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86" name="Line 46"/>
          <p:cNvSpPr>
            <a:spLocks noChangeShapeType="1"/>
          </p:cNvSpPr>
          <p:nvPr/>
        </p:nvSpPr>
        <p:spPr bwMode="auto">
          <a:xfrm>
            <a:off x="1828800" y="4191000"/>
            <a:ext cx="1066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87" name="Line 47"/>
          <p:cNvSpPr>
            <a:spLocks noChangeShapeType="1"/>
          </p:cNvSpPr>
          <p:nvPr/>
        </p:nvSpPr>
        <p:spPr bwMode="auto">
          <a:xfrm>
            <a:off x="5943600" y="4191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88" name="AutoShape 48"/>
          <p:cNvSpPr>
            <a:spLocks noChangeArrowheads="1"/>
          </p:cNvSpPr>
          <p:nvPr/>
        </p:nvSpPr>
        <p:spPr bwMode="auto">
          <a:xfrm>
            <a:off x="914400" y="4343400"/>
            <a:ext cx="76200" cy="228600"/>
          </a:xfrm>
          <a:prstGeom prst="downArrow">
            <a:avLst>
              <a:gd name="adj1" fmla="val 50000"/>
              <a:gd name="adj2" fmla="val 75000"/>
            </a:avLst>
          </a:prstGeom>
          <a:solidFill>
            <a:schemeClr val="tx1"/>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endParaRPr lang="zh-TW" altLang="en-US" sz="1800"/>
          </a:p>
        </p:txBody>
      </p:sp>
      <p:sp>
        <p:nvSpPr>
          <p:cNvPr id="163889" name="Line 49"/>
          <p:cNvSpPr>
            <a:spLocks noChangeShapeType="1"/>
          </p:cNvSpPr>
          <p:nvPr/>
        </p:nvSpPr>
        <p:spPr bwMode="auto">
          <a:xfrm>
            <a:off x="5867400" y="51054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90" name="Line 50"/>
          <p:cNvSpPr>
            <a:spLocks noChangeShapeType="1"/>
          </p:cNvSpPr>
          <p:nvPr/>
        </p:nvSpPr>
        <p:spPr bwMode="auto">
          <a:xfrm>
            <a:off x="2590800" y="46482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91" name="Line 51"/>
          <p:cNvSpPr>
            <a:spLocks noChangeShapeType="1"/>
          </p:cNvSpPr>
          <p:nvPr/>
        </p:nvSpPr>
        <p:spPr bwMode="auto">
          <a:xfrm>
            <a:off x="4495800" y="4648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92" name="Line 52"/>
          <p:cNvSpPr>
            <a:spLocks noChangeShapeType="1"/>
          </p:cNvSpPr>
          <p:nvPr/>
        </p:nvSpPr>
        <p:spPr bwMode="auto">
          <a:xfrm>
            <a:off x="5257800" y="48006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93" name="Line 53"/>
          <p:cNvSpPr>
            <a:spLocks noChangeShapeType="1"/>
          </p:cNvSpPr>
          <p:nvPr/>
        </p:nvSpPr>
        <p:spPr bwMode="auto">
          <a:xfrm>
            <a:off x="990600" y="48768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94" name="Line 54"/>
          <p:cNvSpPr>
            <a:spLocks noChangeShapeType="1"/>
          </p:cNvSpPr>
          <p:nvPr/>
        </p:nvSpPr>
        <p:spPr bwMode="auto">
          <a:xfrm>
            <a:off x="2209800" y="5486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95" name="Line 55"/>
          <p:cNvSpPr>
            <a:spLocks noChangeShapeType="1"/>
          </p:cNvSpPr>
          <p:nvPr/>
        </p:nvSpPr>
        <p:spPr bwMode="auto">
          <a:xfrm>
            <a:off x="3124200" y="5715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96" name="Line 56"/>
          <p:cNvSpPr>
            <a:spLocks noChangeShapeType="1"/>
          </p:cNvSpPr>
          <p:nvPr/>
        </p:nvSpPr>
        <p:spPr bwMode="auto">
          <a:xfrm>
            <a:off x="3886200" y="55626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97" name="Line 57"/>
          <p:cNvSpPr>
            <a:spLocks noChangeShapeType="1"/>
          </p:cNvSpPr>
          <p:nvPr/>
        </p:nvSpPr>
        <p:spPr bwMode="auto">
          <a:xfrm>
            <a:off x="3886200" y="55626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98" name="Line 58"/>
          <p:cNvSpPr>
            <a:spLocks noChangeShapeType="1"/>
          </p:cNvSpPr>
          <p:nvPr/>
        </p:nvSpPr>
        <p:spPr bwMode="auto">
          <a:xfrm>
            <a:off x="3886200" y="59436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899" name="Line 59"/>
          <p:cNvSpPr>
            <a:spLocks noChangeShapeType="1"/>
          </p:cNvSpPr>
          <p:nvPr/>
        </p:nvSpPr>
        <p:spPr bwMode="auto">
          <a:xfrm>
            <a:off x="3733800" y="56388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00" name="Line 60"/>
          <p:cNvSpPr>
            <a:spLocks noChangeShapeType="1"/>
          </p:cNvSpPr>
          <p:nvPr/>
        </p:nvSpPr>
        <p:spPr bwMode="auto">
          <a:xfrm flipV="1">
            <a:off x="5257800" y="5181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01" name="Line 61"/>
          <p:cNvSpPr>
            <a:spLocks noChangeShapeType="1"/>
          </p:cNvSpPr>
          <p:nvPr/>
        </p:nvSpPr>
        <p:spPr bwMode="auto">
          <a:xfrm>
            <a:off x="5638800" y="59436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02" name="Line 62"/>
          <p:cNvSpPr>
            <a:spLocks noChangeShapeType="1"/>
          </p:cNvSpPr>
          <p:nvPr/>
        </p:nvSpPr>
        <p:spPr bwMode="auto">
          <a:xfrm>
            <a:off x="6172200" y="6324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03" name="Line 63"/>
          <p:cNvSpPr>
            <a:spLocks noChangeShapeType="1"/>
          </p:cNvSpPr>
          <p:nvPr/>
        </p:nvSpPr>
        <p:spPr bwMode="auto">
          <a:xfrm>
            <a:off x="3124200" y="64008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04" name="Line 64"/>
          <p:cNvSpPr>
            <a:spLocks noChangeShapeType="1"/>
          </p:cNvSpPr>
          <p:nvPr/>
        </p:nvSpPr>
        <p:spPr bwMode="auto">
          <a:xfrm>
            <a:off x="3124200" y="6705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05" name="Line 65"/>
          <p:cNvSpPr>
            <a:spLocks noChangeShapeType="1"/>
          </p:cNvSpPr>
          <p:nvPr/>
        </p:nvSpPr>
        <p:spPr bwMode="auto">
          <a:xfrm>
            <a:off x="3733800" y="63246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163906" name="Line 66"/>
          <p:cNvSpPr>
            <a:spLocks noChangeShapeType="1"/>
          </p:cNvSpPr>
          <p:nvPr/>
        </p:nvSpPr>
        <p:spPr bwMode="auto">
          <a:xfrm>
            <a:off x="1042988" y="2205038"/>
            <a:ext cx="18732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63907" name="Line 67"/>
          <p:cNvSpPr>
            <a:spLocks noChangeShapeType="1"/>
          </p:cNvSpPr>
          <p:nvPr/>
        </p:nvSpPr>
        <p:spPr bwMode="auto">
          <a:xfrm>
            <a:off x="5867400" y="2205038"/>
            <a:ext cx="10810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309</a:t>
            </a:fld>
            <a:endParaRPr lang="zh-TW" altLang="en-US"/>
          </a:p>
        </p:txBody>
      </p:sp>
    </p:spTree>
    <p:extLst>
      <p:ext uri="{BB962C8B-B14F-4D97-AF65-F5344CB8AC3E}">
        <p14:creationId xmlns:p14="http://schemas.microsoft.com/office/powerpoint/2010/main" xmlns="" val="2577969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無歧視之貿易</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31</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所謂無歧視之貿易係</a:t>
            </a:r>
            <a:r>
              <a:rPr lang="zh-TW" altLang="zh-TW" sz="3200" b="1" dirty="0" smtClean="0"/>
              <a:t>指</a:t>
            </a:r>
            <a:r>
              <a:rPr lang="en-US" altLang="zh-TW" sz="3200" b="1" dirty="0"/>
              <a:t>:</a:t>
            </a:r>
            <a:endParaRPr lang="en-US" altLang="zh-TW" sz="3200" b="1" dirty="0" smtClean="0"/>
          </a:p>
          <a:p>
            <a:pPr>
              <a:buFont typeface="Wingdings" panose="05000000000000000000" pitchFamily="2" charset="2"/>
              <a:buChar char="Ø"/>
            </a:pPr>
            <a:r>
              <a:rPr lang="zh-TW" altLang="zh-TW" sz="3200" b="1" dirty="0" smtClean="0"/>
              <a:t>在</a:t>
            </a:r>
            <a:r>
              <a:rPr lang="zh-TW" altLang="zh-TW" sz="3200" b="1" dirty="0"/>
              <a:t>對外關係上須對來自所有會員之貨品給予同等最優惠待遇</a:t>
            </a:r>
            <a:r>
              <a:rPr lang="zh-TW" altLang="zh-TW" sz="3200" b="1" dirty="0" smtClean="0"/>
              <a:t>之</a:t>
            </a:r>
            <a:r>
              <a:rPr lang="en-US" altLang="zh-TW" sz="3200" b="1" dirty="0" smtClean="0"/>
              <a:t>”</a:t>
            </a:r>
            <a:r>
              <a:rPr lang="zh-TW" altLang="zh-TW" sz="3200" b="1" dirty="0" smtClean="0"/>
              <a:t>最惠國待遇</a:t>
            </a:r>
            <a:r>
              <a:rPr lang="en-US" altLang="zh-TW" sz="3200" b="1" dirty="0" smtClean="0"/>
              <a:t>”(</a:t>
            </a:r>
            <a:r>
              <a:rPr lang="en-US" altLang="zh-TW" sz="3200" b="1" dirty="0"/>
              <a:t>Most-Favored- Nation Treatment</a:t>
            </a:r>
            <a:r>
              <a:rPr lang="en-US" altLang="zh-TW" sz="3200" b="1" dirty="0" smtClean="0"/>
              <a:t>)</a:t>
            </a:r>
            <a:r>
              <a:rPr lang="en-US" altLang="zh-TW" sz="3200" b="1" dirty="0"/>
              <a:t>;</a:t>
            </a:r>
            <a:endParaRPr lang="en-US" altLang="zh-TW" sz="3200" b="1" dirty="0" smtClean="0"/>
          </a:p>
          <a:p>
            <a:pPr>
              <a:buFont typeface="Wingdings" panose="05000000000000000000" pitchFamily="2" charset="2"/>
              <a:buChar char="Ø"/>
            </a:pPr>
            <a:r>
              <a:rPr lang="zh-TW" altLang="zh-TW" sz="3200" b="1" dirty="0" smtClean="0"/>
              <a:t>在</a:t>
            </a:r>
            <a:r>
              <a:rPr lang="zh-TW" altLang="zh-TW" sz="3200" b="1" dirty="0"/>
              <a:t>對內關係上則須對自會員進口之貨品給予與本國貨品同等待遇</a:t>
            </a:r>
            <a:r>
              <a:rPr lang="zh-TW" altLang="zh-TW" sz="3200" b="1" dirty="0" smtClean="0"/>
              <a:t>之</a:t>
            </a:r>
            <a:r>
              <a:rPr lang="en-US" altLang="zh-TW" sz="3200" b="1" dirty="0" smtClean="0"/>
              <a:t>”</a:t>
            </a:r>
            <a:r>
              <a:rPr lang="zh-TW" altLang="zh-TW" sz="3200" b="1" dirty="0" smtClean="0"/>
              <a:t>國民待遇</a:t>
            </a:r>
            <a:r>
              <a:rPr lang="en-US" altLang="zh-TW" sz="3200" b="1" dirty="0" smtClean="0"/>
              <a:t>”(</a:t>
            </a:r>
            <a:r>
              <a:rPr lang="en-US" altLang="zh-TW" sz="3200" b="1" dirty="0"/>
              <a:t>National Treatment</a:t>
            </a:r>
            <a:r>
              <a:rPr lang="en-US" altLang="zh-TW" sz="3200" b="1" dirty="0" smtClean="0"/>
              <a:t>).</a:t>
            </a:r>
            <a:endParaRPr lang="zh-TW" altLang="en-US" sz="3200" b="1" dirty="0"/>
          </a:p>
        </p:txBody>
      </p:sp>
    </p:spTree>
    <p:extLst>
      <p:ext uri="{BB962C8B-B14F-4D97-AF65-F5344CB8AC3E}">
        <p14:creationId xmlns:p14="http://schemas.microsoft.com/office/powerpoint/2010/main" xmlns="" val="29741496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276600" cy="620713"/>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bg1"/>
                </a:solidFill>
                <a:latin typeface="Times New Roman" pitchFamily="18" charset="0"/>
                <a:ea typeface="標楷體" pitchFamily="65" charset="-120"/>
                <a:cs typeface="Times New Roman" pitchFamily="18" charset="0"/>
              </a:rPr>
              <a:t>信用狀之開發</a:t>
            </a:r>
          </a:p>
        </p:txBody>
      </p:sp>
      <p:pic>
        <p:nvPicPr>
          <p:cNvPr id="166915"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738" y="620713"/>
            <a:ext cx="1296987"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916" name="Picture 5" descr="工廠的煙囪冒著黑煙"/>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288" y="5445125"/>
            <a:ext cx="1397000"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917"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938" y="5157788"/>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918" name="Picture 7" descr="大型企業設計範本"/>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765175"/>
            <a:ext cx="1008063"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矩形 6"/>
          <p:cNvSpPr/>
          <p:nvPr/>
        </p:nvSpPr>
        <p:spPr>
          <a:xfrm>
            <a:off x="0" y="1773238"/>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申請人</a:t>
            </a:r>
          </a:p>
        </p:txBody>
      </p:sp>
      <p:sp>
        <p:nvSpPr>
          <p:cNvPr id="8" name="矩形 7"/>
          <p:cNvSpPr/>
          <p:nvPr/>
        </p:nvSpPr>
        <p:spPr>
          <a:xfrm>
            <a:off x="3924300" y="333375"/>
            <a:ext cx="1511300" cy="358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開狀銀行</a:t>
            </a:r>
          </a:p>
        </p:txBody>
      </p:sp>
      <p:sp>
        <p:nvSpPr>
          <p:cNvPr id="9" name="矩形 8"/>
          <p:cNvSpPr/>
          <p:nvPr/>
        </p:nvSpPr>
        <p:spPr>
          <a:xfrm>
            <a:off x="3708400" y="6497638"/>
            <a:ext cx="20161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a:solidFill>
                  <a:schemeClr val="tx1"/>
                </a:solidFill>
                <a:latin typeface="標楷體" pitchFamily="65" charset="-120"/>
                <a:ea typeface="標楷體" pitchFamily="65" charset="-120"/>
              </a:rPr>
              <a:t>通知</a:t>
            </a:r>
            <a:r>
              <a:rPr lang="en-US" altLang="zh-TW" sz="2000" b="1" dirty="0">
                <a:solidFill>
                  <a:schemeClr val="tx1"/>
                </a:solidFill>
                <a:latin typeface="標楷體" pitchFamily="65" charset="-120"/>
                <a:ea typeface="標楷體" pitchFamily="65" charset="-120"/>
              </a:rPr>
              <a:t>/</a:t>
            </a:r>
            <a:r>
              <a:rPr lang="zh-TW" altLang="en-US" sz="2000" b="1" dirty="0">
                <a:solidFill>
                  <a:schemeClr val="tx1"/>
                </a:solidFill>
                <a:latin typeface="標楷體" pitchFamily="65" charset="-120"/>
                <a:ea typeface="標楷體" pitchFamily="65" charset="-120"/>
              </a:rPr>
              <a:t>保兌銀行</a:t>
            </a:r>
          </a:p>
        </p:txBody>
      </p:sp>
      <p:sp>
        <p:nvSpPr>
          <p:cNvPr id="10" name="矩形 9"/>
          <p:cNvSpPr/>
          <p:nvPr/>
        </p:nvSpPr>
        <p:spPr>
          <a:xfrm>
            <a:off x="7596188" y="6497638"/>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受益人</a:t>
            </a:r>
          </a:p>
        </p:txBody>
      </p:sp>
      <p:sp>
        <p:nvSpPr>
          <p:cNvPr id="11" name="流程圖: 多重文件 10"/>
          <p:cNvSpPr/>
          <p:nvPr/>
        </p:nvSpPr>
        <p:spPr>
          <a:xfrm>
            <a:off x="1771650" y="720725"/>
            <a:ext cx="1944688" cy="100806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申請書及文件</a:t>
            </a:r>
            <a:endParaRPr lang="en-US" altLang="zh-TW" b="1" dirty="0">
              <a:solidFill>
                <a:schemeClr val="tx1"/>
              </a:solidFill>
              <a:latin typeface="Times New Roman" pitchFamily="18" charset="0"/>
              <a:ea typeface="標楷體" pitchFamily="65" charset="-120"/>
              <a:cs typeface="Times New Roman" pitchFamily="18" charset="0"/>
            </a:endParaRPr>
          </a:p>
          <a:p>
            <a:pPr algn="ctr">
              <a:defRPr/>
            </a:pPr>
            <a:r>
              <a:rPr lang="zh-TW" altLang="en-US" b="1" dirty="0">
                <a:solidFill>
                  <a:schemeClr val="tx1"/>
                </a:solidFill>
                <a:latin typeface="Times New Roman" pitchFamily="18" charset="0"/>
                <a:ea typeface="標楷體" pitchFamily="65" charset="-120"/>
                <a:cs typeface="Times New Roman" pitchFamily="18" charset="0"/>
              </a:rPr>
              <a:t>申請開狀</a:t>
            </a:r>
          </a:p>
        </p:txBody>
      </p:sp>
      <p:cxnSp>
        <p:nvCxnSpPr>
          <p:cNvPr id="15" name="直線接點 14"/>
          <p:cNvCxnSpPr>
            <a:endCxn id="11" idx="1"/>
          </p:cNvCxnSpPr>
          <p:nvPr/>
        </p:nvCxnSpPr>
        <p:spPr>
          <a:xfrm flipV="1">
            <a:off x="1008063" y="1225550"/>
            <a:ext cx="763587"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1" idx="3"/>
          </p:cNvCxnSpPr>
          <p:nvPr/>
        </p:nvCxnSpPr>
        <p:spPr>
          <a:xfrm flipV="1">
            <a:off x="3716338" y="1196975"/>
            <a:ext cx="495300" cy="285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流程圖: 決策 24"/>
          <p:cNvSpPr/>
          <p:nvPr/>
        </p:nvSpPr>
        <p:spPr>
          <a:xfrm>
            <a:off x="2987675" y="2565400"/>
            <a:ext cx="1800225" cy="719138"/>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b="1" dirty="0">
                <a:solidFill>
                  <a:schemeClr val="tx1"/>
                </a:solidFill>
                <a:latin typeface="Times New Roman" pitchFamily="18" charset="0"/>
                <a:ea typeface="標楷體" pitchFamily="65" charset="-120"/>
                <a:cs typeface="Times New Roman" pitchFamily="18" charset="0"/>
              </a:rPr>
              <a:t>1.</a:t>
            </a:r>
            <a:r>
              <a:rPr lang="zh-TW" altLang="en-US" b="1" dirty="0">
                <a:solidFill>
                  <a:schemeClr val="tx1"/>
                </a:solidFill>
                <a:latin typeface="Times New Roman" pitchFamily="18" charset="0"/>
                <a:ea typeface="標楷體" pitchFamily="65" charset="-120"/>
                <a:cs typeface="Times New Roman" pitchFamily="18" charset="0"/>
              </a:rPr>
              <a:t>申請書之審查</a:t>
            </a:r>
          </a:p>
        </p:txBody>
      </p:sp>
      <p:sp>
        <p:nvSpPr>
          <p:cNvPr id="26" name="流程圖: 決策 25"/>
          <p:cNvSpPr/>
          <p:nvPr/>
        </p:nvSpPr>
        <p:spPr>
          <a:xfrm>
            <a:off x="4859338" y="2565400"/>
            <a:ext cx="1800225" cy="719138"/>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b="1" dirty="0">
                <a:solidFill>
                  <a:schemeClr val="tx1"/>
                </a:solidFill>
                <a:latin typeface="Times New Roman" pitchFamily="18" charset="0"/>
                <a:ea typeface="標楷體" pitchFamily="65" charset="-120"/>
                <a:cs typeface="Times New Roman" pitchFamily="18" charset="0"/>
              </a:rPr>
              <a:t>2.</a:t>
            </a:r>
            <a:r>
              <a:rPr lang="zh-TW" altLang="en-US" b="1" dirty="0">
                <a:solidFill>
                  <a:schemeClr val="tx1"/>
                </a:solidFill>
                <a:latin typeface="Times New Roman" pitchFamily="18" charset="0"/>
                <a:ea typeface="標楷體" pitchFamily="65" charset="-120"/>
                <a:cs typeface="Times New Roman" pitchFamily="18" charset="0"/>
              </a:rPr>
              <a:t>第一次結匯與計價</a:t>
            </a:r>
          </a:p>
        </p:txBody>
      </p:sp>
      <p:sp>
        <p:nvSpPr>
          <p:cNvPr id="27" name="流程圖: 決策 26"/>
          <p:cNvSpPr/>
          <p:nvPr/>
        </p:nvSpPr>
        <p:spPr>
          <a:xfrm>
            <a:off x="2843213" y="4149725"/>
            <a:ext cx="2376487" cy="719138"/>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b="1" dirty="0">
                <a:solidFill>
                  <a:schemeClr val="tx1"/>
                </a:solidFill>
                <a:latin typeface="Times New Roman" pitchFamily="18" charset="0"/>
                <a:ea typeface="標楷體" pitchFamily="65" charset="-120"/>
                <a:cs typeface="Times New Roman" pitchFamily="18" charset="0"/>
              </a:rPr>
              <a:t>3.</a:t>
            </a:r>
            <a:r>
              <a:rPr lang="zh-TW" altLang="en-US" b="1" dirty="0">
                <a:solidFill>
                  <a:schemeClr val="tx1"/>
                </a:solidFill>
                <a:latin typeface="Times New Roman" pitchFamily="18" charset="0"/>
                <a:ea typeface="標楷體" pitchFamily="65" charset="-120"/>
                <a:cs typeface="Times New Roman" pitchFamily="18" charset="0"/>
              </a:rPr>
              <a:t>拍發信用狀電文</a:t>
            </a:r>
            <a:r>
              <a:rPr lang="en-US" altLang="zh-TW" b="1" dirty="0">
                <a:solidFill>
                  <a:schemeClr val="tx1"/>
                </a:solidFill>
                <a:latin typeface="Times New Roman" pitchFamily="18" charset="0"/>
                <a:ea typeface="標楷體" pitchFamily="65" charset="-120"/>
                <a:cs typeface="Times New Roman" pitchFamily="18" charset="0"/>
              </a:rPr>
              <a:t>(MT700)</a:t>
            </a:r>
            <a:endParaRPr lang="zh-TW" altLang="en-US" b="1" dirty="0">
              <a:solidFill>
                <a:schemeClr val="tx1"/>
              </a:solidFill>
              <a:latin typeface="Times New Roman" pitchFamily="18" charset="0"/>
              <a:ea typeface="標楷體" pitchFamily="65" charset="-120"/>
              <a:cs typeface="Times New Roman" pitchFamily="18" charset="0"/>
            </a:endParaRPr>
          </a:p>
        </p:txBody>
      </p:sp>
      <p:cxnSp>
        <p:nvCxnSpPr>
          <p:cNvPr id="31" name="直線接點 30"/>
          <p:cNvCxnSpPr/>
          <p:nvPr/>
        </p:nvCxnSpPr>
        <p:spPr>
          <a:xfrm>
            <a:off x="3851275" y="2205038"/>
            <a:ext cx="187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4643438" y="1916113"/>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3851275" y="2205038"/>
            <a:ext cx="0"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5724525" y="2205038"/>
            <a:ext cx="0"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3851275" y="3789363"/>
            <a:ext cx="187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flipV="1">
            <a:off x="3851275" y="3429000"/>
            <a:ext cx="0" cy="360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flipV="1">
            <a:off x="5724525" y="3429000"/>
            <a:ext cx="0" cy="360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向下箭號 69"/>
          <p:cNvSpPr/>
          <p:nvPr/>
        </p:nvSpPr>
        <p:spPr>
          <a:xfrm>
            <a:off x="4140200" y="4941888"/>
            <a:ext cx="71438" cy="28733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1" name="流程圖: 文件 70"/>
          <p:cNvSpPr/>
          <p:nvPr/>
        </p:nvSpPr>
        <p:spPr>
          <a:xfrm>
            <a:off x="5795963" y="5589588"/>
            <a:ext cx="1296987" cy="71913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通知</a:t>
            </a:r>
            <a:endParaRPr lang="en-US" altLang="zh-TW" b="1" dirty="0">
              <a:solidFill>
                <a:schemeClr val="tx1"/>
              </a:solidFill>
              <a:latin typeface="Times New Roman" pitchFamily="18" charset="0"/>
              <a:ea typeface="標楷體" pitchFamily="65" charset="-120"/>
              <a:cs typeface="Times New Roman" pitchFamily="18" charset="0"/>
            </a:endParaRPr>
          </a:p>
          <a:p>
            <a:pPr algn="ctr">
              <a:defRPr/>
            </a:pPr>
            <a:r>
              <a:rPr lang="zh-TW" altLang="en-US" b="1" dirty="0">
                <a:solidFill>
                  <a:schemeClr val="tx1"/>
                </a:solidFill>
                <a:latin typeface="Times New Roman" pitchFamily="18" charset="0"/>
                <a:ea typeface="標楷體" pitchFamily="65" charset="-120"/>
                <a:cs typeface="Times New Roman" pitchFamily="18" charset="0"/>
              </a:rPr>
              <a:t>信用狀</a:t>
            </a:r>
          </a:p>
        </p:txBody>
      </p:sp>
      <p:cxnSp>
        <p:nvCxnSpPr>
          <p:cNvPr id="73" name="直線接點 72"/>
          <p:cNvCxnSpPr/>
          <p:nvPr/>
        </p:nvCxnSpPr>
        <p:spPr>
          <a:xfrm>
            <a:off x="4859338" y="5805488"/>
            <a:ext cx="7921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7092950" y="5805488"/>
            <a:ext cx="2873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6940"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48600" y="3789363"/>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 name="矩形 76"/>
          <p:cNvSpPr/>
          <p:nvPr/>
        </p:nvSpPr>
        <p:spPr>
          <a:xfrm>
            <a:off x="7631113" y="3429000"/>
            <a:ext cx="1512887"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補償銀行</a:t>
            </a:r>
          </a:p>
        </p:txBody>
      </p:sp>
      <p:cxnSp>
        <p:nvCxnSpPr>
          <p:cNvPr id="79" name="直線接點 78"/>
          <p:cNvCxnSpPr/>
          <p:nvPr/>
        </p:nvCxnSpPr>
        <p:spPr>
          <a:xfrm>
            <a:off x="4067175" y="3860800"/>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流程圖: 決策 79"/>
          <p:cNvSpPr/>
          <p:nvPr/>
        </p:nvSpPr>
        <p:spPr>
          <a:xfrm>
            <a:off x="5292725" y="4005263"/>
            <a:ext cx="2374900" cy="1008062"/>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b="1" dirty="0">
                <a:solidFill>
                  <a:schemeClr val="tx1"/>
                </a:solidFill>
                <a:latin typeface="Times New Roman" pitchFamily="18" charset="0"/>
                <a:ea typeface="標楷體" pitchFamily="65" charset="-120"/>
                <a:cs typeface="Times New Roman" pitchFamily="18" charset="0"/>
              </a:rPr>
              <a:t>3-1.</a:t>
            </a:r>
            <a:r>
              <a:rPr lang="zh-TW" altLang="en-US" b="1" dirty="0">
                <a:solidFill>
                  <a:schemeClr val="tx1"/>
                </a:solidFill>
                <a:latin typeface="Times New Roman" pitchFamily="18" charset="0"/>
                <a:ea typeface="標楷體" pitchFamily="65" charset="-120"/>
                <a:cs typeface="Times New Roman" pitchFamily="18" charset="0"/>
              </a:rPr>
              <a:t>倘為</a:t>
            </a:r>
            <a:r>
              <a:rPr lang="en-US" altLang="zh-TW" b="1" dirty="0">
                <a:solidFill>
                  <a:schemeClr val="tx1"/>
                </a:solidFill>
                <a:latin typeface="Times New Roman" pitchFamily="18" charset="0"/>
                <a:ea typeface="標楷體" pitchFamily="65" charset="-120"/>
                <a:cs typeface="Times New Roman" pitchFamily="18" charset="0"/>
              </a:rPr>
              <a:t>RE</a:t>
            </a:r>
            <a:r>
              <a:rPr lang="zh-TW" altLang="en-US" b="1" dirty="0">
                <a:solidFill>
                  <a:schemeClr val="tx1"/>
                </a:solidFill>
                <a:latin typeface="Times New Roman" pitchFamily="18" charset="0"/>
                <a:ea typeface="標楷體" pitchFamily="65" charset="-120"/>
                <a:cs typeface="Times New Roman" pitchFamily="18" charset="0"/>
              </a:rPr>
              <a:t> </a:t>
            </a:r>
            <a:r>
              <a:rPr lang="en-US" altLang="zh-TW" b="1" dirty="0">
                <a:solidFill>
                  <a:schemeClr val="tx1"/>
                </a:solidFill>
                <a:latin typeface="Times New Roman" pitchFamily="18" charset="0"/>
                <a:ea typeface="標楷體" pitchFamily="65" charset="-120"/>
                <a:cs typeface="Times New Roman" pitchFamily="18" charset="0"/>
              </a:rPr>
              <a:t>Form LC</a:t>
            </a:r>
            <a:r>
              <a:rPr lang="zh-TW" altLang="en-US" b="1" dirty="0">
                <a:solidFill>
                  <a:schemeClr val="tx1"/>
                </a:solidFill>
                <a:latin typeface="Times New Roman" pitchFamily="18" charset="0"/>
                <a:ea typeface="標楷體" pitchFamily="65" charset="-120"/>
                <a:cs typeface="Times New Roman" pitchFamily="18" charset="0"/>
              </a:rPr>
              <a:t>須拍發授權電文</a:t>
            </a:r>
            <a:r>
              <a:rPr lang="en-US" altLang="zh-TW" b="1" dirty="0">
                <a:solidFill>
                  <a:schemeClr val="tx1"/>
                </a:solidFill>
                <a:latin typeface="Times New Roman" pitchFamily="18" charset="0"/>
                <a:ea typeface="標楷體" pitchFamily="65" charset="-120"/>
                <a:cs typeface="Times New Roman" pitchFamily="18" charset="0"/>
              </a:rPr>
              <a:t>(MT740)</a:t>
            </a:r>
            <a:endParaRPr lang="zh-TW" altLang="en-US" b="1" dirty="0">
              <a:solidFill>
                <a:schemeClr val="tx1"/>
              </a:solidFill>
              <a:latin typeface="Times New Roman" pitchFamily="18" charset="0"/>
              <a:ea typeface="標楷體" pitchFamily="65" charset="-120"/>
              <a:cs typeface="Times New Roman" pitchFamily="18" charset="0"/>
            </a:endParaRPr>
          </a:p>
        </p:txBody>
      </p:sp>
      <p:cxnSp>
        <p:nvCxnSpPr>
          <p:cNvPr id="82" name="直線單箭頭接點 81"/>
          <p:cNvCxnSpPr>
            <a:stCxn id="80" idx="3"/>
          </p:cNvCxnSpPr>
          <p:nvPr/>
        </p:nvCxnSpPr>
        <p:spPr>
          <a:xfrm>
            <a:off x="7667625" y="4508500"/>
            <a:ext cx="4333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310</a:t>
            </a:fld>
            <a:endParaRPr lang="zh-TW" altLang="en-US"/>
          </a:p>
        </p:txBody>
      </p:sp>
    </p:spTree>
    <p:extLst>
      <p:ext uri="{BB962C8B-B14F-4D97-AF65-F5344CB8AC3E}">
        <p14:creationId xmlns:p14="http://schemas.microsoft.com/office/powerpoint/2010/main" xmlns="" val="220215156"/>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0"/>
            <a:ext cx="7772400" cy="980728"/>
          </a:xfrm>
        </p:spPr>
        <p:txBody>
          <a:bodyPr/>
          <a:lstStyle/>
          <a:p>
            <a:pPr algn="ctr">
              <a:defRPr/>
            </a:pPr>
            <a:r>
              <a:rPr lang="en-US" altLang="zh-TW" sz="4000" b="1" dirty="0" smtClean="0">
                <a:solidFill>
                  <a:srgbClr val="003300"/>
                </a:solidFill>
                <a:latin typeface="Times New Roman" panose="02020603050405020304" pitchFamily="18" charset="0"/>
                <a:ea typeface="標楷體" pitchFamily="65" charset="-120"/>
                <a:cs typeface="Times New Roman" panose="02020603050405020304" pitchFamily="18" charset="0"/>
              </a:rPr>
              <a:t>UCP600</a:t>
            </a:r>
            <a:r>
              <a:rPr lang="zh-TW" altLang="en-US" sz="4000" b="1" dirty="0" smtClean="0">
                <a:solidFill>
                  <a:srgbClr val="003300"/>
                </a:solidFill>
                <a:latin typeface="Times New Roman" panose="02020603050405020304" pitchFamily="18" charset="0"/>
                <a:ea typeface="標楷體" pitchFamily="65" charset="-120"/>
                <a:cs typeface="Times New Roman" panose="02020603050405020304" pitchFamily="18" charset="0"/>
              </a:rPr>
              <a:t>與信用狀簽發之規定</a:t>
            </a:r>
            <a:endParaRPr lang="zh-TW" altLang="en-US" sz="4000" b="1" dirty="0">
              <a:solidFill>
                <a:srgbClr val="003300"/>
              </a:solidFill>
              <a:latin typeface="Times New Roman" panose="02020603050405020304" pitchFamily="18" charset="0"/>
              <a:ea typeface="標楷體" pitchFamily="65" charset="-120"/>
              <a:cs typeface="Times New Roman" panose="02020603050405020304" pitchFamily="18" charset="0"/>
            </a:endParaRPr>
          </a:p>
        </p:txBody>
      </p:sp>
      <p:sp>
        <p:nvSpPr>
          <p:cNvPr id="168963" name="內容版面配置區 2"/>
          <p:cNvSpPr>
            <a:spLocks noGrp="1"/>
          </p:cNvSpPr>
          <p:nvPr>
            <p:ph idx="1"/>
          </p:nvPr>
        </p:nvSpPr>
        <p:spPr>
          <a:xfrm>
            <a:off x="0" y="1124744"/>
            <a:ext cx="9144000" cy="5733256"/>
          </a:xfrm>
        </p:spPr>
        <p:txBody>
          <a:bodyPr/>
          <a:lstStyle/>
          <a:p>
            <a:r>
              <a:rPr lang="zh-TW" altLang="en-US" sz="3200" b="1" dirty="0" smtClean="0">
                <a:latin typeface="Times New Roman" panose="02020603050405020304" pitchFamily="18" charset="0"/>
                <a:ea typeface="標楷體" pitchFamily="65" charset="-120"/>
                <a:cs typeface="Times New Roman" panose="02020603050405020304" pitchFamily="18" charset="0"/>
              </a:rPr>
              <a:t>信用狀之簽發與開狀銀行</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pPr>
              <a:buFont typeface="Wingdings" pitchFamily="2" charset="2"/>
              <a:buNone/>
            </a:pP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依據第</a:t>
            </a:r>
            <a:r>
              <a:rPr lang="en-US" altLang="zh-TW" sz="3200" b="1" dirty="0" smtClean="0">
                <a:latin typeface="Times New Roman" panose="02020603050405020304" pitchFamily="18" charset="0"/>
                <a:ea typeface="標楷體" pitchFamily="65" charset="-120"/>
                <a:cs typeface="Times New Roman" panose="02020603050405020304" pitchFamily="18" charset="0"/>
              </a:rPr>
              <a:t>2</a:t>
            </a:r>
            <a:r>
              <a:rPr lang="zh-TW" altLang="en-US" sz="3200" b="1" dirty="0" smtClean="0">
                <a:latin typeface="Times New Roman" panose="02020603050405020304" pitchFamily="18" charset="0"/>
                <a:ea typeface="標楷體" pitchFamily="65" charset="-120"/>
                <a:cs typeface="Times New Roman" panose="02020603050405020304" pitchFamily="18" charset="0"/>
              </a:rPr>
              <a:t>條之規定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dirty="0" smtClean="0">
                <a:latin typeface="Times New Roman" panose="02020603050405020304" pitchFamily="18" charset="0"/>
                <a:cs typeface="Times New Roman" panose="02020603050405020304" pitchFamily="18" charset="0"/>
              </a:rPr>
              <a:t> </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信用狀</a:t>
            </a:r>
            <a:r>
              <a:rPr lang="en-US" altLang="zh-TW" sz="3200" b="1" dirty="0" smtClean="0">
                <a:latin typeface="Times New Roman" panose="02020603050405020304" pitchFamily="18" charset="0"/>
                <a:ea typeface="標楷體" pitchFamily="65" charset="-120"/>
                <a:cs typeface="Times New Roman" panose="02020603050405020304" pitchFamily="18" charset="0"/>
              </a:rPr>
              <a:t>(Credit)”</a:t>
            </a:r>
            <a:r>
              <a:rPr lang="zh-TW" altLang="zh-TW" sz="3200" b="1" dirty="0" smtClean="0">
                <a:latin typeface="Times New Roman" panose="02020603050405020304" pitchFamily="18" charset="0"/>
                <a:ea typeface="標楷體" pitchFamily="65" charset="-120"/>
                <a:cs typeface="Times New Roman" panose="02020603050405020304" pitchFamily="18" charset="0"/>
              </a:rPr>
              <a:t>意指開狀銀行之安排</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不論其名稱為何</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其係不可撤銷且因此構成開狀銀行對符合之提示須予兌付之確定義務</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pPr>
              <a:buFont typeface="Wingdings" pitchFamily="2" charset="2"/>
              <a:buNone/>
            </a:pP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依據第</a:t>
            </a:r>
            <a:r>
              <a:rPr lang="en-US" altLang="zh-TW" sz="3200" b="1" dirty="0" smtClean="0">
                <a:latin typeface="Times New Roman" panose="02020603050405020304" pitchFamily="18" charset="0"/>
                <a:ea typeface="標楷體" pitchFamily="65" charset="-120"/>
                <a:cs typeface="Times New Roman" panose="02020603050405020304" pitchFamily="18" charset="0"/>
              </a:rPr>
              <a:t>7</a:t>
            </a:r>
            <a:r>
              <a:rPr lang="zh-TW" altLang="en-US" sz="3200" b="1" dirty="0" smtClean="0">
                <a:latin typeface="Times New Roman" panose="02020603050405020304" pitchFamily="18" charset="0"/>
                <a:ea typeface="標楷體" pitchFamily="65" charset="-120"/>
                <a:cs typeface="Times New Roman" panose="02020603050405020304" pitchFamily="18" charset="0"/>
              </a:rPr>
              <a:t>條</a:t>
            </a:r>
            <a:r>
              <a:rPr lang="en-US" altLang="zh-TW" sz="3200" b="1" dirty="0" smtClean="0">
                <a:latin typeface="Times New Roman" panose="02020603050405020304" pitchFamily="18" charset="0"/>
                <a:ea typeface="標楷體" pitchFamily="65" charset="-120"/>
                <a:cs typeface="Times New Roman" panose="02020603050405020304" pitchFamily="18" charset="0"/>
              </a:rPr>
              <a:t>b</a:t>
            </a:r>
            <a:r>
              <a:rPr lang="zh-TW" altLang="en-US" sz="3200" b="1" dirty="0" smtClean="0">
                <a:latin typeface="Times New Roman" panose="02020603050405020304" pitchFamily="18" charset="0"/>
                <a:ea typeface="標楷體" pitchFamily="65" charset="-120"/>
                <a:cs typeface="Times New Roman" panose="02020603050405020304" pitchFamily="18" charset="0"/>
              </a:rPr>
              <a:t>項之規定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自簽發信用狀時起</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開狀銀行即受對其所簽發信用狀應為兌付之不可撤銷之拘束</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r>
              <a:rPr lang="zh-TW" altLang="en-US" sz="3200" b="1" dirty="0" smtClean="0">
                <a:latin typeface="Times New Roman" panose="02020603050405020304" pitchFamily="18" charset="0"/>
                <a:ea typeface="標楷體" pitchFamily="65" charset="-120"/>
                <a:cs typeface="Times New Roman" panose="02020603050405020304" pitchFamily="18" charset="0"/>
              </a:rPr>
              <a:t>信用狀之簽發與保兑銀行</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依據第</a:t>
            </a:r>
            <a:r>
              <a:rPr lang="en-US" altLang="zh-TW" sz="3200" b="1" dirty="0" smtClean="0">
                <a:latin typeface="Times New Roman" panose="02020603050405020304" pitchFamily="18" charset="0"/>
                <a:ea typeface="標楷體" pitchFamily="65" charset="-120"/>
                <a:cs typeface="Times New Roman" panose="02020603050405020304" pitchFamily="18" charset="0"/>
              </a:rPr>
              <a:t>8</a:t>
            </a:r>
            <a:r>
              <a:rPr lang="zh-TW" altLang="en-US" sz="3200" b="1" dirty="0" smtClean="0">
                <a:latin typeface="Times New Roman" panose="02020603050405020304" pitchFamily="18" charset="0"/>
                <a:ea typeface="標楷體" pitchFamily="65" charset="-120"/>
                <a:cs typeface="Times New Roman" panose="02020603050405020304" pitchFamily="18" charset="0"/>
              </a:rPr>
              <a:t>條</a:t>
            </a:r>
            <a:r>
              <a:rPr lang="en-US" altLang="zh-TW" sz="3200" b="1" dirty="0" smtClean="0">
                <a:latin typeface="Times New Roman" panose="02020603050405020304" pitchFamily="18" charset="0"/>
                <a:ea typeface="標楷體" pitchFamily="65" charset="-120"/>
                <a:cs typeface="Times New Roman" panose="02020603050405020304" pitchFamily="18" charset="0"/>
              </a:rPr>
              <a:t>b</a:t>
            </a:r>
            <a:r>
              <a:rPr lang="zh-TW" altLang="en-US" sz="3200" b="1" dirty="0" smtClean="0">
                <a:latin typeface="Times New Roman" panose="02020603050405020304" pitchFamily="18" charset="0"/>
                <a:ea typeface="標楷體" pitchFamily="65" charset="-120"/>
                <a:cs typeface="Times New Roman" panose="02020603050405020304" pitchFamily="18" charset="0"/>
              </a:rPr>
              <a:t>項之規定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保兌銀行自信用狀加以保兌時起，即受其應為兌付或讓購之不可撤銷之拘束</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另</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接次頁</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endParaRPr lang="zh-TW" altLang="en-US" b="1" dirty="0" smtClean="0">
              <a:ea typeface="標楷體" pitchFamily="65" charset="-12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311</a:t>
            </a:fld>
            <a:endParaRPr lang="zh-TW" altLang="en-US"/>
          </a:p>
        </p:txBody>
      </p:sp>
      <p:sp>
        <p:nvSpPr>
          <p:cNvPr id="4" name="向右箭號 3"/>
          <p:cNvSpPr/>
          <p:nvPr/>
        </p:nvSpPr>
        <p:spPr>
          <a:xfrm>
            <a:off x="7740352" y="5883234"/>
            <a:ext cx="648072"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xmlns="" val="929930333"/>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0"/>
            <a:ext cx="7772400" cy="1124744"/>
          </a:xfrm>
        </p:spPr>
        <p:txBody>
          <a:bodyPr>
            <a:normAutofit/>
          </a:bodyPr>
          <a:lstStyle/>
          <a:p>
            <a:pPr algn="ctr">
              <a:defRPr/>
            </a:pPr>
            <a:r>
              <a:rPr lang="en-US" altLang="zh-TW" sz="4000" b="1" dirty="0" smtClean="0">
                <a:solidFill>
                  <a:srgbClr val="003300"/>
                </a:solidFill>
                <a:latin typeface="Times New Roman" panose="02020603050405020304" pitchFamily="18" charset="0"/>
                <a:ea typeface="標楷體" pitchFamily="65" charset="-120"/>
                <a:cs typeface="Times New Roman" panose="02020603050405020304" pitchFamily="18" charset="0"/>
              </a:rPr>
              <a:t>UCP600</a:t>
            </a:r>
            <a:r>
              <a:rPr lang="zh-TW" altLang="en-US" sz="4000" b="1" dirty="0" smtClean="0">
                <a:solidFill>
                  <a:srgbClr val="003300"/>
                </a:solidFill>
                <a:latin typeface="Times New Roman" panose="02020603050405020304" pitchFamily="18" charset="0"/>
                <a:ea typeface="標楷體" pitchFamily="65" charset="-120"/>
                <a:cs typeface="Times New Roman" panose="02020603050405020304" pitchFamily="18" charset="0"/>
              </a:rPr>
              <a:t>與信用狀簽發之規定</a:t>
            </a:r>
            <a:endParaRPr lang="zh-TW" altLang="en-US" sz="4000" b="1" dirty="0">
              <a:solidFill>
                <a:srgbClr val="003300"/>
              </a:solidFill>
              <a:latin typeface="Times New Roman" panose="02020603050405020304" pitchFamily="18" charset="0"/>
              <a:ea typeface="標楷體" pitchFamily="65" charset="-120"/>
              <a:cs typeface="Times New Roman" panose="02020603050405020304" pitchFamily="18" charset="0"/>
            </a:endParaRPr>
          </a:p>
        </p:txBody>
      </p:sp>
      <p:sp>
        <p:nvSpPr>
          <p:cNvPr id="169987" name="內容版面配置區 2"/>
          <p:cNvSpPr>
            <a:spLocks noGrp="1"/>
          </p:cNvSpPr>
          <p:nvPr>
            <p:ph idx="1"/>
          </p:nvPr>
        </p:nvSpPr>
        <p:spPr>
          <a:xfrm>
            <a:off x="-108520" y="1196752"/>
            <a:ext cx="9252520" cy="5625571"/>
          </a:xfrm>
        </p:spPr>
        <p:txBody>
          <a:bodyPr>
            <a:normAutofit/>
          </a:bodyPr>
          <a:lstStyle/>
          <a:p>
            <a:r>
              <a:rPr lang="zh-TW" altLang="en-US" sz="3200" b="1" dirty="0" smtClean="0">
                <a:latin typeface="Times New Roman" panose="02020603050405020304" pitchFamily="18" charset="0"/>
                <a:ea typeface="標楷體" pitchFamily="65" charset="-120"/>
                <a:cs typeface="Times New Roman" panose="02020603050405020304" pitchFamily="18" charset="0"/>
              </a:rPr>
              <a:t>依據</a:t>
            </a:r>
            <a:r>
              <a:rPr lang="en-US" altLang="zh-TW" sz="3200" b="1" dirty="0" smtClean="0">
                <a:latin typeface="Times New Roman" panose="02020603050405020304" pitchFamily="18" charset="0"/>
                <a:ea typeface="標楷體" pitchFamily="65" charset="-120"/>
                <a:cs typeface="Times New Roman" panose="02020603050405020304" pitchFamily="18" charset="0"/>
              </a:rPr>
              <a:t>UCP600</a:t>
            </a:r>
            <a:r>
              <a:rPr lang="zh-TW" altLang="en-US" sz="3200" b="1" dirty="0" smtClean="0">
                <a:latin typeface="Times New Roman" panose="02020603050405020304" pitchFamily="18" charset="0"/>
                <a:ea typeface="標楷體" pitchFamily="65" charset="-120"/>
                <a:cs typeface="Times New Roman" panose="02020603050405020304" pitchFamily="18" charset="0"/>
              </a:rPr>
              <a:t>第</a:t>
            </a:r>
            <a:r>
              <a:rPr lang="en-US" altLang="zh-TW" sz="3200" b="1" dirty="0" smtClean="0">
                <a:latin typeface="Times New Roman" panose="02020603050405020304" pitchFamily="18" charset="0"/>
                <a:ea typeface="標楷體" pitchFamily="65" charset="-120"/>
                <a:cs typeface="Times New Roman" panose="02020603050405020304" pitchFamily="18" charset="0"/>
              </a:rPr>
              <a:t>7</a:t>
            </a:r>
            <a:r>
              <a:rPr lang="zh-TW" altLang="en-US" sz="3200" b="1" dirty="0" smtClean="0">
                <a:latin typeface="Times New Roman" panose="02020603050405020304" pitchFamily="18" charset="0"/>
                <a:ea typeface="標楷體" pitchFamily="65" charset="-120"/>
                <a:cs typeface="Times New Roman" panose="02020603050405020304" pitchFamily="18" charset="0"/>
              </a:rPr>
              <a:t>條</a:t>
            </a:r>
            <a:r>
              <a:rPr lang="en-US" altLang="zh-TW" sz="3200" b="1" dirty="0" smtClean="0">
                <a:latin typeface="Times New Roman" panose="02020603050405020304" pitchFamily="18" charset="0"/>
                <a:ea typeface="標楷體" pitchFamily="65" charset="-120"/>
                <a:cs typeface="Times New Roman" panose="02020603050405020304" pitchFamily="18" charset="0"/>
              </a:rPr>
              <a:t>b</a:t>
            </a:r>
            <a:r>
              <a:rPr lang="zh-TW" altLang="en-US" sz="3200" b="1" dirty="0" smtClean="0">
                <a:latin typeface="Times New Roman" panose="02020603050405020304" pitchFamily="18" charset="0"/>
                <a:ea typeface="標楷體" pitchFamily="65" charset="-120"/>
                <a:cs typeface="Times New Roman" panose="02020603050405020304" pitchFamily="18" charset="0"/>
              </a:rPr>
              <a:t>項之規定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開狀銀行自簽發信用狀時起</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即受其應為兌付之不可撤銷之拘束</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r>
              <a:rPr lang="zh-TW" altLang="en-US" sz="3200" b="1" dirty="0">
                <a:latin typeface="Times New Roman" panose="02020603050405020304" pitchFamily="18" charset="0"/>
                <a:ea typeface="標楷體" pitchFamily="65" charset="-120"/>
                <a:cs typeface="Times New Roman" panose="02020603050405020304" pitchFamily="18" charset="0"/>
              </a:rPr>
              <a:t>依據</a:t>
            </a:r>
            <a:r>
              <a:rPr lang="en-US" altLang="zh-TW" sz="3200" b="1" dirty="0">
                <a:latin typeface="Times New Roman" panose="02020603050405020304" pitchFamily="18" charset="0"/>
                <a:ea typeface="標楷體" pitchFamily="65" charset="-120"/>
                <a:cs typeface="Times New Roman" panose="02020603050405020304" pitchFamily="18" charset="0"/>
              </a:rPr>
              <a:t>UCP600</a:t>
            </a:r>
            <a:r>
              <a:rPr lang="zh-TW" altLang="en-US" sz="3200" b="1" dirty="0" smtClean="0">
                <a:latin typeface="Times New Roman" panose="02020603050405020304" pitchFamily="18" charset="0"/>
                <a:ea typeface="標楷體" pitchFamily="65" charset="-120"/>
                <a:cs typeface="Times New Roman" panose="02020603050405020304" pitchFamily="18" charset="0"/>
              </a:rPr>
              <a:t>第</a:t>
            </a:r>
            <a:r>
              <a:rPr lang="en-US" altLang="zh-TW" sz="3200" b="1" dirty="0" smtClean="0">
                <a:latin typeface="Times New Roman" panose="02020603050405020304" pitchFamily="18" charset="0"/>
                <a:ea typeface="標楷體" pitchFamily="65" charset="-120"/>
                <a:cs typeface="Times New Roman" panose="02020603050405020304" pitchFamily="18" charset="0"/>
              </a:rPr>
              <a:t>8</a:t>
            </a:r>
            <a:r>
              <a:rPr lang="zh-TW" altLang="en-US" sz="3200" b="1" dirty="0" smtClean="0">
                <a:latin typeface="Times New Roman" panose="02020603050405020304" pitchFamily="18" charset="0"/>
                <a:ea typeface="標楷體" pitchFamily="65" charset="-120"/>
                <a:cs typeface="Times New Roman" panose="02020603050405020304" pitchFamily="18" charset="0"/>
              </a:rPr>
              <a:t>條</a:t>
            </a:r>
            <a:r>
              <a:rPr lang="en-US" altLang="zh-TW" sz="3200" b="1" dirty="0">
                <a:latin typeface="Times New Roman" panose="02020603050405020304" pitchFamily="18" charset="0"/>
                <a:ea typeface="標楷體" pitchFamily="65" charset="-120"/>
                <a:cs typeface="Times New Roman" panose="02020603050405020304" pitchFamily="18" charset="0"/>
              </a:rPr>
              <a:t>b</a:t>
            </a:r>
            <a:r>
              <a:rPr lang="zh-TW" altLang="en-US" sz="3200" b="1" dirty="0">
                <a:latin typeface="Times New Roman" panose="02020603050405020304" pitchFamily="18" charset="0"/>
                <a:ea typeface="標楷體" pitchFamily="65" charset="-120"/>
                <a:cs typeface="Times New Roman" panose="02020603050405020304" pitchFamily="18" charset="0"/>
              </a:rPr>
              <a:t>項之規定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a:latin typeface="Times New Roman" panose="02020603050405020304" pitchFamily="18" charset="0"/>
                <a:ea typeface="標楷體" pitchFamily="65" charset="-120"/>
                <a:cs typeface="Times New Roman" panose="02020603050405020304" pitchFamily="18" charset="0"/>
              </a:rPr>
              <a:t>保兌</a:t>
            </a:r>
            <a:r>
              <a:rPr lang="zh-TW" altLang="en-US" sz="3200" b="1" dirty="0" smtClean="0">
                <a:latin typeface="Times New Roman" panose="02020603050405020304" pitchFamily="18" charset="0"/>
                <a:ea typeface="標楷體" pitchFamily="65" charset="-120"/>
                <a:cs typeface="Times New Roman" panose="02020603050405020304" pitchFamily="18" charset="0"/>
              </a:rPr>
              <a:t>銀行自信用狀加以保兌時</a:t>
            </a:r>
            <a:r>
              <a:rPr lang="zh-TW" altLang="en-US" sz="3200" b="1" dirty="0">
                <a:latin typeface="Times New Roman" panose="02020603050405020304" pitchFamily="18" charset="0"/>
                <a:ea typeface="標楷體" pitchFamily="65" charset="-120"/>
                <a:cs typeface="Times New Roman" panose="02020603050405020304" pitchFamily="18" charset="0"/>
              </a:rPr>
              <a:t>起</a:t>
            </a:r>
            <a:r>
              <a:rPr lang="en-US" altLang="zh-TW" sz="3200" b="1" dirty="0">
                <a:latin typeface="Times New Roman" panose="02020603050405020304" pitchFamily="18" charset="0"/>
                <a:ea typeface="標楷體" pitchFamily="65" charset="-120"/>
                <a:cs typeface="Times New Roman" panose="02020603050405020304" pitchFamily="18" charset="0"/>
              </a:rPr>
              <a:t>.</a:t>
            </a:r>
            <a:r>
              <a:rPr lang="zh-TW" altLang="en-US" sz="3200" b="1" dirty="0">
                <a:latin typeface="Times New Roman" panose="02020603050405020304" pitchFamily="18" charset="0"/>
                <a:ea typeface="標楷體" pitchFamily="65" charset="-120"/>
                <a:cs typeface="Times New Roman" panose="02020603050405020304" pitchFamily="18" charset="0"/>
              </a:rPr>
              <a:t>即受其應為</a:t>
            </a:r>
            <a:r>
              <a:rPr lang="zh-TW" altLang="en-US" sz="3200" b="1" dirty="0" smtClean="0">
                <a:latin typeface="Times New Roman" panose="02020603050405020304" pitchFamily="18" charset="0"/>
                <a:ea typeface="標楷體" pitchFamily="65" charset="-120"/>
                <a:cs typeface="Times New Roman" panose="02020603050405020304" pitchFamily="18" charset="0"/>
              </a:rPr>
              <a:t>兌付或讓購之</a:t>
            </a:r>
            <a:r>
              <a:rPr lang="zh-TW" altLang="en-US" sz="3200" b="1" dirty="0">
                <a:latin typeface="Times New Roman" panose="02020603050405020304" pitchFamily="18" charset="0"/>
                <a:ea typeface="標楷體" pitchFamily="65" charset="-120"/>
                <a:cs typeface="Times New Roman" panose="02020603050405020304" pitchFamily="18" charset="0"/>
              </a:rPr>
              <a:t>不可撤銷之拘束</a:t>
            </a:r>
            <a:endParaRPr lang="en-US" altLang="zh-TW" sz="3200" b="1" dirty="0" smtClean="0">
              <a:latin typeface="Times New Roman" panose="02020603050405020304" pitchFamily="18" charset="0"/>
              <a:ea typeface="標楷體" pitchFamily="65" charset="-120"/>
              <a:cs typeface="Times New Roman" panose="02020603050405020304" pitchFamily="18" charset="0"/>
            </a:endParaRPr>
          </a:p>
          <a:p>
            <a:r>
              <a:rPr lang="zh-TW" altLang="zh-TW" sz="3200" b="1" dirty="0" smtClean="0">
                <a:latin typeface="Times New Roman" panose="02020603050405020304" pitchFamily="18" charset="0"/>
                <a:ea typeface="標楷體" pitchFamily="65" charset="-120"/>
                <a:cs typeface="Times New Roman" panose="02020603050405020304" pitchFamily="18" charset="0"/>
              </a:rPr>
              <a:t>倘銀行經開狀銀行之授權或委託對信用狀附加其保兌</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無意照辦時</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依據</a:t>
            </a:r>
            <a:r>
              <a:rPr lang="en-US" altLang="zh-TW" sz="3200" b="1" dirty="0" smtClean="0">
                <a:latin typeface="Times New Roman" panose="02020603050405020304" pitchFamily="18" charset="0"/>
                <a:ea typeface="標楷體" pitchFamily="65" charset="-120"/>
                <a:cs typeface="Times New Roman" panose="02020603050405020304" pitchFamily="18" charset="0"/>
              </a:rPr>
              <a:t>UCP600</a:t>
            </a:r>
            <a:r>
              <a:rPr lang="zh-TW" altLang="en-US" sz="3200" b="1" dirty="0" smtClean="0">
                <a:latin typeface="Times New Roman" panose="02020603050405020304" pitchFamily="18" charset="0"/>
                <a:ea typeface="標楷體" pitchFamily="65" charset="-120"/>
                <a:cs typeface="Times New Roman" panose="02020603050405020304" pitchFamily="18" charset="0"/>
              </a:rPr>
              <a:t>地</a:t>
            </a:r>
            <a:r>
              <a:rPr lang="en-US" altLang="zh-TW" sz="3200" b="1" dirty="0" smtClean="0">
                <a:latin typeface="Times New Roman" panose="02020603050405020304" pitchFamily="18" charset="0"/>
                <a:ea typeface="標楷體" pitchFamily="65" charset="-120"/>
                <a:cs typeface="Times New Roman" panose="02020603050405020304" pitchFamily="18" charset="0"/>
              </a:rPr>
              <a:t>8</a:t>
            </a:r>
            <a:r>
              <a:rPr lang="zh-TW" altLang="zh-TW" sz="3200" b="1" dirty="0" smtClean="0">
                <a:latin typeface="Times New Roman" panose="02020603050405020304" pitchFamily="18" charset="0"/>
                <a:ea typeface="標楷體" pitchFamily="65" charset="-120"/>
                <a:cs typeface="Times New Roman" panose="02020603050405020304" pitchFamily="18" charset="0"/>
              </a:rPr>
              <a:t>條</a:t>
            </a:r>
            <a:r>
              <a:rPr lang="en-US" altLang="zh-TW" sz="3200" b="1" dirty="0" smtClean="0">
                <a:latin typeface="Times New Roman" panose="02020603050405020304" pitchFamily="18" charset="0"/>
                <a:ea typeface="標楷體" pitchFamily="65" charset="-120"/>
                <a:cs typeface="Times New Roman" panose="02020603050405020304" pitchFamily="18" charset="0"/>
              </a:rPr>
              <a:t>d</a:t>
            </a:r>
            <a:r>
              <a:rPr lang="zh-TW" altLang="zh-TW" sz="3200" b="1" dirty="0" smtClean="0">
                <a:latin typeface="Times New Roman" panose="02020603050405020304" pitchFamily="18" charset="0"/>
                <a:ea typeface="標楷體" pitchFamily="65" charset="-120"/>
                <a:cs typeface="Times New Roman" panose="02020603050405020304" pitchFamily="18" charset="0"/>
              </a:rPr>
              <a:t>項之規定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須將其無意辦理之意旨通知開狀銀行</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且得將該信用狀通知受益人而不加保兌</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312</a:t>
            </a:fld>
            <a:endParaRPr lang="zh-TW" altLang="en-US"/>
          </a:p>
        </p:txBody>
      </p:sp>
    </p:spTree>
    <p:extLst>
      <p:ext uri="{BB962C8B-B14F-4D97-AF65-F5344CB8AC3E}">
        <p14:creationId xmlns:p14="http://schemas.microsoft.com/office/powerpoint/2010/main" xmlns="" val="570910437"/>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0"/>
            <a:ext cx="7772400" cy="980728"/>
          </a:xfrm>
        </p:spPr>
        <p:txBody>
          <a:bodyPr>
            <a:normAutofit/>
          </a:bodyPr>
          <a:lstStyle/>
          <a:p>
            <a:pPr algn="ctr">
              <a:defRPr/>
            </a:pPr>
            <a:r>
              <a:rPr lang="en-US" altLang="zh-TW" sz="4000" b="1" dirty="0" smtClean="0">
                <a:solidFill>
                  <a:srgbClr val="003300"/>
                </a:solidFill>
                <a:latin typeface="Times New Roman" panose="02020603050405020304" pitchFamily="18" charset="0"/>
                <a:ea typeface="標楷體" pitchFamily="65" charset="-120"/>
                <a:cs typeface="Times New Roman" panose="02020603050405020304" pitchFamily="18" charset="0"/>
              </a:rPr>
              <a:t>UCP600</a:t>
            </a:r>
            <a:r>
              <a:rPr lang="zh-TW" altLang="en-US" sz="4000" b="1" dirty="0" smtClean="0">
                <a:solidFill>
                  <a:srgbClr val="003300"/>
                </a:solidFill>
                <a:latin typeface="Times New Roman" panose="02020603050405020304" pitchFamily="18" charset="0"/>
                <a:ea typeface="標楷體" pitchFamily="65" charset="-120"/>
                <a:cs typeface="Times New Roman" panose="02020603050405020304" pitchFamily="18" charset="0"/>
              </a:rPr>
              <a:t>與信用狀</a:t>
            </a:r>
            <a:r>
              <a:rPr lang="zh-TW" altLang="en-US" sz="4000" b="1" dirty="0">
                <a:solidFill>
                  <a:srgbClr val="003300"/>
                </a:solidFill>
                <a:latin typeface="Times New Roman" panose="02020603050405020304" pitchFamily="18" charset="0"/>
                <a:ea typeface="標楷體" pitchFamily="65" charset="-120"/>
                <a:cs typeface="Times New Roman" panose="02020603050405020304" pitchFamily="18" charset="0"/>
              </a:rPr>
              <a:t>通知</a:t>
            </a:r>
            <a:r>
              <a:rPr lang="zh-TW" altLang="en-US" sz="4000" b="1" dirty="0" smtClean="0">
                <a:solidFill>
                  <a:srgbClr val="003300"/>
                </a:solidFill>
                <a:latin typeface="Times New Roman" panose="02020603050405020304" pitchFamily="18" charset="0"/>
                <a:ea typeface="標楷體" pitchFamily="65" charset="-120"/>
                <a:cs typeface="Times New Roman" panose="02020603050405020304" pitchFamily="18" charset="0"/>
              </a:rPr>
              <a:t>之規定</a:t>
            </a:r>
            <a:endParaRPr lang="zh-TW" altLang="en-US" sz="4000" b="1" dirty="0">
              <a:solidFill>
                <a:srgbClr val="003300"/>
              </a:solidFill>
              <a:latin typeface="Times New Roman" panose="02020603050405020304" pitchFamily="18" charset="0"/>
              <a:ea typeface="標楷體" pitchFamily="65" charset="-120"/>
              <a:cs typeface="Times New Roman" panose="02020603050405020304" pitchFamily="18" charset="0"/>
            </a:endParaRPr>
          </a:p>
        </p:txBody>
      </p:sp>
      <p:sp>
        <p:nvSpPr>
          <p:cNvPr id="169987" name="內容版面配置區 2"/>
          <p:cNvSpPr>
            <a:spLocks noGrp="1"/>
          </p:cNvSpPr>
          <p:nvPr>
            <p:ph idx="1"/>
          </p:nvPr>
        </p:nvSpPr>
        <p:spPr>
          <a:xfrm>
            <a:off x="-108520" y="1196752"/>
            <a:ext cx="9252520" cy="5625571"/>
          </a:xfrm>
        </p:spPr>
        <p:txBody>
          <a:bodyPr>
            <a:normAutofit/>
          </a:bodyPr>
          <a:lstStyle/>
          <a:p>
            <a:r>
              <a:rPr lang="zh-TW" altLang="zh-TW" sz="3200" b="1" dirty="0" smtClean="0">
                <a:latin typeface="Times New Roman" panose="02020603050405020304" pitchFamily="18" charset="0"/>
                <a:ea typeface="標楷體" pitchFamily="65" charset="-120"/>
                <a:cs typeface="Times New Roman" panose="02020603050405020304" pitchFamily="18" charset="0"/>
              </a:rPr>
              <a:t>電傳信用狀與修改書</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依據第</a:t>
            </a:r>
            <a:r>
              <a:rPr lang="en-US" altLang="zh-TW" sz="3200" b="1" dirty="0" smtClean="0">
                <a:latin typeface="Times New Roman" panose="02020603050405020304" pitchFamily="18" charset="0"/>
                <a:ea typeface="標楷體" pitchFamily="65" charset="-120"/>
                <a:cs typeface="Times New Roman" panose="02020603050405020304" pitchFamily="18" charset="0"/>
              </a:rPr>
              <a:t>11</a:t>
            </a:r>
            <a:r>
              <a:rPr lang="zh-TW" altLang="en-US" sz="3200" b="1" dirty="0" smtClean="0">
                <a:latin typeface="Times New Roman" panose="02020603050405020304" pitchFamily="18" charset="0"/>
                <a:ea typeface="標楷體" pitchFamily="65" charset="-120"/>
                <a:cs typeface="Times New Roman" panose="02020603050405020304" pitchFamily="18" charset="0"/>
              </a:rPr>
              <a:t>條</a:t>
            </a:r>
            <a:r>
              <a:rPr lang="en-US" altLang="zh-TW" sz="3200" b="1" dirty="0" smtClean="0">
                <a:latin typeface="Times New Roman" panose="02020603050405020304" pitchFamily="18" charset="0"/>
                <a:ea typeface="標楷體" pitchFamily="65" charset="-120"/>
                <a:cs typeface="Times New Roman" panose="02020603050405020304" pitchFamily="18" charset="0"/>
              </a:rPr>
              <a:t>a</a:t>
            </a:r>
            <a:r>
              <a:rPr lang="zh-TW" altLang="en-US" sz="3200" b="1" dirty="0" smtClean="0">
                <a:latin typeface="Times New Roman" panose="02020603050405020304" pitchFamily="18" charset="0"/>
                <a:ea typeface="標楷體" pitchFamily="65" charset="-120"/>
                <a:cs typeface="Times New Roman" panose="02020603050405020304" pitchFamily="18" charset="0"/>
              </a:rPr>
              <a:t>項之規定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以經確認</a:t>
            </a:r>
            <a:r>
              <a:rPr lang="en-US" altLang="zh-TW" sz="3200" b="1" dirty="0" smtClean="0">
                <a:latin typeface="Times New Roman" panose="02020603050405020304" pitchFamily="18" charset="0"/>
                <a:ea typeface="標楷體" pitchFamily="65" charset="-120"/>
                <a:cs typeface="Times New Roman" panose="02020603050405020304" pitchFamily="18" charset="0"/>
              </a:rPr>
              <a:t>(authenticated)</a:t>
            </a:r>
            <a:r>
              <a:rPr lang="zh-TW" altLang="zh-TW" sz="3200" b="1" dirty="0" smtClean="0">
                <a:latin typeface="Times New Roman" panose="02020603050405020304" pitchFamily="18" charset="0"/>
                <a:ea typeface="標楷體" pitchFamily="65" charset="-120"/>
                <a:cs typeface="Times New Roman" panose="02020603050405020304" pitchFamily="18" charset="0"/>
              </a:rPr>
              <a:t>之電傳指示為信用狀或修改書通知</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則視為可憑使用之信用狀或修改書</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且任何隨後之郵寄證實書應不予理會</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r>
              <a:rPr lang="zh-TW" altLang="en-US" sz="3200" b="1" dirty="0" smtClean="0">
                <a:latin typeface="Times New Roman" panose="02020603050405020304" pitchFamily="18" charset="0"/>
                <a:ea typeface="標楷體" pitchFamily="65" charset="-120"/>
                <a:cs typeface="Times New Roman" panose="02020603050405020304" pitchFamily="18" charset="0"/>
              </a:rPr>
              <a:t>信用狀通知</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依據</a:t>
            </a:r>
            <a:r>
              <a:rPr lang="zh-TW" altLang="en-US" sz="3200" b="1" dirty="0" smtClean="0">
                <a:latin typeface="Times New Roman" panose="02020603050405020304" pitchFamily="18" charset="0"/>
                <a:ea typeface="標楷體" pitchFamily="65" charset="-120"/>
                <a:cs typeface="Times New Roman" panose="02020603050405020304" pitchFamily="18" charset="0"/>
              </a:rPr>
              <a:t>第</a:t>
            </a:r>
            <a:r>
              <a:rPr lang="en-US" altLang="zh-TW" sz="3200" b="1" dirty="0" smtClean="0">
                <a:latin typeface="Times New Roman" panose="02020603050405020304" pitchFamily="18" charset="0"/>
                <a:ea typeface="標楷體" pitchFamily="65" charset="-120"/>
                <a:cs typeface="Times New Roman" panose="02020603050405020304" pitchFamily="18" charset="0"/>
              </a:rPr>
              <a:t>9</a:t>
            </a:r>
            <a:r>
              <a:rPr lang="zh-TW" altLang="zh-TW" sz="3200" b="1" dirty="0" smtClean="0">
                <a:latin typeface="Times New Roman" panose="02020603050405020304" pitchFamily="18" charset="0"/>
                <a:ea typeface="標楷體" pitchFamily="65" charset="-120"/>
                <a:cs typeface="Times New Roman" panose="02020603050405020304" pitchFamily="18" charset="0"/>
              </a:rPr>
              <a:t>條</a:t>
            </a:r>
            <a:r>
              <a:rPr lang="en-US" altLang="zh-TW" sz="3200" b="1" dirty="0" smtClean="0">
                <a:latin typeface="Times New Roman" panose="02020603050405020304" pitchFamily="18" charset="0"/>
                <a:ea typeface="標楷體" pitchFamily="65" charset="-120"/>
                <a:cs typeface="Times New Roman" panose="02020603050405020304" pitchFamily="18" charset="0"/>
              </a:rPr>
              <a:t>a</a:t>
            </a:r>
            <a:r>
              <a:rPr lang="zh-TW" altLang="zh-TW" sz="3200" b="1" dirty="0" smtClean="0">
                <a:latin typeface="Times New Roman" panose="02020603050405020304" pitchFamily="18" charset="0"/>
                <a:ea typeface="標楷體" pitchFamily="65" charset="-120"/>
                <a:cs typeface="Times New Roman" panose="02020603050405020304" pitchFamily="18" charset="0"/>
              </a:rPr>
              <a:t>項之規定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zh-TW" sz="3200" b="1" dirty="0" smtClean="0">
                <a:latin typeface="Times New Roman" panose="02020603050405020304" pitchFamily="18" charset="0"/>
                <a:ea typeface="標楷體" pitchFamily="65" charset="-120"/>
                <a:cs typeface="Times New Roman" panose="02020603050405020304" pitchFamily="18" charset="0"/>
              </a:rPr>
              <a:t>信用狀及任何修改書得經通知銀行通知受益人</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313</a:t>
            </a:fld>
            <a:endParaRPr lang="zh-TW" altLang="en-US"/>
          </a:p>
        </p:txBody>
      </p:sp>
    </p:spTree>
    <p:extLst>
      <p:ext uri="{BB962C8B-B14F-4D97-AF65-F5344CB8AC3E}">
        <p14:creationId xmlns:p14="http://schemas.microsoft.com/office/powerpoint/2010/main" xmlns="" val="2801523091"/>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276600" cy="620713"/>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bg1"/>
                </a:solidFill>
                <a:latin typeface="Times New Roman" pitchFamily="18" charset="0"/>
                <a:ea typeface="標楷體" pitchFamily="65" charset="-120"/>
                <a:cs typeface="Times New Roman" pitchFamily="18" charset="0"/>
              </a:rPr>
              <a:t>信用狀修改</a:t>
            </a:r>
          </a:p>
        </p:txBody>
      </p:sp>
      <p:pic>
        <p:nvPicPr>
          <p:cNvPr id="254979"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738" y="620713"/>
            <a:ext cx="1296987"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980" name="Picture 5" descr="工廠的煙囪冒著黑煙"/>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4750" y="5084763"/>
            <a:ext cx="1397000"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981"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738" y="5013325"/>
            <a:ext cx="1296987"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4982" name="Picture 7" descr="大型企業設計範本"/>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765175"/>
            <a:ext cx="1008063"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矩形 6"/>
          <p:cNvSpPr/>
          <p:nvPr/>
        </p:nvSpPr>
        <p:spPr>
          <a:xfrm>
            <a:off x="0" y="2060575"/>
            <a:ext cx="1152525"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申請人</a:t>
            </a:r>
          </a:p>
        </p:txBody>
      </p:sp>
      <p:sp>
        <p:nvSpPr>
          <p:cNvPr id="8" name="矩形 7"/>
          <p:cNvSpPr/>
          <p:nvPr/>
        </p:nvSpPr>
        <p:spPr>
          <a:xfrm>
            <a:off x="3924300" y="333375"/>
            <a:ext cx="1511300" cy="358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開狀銀行</a:t>
            </a:r>
          </a:p>
        </p:txBody>
      </p:sp>
      <p:sp>
        <p:nvSpPr>
          <p:cNvPr id="9" name="矩形 8"/>
          <p:cNvSpPr/>
          <p:nvPr/>
        </p:nvSpPr>
        <p:spPr>
          <a:xfrm>
            <a:off x="3563938" y="6237288"/>
            <a:ext cx="20161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通知</a:t>
            </a:r>
            <a:r>
              <a:rPr lang="en-US" altLang="zh-TW" sz="2000" b="1" dirty="0">
                <a:solidFill>
                  <a:schemeClr val="tx1"/>
                </a:solidFill>
                <a:latin typeface="標楷體" pitchFamily="65" charset="-120"/>
                <a:ea typeface="標楷體" pitchFamily="65" charset="-120"/>
              </a:rPr>
              <a:t>/</a:t>
            </a:r>
            <a:r>
              <a:rPr lang="zh-TW" altLang="en-US" sz="2000" b="1" dirty="0">
                <a:solidFill>
                  <a:schemeClr val="tx1"/>
                </a:solidFill>
                <a:latin typeface="標楷體" pitchFamily="65" charset="-120"/>
                <a:ea typeface="標楷體" pitchFamily="65" charset="-120"/>
              </a:rPr>
              <a:t>保兌銀行</a:t>
            </a:r>
          </a:p>
        </p:txBody>
      </p:sp>
      <p:sp>
        <p:nvSpPr>
          <p:cNvPr id="10" name="矩形 9"/>
          <p:cNvSpPr/>
          <p:nvPr/>
        </p:nvSpPr>
        <p:spPr>
          <a:xfrm>
            <a:off x="7596188" y="6237288"/>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受益人</a:t>
            </a:r>
          </a:p>
        </p:txBody>
      </p:sp>
      <p:cxnSp>
        <p:nvCxnSpPr>
          <p:cNvPr id="15" name="直線接點 14"/>
          <p:cNvCxnSpPr/>
          <p:nvPr/>
        </p:nvCxnSpPr>
        <p:spPr>
          <a:xfrm flipV="1">
            <a:off x="971550" y="908050"/>
            <a:ext cx="763588"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流程圖: 文件 70"/>
          <p:cNvSpPr/>
          <p:nvPr/>
        </p:nvSpPr>
        <p:spPr>
          <a:xfrm>
            <a:off x="5795963" y="4581525"/>
            <a:ext cx="1296987" cy="1008063"/>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Times New Roman" pitchFamily="18" charset="0"/>
                <a:ea typeface="標楷體" pitchFamily="65" charset="-120"/>
                <a:cs typeface="Times New Roman" pitchFamily="18" charset="0"/>
              </a:rPr>
              <a:t>同意延伸保兌</a:t>
            </a:r>
            <a:r>
              <a:rPr lang="en-US" altLang="zh-TW" sz="2000" b="1" dirty="0">
                <a:solidFill>
                  <a:schemeClr val="tx1"/>
                </a:solidFill>
                <a:latin typeface="Times New Roman" pitchFamily="18" charset="0"/>
                <a:ea typeface="標楷體" pitchFamily="65" charset="-120"/>
                <a:cs typeface="Times New Roman" pitchFamily="18" charset="0"/>
              </a:rPr>
              <a:t>/</a:t>
            </a:r>
            <a:r>
              <a:rPr lang="zh-TW" altLang="en-US" sz="2000" b="1" dirty="0">
                <a:solidFill>
                  <a:schemeClr val="tx1"/>
                </a:solidFill>
                <a:latin typeface="Times New Roman" pitchFamily="18" charset="0"/>
                <a:ea typeface="標楷體" pitchFamily="65" charset="-120"/>
                <a:cs typeface="Times New Roman" pitchFamily="18" charset="0"/>
              </a:rPr>
              <a:t>通知</a:t>
            </a:r>
            <a:endParaRPr lang="en-US" altLang="zh-TW" sz="2000" b="1" dirty="0">
              <a:solidFill>
                <a:schemeClr val="tx1"/>
              </a:solidFill>
              <a:latin typeface="Times New Roman" pitchFamily="18" charset="0"/>
              <a:ea typeface="標楷體" pitchFamily="65" charset="-120"/>
              <a:cs typeface="Times New Roman" pitchFamily="18" charset="0"/>
            </a:endParaRPr>
          </a:p>
          <a:p>
            <a:pPr algn="ctr">
              <a:defRPr/>
            </a:pPr>
            <a:r>
              <a:rPr lang="zh-TW" altLang="en-US" sz="2000" b="1" dirty="0">
                <a:solidFill>
                  <a:schemeClr val="tx1"/>
                </a:solidFill>
                <a:latin typeface="Times New Roman" pitchFamily="18" charset="0"/>
                <a:ea typeface="標楷體" pitchFamily="65" charset="-120"/>
                <a:cs typeface="Times New Roman" pitchFamily="18" charset="0"/>
              </a:rPr>
              <a:t>修改書</a:t>
            </a:r>
          </a:p>
        </p:txBody>
      </p:sp>
      <p:cxnSp>
        <p:nvCxnSpPr>
          <p:cNvPr id="73" name="直線接點 72"/>
          <p:cNvCxnSpPr/>
          <p:nvPr/>
        </p:nvCxnSpPr>
        <p:spPr>
          <a:xfrm>
            <a:off x="5364163" y="5300663"/>
            <a:ext cx="360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7164388" y="5300663"/>
            <a:ext cx="2873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流程圖: 文件 28"/>
          <p:cNvSpPr/>
          <p:nvPr/>
        </p:nvSpPr>
        <p:spPr>
          <a:xfrm>
            <a:off x="1763713" y="692150"/>
            <a:ext cx="1295400" cy="7207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申請修改</a:t>
            </a:r>
            <a:endParaRPr lang="en-US" altLang="zh-TW" b="1" dirty="0">
              <a:solidFill>
                <a:schemeClr val="tx1"/>
              </a:solidFill>
              <a:latin typeface="Times New Roman" pitchFamily="18" charset="0"/>
              <a:ea typeface="標楷體" pitchFamily="65" charset="-120"/>
              <a:cs typeface="Times New Roman" pitchFamily="18" charset="0"/>
            </a:endParaRPr>
          </a:p>
          <a:p>
            <a:pPr algn="ctr">
              <a:defRPr/>
            </a:pPr>
            <a:r>
              <a:rPr lang="zh-TW" altLang="en-US" b="1" dirty="0">
                <a:solidFill>
                  <a:schemeClr val="tx1"/>
                </a:solidFill>
                <a:latin typeface="Times New Roman" pitchFamily="18" charset="0"/>
                <a:ea typeface="標楷體" pitchFamily="65" charset="-120"/>
                <a:cs typeface="Times New Roman" pitchFamily="18" charset="0"/>
              </a:rPr>
              <a:t>信用狀</a:t>
            </a:r>
          </a:p>
        </p:txBody>
      </p:sp>
      <p:cxnSp>
        <p:nvCxnSpPr>
          <p:cNvPr id="32" name="直線單箭頭接點 31"/>
          <p:cNvCxnSpPr/>
          <p:nvPr/>
        </p:nvCxnSpPr>
        <p:spPr>
          <a:xfrm>
            <a:off x="3059113" y="908050"/>
            <a:ext cx="8651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流程圖: 決策 34"/>
          <p:cNvSpPr/>
          <p:nvPr/>
        </p:nvSpPr>
        <p:spPr>
          <a:xfrm>
            <a:off x="1547813" y="1484313"/>
            <a:ext cx="1728787" cy="720725"/>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FF0000"/>
                </a:solidFill>
                <a:latin typeface="Times New Roman" pitchFamily="18" charset="0"/>
                <a:ea typeface="標楷體" pitchFamily="65" charset="-120"/>
                <a:cs typeface="Times New Roman" pitchFamily="18" charset="0"/>
              </a:rPr>
              <a:t>拒絕修改申請</a:t>
            </a:r>
          </a:p>
        </p:txBody>
      </p:sp>
      <p:cxnSp>
        <p:nvCxnSpPr>
          <p:cNvPr id="45" name="直線接點 44"/>
          <p:cNvCxnSpPr/>
          <p:nvPr/>
        </p:nvCxnSpPr>
        <p:spPr>
          <a:xfrm flipH="1">
            <a:off x="3276600" y="1844675"/>
            <a:ext cx="647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flipH="1">
            <a:off x="1042988" y="1844675"/>
            <a:ext cx="5048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5219700" y="2060575"/>
            <a:ext cx="0" cy="576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流程圖: 文件 50"/>
          <p:cNvSpPr/>
          <p:nvPr/>
        </p:nvSpPr>
        <p:spPr>
          <a:xfrm>
            <a:off x="4859338" y="2636838"/>
            <a:ext cx="2160587" cy="10795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Times New Roman" pitchFamily="18" charset="0"/>
                <a:ea typeface="標楷體" pitchFamily="65" charset="-120"/>
                <a:cs typeface="Times New Roman" pitchFamily="18" charset="0"/>
              </a:rPr>
              <a:t>同意修改之申請並發出修改書</a:t>
            </a:r>
            <a:r>
              <a:rPr lang="en-US" altLang="zh-TW" sz="2000" b="1" dirty="0">
                <a:solidFill>
                  <a:schemeClr val="tx1"/>
                </a:solidFill>
                <a:latin typeface="Times New Roman" pitchFamily="18" charset="0"/>
                <a:ea typeface="標楷體" pitchFamily="65" charset="-120"/>
                <a:cs typeface="Times New Roman" pitchFamily="18" charset="0"/>
              </a:rPr>
              <a:t>(</a:t>
            </a:r>
            <a:r>
              <a:rPr lang="zh-TW" altLang="en-US" sz="2000" b="1" dirty="0">
                <a:solidFill>
                  <a:schemeClr val="tx1"/>
                </a:solidFill>
                <a:latin typeface="Times New Roman" pitchFamily="18" charset="0"/>
                <a:ea typeface="標楷體" pitchFamily="65" charset="-120"/>
                <a:cs typeface="Times New Roman" pitchFamily="18" charset="0"/>
              </a:rPr>
              <a:t>例如</a:t>
            </a:r>
            <a:r>
              <a:rPr lang="en-US" altLang="zh-TW" sz="2000" b="1" dirty="0">
                <a:solidFill>
                  <a:schemeClr val="tx1"/>
                </a:solidFill>
                <a:latin typeface="Times New Roman" pitchFamily="18" charset="0"/>
                <a:ea typeface="標楷體" pitchFamily="65" charset="-120"/>
                <a:cs typeface="Times New Roman" pitchFamily="18" charset="0"/>
              </a:rPr>
              <a:t>:MT707)</a:t>
            </a:r>
            <a:endParaRPr lang="zh-TW" altLang="en-US" sz="2000" b="1" dirty="0">
              <a:solidFill>
                <a:schemeClr val="tx1"/>
              </a:solidFill>
              <a:latin typeface="Times New Roman" pitchFamily="18" charset="0"/>
              <a:ea typeface="標楷體" pitchFamily="65" charset="-120"/>
              <a:cs typeface="Times New Roman" pitchFamily="18" charset="0"/>
            </a:endParaRPr>
          </a:p>
        </p:txBody>
      </p:sp>
      <p:cxnSp>
        <p:nvCxnSpPr>
          <p:cNvPr id="54" name="直線單箭頭接點 53"/>
          <p:cNvCxnSpPr/>
          <p:nvPr/>
        </p:nvCxnSpPr>
        <p:spPr>
          <a:xfrm>
            <a:off x="5219700" y="3789363"/>
            <a:ext cx="0" cy="1368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流程圖: 決策 55"/>
          <p:cNvSpPr/>
          <p:nvPr/>
        </p:nvSpPr>
        <p:spPr>
          <a:xfrm>
            <a:off x="2268538" y="3284538"/>
            <a:ext cx="2447925" cy="865187"/>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FF0000"/>
                </a:solidFill>
                <a:latin typeface="Times New Roman" pitchFamily="18" charset="0"/>
                <a:ea typeface="標楷體" pitchFamily="65" charset="-120"/>
                <a:cs typeface="Times New Roman" pitchFamily="18" charset="0"/>
              </a:rPr>
              <a:t>拒絕延伸保兌至修改書</a:t>
            </a:r>
          </a:p>
        </p:txBody>
      </p:sp>
      <p:cxnSp>
        <p:nvCxnSpPr>
          <p:cNvPr id="58" name="直線單箭頭接點 57"/>
          <p:cNvCxnSpPr/>
          <p:nvPr/>
        </p:nvCxnSpPr>
        <p:spPr>
          <a:xfrm flipV="1">
            <a:off x="4211638" y="2205038"/>
            <a:ext cx="0" cy="1152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4211638" y="4005263"/>
            <a:ext cx="0" cy="1008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流程圖: 文件 60"/>
          <p:cNvSpPr/>
          <p:nvPr/>
        </p:nvSpPr>
        <p:spPr>
          <a:xfrm>
            <a:off x="5795963" y="5876925"/>
            <a:ext cx="1296987" cy="7207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FF0000"/>
                </a:solidFill>
                <a:latin typeface="Times New Roman" pitchFamily="18" charset="0"/>
                <a:ea typeface="標楷體" pitchFamily="65" charset="-120"/>
                <a:cs typeface="Times New Roman" pitchFamily="18" charset="0"/>
              </a:rPr>
              <a:t>僅通知修改書</a:t>
            </a:r>
            <a:endParaRPr lang="en-US" altLang="zh-TW" b="1" dirty="0">
              <a:solidFill>
                <a:srgbClr val="FF0000"/>
              </a:solidFill>
              <a:latin typeface="Times New Roman" pitchFamily="18" charset="0"/>
              <a:ea typeface="標楷體" pitchFamily="65" charset="-120"/>
              <a:cs typeface="Times New Roman" pitchFamily="18" charset="0"/>
            </a:endParaRPr>
          </a:p>
        </p:txBody>
      </p:sp>
      <p:cxnSp>
        <p:nvCxnSpPr>
          <p:cNvPr id="64" name="直線接點 63"/>
          <p:cNvCxnSpPr/>
          <p:nvPr/>
        </p:nvCxnSpPr>
        <p:spPr>
          <a:xfrm>
            <a:off x="5364163" y="6021388"/>
            <a:ext cx="2873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a:off x="7164388" y="6092825"/>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55005"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48600" y="692150"/>
            <a:ext cx="1295400" cy="151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 name="矩形 67"/>
          <p:cNvSpPr/>
          <p:nvPr/>
        </p:nvSpPr>
        <p:spPr>
          <a:xfrm>
            <a:off x="7631113" y="1989138"/>
            <a:ext cx="1512887"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補償銀行</a:t>
            </a:r>
          </a:p>
        </p:txBody>
      </p:sp>
      <p:sp>
        <p:nvSpPr>
          <p:cNvPr id="69" name="流程圖: 文件 68"/>
          <p:cNvSpPr/>
          <p:nvPr/>
        </p:nvSpPr>
        <p:spPr>
          <a:xfrm>
            <a:off x="5580063" y="765175"/>
            <a:ext cx="2160587" cy="115093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倘修改</a:t>
            </a:r>
            <a:endParaRPr lang="en-US" altLang="zh-TW" b="1" dirty="0">
              <a:solidFill>
                <a:schemeClr val="tx1"/>
              </a:solidFill>
              <a:latin typeface="Times New Roman" pitchFamily="18" charset="0"/>
              <a:ea typeface="標楷體" pitchFamily="65" charset="-120"/>
              <a:cs typeface="Times New Roman" pitchFamily="18" charset="0"/>
            </a:endParaRPr>
          </a:p>
          <a:p>
            <a:pPr algn="ctr">
              <a:defRPr/>
            </a:pPr>
            <a:r>
              <a:rPr lang="zh-TW" altLang="en-US" b="1" dirty="0">
                <a:solidFill>
                  <a:schemeClr val="tx1"/>
                </a:solidFill>
                <a:latin typeface="Times New Roman" pitchFamily="18" charset="0"/>
                <a:ea typeface="標楷體" pitchFamily="65" charset="-120"/>
                <a:cs typeface="Times New Roman" pitchFamily="18" charset="0"/>
              </a:rPr>
              <a:t>涉及原先授權書須另拍發授權修改書</a:t>
            </a:r>
            <a:r>
              <a:rPr lang="en-US" altLang="zh-TW" b="1" dirty="0">
                <a:solidFill>
                  <a:schemeClr val="tx1"/>
                </a:solidFill>
                <a:latin typeface="Times New Roman" pitchFamily="18" charset="0"/>
                <a:ea typeface="標楷體" pitchFamily="65" charset="-120"/>
                <a:cs typeface="Times New Roman" pitchFamily="18" charset="0"/>
              </a:rPr>
              <a:t>(</a:t>
            </a:r>
            <a:r>
              <a:rPr lang="zh-TW" altLang="en-US" b="1" dirty="0">
                <a:solidFill>
                  <a:schemeClr val="tx1"/>
                </a:solidFill>
                <a:latin typeface="Times New Roman" pitchFamily="18" charset="0"/>
                <a:ea typeface="標楷體" pitchFamily="65" charset="-120"/>
                <a:cs typeface="Times New Roman" pitchFamily="18" charset="0"/>
              </a:rPr>
              <a:t>例如</a:t>
            </a:r>
            <a:r>
              <a:rPr lang="en-US" altLang="zh-TW" b="1" dirty="0">
                <a:solidFill>
                  <a:schemeClr val="tx1"/>
                </a:solidFill>
                <a:latin typeface="Times New Roman" pitchFamily="18" charset="0"/>
                <a:ea typeface="標楷體" pitchFamily="65" charset="-120"/>
                <a:cs typeface="Times New Roman" pitchFamily="18" charset="0"/>
              </a:rPr>
              <a:t>:MT747)</a:t>
            </a:r>
            <a:endParaRPr lang="zh-TW" altLang="en-US" b="1" dirty="0">
              <a:solidFill>
                <a:schemeClr val="tx1"/>
              </a:solidFill>
              <a:latin typeface="Times New Roman" pitchFamily="18" charset="0"/>
              <a:ea typeface="標楷體" pitchFamily="65" charset="-120"/>
              <a:cs typeface="Times New Roman" pitchFamily="18" charset="0"/>
            </a:endParaRPr>
          </a:p>
        </p:txBody>
      </p:sp>
      <p:cxnSp>
        <p:nvCxnSpPr>
          <p:cNvPr id="72" name="直線接點 71"/>
          <p:cNvCxnSpPr/>
          <p:nvPr/>
        </p:nvCxnSpPr>
        <p:spPr>
          <a:xfrm flipV="1">
            <a:off x="5148263" y="1412875"/>
            <a:ext cx="287337"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a:off x="7740650" y="1484313"/>
            <a:ext cx="2873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314</a:t>
            </a:fld>
            <a:endParaRPr lang="zh-TW" altLang="en-US"/>
          </a:p>
        </p:txBody>
      </p:sp>
    </p:spTree>
    <p:extLst>
      <p:ext uri="{BB962C8B-B14F-4D97-AF65-F5344CB8AC3E}">
        <p14:creationId xmlns:p14="http://schemas.microsoft.com/office/powerpoint/2010/main" xmlns="" val="2038125862"/>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0"/>
            <a:ext cx="7772400" cy="836613"/>
          </a:xfrm>
        </p:spPr>
        <p:txBody>
          <a:bodyPr>
            <a:normAutofit/>
          </a:bodyPr>
          <a:lstStyle/>
          <a:p>
            <a:pPr algn="ctr">
              <a:defRPr/>
            </a:pPr>
            <a:r>
              <a:rPr lang="zh-TW" altLang="zh-TW" sz="4000" b="1" dirty="0" smtClean="0">
                <a:solidFill>
                  <a:srgbClr val="003300"/>
                </a:solidFill>
                <a:latin typeface="+mn-lt"/>
                <a:ea typeface="標楷體" pitchFamily="65" charset="-120"/>
              </a:rPr>
              <a:t>信用狀修改之意義與程序</a:t>
            </a:r>
            <a:endParaRPr lang="zh-TW" altLang="en-US" sz="4000" b="1" dirty="0">
              <a:solidFill>
                <a:srgbClr val="003300"/>
              </a:solidFill>
              <a:latin typeface="+mn-lt"/>
              <a:ea typeface="標楷體" pitchFamily="65" charset="-120"/>
            </a:endParaRPr>
          </a:p>
        </p:txBody>
      </p:sp>
      <p:sp>
        <p:nvSpPr>
          <p:cNvPr id="172035" name="內容版面配置區 2"/>
          <p:cNvSpPr>
            <a:spLocks noGrp="1"/>
          </p:cNvSpPr>
          <p:nvPr>
            <p:ph idx="1"/>
          </p:nvPr>
        </p:nvSpPr>
        <p:spPr>
          <a:xfrm>
            <a:off x="0" y="1052736"/>
            <a:ext cx="9144000" cy="5805264"/>
          </a:xfrm>
        </p:spPr>
        <p:txBody>
          <a:bodyPr>
            <a:noAutofit/>
          </a:bodyPr>
          <a:lstStyle/>
          <a:p>
            <a:r>
              <a:rPr lang="zh-TW" altLang="zh-TW" sz="3200" b="1" dirty="0" smtClean="0">
                <a:ea typeface="標楷體" pitchFamily="65" charset="-120"/>
              </a:rPr>
              <a:t>所謂信用狀修改係指在信用狀簽發後</a:t>
            </a:r>
            <a:r>
              <a:rPr lang="en-US" altLang="zh-TW" sz="3200" b="1" dirty="0" smtClean="0">
                <a:ea typeface="標楷體" pitchFamily="65" charset="-120"/>
              </a:rPr>
              <a:t>,</a:t>
            </a:r>
            <a:r>
              <a:rPr lang="zh-TW" altLang="zh-TW" sz="3200" b="1" dirty="0" smtClean="0">
                <a:ea typeface="標楷體" pitchFamily="65" charset="-120"/>
              </a:rPr>
              <a:t>因交易條件之改變</a:t>
            </a:r>
            <a:r>
              <a:rPr lang="en-US" altLang="zh-TW" sz="3200" b="1" dirty="0" smtClean="0">
                <a:ea typeface="標楷體" pitchFamily="65" charset="-120"/>
              </a:rPr>
              <a:t>,</a:t>
            </a:r>
            <a:r>
              <a:rPr lang="zh-TW" altLang="zh-TW" sz="3200" b="1" dirty="0" smtClean="0">
                <a:ea typeface="標楷體" pitchFamily="65" charset="-120"/>
              </a:rPr>
              <a:t>須改變原信用狀之條款或條件</a:t>
            </a:r>
            <a:r>
              <a:rPr lang="en-US" altLang="zh-TW" sz="3200" b="1" dirty="0" smtClean="0">
                <a:ea typeface="標楷體" pitchFamily="65" charset="-120"/>
              </a:rPr>
              <a:t>,</a:t>
            </a:r>
            <a:r>
              <a:rPr lang="zh-TW" altLang="zh-TW" sz="3200" b="1" dirty="0" smtClean="0">
                <a:ea typeface="標楷體" pitchFamily="65" charset="-120"/>
              </a:rPr>
              <a:t>而由開狀申請人</a:t>
            </a:r>
            <a:r>
              <a:rPr lang="en-US" altLang="zh-TW" sz="3200" b="1" dirty="0" smtClean="0">
                <a:ea typeface="標楷體" pitchFamily="65" charset="-120"/>
              </a:rPr>
              <a:t>(</a:t>
            </a:r>
            <a:r>
              <a:rPr lang="zh-TW" altLang="zh-TW" sz="3200" b="1" dirty="0" smtClean="0">
                <a:ea typeface="標楷體" pitchFamily="65" charset="-120"/>
              </a:rPr>
              <a:t>進口商</a:t>
            </a:r>
            <a:r>
              <a:rPr lang="en-US" altLang="zh-TW" sz="3200" b="1" dirty="0" smtClean="0">
                <a:ea typeface="標楷體" pitchFamily="65" charset="-120"/>
              </a:rPr>
              <a:t>)</a:t>
            </a:r>
            <a:r>
              <a:rPr lang="zh-TW" altLang="zh-TW" sz="3200" b="1" dirty="0" smtClean="0">
                <a:ea typeface="標楷體" pitchFamily="65" charset="-120"/>
              </a:rPr>
              <a:t>向開狀銀行申請修改信用狀</a:t>
            </a:r>
            <a:r>
              <a:rPr lang="en-US" altLang="zh-TW" sz="3200" b="1" dirty="0" smtClean="0">
                <a:ea typeface="標楷體" pitchFamily="65" charset="-120"/>
              </a:rPr>
              <a:t>,</a:t>
            </a:r>
            <a:r>
              <a:rPr lang="zh-TW" altLang="zh-TW" sz="3200" b="1" dirty="0" smtClean="0">
                <a:ea typeface="標楷體" pitchFamily="65" charset="-120"/>
              </a:rPr>
              <a:t>由開狀銀行簽發修改書給受益人</a:t>
            </a:r>
            <a:r>
              <a:rPr lang="en-US" altLang="zh-TW" sz="3200" b="1" dirty="0" smtClean="0">
                <a:ea typeface="標楷體" pitchFamily="65" charset="-120"/>
              </a:rPr>
              <a:t>(</a:t>
            </a:r>
            <a:r>
              <a:rPr lang="zh-TW" altLang="zh-TW" sz="3200" b="1" dirty="0" smtClean="0">
                <a:ea typeface="標楷體" pitchFamily="65" charset="-120"/>
              </a:rPr>
              <a:t>出口商</a:t>
            </a:r>
            <a:r>
              <a:rPr lang="en-US" altLang="zh-TW" sz="3200" b="1" dirty="0" smtClean="0">
                <a:ea typeface="標楷體" pitchFamily="65" charset="-120"/>
              </a:rPr>
              <a:t>)</a:t>
            </a:r>
            <a:r>
              <a:rPr lang="zh-TW" altLang="zh-TW" sz="3200" b="1" dirty="0" smtClean="0">
                <a:ea typeface="標楷體" pitchFamily="65" charset="-120"/>
              </a:rPr>
              <a:t>之作業</a:t>
            </a:r>
            <a:r>
              <a:rPr lang="en-US" altLang="zh-TW" sz="3200" b="1" dirty="0" smtClean="0">
                <a:ea typeface="標楷體" pitchFamily="65" charset="-120"/>
              </a:rPr>
              <a:t>,</a:t>
            </a:r>
            <a:r>
              <a:rPr lang="zh-TW" altLang="zh-TW" sz="3200" b="1" dirty="0" smtClean="0">
                <a:ea typeface="標楷體" pitchFamily="65" charset="-120"/>
              </a:rPr>
              <a:t>即為信用狀修改</a:t>
            </a:r>
            <a:r>
              <a:rPr lang="en-US" altLang="zh-TW" sz="3200" b="1" dirty="0" smtClean="0">
                <a:ea typeface="標楷體" pitchFamily="65" charset="-120"/>
              </a:rPr>
              <a:t>.</a:t>
            </a:r>
            <a:r>
              <a:rPr lang="zh-TW" altLang="zh-TW" sz="3200" b="1" dirty="0" smtClean="0">
                <a:ea typeface="標楷體" pitchFamily="65" charset="-120"/>
              </a:rPr>
              <a:t>其作業程序為</a:t>
            </a:r>
            <a:r>
              <a:rPr lang="en-US" altLang="zh-TW" sz="3200" b="1" dirty="0" smtClean="0">
                <a:ea typeface="標楷體" pitchFamily="65" charset="-120"/>
              </a:rPr>
              <a:t>-</a:t>
            </a:r>
            <a:r>
              <a:rPr lang="zh-TW" altLang="zh-TW" sz="3200" b="1" dirty="0" smtClean="0">
                <a:ea typeface="標楷體" pitchFamily="65" charset="-120"/>
              </a:rPr>
              <a:t>申請人向開狀銀行提出信用狀修改之申請</a:t>
            </a:r>
            <a:r>
              <a:rPr lang="en-US" altLang="zh-TW" sz="3200" b="1" dirty="0" smtClean="0">
                <a:ea typeface="標楷體" pitchFamily="65" charset="-120"/>
              </a:rPr>
              <a:t>,</a:t>
            </a:r>
            <a:r>
              <a:rPr lang="zh-TW" altLang="zh-TW" sz="3200" b="1" dirty="0" smtClean="0">
                <a:ea typeface="標楷體" pitchFamily="65" charset="-120"/>
              </a:rPr>
              <a:t>開狀銀行同意後</a:t>
            </a:r>
            <a:r>
              <a:rPr lang="en-US" altLang="zh-TW" sz="3200" b="1" dirty="0" smtClean="0">
                <a:ea typeface="標楷體" pitchFamily="65" charset="-120"/>
              </a:rPr>
              <a:t>,</a:t>
            </a:r>
            <a:r>
              <a:rPr lang="zh-TW" altLang="zh-TW" sz="3200" b="1" dirty="0" smtClean="0">
                <a:ea typeface="標楷體" pitchFamily="65" charset="-120"/>
              </a:rPr>
              <a:t>發出修改書經由通知銀行通知受益人</a:t>
            </a:r>
            <a:r>
              <a:rPr lang="en-US" altLang="zh-TW" sz="3200" b="1" dirty="0" smtClean="0">
                <a:ea typeface="標楷體" pitchFamily="65" charset="-120"/>
              </a:rPr>
              <a:t>,</a:t>
            </a:r>
            <a:r>
              <a:rPr lang="zh-TW" altLang="zh-TW" sz="3200" b="1" dirty="0" smtClean="0">
                <a:ea typeface="標楷體" pitchFamily="65" charset="-120"/>
              </a:rPr>
              <a:t>倘原信用狀有附加保兑</a:t>
            </a:r>
            <a:r>
              <a:rPr lang="en-US" altLang="zh-TW" sz="3200" b="1" dirty="0" smtClean="0">
                <a:ea typeface="標楷體" pitchFamily="65" charset="-120"/>
              </a:rPr>
              <a:t>,</a:t>
            </a:r>
            <a:r>
              <a:rPr lang="zh-TW" altLang="zh-TW" sz="3200" b="1" dirty="0" smtClean="0">
                <a:ea typeface="標楷體" pitchFamily="65" charset="-120"/>
              </a:rPr>
              <a:t>則須經保兑銀行同意延伸保兑至修改書再通知受益人</a:t>
            </a:r>
            <a:r>
              <a:rPr lang="en-US" altLang="zh-TW" sz="3200" b="1" dirty="0" smtClean="0">
                <a:ea typeface="標楷體" pitchFamily="65" charset="-120"/>
              </a:rPr>
              <a:t>(</a:t>
            </a:r>
            <a:r>
              <a:rPr lang="zh-TW" altLang="zh-TW" sz="3200" b="1" dirty="0" smtClean="0">
                <a:ea typeface="標楷體" pitchFamily="65" charset="-120"/>
              </a:rPr>
              <a:t>但保兑銀行亦可不延伸保兑至修改書</a:t>
            </a:r>
            <a:r>
              <a:rPr lang="en-US" altLang="zh-TW" sz="3200" b="1" dirty="0" smtClean="0">
                <a:ea typeface="標楷體" pitchFamily="65" charset="-120"/>
              </a:rPr>
              <a:t>)</a:t>
            </a:r>
            <a:r>
              <a:rPr lang="en-US" altLang="zh-TW" sz="3200" b="1" dirty="0">
                <a:ea typeface="標楷體" pitchFamily="65" charset="-120"/>
              </a:rPr>
              <a:t>,</a:t>
            </a:r>
            <a:r>
              <a:rPr lang="zh-TW" altLang="zh-TW" sz="3200" b="1" dirty="0" smtClean="0">
                <a:ea typeface="標楷體" pitchFamily="65" charset="-120"/>
              </a:rPr>
              <a:t>而由受益人決定是否接受修改書</a:t>
            </a:r>
            <a:r>
              <a:rPr lang="en-US" altLang="zh-TW" sz="3200" b="1" dirty="0" smtClean="0">
                <a:ea typeface="標楷體" pitchFamily="65" charset="-120"/>
              </a:rPr>
              <a:t>,</a:t>
            </a:r>
            <a:r>
              <a:rPr lang="zh-TW" altLang="zh-TW" sz="3200" b="1" dirty="0" smtClean="0">
                <a:ea typeface="標楷體" pitchFamily="65" charset="-120"/>
              </a:rPr>
              <a:t>且在受益人明示及知會其接受修改書後</a:t>
            </a:r>
            <a:r>
              <a:rPr lang="en-US" altLang="zh-TW" sz="3200" b="1" dirty="0" smtClean="0">
                <a:ea typeface="標楷體" pitchFamily="65" charset="-120"/>
              </a:rPr>
              <a:t>,</a:t>
            </a:r>
            <a:r>
              <a:rPr lang="zh-TW" altLang="zh-TW" sz="3200" b="1" dirty="0" smtClean="0">
                <a:ea typeface="標楷體" pitchFamily="65" charset="-120"/>
              </a:rPr>
              <a:t>修改始生效</a:t>
            </a:r>
            <a:r>
              <a:rPr lang="en-US" altLang="zh-TW" sz="3200" b="1" dirty="0" smtClean="0">
                <a:ea typeface="標楷體" pitchFamily="65" charset="-120"/>
              </a:rPr>
              <a:t>.</a:t>
            </a:r>
            <a:endParaRPr lang="zh-TW" altLang="en-US" sz="3200" b="1" dirty="0" smtClean="0">
              <a:ea typeface="標楷體" pitchFamily="65" charset="-12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315</a:t>
            </a:fld>
            <a:endParaRPr lang="zh-TW" altLang="en-US"/>
          </a:p>
        </p:txBody>
      </p:sp>
    </p:spTree>
    <p:extLst>
      <p:ext uri="{BB962C8B-B14F-4D97-AF65-F5344CB8AC3E}">
        <p14:creationId xmlns:p14="http://schemas.microsoft.com/office/powerpoint/2010/main" xmlns="" val="65350428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10"/>
            <a:ext cx="8229600" cy="1053345"/>
          </a:xfrm>
        </p:spPr>
        <p:txBody>
          <a:bodyPr>
            <a:normAutofit/>
          </a:bodyPr>
          <a:lstStyle/>
          <a:p>
            <a:pPr algn="ctr"/>
            <a:r>
              <a:rPr lang="zh-TW" altLang="zh-TW" sz="4000" b="1" dirty="0"/>
              <a:t>信用狀修改</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316</a:t>
            </a:fld>
            <a:endParaRPr lang="zh-TW" altLang="en-US"/>
          </a:p>
        </p:txBody>
      </p:sp>
      <p:sp>
        <p:nvSpPr>
          <p:cNvPr id="4" name="內容版面配置區 3"/>
          <p:cNvSpPr>
            <a:spLocks noGrp="1"/>
          </p:cNvSpPr>
          <p:nvPr>
            <p:ph sz="quarter" idx="1"/>
          </p:nvPr>
        </p:nvSpPr>
        <p:spPr>
          <a:xfrm>
            <a:off x="0" y="1196752"/>
            <a:ext cx="9144000" cy="5661248"/>
          </a:xfrm>
        </p:spPr>
        <p:txBody>
          <a:bodyPr>
            <a:noAutofit/>
          </a:bodyPr>
          <a:lstStyle/>
          <a:p>
            <a:r>
              <a:rPr lang="zh-TW" altLang="zh-TW" sz="3200" b="1" dirty="0">
                <a:latin typeface="Times New Roman" panose="02020603050405020304" pitchFamily="18" charset="0"/>
                <a:cs typeface="Times New Roman" panose="02020603050405020304" pitchFamily="18" charset="0"/>
              </a:rPr>
              <a:t>依信用狀統一慣例</a:t>
            </a:r>
            <a:r>
              <a:rPr lang="en-US" altLang="zh-TW" sz="3200" b="1" dirty="0">
                <a:latin typeface="Times New Roman" panose="02020603050405020304" pitchFamily="18" charset="0"/>
                <a:cs typeface="Times New Roman" panose="02020603050405020304" pitchFamily="18" charset="0"/>
              </a:rPr>
              <a:t>UCP600</a:t>
            </a:r>
            <a:r>
              <a:rPr lang="zh-TW" altLang="zh-TW" sz="3200" b="1" dirty="0">
                <a:latin typeface="Times New Roman" panose="02020603050405020304" pitchFamily="18" charset="0"/>
                <a:cs typeface="Times New Roman" panose="02020603050405020304" pitchFamily="18" charset="0"/>
              </a:rPr>
              <a:t>為第</a:t>
            </a:r>
            <a:r>
              <a:rPr lang="en-US" altLang="zh-TW" sz="3200" b="1" dirty="0">
                <a:latin typeface="Times New Roman" panose="02020603050405020304" pitchFamily="18" charset="0"/>
                <a:cs typeface="Times New Roman" panose="02020603050405020304" pitchFamily="18" charset="0"/>
              </a:rPr>
              <a:t>10</a:t>
            </a:r>
            <a:r>
              <a:rPr lang="zh-TW" altLang="zh-TW" sz="3200" b="1" dirty="0">
                <a:latin typeface="Times New Roman" panose="02020603050405020304" pitchFamily="18" charset="0"/>
                <a:cs typeface="Times New Roman" panose="02020603050405020304" pitchFamily="18" charset="0"/>
              </a:rPr>
              <a:t>條</a:t>
            </a:r>
            <a:r>
              <a:rPr lang="en-US" altLang="zh-TW" sz="3200" b="1" dirty="0">
                <a:latin typeface="Times New Roman" panose="02020603050405020304" pitchFamily="18" charset="0"/>
                <a:cs typeface="Times New Roman" panose="02020603050405020304" pitchFamily="18" charset="0"/>
              </a:rPr>
              <a:t>a</a:t>
            </a:r>
            <a:r>
              <a:rPr lang="zh-TW" altLang="zh-TW" sz="3200" b="1" dirty="0">
                <a:latin typeface="Times New Roman" panose="02020603050405020304" pitchFamily="18" charset="0"/>
                <a:cs typeface="Times New Roman" panose="02020603050405020304" pitchFamily="18" charset="0"/>
              </a:rPr>
              <a:t>項之規定，除第</a:t>
            </a:r>
            <a:r>
              <a:rPr lang="en-US" altLang="zh-TW" sz="3200" b="1" dirty="0">
                <a:latin typeface="Times New Roman" panose="02020603050405020304" pitchFamily="18" charset="0"/>
                <a:cs typeface="Times New Roman" panose="02020603050405020304" pitchFamily="18" charset="0"/>
              </a:rPr>
              <a:t>38</a:t>
            </a:r>
            <a:r>
              <a:rPr lang="zh-TW" altLang="zh-TW" sz="3200" b="1" dirty="0">
                <a:latin typeface="Times New Roman" panose="02020603050405020304" pitchFamily="18" charset="0"/>
                <a:cs typeface="Times New Roman" panose="02020603050405020304" pitchFamily="18" charset="0"/>
              </a:rPr>
              <a:t>條另有規定</a:t>
            </a:r>
            <a:r>
              <a:rPr lang="zh-TW" altLang="zh-TW" sz="3200" b="1" dirty="0" smtClean="0">
                <a:latin typeface="Times New Roman" panose="02020603050405020304" pitchFamily="18" charset="0"/>
                <a:cs typeface="Times New Roman" panose="02020603050405020304" pitchFamily="18" charset="0"/>
              </a:rPr>
              <a:t>外</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信用</a:t>
            </a:r>
            <a:r>
              <a:rPr lang="zh-TW" altLang="zh-TW" sz="3200" b="1" dirty="0">
                <a:latin typeface="Times New Roman" panose="02020603050405020304" pitchFamily="18" charset="0"/>
                <a:cs typeface="Times New Roman" panose="02020603050405020304" pitchFamily="18" charset="0"/>
              </a:rPr>
              <a:t>狀之修改或</a:t>
            </a:r>
            <a:r>
              <a:rPr lang="zh-TW" altLang="zh-TW" sz="3200" b="1" dirty="0" smtClean="0">
                <a:latin typeface="Times New Roman" panose="02020603050405020304" pitchFamily="18" charset="0"/>
                <a:cs typeface="Times New Roman" panose="02020603050405020304" pitchFamily="18" charset="0"/>
              </a:rPr>
              <a:t>撤銷</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非</a:t>
            </a:r>
            <a:r>
              <a:rPr lang="zh-TW" altLang="zh-TW" sz="3200" b="1" dirty="0">
                <a:latin typeface="Times New Roman" panose="02020603050405020304" pitchFamily="18" charset="0"/>
                <a:cs typeface="Times New Roman" panose="02020603050405020304" pitchFamily="18" charset="0"/>
              </a:rPr>
              <a:t>經開狀銀行、保兌</a:t>
            </a:r>
            <a:r>
              <a:rPr lang="zh-TW" altLang="zh-TW" sz="3200" b="1" dirty="0" smtClean="0">
                <a:latin typeface="Times New Roman" panose="02020603050405020304" pitchFamily="18" charset="0"/>
                <a:cs typeface="Times New Roman" panose="02020603050405020304" pitchFamily="18" charset="0"/>
              </a:rPr>
              <a:t>銀行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如</a:t>
            </a:r>
            <a:r>
              <a:rPr lang="zh-TW" altLang="zh-TW" sz="3200" b="1" dirty="0">
                <a:latin typeface="Times New Roman" panose="02020603050405020304" pitchFamily="18" charset="0"/>
                <a:cs typeface="Times New Roman" panose="02020603050405020304" pitchFamily="18" charset="0"/>
              </a:rPr>
              <a:t>有保兌</a:t>
            </a:r>
            <a:r>
              <a:rPr lang="zh-TW" altLang="zh-TW" sz="3200" b="1" dirty="0" smtClean="0">
                <a:latin typeface="Times New Roman" panose="02020603050405020304" pitchFamily="18" charset="0"/>
                <a:cs typeface="Times New Roman" panose="02020603050405020304" pitchFamily="18" charset="0"/>
              </a:rPr>
              <a:t>時</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及</a:t>
            </a:r>
            <a:r>
              <a:rPr lang="zh-TW" altLang="zh-TW" sz="3200" b="1" dirty="0">
                <a:latin typeface="Times New Roman" panose="02020603050405020304" pitchFamily="18" charset="0"/>
                <a:cs typeface="Times New Roman" panose="02020603050405020304" pitchFamily="18" charset="0"/>
              </a:rPr>
              <a:t>受益人之</a:t>
            </a:r>
            <a:r>
              <a:rPr lang="zh-TW" altLang="zh-TW" sz="3200" b="1" dirty="0" smtClean="0">
                <a:latin typeface="Times New Roman" panose="02020603050405020304" pitchFamily="18" charset="0"/>
                <a:cs typeface="Times New Roman" panose="02020603050405020304" pitchFamily="18" charset="0"/>
              </a:rPr>
              <a:t>同意</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否則</a:t>
            </a:r>
            <a:r>
              <a:rPr lang="zh-TW" altLang="zh-TW" sz="3200" b="1" dirty="0">
                <a:latin typeface="Times New Roman" panose="02020603050405020304" pitchFamily="18" charset="0"/>
                <a:cs typeface="Times New Roman" panose="02020603050405020304" pitchFamily="18" charset="0"/>
              </a:rPr>
              <a:t>不生效</a:t>
            </a:r>
            <a:r>
              <a:rPr lang="zh-TW" altLang="zh-TW" sz="3200" b="1" dirty="0" smtClean="0">
                <a:latin typeface="Times New Roman" panose="02020603050405020304" pitchFamily="18" charset="0"/>
                <a:cs typeface="Times New Roman" panose="02020603050405020304" pitchFamily="18" charset="0"/>
              </a:rPr>
              <a:t>力</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solidFill>
                  <a:srgbClr val="FF0000"/>
                </a:solidFill>
                <a:latin typeface="Times New Roman" pitchFamily="18" charset="0"/>
                <a:ea typeface="標楷體" pitchFamily="65" charset="-120"/>
                <a:cs typeface="Times New Roman" pitchFamily="18" charset="0"/>
              </a:rPr>
              <a:t>修改書之通知銀行</a:t>
            </a:r>
            <a:r>
              <a:rPr lang="en-US" altLang="zh-TW" sz="3200" b="1" dirty="0">
                <a:latin typeface="Times New Roman" pitchFamily="18" charset="0"/>
                <a:ea typeface="標楷體" pitchFamily="65" charset="-120"/>
                <a:cs typeface="Times New Roman" pitchFamily="18" charset="0"/>
              </a:rPr>
              <a:t>:</a:t>
            </a:r>
            <a:r>
              <a:rPr lang="zh-TW" altLang="zh-TW" sz="3200" b="1" dirty="0">
                <a:latin typeface="Times New Roman" pitchFamily="18" charset="0"/>
                <a:ea typeface="標楷體" pitchFamily="65" charset="-120"/>
                <a:cs typeface="Times New Roman" pitchFamily="18" charset="0"/>
              </a:rPr>
              <a:t>依據</a:t>
            </a:r>
            <a:r>
              <a:rPr lang="en-US" altLang="zh-TW" sz="3200" b="1" dirty="0">
                <a:latin typeface="Times New Roman" pitchFamily="18" charset="0"/>
                <a:ea typeface="標楷體" pitchFamily="65" charset="-120"/>
                <a:cs typeface="Times New Roman" pitchFamily="18" charset="0"/>
              </a:rPr>
              <a:t>UCP600</a:t>
            </a:r>
            <a:r>
              <a:rPr lang="zh-TW" altLang="zh-TW" sz="3200" b="1" dirty="0">
                <a:latin typeface="Times New Roman" pitchFamily="18" charset="0"/>
                <a:ea typeface="標楷體" pitchFamily="65" charset="-120"/>
                <a:cs typeface="Times New Roman" pitchFamily="18" charset="0"/>
              </a:rPr>
              <a:t>第</a:t>
            </a:r>
            <a:r>
              <a:rPr lang="en-US" altLang="zh-TW" sz="3200" b="1" dirty="0">
                <a:latin typeface="Times New Roman" pitchFamily="18" charset="0"/>
                <a:ea typeface="標楷體" pitchFamily="65" charset="-120"/>
                <a:cs typeface="Times New Roman" pitchFamily="18" charset="0"/>
              </a:rPr>
              <a:t>9</a:t>
            </a:r>
            <a:r>
              <a:rPr lang="zh-TW" altLang="zh-TW" sz="3200" b="1" dirty="0">
                <a:latin typeface="Times New Roman" pitchFamily="18" charset="0"/>
                <a:ea typeface="標楷體" pitchFamily="65" charset="-120"/>
                <a:cs typeface="Times New Roman" pitchFamily="18" charset="0"/>
              </a:rPr>
              <a:t>條</a:t>
            </a:r>
            <a:r>
              <a:rPr lang="en-US" altLang="zh-TW" sz="3200" b="1" dirty="0">
                <a:latin typeface="Times New Roman" pitchFamily="18" charset="0"/>
                <a:ea typeface="標楷體" pitchFamily="65" charset="-120"/>
                <a:cs typeface="Times New Roman" pitchFamily="18" charset="0"/>
              </a:rPr>
              <a:t>d</a:t>
            </a:r>
            <a:r>
              <a:rPr lang="zh-TW" altLang="zh-TW" sz="3200" b="1" dirty="0">
                <a:latin typeface="Times New Roman" pitchFamily="18" charset="0"/>
                <a:ea typeface="標楷體" pitchFamily="65" charset="-120"/>
                <a:cs typeface="Times New Roman" pitchFamily="18" charset="0"/>
              </a:rPr>
              <a:t>項之規定</a:t>
            </a:r>
            <a:r>
              <a:rPr lang="en-US" altLang="zh-TW" sz="3200" b="1" dirty="0">
                <a:latin typeface="Times New Roman" pitchFamily="18" charset="0"/>
                <a:ea typeface="標楷體" pitchFamily="65" charset="-120"/>
                <a:cs typeface="Times New Roman" pitchFamily="18" charset="0"/>
              </a:rPr>
              <a:t>,</a:t>
            </a:r>
            <a:r>
              <a:rPr lang="zh-TW" altLang="zh-TW" sz="3200" b="1" dirty="0">
                <a:latin typeface="Times New Roman" pitchFamily="18" charset="0"/>
                <a:ea typeface="標楷體" pitchFamily="65" charset="-120"/>
                <a:cs typeface="Times New Roman" pitchFamily="18" charset="0"/>
              </a:rPr>
              <a:t>修改書之通知銀行</a:t>
            </a:r>
            <a:r>
              <a:rPr lang="en-US" altLang="zh-TW" sz="3200" b="1" dirty="0">
                <a:latin typeface="Times New Roman" pitchFamily="18" charset="0"/>
                <a:ea typeface="標楷體" pitchFamily="65" charset="-120"/>
                <a:cs typeface="Times New Roman" pitchFamily="18" charset="0"/>
              </a:rPr>
              <a:t>,</a:t>
            </a:r>
            <a:r>
              <a:rPr lang="zh-TW" altLang="zh-TW" sz="3200" b="1" dirty="0">
                <a:latin typeface="Times New Roman" pitchFamily="18" charset="0"/>
                <a:ea typeface="標楷體" pitchFamily="65" charset="-120"/>
                <a:cs typeface="Times New Roman" pitchFamily="18" charset="0"/>
              </a:rPr>
              <a:t>須使用與信用狀通知之同一</a:t>
            </a:r>
            <a:r>
              <a:rPr lang="zh-TW" altLang="zh-TW" sz="3200" b="1" dirty="0" smtClean="0">
                <a:latin typeface="Times New Roman" pitchFamily="18" charset="0"/>
                <a:ea typeface="標楷體" pitchFamily="65" charset="-120"/>
                <a:cs typeface="Times New Roman" pitchFamily="18" charset="0"/>
              </a:rPr>
              <a:t>銀行</a:t>
            </a:r>
            <a:r>
              <a:rPr lang="en-US" altLang="zh-TW" sz="3200" b="1" dirty="0" smtClean="0">
                <a:latin typeface="Times New Roman" pitchFamily="18" charset="0"/>
                <a:ea typeface="標楷體" pitchFamily="65" charset="-120"/>
                <a:cs typeface="Times New Roman" pitchFamily="18" charset="0"/>
              </a:rPr>
              <a:t>.</a:t>
            </a:r>
            <a:endParaRPr lang="en-US" altLang="zh-TW" sz="3200" b="1" dirty="0" smtClean="0">
              <a:latin typeface="Times New Roman" panose="02020603050405020304" pitchFamily="18" charset="0"/>
              <a:cs typeface="Times New Roman" panose="02020603050405020304" pitchFamily="18" charset="0"/>
            </a:endParaRPr>
          </a:p>
        </p:txBody>
      </p:sp>
      <p:sp>
        <p:nvSpPr>
          <p:cNvPr id="5" name="向右箭號 4"/>
          <p:cNvSpPr/>
          <p:nvPr/>
        </p:nvSpPr>
        <p:spPr>
          <a:xfrm>
            <a:off x="1187624" y="4437112"/>
            <a:ext cx="720080"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639848392"/>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10"/>
            <a:ext cx="8229600" cy="1053345"/>
          </a:xfrm>
        </p:spPr>
        <p:txBody>
          <a:bodyPr>
            <a:normAutofit/>
          </a:bodyPr>
          <a:lstStyle/>
          <a:p>
            <a:pPr algn="ctr"/>
            <a:r>
              <a:rPr lang="zh-TW" altLang="zh-TW" sz="4000" b="1" dirty="0"/>
              <a:t>信用狀修改</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317</a:t>
            </a:fld>
            <a:endParaRPr lang="zh-TW" altLang="en-US"/>
          </a:p>
        </p:txBody>
      </p:sp>
      <p:sp>
        <p:nvSpPr>
          <p:cNvPr id="4" name="內容版面配置區 3"/>
          <p:cNvSpPr>
            <a:spLocks noGrp="1"/>
          </p:cNvSpPr>
          <p:nvPr>
            <p:ph sz="quarter" idx="1"/>
          </p:nvPr>
        </p:nvSpPr>
        <p:spPr>
          <a:xfrm>
            <a:off x="0" y="1196752"/>
            <a:ext cx="9144000" cy="5661248"/>
          </a:xfrm>
        </p:spPr>
        <p:txBody>
          <a:bodyPr>
            <a:noAutofit/>
          </a:bodyPr>
          <a:lstStyle/>
          <a:p>
            <a:r>
              <a:rPr lang="zh-TW" altLang="zh-TW" sz="3200" b="1" dirty="0" smtClean="0">
                <a:latin typeface="Times New Roman" panose="02020603050405020304" pitchFamily="18" charset="0"/>
                <a:cs typeface="Times New Roman" panose="02020603050405020304" pitchFamily="18" charset="0"/>
              </a:rPr>
              <a:t>第</a:t>
            </a:r>
            <a:r>
              <a:rPr lang="en-US" altLang="zh-TW" sz="3200" b="1" dirty="0">
                <a:latin typeface="Times New Roman" panose="02020603050405020304" pitchFamily="18" charset="0"/>
                <a:cs typeface="Times New Roman" panose="02020603050405020304" pitchFamily="18" charset="0"/>
              </a:rPr>
              <a:t>10</a:t>
            </a:r>
            <a:r>
              <a:rPr lang="zh-TW" altLang="zh-TW" sz="3200" b="1" dirty="0">
                <a:latin typeface="Times New Roman" panose="02020603050405020304" pitchFamily="18" charset="0"/>
                <a:cs typeface="Times New Roman" panose="02020603050405020304" pitchFamily="18" charset="0"/>
              </a:rPr>
              <a:t>條</a:t>
            </a:r>
            <a:r>
              <a:rPr lang="en-US" altLang="zh-TW" sz="3200" b="1" dirty="0">
                <a:latin typeface="Times New Roman" panose="02020603050405020304" pitchFamily="18" charset="0"/>
                <a:cs typeface="Times New Roman" panose="02020603050405020304" pitchFamily="18" charset="0"/>
              </a:rPr>
              <a:t>b</a:t>
            </a:r>
            <a:r>
              <a:rPr lang="zh-TW" altLang="zh-TW" sz="3200" b="1" dirty="0" smtClean="0">
                <a:latin typeface="Times New Roman" panose="02020603050405020304" pitchFamily="18" charset="0"/>
                <a:cs typeface="Times New Roman" panose="02020603050405020304" pitchFamily="18" charset="0"/>
              </a:rPr>
              <a:t>項</a:t>
            </a:r>
            <a:r>
              <a:rPr lang="en-US" altLang="zh-TW" sz="3200"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zh-TW" altLang="zh-TW" sz="3200" b="1" dirty="0" smtClean="0">
                <a:latin typeface="Times New Roman" panose="02020603050405020304" pitchFamily="18" charset="0"/>
                <a:cs typeface="Times New Roman" panose="02020603050405020304" pitchFamily="18" charset="0"/>
              </a:rPr>
              <a:t>開</a:t>
            </a:r>
            <a:r>
              <a:rPr lang="zh-TW" altLang="zh-TW" sz="3200" b="1" dirty="0">
                <a:latin typeface="Times New Roman" panose="02020603050405020304" pitchFamily="18" charset="0"/>
                <a:cs typeface="Times New Roman" panose="02020603050405020304" pitchFamily="18" charset="0"/>
              </a:rPr>
              <a:t>狀銀行自簽發修改書時</a:t>
            </a:r>
            <a:r>
              <a:rPr lang="zh-TW" altLang="zh-TW" sz="3200" b="1" dirty="0" smtClean="0">
                <a:latin typeface="Times New Roman" panose="02020603050405020304" pitchFamily="18" charset="0"/>
                <a:cs typeface="Times New Roman" panose="02020603050405020304" pitchFamily="18" charset="0"/>
              </a:rPr>
              <a:t>起</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即</a:t>
            </a:r>
            <a:r>
              <a:rPr lang="zh-TW" altLang="zh-TW" sz="3200" b="1" dirty="0">
                <a:latin typeface="Times New Roman" panose="02020603050405020304" pitchFamily="18" charset="0"/>
                <a:cs typeface="Times New Roman" panose="02020603050405020304" pitchFamily="18" charset="0"/>
              </a:rPr>
              <a:t>受其所簽發修改書不可撤銷之</a:t>
            </a:r>
            <a:r>
              <a:rPr lang="zh-TW" altLang="zh-TW" sz="3200" b="1" dirty="0" smtClean="0">
                <a:latin typeface="Times New Roman" panose="02020603050405020304" pitchFamily="18" charset="0"/>
                <a:cs typeface="Times New Roman" panose="02020603050405020304" pitchFamily="18" charset="0"/>
              </a:rPr>
              <a:t>拘束</a:t>
            </a:r>
            <a:r>
              <a:rPr lang="en-US" altLang="zh-TW" sz="3200"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zh-TW" altLang="zh-TW" sz="3200" b="1" dirty="0" smtClean="0">
                <a:latin typeface="Times New Roman" panose="02020603050405020304" pitchFamily="18" charset="0"/>
                <a:cs typeface="Times New Roman" panose="02020603050405020304" pitchFamily="18" charset="0"/>
              </a:rPr>
              <a:t>保</a:t>
            </a:r>
            <a:r>
              <a:rPr lang="zh-TW" altLang="zh-TW" sz="3200" b="1" dirty="0">
                <a:latin typeface="Times New Roman" panose="02020603050405020304" pitchFamily="18" charset="0"/>
                <a:cs typeface="Times New Roman" panose="02020603050405020304" pitchFamily="18" charset="0"/>
              </a:rPr>
              <a:t>兌銀行可以將其對原信用狀之保兌延伸至修改</a:t>
            </a:r>
            <a:r>
              <a:rPr lang="zh-TW" altLang="zh-TW" sz="3200" b="1" dirty="0" smtClean="0">
                <a:latin typeface="Times New Roman" panose="02020603050405020304" pitchFamily="18" charset="0"/>
                <a:cs typeface="Times New Roman" panose="02020603050405020304" pitchFamily="18" charset="0"/>
              </a:rPr>
              <a:t>書</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並</a:t>
            </a:r>
            <a:r>
              <a:rPr lang="zh-TW" altLang="zh-TW" sz="3200" b="1" dirty="0">
                <a:latin typeface="Times New Roman" panose="02020603050405020304" pitchFamily="18" charset="0"/>
                <a:cs typeface="Times New Roman" panose="02020603050405020304" pitchFamily="18" charset="0"/>
              </a:rPr>
              <a:t>自通知修改書時起受不可撤銷之拘束；但保兌銀行亦可選擇不延伸其保</a:t>
            </a:r>
            <a:r>
              <a:rPr lang="zh-TW" altLang="zh-TW" sz="3200" b="1" dirty="0" smtClean="0">
                <a:latin typeface="Times New Roman" panose="02020603050405020304" pitchFamily="18" charset="0"/>
                <a:cs typeface="Times New Roman" panose="02020603050405020304" pitchFamily="18" charset="0"/>
              </a:rPr>
              <a:t>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而</a:t>
            </a:r>
            <a:r>
              <a:rPr lang="zh-TW" altLang="zh-TW" sz="3200" b="1" dirty="0">
                <a:latin typeface="Times New Roman" panose="02020603050405020304" pitchFamily="18" charset="0"/>
                <a:cs typeface="Times New Roman" panose="02020603050405020304" pitchFamily="18" charset="0"/>
              </a:rPr>
              <a:t>僅通知修改</a:t>
            </a:r>
            <a:r>
              <a:rPr lang="zh-TW" altLang="zh-TW" sz="3200" b="1" dirty="0" smtClean="0">
                <a:latin typeface="Times New Roman" panose="02020603050405020304" pitchFamily="18" charset="0"/>
                <a:cs typeface="Times New Roman" panose="02020603050405020304" pitchFamily="18" charset="0"/>
              </a:rPr>
              <a:t>書</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於此情形</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保</a:t>
            </a:r>
            <a:r>
              <a:rPr lang="zh-TW" altLang="zh-TW" sz="3200" b="1" dirty="0">
                <a:latin typeface="Times New Roman" panose="02020603050405020304" pitchFamily="18" charset="0"/>
                <a:cs typeface="Times New Roman" panose="02020603050405020304" pitchFamily="18" charset="0"/>
              </a:rPr>
              <a:t>兌銀行須儘速告知開狀銀行並在通知書上告知受益人此項</a:t>
            </a:r>
            <a:r>
              <a:rPr lang="zh-TW" altLang="zh-TW" sz="3200" b="1" dirty="0" smtClean="0">
                <a:latin typeface="Times New Roman" panose="02020603050405020304" pitchFamily="18" charset="0"/>
                <a:cs typeface="Times New Roman" panose="02020603050405020304" pitchFamily="18" charset="0"/>
              </a:rPr>
              <a:t>事實</a:t>
            </a:r>
            <a:r>
              <a:rPr lang="en-US" altLang="zh-TW" sz="3200" b="1" dirty="0" smtClean="0">
                <a:latin typeface="Times New Roman" panose="02020603050405020304" pitchFamily="18" charset="0"/>
                <a:cs typeface="Times New Roman" panose="02020603050405020304" pitchFamily="18" charset="0"/>
              </a:rPr>
              <a:t>.</a:t>
            </a:r>
          </a:p>
        </p:txBody>
      </p:sp>
      <p:sp>
        <p:nvSpPr>
          <p:cNvPr id="5" name="向右箭號 4"/>
          <p:cNvSpPr/>
          <p:nvPr/>
        </p:nvSpPr>
        <p:spPr>
          <a:xfrm>
            <a:off x="5076056" y="4941168"/>
            <a:ext cx="720080"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357794089"/>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10"/>
            <a:ext cx="8229600" cy="981337"/>
          </a:xfrm>
        </p:spPr>
        <p:txBody>
          <a:bodyPr>
            <a:normAutofit/>
          </a:bodyPr>
          <a:lstStyle/>
          <a:p>
            <a:pPr algn="ctr"/>
            <a:r>
              <a:rPr lang="zh-TW" altLang="zh-TW" sz="4000" b="1" dirty="0"/>
              <a:t>信用狀修改</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318</a:t>
            </a:fld>
            <a:endParaRPr lang="zh-TW" altLang="en-US"/>
          </a:p>
        </p:txBody>
      </p:sp>
      <p:sp>
        <p:nvSpPr>
          <p:cNvPr id="4" name="內容版面配置區 3"/>
          <p:cNvSpPr>
            <a:spLocks noGrp="1"/>
          </p:cNvSpPr>
          <p:nvPr>
            <p:ph sz="quarter" idx="1"/>
          </p:nvPr>
        </p:nvSpPr>
        <p:spPr>
          <a:xfrm>
            <a:off x="0" y="1268760"/>
            <a:ext cx="9144000" cy="5589240"/>
          </a:xfrm>
        </p:spPr>
        <p:txBody>
          <a:bodyPr>
            <a:noAutofit/>
          </a:bodyPr>
          <a:lstStyle/>
          <a:p>
            <a:r>
              <a:rPr lang="zh-TW" altLang="zh-TW" sz="3200" b="1" dirty="0" smtClean="0">
                <a:latin typeface="Times New Roman" panose="02020603050405020304" pitchFamily="18" charset="0"/>
                <a:cs typeface="Times New Roman" panose="02020603050405020304" pitchFamily="18" charset="0"/>
              </a:rPr>
              <a:t>第</a:t>
            </a:r>
            <a:r>
              <a:rPr lang="en-US" altLang="zh-TW" sz="3200" b="1" dirty="0">
                <a:latin typeface="Times New Roman" panose="02020603050405020304" pitchFamily="18" charset="0"/>
                <a:cs typeface="Times New Roman" panose="02020603050405020304" pitchFamily="18" charset="0"/>
              </a:rPr>
              <a:t>10</a:t>
            </a:r>
            <a:r>
              <a:rPr lang="zh-TW" altLang="zh-TW" sz="3200" b="1" dirty="0">
                <a:latin typeface="Times New Roman" panose="02020603050405020304" pitchFamily="18" charset="0"/>
                <a:cs typeface="Times New Roman" panose="02020603050405020304" pitchFamily="18" charset="0"/>
              </a:rPr>
              <a:t>條</a:t>
            </a:r>
            <a:r>
              <a:rPr lang="en-US" altLang="zh-TW" sz="3200" b="1" dirty="0">
                <a:latin typeface="Times New Roman" panose="02020603050405020304" pitchFamily="18" charset="0"/>
                <a:cs typeface="Times New Roman" panose="02020603050405020304" pitchFamily="18" charset="0"/>
              </a:rPr>
              <a:t>c</a:t>
            </a:r>
            <a:r>
              <a:rPr lang="zh-TW" altLang="zh-TW" sz="3200" b="1" dirty="0" smtClean="0">
                <a:latin typeface="Times New Roman" panose="02020603050405020304" pitchFamily="18" charset="0"/>
                <a:cs typeface="Times New Roman" panose="02020603050405020304" pitchFamily="18" charset="0"/>
              </a:rPr>
              <a:t>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在</a:t>
            </a:r>
            <a:r>
              <a:rPr lang="zh-TW" altLang="zh-TW" sz="3200" b="1" dirty="0">
                <a:latin typeface="Times New Roman" panose="02020603050405020304" pitchFamily="18" charset="0"/>
                <a:cs typeface="Times New Roman" panose="02020603050405020304" pitchFamily="18" charset="0"/>
              </a:rPr>
              <a:t>受益人向通知修改書之銀行傳達其接受修改書</a:t>
            </a:r>
            <a:r>
              <a:rPr lang="zh-TW" altLang="zh-TW" sz="3200" b="1" dirty="0" smtClean="0">
                <a:latin typeface="Times New Roman" panose="02020603050405020304" pitchFamily="18" charset="0"/>
                <a:cs typeface="Times New Roman" panose="02020603050405020304" pitchFamily="18" charset="0"/>
              </a:rPr>
              <a:t>前</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原</a:t>
            </a:r>
            <a:r>
              <a:rPr lang="zh-TW" altLang="zh-TW" sz="3200" b="1" dirty="0">
                <a:latin typeface="Times New Roman" panose="02020603050405020304" pitchFamily="18" charset="0"/>
                <a:cs typeface="Times New Roman" panose="02020603050405020304" pitchFamily="18" charset="0"/>
              </a:rPr>
              <a:t>信用狀條款</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或含有先前已接受之修改書之信用狀</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對受益人而言仍屬</a:t>
            </a:r>
            <a:r>
              <a:rPr lang="zh-TW" altLang="zh-TW" sz="3200" b="1" dirty="0" smtClean="0">
                <a:latin typeface="Times New Roman" panose="02020603050405020304" pitchFamily="18" charset="0"/>
                <a:cs typeface="Times New Roman" panose="02020603050405020304" pitchFamily="18" charset="0"/>
              </a:rPr>
              <a:t>有效</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受益人</a:t>
            </a:r>
            <a:r>
              <a:rPr lang="zh-TW" altLang="zh-TW" sz="3200" b="1" dirty="0">
                <a:latin typeface="Times New Roman" panose="02020603050405020304" pitchFamily="18" charset="0"/>
                <a:cs typeface="Times New Roman" panose="02020603050405020304" pitchFamily="18" charset="0"/>
              </a:rPr>
              <a:t>對於修改書之接受或拒絕應予</a:t>
            </a:r>
            <a:r>
              <a:rPr lang="zh-TW" altLang="zh-TW" sz="3200" b="1" dirty="0" smtClean="0">
                <a:latin typeface="Times New Roman" panose="02020603050405020304" pitchFamily="18" charset="0"/>
                <a:cs typeface="Times New Roman" panose="02020603050405020304" pitchFamily="18" charset="0"/>
              </a:rPr>
              <a:t>知會</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若</a:t>
            </a:r>
            <a:r>
              <a:rPr lang="zh-TW" altLang="zh-TW" sz="3200" b="1" dirty="0">
                <a:latin typeface="Times New Roman" panose="02020603050405020304" pitchFamily="18" charset="0"/>
                <a:cs typeface="Times New Roman" panose="02020603050405020304" pitchFamily="18" charset="0"/>
              </a:rPr>
              <a:t>受益人怠於</a:t>
            </a:r>
            <a:r>
              <a:rPr lang="zh-TW" altLang="zh-TW" sz="3200" b="1" dirty="0" smtClean="0">
                <a:latin typeface="Times New Roman" panose="02020603050405020304" pitchFamily="18" charset="0"/>
                <a:cs typeface="Times New Roman" panose="02020603050405020304" pitchFamily="18" charset="0"/>
              </a:rPr>
              <a:t>知會</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則</a:t>
            </a:r>
            <a:r>
              <a:rPr lang="zh-TW" altLang="zh-TW" sz="3200" b="1" dirty="0">
                <a:latin typeface="Times New Roman" panose="02020603050405020304" pitchFamily="18" charset="0"/>
                <a:cs typeface="Times New Roman" panose="02020603050405020304" pitchFamily="18" charset="0"/>
              </a:rPr>
              <a:t>符合該信用狀及尚待接受之任河修改書之</a:t>
            </a:r>
            <a:r>
              <a:rPr lang="zh-TW" altLang="zh-TW" sz="3200" b="1" dirty="0" smtClean="0">
                <a:latin typeface="Times New Roman" panose="02020603050405020304" pitchFamily="18" charset="0"/>
                <a:cs typeface="Times New Roman" panose="02020603050405020304" pitchFamily="18" charset="0"/>
              </a:rPr>
              <a:t>提示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將</a:t>
            </a:r>
            <a:r>
              <a:rPr lang="zh-TW" altLang="zh-TW" sz="3200" b="1" dirty="0">
                <a:latin typeface="Times New Roman" panose="02020603050405020304" pitchFamily="18" charset="0"/>
                <a:cs typeface="Times New Roman" panose="02020603050405020304" pitchFamily="18" charset="0"/>
              </a:rPr>
              <a:t>視為受益人接受該修改書之</a:t>
            </a:r>
            <a:r>
              <a:rPr lang="zh-TW" altLang="zh-TW" sz="3200" b="1" dirty="0" smtClean="0">
                <a:latin typeface="Times New Roman" panose="02020603050405020304" pitchFamily="18" charset="0"/>
                <a:cs typeface="Times New Roman" panose="02020603050405020304" pitchFamily="18" charset="0"/>
              </a:rPr>
              <a:t>知會</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自此</a:t>
            </a:r>
            <a:r>
              <a:rPr lang="zh-TW" altLang="zh-TW" sz="3200" b="1" dirty="0">
                <a:latin typeface="Times New Roman" panose="02020603050405020304" pitchFamily="18" charset="0"/>
                <a:cs typeface="Times New Roman" panose="02020603050405020304" pitchFamily="18" charset="0"/>
              </a:rPr>
              <a:t>刻</a:t>
            </a:r>
            <a:r>
              <a:rPr lang="zh-TW" altLang="zh-TW" sz="3200" b="1" dirty="0" smtClean="0">
                <a:latin typeface="Times New Roman" panose="02020603050405020304" pitchFamily="18" charset="0"/>
                <a:cs typeface="Times New Roman" panose="02020603050405020304" pitchFamily="18" charset="0"/>
              </a:rPr>
              <a:t>起</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該</a:t>
            </a:r>
            <a:r>
              <a:rPr lang="zh-TW" altLang="zh-TW" sz="3200" b="1" dirty="0">
                <a:latin typeface="Times New Roman" panose="02020603050405020304" pitchFamily="18" charset="0"/>
                <a:cs typeface="Times New Roman" panose="02020603050405020304" pitchFamily="18" charset="0"/>
              </a:rPr>
              <a:t>信用狀即予</a:t>
            </a:r>
            <a:r>
              <a:rPr lang="zh-TW" altLang="zh-TW" sz="3200" b="1" dirty="0" smtClean="0">
                <a:latin typeface="Times New Roman" panose="02020603050405020304" pitchFamily="18" charset="0"/>
                <a:cs typeface="Times New Roman" panose="02020603050405020304" pitchFamily="18" charset="0"/>
              </a:rPr>
              <a:t>修改</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95156791"/>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175" y="404813"/>
            <a:ext cx="1296988"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3411" name="Picture 5" descr="工廠的煙囪冒著黑煙"/>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7000" y="5373688"/>
            <a:ext cx="13970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3412"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5825" y="2205038"/>
            <a:ext cx="115252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3413" name="Picture 7" descr="大型企業設計範本"/>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765175"/>
            <a:ext cx="1008063"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矩形 6"/>
          <p:cNvSpPr/>
          <p:nvPr/>
        </p:nvSpPr>
        <p:spPr>
          <a:xfrm>
            <a:off x="0" y="1700213"/>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申請人</a:t>
            </a:r>
          </a:p>
        </p:txBody>
      </p:sp>
      <p:sp>
        <p:nvSpPr>
          <p:cNvPr id="8" name="矩形 7"/>
          <p:cNvSpPr/>
          <p:nvPr/>
        </p:nvSpPr>
        <p:spPr>
          <a:xfrm>
            <a:off x="3851275" y="0"/>
            <a:ext cx="1512888"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開狀銀行</a:t>
            </a:r>
          </a:p>
        </p:txBody>
      </p:sp>
      <p:sp>
        <p:nvSpPr>
          <p:cNvPr id="9" name="矩形 8"/>
          <p:cNvSpPr/>
          <p:nvPr/>
        </p:nvSpPr>
        <p:spPr>
          <a:xfrm>
            <a:off x="7127875" y="3429000"/>
            <a:ext cx="2016125"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押匯</a:t>
            </a:r>
            <a:r>
              <a:rPr lang="en-US" altLang="zh-TW" sz="2000" b="1" dirty="0">
                <a:solidFill>
                  <a:schemeClr val="tx1"/>
                </a:solidFill>
                <a:latin typeface="標楷體" pitchFamily="65" charset="-120"/>
                <a:ea typeface="標楷體" pitchFamily="65" charset="-120"/>
              </a:rPr>
              <a:t>/</a:t>
            </a:r>
            <a:r>
              <a:rPr lang="zh-TW" altLang="en-US" sz="2000" b="1" dirty="0">
                <a:solidFill>
                  <a:schemeClr val="tx1"/>
                </a:solidFill>
                <a:latin typeface="標楷體" pitchFamily="65" charset="-120"/>
                <a:ea typeface="標楷體" pitchFamily="65" charset="-120"/>
              </a:rPr>
              <a:t>指定銀行</a:t>
            </a:r>
          </a:p>
        </p:txBody>
      </p:sp>
      <p:sp>
        <p:nvSpPr>
          <p:cNvPr id="10" name="矩形 9"/>
          <p:cNvSpPr/>
          <p:nvPr/>
        </p:nvSpPr>
        <p:spPr>
          <a:xfrm>
            <a:off x="7991475" y="6497638"/>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受益人</a:t>
            </a:r>
          </a:p>
        </p:txBody>
      </p:sp>
      <p:cxnSp>
        <p:nvCxnSpPr>
          <p:cNvPr id="15" name="直線接點 14"/>
          <p:cNvCxnSpPr>
            <a:endCxn id="35" idx="1"/>
          </p:cNvCxnSpPr>
          <p:nvPr/>
        </p:nvCxnSpPr>
        <p:spPr>
          <a:xfrm flipV="1">
            <a:off x="971550" y="765175"/>
            <a:ext cx="360363"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流程圖: 文件 28"/>
          <p:cNvSpPr/>
          <p:nvPr/>
        </p:nvSpPr>
        <p:spPr>
          <a:xfrm>
            <a:off x="1547813" y="1196975"/>
            <a:ext cx="1871662" cy="71913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簽署擔保提貨書</a:t>
            </a:r>
          </a:p>
        </p:txBody>
      </p:sp>
      <p:cxnSp>
        <p:nvCxnSpPr>
          <p:cNvPr id="32" name="直線單箭頭接點 31"/>
          <p:cNvCxnSpPr>
            <a:stCxn id="35" idx="3"/>
          </p:cNvCxnSpPr>
          <p:nvPr/>
        </p:nvCxnSpPr>
        <p:spPr>
          <a:xfrm>
            <a:off x="3563938" y="765175"/>
            <a:ext cx="3603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流程圖: 決策 34"/>
          <p:cNvSpPr/>
          <p:nvPr/>
        </p:nvSpPr>
        <p:spPr>
          <a:xfrm>
            <a:off x="1331913" y="404813"/>
            <a:ext cx="2232025" cy="720725"/>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申請擔保提貨</a:t>
            </a:r>
          </a:p>
        </p:txBody>
      </p:sp>
      <p:cxnSp>
        <p:nvCxnSpPr>
          <p:cNvPr id="45" name="直線接點 44"/>
          <p:cNvCxnSpPr/>
          <p:nvPr/>
        </p:nvCxnSpPr>
        <p:spPr>
          <a:xfrm flipH="1">
            <a:off x="3492500" y="1484313"/>
            <a:ext cx="57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flipH="1">
            <a:off x="971550" y="1412875"/>
            <a:ext cx="5048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0" y="0"/>
            <a:ext cx="2051050" cy="549275"/>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bg1"/>
                </a:solidFill>
                <a:latin typeface="Times New Roman" pitchFamily="18" charset="0"/>
                <a:ea typeface="標楷體" pitchFamily="65" charset="-120"/>
                <a:cs typeface="Times New Roman" pitchFamily="18" charset="0"/>
              </a:rPr>
              <a:t>擔保提貨</a:t>
            </a:r>
          </a:p>
        </p:txBody>
      </p:sp>
      <p:pic>
        <p:nvPicPr>
          <p:cNvPr id="273425" name="Picture 3" descr="檢視詳細資料"/>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40200" y="5445125"/>
            <a:ext cx="1252538" cy="105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矩形 36"/>
          <p:cNvSpPr/>
          <p:nvPr/>
        </p:nvSpPr>
        <p:spPr>
          <a:xfrm>
            <a:off x="4211638" y="6497638"/>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運送人</a:t>
            </a:r>
          </a:p>
        </p:txBody>
      </p:sp>
      <p:sp>
        <p:nvSpPr>
          <p:cNvPr id="38" name="流程圖: 決策 37"/>
          <p:cNvSpPr/>
          <p:nvPr/>
        </p:nvSpPr>
        <p:spPr>
          <a:xfrm>
            <a:off x="5795963" y="5300663"/>
            <a:ext cx="1728787" cy="720725"/>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託運貨物</a:t>
            </a:r>
          </a:p>
        </p:txBody>
      </p:sp>
      <p:sp>
        <p:nvSpPr>
          <p:cNvPr id="39" name="流程圖: 文件 38"/>
          <p:cNvSpPr/>
          <p:nvPr/>
        </p:nvSpPr>
        <p:spPr>
          <a:xfrm>
            <a:off x="6084888" y="6137275"/>
            <a:ext cx="1295400" cy="7207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掣發提單</a:t>
            </a:r>
          </a:p>
        </p:txBody>
      </p:sp>
      <p:pic>
        <p:nvPicPr>
          <p:cNvPr id="273429" name="Picture 5" descr="在大倉庫裡搬運裝箱貨品"/>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95738" y="2420938"/>
            <a:ext cx="1223962" cy="151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矩形 39"/>
          <p:cNvSpPr/>
          <p:nvPr/>
        </p:nvSpPr>
        <p:spPr>
          <a:xfrm>
            <a:off x="3851275" y="3644900"/>
            <a:ext cx="1728788"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目的地貨棧</a:t>
            </a:r>
          </a:p>
        </p:txBody>
      </p:sp>
      <p:pic>
        <p:nvPicPr>
          <p:cNvPr id="273431" name="Picture 7" descr="http://t2.gstatic.com/images?q=tbn:ANd9GcRPkGLqXBVihWwrAw8U64v8AMbt0orN5TxqK9-6TrTGaN7j6pf-FQ"/>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5373688"/>
            <a:ext cx="1042988"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矩形 40"/>
          <p:cNvSpPr/>
          <p:nvPr/>
        </p:nvSpPr>
        <p:spPr>
          <a:xfrm>
            <a:off x="0" y="6497638"/>
            <a:ext cx="1403350"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船務代理</a:t>
            </a:r>
          </a:p>
        </p:txBody>
      </p:sp>
      <p:sp>
        <p:nvSpPr>
          <p:cNvPr id="42" name="流程圖: 文件 41"/>
          <p:cNvSpPr/>
          <p:nvPr/>
        </p:nvSpPr>
        <p:spPr>
          <a:xfrm>
            <a:off x="1979613" y="5994400"/>
            <a:ext cx="1512887" cy="8636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託運單副本及載貨清單</a:t>
            </a:r>
          </a:p>
        </p:txBody>
      </p:sp>
      <p:sp>
        <p:nvSpPr>
          <p:cNvPr id="52" name="流程圖: 程序 51"/>
          <p:cNvSpPr/>
          <p:nvPr/>
        </p:nvSpPr>
        <p:spPr>
          <a:xfrm>
            <a:off x="0" y="3141663"/>
            <a:ext cx="323850" cy="136683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通知到貨</a:t>
            </a:r>
          </a:p>
        </p:txBody>
      </p:sp>
      <p:sp>
        <p:nvSpPr>
          <p:cNvPr id="53" name="流程圖: 程序 52"/>
          <p:cNvSpPr/>
          <p:nvPr/>
        </p:nvSpPr>
        <p:spPr>
          <a:xfrm>
            <a:off x="539750" y="2997200"/>
            <a:ext cx="719138" cy="187166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以擔保提貨書換</a:t>
            </a:r>
            <a:r>
              <a:rPr lang="en-US" altLang="zh-TW" b="1" dirty="0">
                <a:solidFill>
                  <a:schemeClr val="tx1"/>
                </a:solidFill>
                <a:latin typeface="Times New Roman" pitchFamily="18" charset="0"/>
                <a:ea typeface="標楷體" pitchFamily="65" charset="-120"/>
                <a:cs typeface="Times New Roman" pitchFamily="18" charset="0"/>
              </a:rPr>
              <a:t>D/O</a:t>
            </a:r>
            <a:endParaRPr lang="zh-TW" altLang="en-US" b="1" dirty="0">
              <a:solidFill>
                <a:schemeClr val="tx1"/>
              </a:solidFill>
              <a:latin typeface="Times New Roman" pitchFamily="18" charset="0"/>
              <a:ea typeface="標楷體" pitchFamily="65" charset="-120"/>
              <a:cs typeface="Times New Roman" pitchFamily="18" charset="0"/>
            </a:endParaRPr>
          </a:p>
        </p:txBody>
      </p:sp>
      <p:sp>
        <p:nvSpPr>
          <p:cNvPr id="57" name="流程圖: 決策 56"/>
          <p:cNvSpPr/>
          <p:nvPr/>
        </p:nvSpPr>
        <p:spPr>
          <a:xfrm>
            <a:off x="1619250" y="2565400"/>
            <a:ext cx="2016125" cy="719138"/>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憑</a:t>
            </a:r>
            <a:r>
              <a:rPr lang="en-US" altLang="zh-TW" b="1" dirty="0">
                <a:solidFill>
                  <a:schemeClr val="tx1"/>
                </a:solidFill>
                <a:latin typeface="Times New Roman" pitchFamily="18" charset="0"/>
                <a:ea typeface="標楷體" pitchFamily="65" charset="-120"/>
                <a:cs typeface="Times New Roman" pitchFamily="18" charset="0"/>
              </a:rPr>
              <a:t>D/O</a:t>
            </a:r>
            <a:r>
              <a:rPr lang="zh-TW" altLang="en-US" b="1" dirty="0">
                <a:solidFill>
                  <a:schemeClr val="tx1"/>
                </a:solidFill>
                <a:latin typeface="Times New Roman" pitchFamily="18" charset="0"/>
                <a:ea typeface="標楷體" pitchFamily="65" charset="-120"/>
                <a:cs typeface="Times New Roman" pitchFamily="18" charset="0"/>
              </a:rPr>
              <a:t>提貨</a:t>
            </a:r>
          </a:p>
        </p:txBody>
      </p:sp>
      <p:sp>
        <p:nvSpPr>
          <p:cNvPr id="59" name="流程圖: 多重文件 58"/>
          <p:cNvSpPr/>
          <p:nvPr/>
        </p:nvSpPr>
        <p:spPr>
          <a:xfrm>
            <a:off x="7343775" y="4221163"/>
            <a:ext cx="1800225" cy="863600"/>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備妥單據辦理押匯</a:t>
            </a:r>
          </a:p>
        </p:txBody>
      </p:sp>
      <p:sp>
        <p:nvSpPr>
          <p:cNvPr id="62" name="流程圖: 決策 61"/>
          <p:cNvSpPr/>
          <p:nvPr/>
        </p:nvSpPr>
        <p:spPr>
          <a:xfrm>
            <a:off x="6443663" y="1412875"/>
            <a:ext cx="2700337" cy="86360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a:solidFill>
                  <a:schemeClr val="tx1"/>
                </a:solidFill>
                <a:latin typeface="Times New Roman" pitchFamily="18" charset="0"/>
                <a:ea typeface="標楷體" pitchFamily="65" charset="-120"/>
                <a:cs typeface="Times New Roman" pitchFamily="18" charset="0"/>
              </a:rPr>
              <a:t>審理單據但尚未寄單</a:t>
            </a:r>
            <a:endParaRPr lang="zh-TW" altLang="en-US" b="1" dirty="0">
              <a:solidFill>
                <a:schemeClr val="tx1"/>
              </a:solidFill>
              <a:latin typeface="Times New Roman" pitchFamily="18" charset="0"/>
              <a:ea typeface="標楷體" pitchFamily="65" charset="-120"/>
              <a:cs typeface="Times New Roman" pitchFamily="18" charset="0"/>
            </a:endParaRPr>
          </a:p>
        </p:txBody>
      </p:sp>
      <p:cxnSp>
        <p:nvCxnSpPr>
          <p:cNvPr id="65" name="直線接點 64"/>
          <p:cNvCxnSpPr/>
          <p:nvPr/>
        </p:nvCxnSpPr>
        <p:spPr>
          <a:xfrm>
            <a:off x="179388" y="4652963"/>
            <a:ext cx="0"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p:nvPr/>
        </p:nvCxnSpPr>
        <p:spPr>
          <a:xfrm flipV="1">
            <a:off x="179388" y="2205038"/>
            <a:ext cx="0" cy="86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flipV="1">
            <a:off x="900113" y="2060575"/>
            <a:ext cx="0" cy="86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53" idx="2"/>
          </p:cNvCxnSpPr>
          <p:nvPr/>
        </p:nvCxnSpPr>
        <p:spPr>
          <a:xfrm>
            <a:off x="900113" y="4868863"/>
            <a:ext cx="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H="1">
            <a:off x="3635375" y="6308725"/>
            <a:ext cx="360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flipH="1">
            <a:off x="5508625" y="6453188"/>
            <a:ext cx="358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flipH="1">
            <a:off x="7524750" y="5661025"/>
            <a:ext cx="360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stCxn id="38" idx="1"/>
          </p:cNvCxnSpPr>
          <p:nvPr/>
        </p:nvCxnSpPr>
        <p:spPr>
          <a:xfrm flipH="1">
            <a:off x="5435600" y="5661025"/>
            <a:ext cx="3603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H="1">
            <a:off x="1116013" y="6308725"/>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p:nvPr/>
        </p:nvCxnSpPr>
        <p:spPr>
          <a:xfrm flipV="1">
            <a:off x="4643438" y="4005263"/>
            <a:ext cx="0" cy="1368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圖案 86"/>
          <p:cNvCxnSpPr>
            <a:endCxn id="57" idx="0"/>
          </p:cNvCxnSpPr>
          <p:nvPr/>
        </p:nvCxnSpPr>
        <p:spPr>
          <a:xfrm>
            <a:off x="1187450" y="2060575"/>
            <a:ext cx="1439863" cy="50482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p:nvPr/>
        </p:nvCxnSpPr>
        <p:spPr>
          <a:xfrm>
            <a:off x="3708400" y="2924175"/>
            <a:ext cx="358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p:nvPr/>
        </p:nvCxnSpPr>
        <p:spPr>
          <a:xfrm>
            <a:off x="7451725" y="6453188"/>
            <a:ext cx="3603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8459788" y="5013325"/>
            <a:ext cx="0" cy="503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p:nvPr/>
        </p:nvCxnSpPr>
        <p:spPr>
          <a:xfrm flipV="1">
            <a:off x="8316913" y="3860800"/>
            <a:ext cx="0" cy="288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肘形接點 98"/>
          <p:cNvCxnSpPr/>
          <p:nvPr/>
        </p:nvCxnSpPr>
        <p:spPr>
          <a:xfrm rot="10800000">
            <a:off x="5508625" y="908050"/>
            <a:ext cx="2232025" cy="3603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手繪多邊形 99"/>
          <p:cNvSpPr/>
          <p:nvPr/>
        </p:nvSpPr>
        <p:spPr>
          <a:xfrm>
            <a:off x="6334125" y="658813"/>
            <a:ext cx="481013" cy="565150"/>
          </a:xfrm>
          <a:custGeom>
            <a:avLst/>
            <a:gdLst>
              <a:gd name="connsiteX0" fmla="*/ 470647 w 481157"/>
              <a:gd name="connsiteY0" fmla="*/ 0 h 564776"/>
              <a:gd name="connsiteX1" fmla="*/ 430306 w 481157"/>
              <a:gd name="connsiteY1" fmla="*/ 147918 h 564776"/>
              <a:gd name="connsiteX2" fmla="*/ 416859 w 481157"/>
              <a:gd name="connsiteY2" fmla="*/ 188259 h 564776"/>
              <a:gd name="connsiteX3" fmla="*/ 376517 w 481157"/>
              <a:gd name="connsiteY3" fmla="*/ 215153 h 564776"/>
              <a:gd name="connsiteX4" fmla="*/ 242047 w 481157"/>
              <a:gd name="connsiteY4" fmla="*/ 376518 h 564776"/>
              <a:gd name="connsiteX5" fmla="*/ 201706 w 481157"/>
              <a:gd name="connsiteY5" fmla="*/ 416859 h 564776"/>
              <a:gd name="connsiteX6" fmla="*/ 174811 w 481157"/>
              <a:gd name="connsiteY6" fmla="*/ 443753 h 564776"/>
              <a:gd name="connsiteX7" fmla="*/ 53788 w 481157"/>
              <a:gd name="connsiteY7" fmla="*/ 510988 h 564776"/>
              <a:gd name="connsiteX8" fmla="*/ 0 w 481157"/>
              <a:gd name="connsiteY8" fmla="*/ 564776 h 5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7" h="564776">
                <a:moveTo>
                  <a:pt x="470647" y="0"/>
                </a:moveTo>
                <a:cubicBezTo>
                  <a:pt x="446449" y="193583"/>
                  <a:pt x="481157" y="46215"/>
                  <a:pt x="430306" y="147918"/>
                </a:cubicBezTo>
                <a:cubicBezTo>
                  <a:pt x="423967" y="160596"/>
                  <a:pt x="425714" y="177191"/>
                  <a:pt x="416859" y="188259"/>
                </a:cubicBezTo>
                <a:cubicBezTo>
                  <a:pt x="406763" y="200879"/>
                  <a:pt x="389964" y="206188"/>
                  <a:pt x="376517" y="215153"/>
                </a:cubicBezTo>
                <a:cubicBezTo>
                  <a:pt x="301632" y="327480"/>
                  <a:pt x="345584" y="272981"/>
                  <a:pt x="242047" y="376518"/>
                </a:cubicBezTo>
                <a:lnTo>
                  <a:pt x="201706" y="416859"/>
                </a:lnTo>
                <a:cubicBezTo>
                  <a:pt x="192741" y="425824"/>
                  <a:pt x="186839" y="439744"/>
                  <a:pt x="174811" y="443753"/>
                </a:cubicBezTo>
                <a:cubicBezTo>
                  <a:pt x="103806" y="467421"/>
                  <a:pt x="146264" y="449337"/>
                  <a:pt x="53788" y="510988"/>
                </a:cubicBezTo>
                <a:cubicBezTo>
                  <a:pt x="5108" y="543442"/>
                  <a:pt x="20675" y="523427"/>
                  <a:pt x="0" y="56477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101" name="手繪多邊形 100"/>
          <p:cNvSpPr/>
          <p:nvPr/>
        </p:nvSpPr>
        <p:spPr>
          <a:xfrm>
            <a:off x="6300788" y="692150"/>
            <a:ext cx="601662" cy="466725"/>
          </a:xfrm>
          <a:custGeom>
            <a:avLst/>
            <a:gdLst>
              <a:gd name="connsiteX0" fmla="*/ 0 w 602200"/>
              <a:gd name="connsiteY0" fmla="*/ 0 h 465973"/>
              <a:gd name="connsiteX1" fmla="*/ 107577 w 602200"/>
              <a:gd name="connsiteY1" fmla="*/ 67235 h 465973"/>
              <a:gd name="connsiteX2" fmla="*/ 188259 w 602200"/>
              <a:gd name="connsiteY2" fmla="*/ 147917 h 465973"/>
              <a:gd name="connsiteX3" fmla="*/ 242047 w 602200"/>
              <a:gd name="connsiteY3" fmla="*/ 188258 h 465973"/>
              <a:gd name="connsiteX4" fmla="*/ 322730 w 602200"/>
              <a:gd name="connsiteY4" fmla="*/ 242047 h 465973"/>
              <a:gd name="connsiteX5" fmla="*/ 363071 w 602200"/>
              <a:gd name="connsiteY5" fmla="*/ 255494 h 465973"/>
              <a:gd name="connsiteX6" fmla="*/ 443753 w 602200"/>
              <a:gd name="connsiteY6" fmla="*/ 309282 h 465973"/>
              <a:gd name="connsiteX7" fmla="*/ 510988 w 602200"/>
              <a:gd name="connsiteY7" fmla="*/ 389964 h 465973"/>
              <a:gd name="connsiteX8" fmla="*/ 564777 w 602200"/>
              <a:gd name="connsiteY8" fmla="*/ 430306 h 4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200" h="465973">
                <a:moveTo>
                  <a:pt x="0" y="0"/>
                </a:moveTo>
                <a:cubicBezTo>
                  <a:pt x="35859" y="22412"/>
                  <a:pt x="74326" y="41110"/>
                  <a:pt x="107577" y="67235"/>
                </a:cubicBezTo>
                <a:cubicBezTo>
                  <a:pt x="137484" y="90733"/>
                  <a:pt x="157832" y="125097"/>
                  <a:pt x="188259" y="147917"/>
                </a:cubicBezTo>
                <a:cubicBezTo>
                  <a:pt x="206188" y="161364"/>
                  <a:pt x="223687" y="175406"/>
                  <a:pt x="242047" y="188258"/>
                </a:cubicBezTo>
                <a:cubicBezTo>
                  <a:pt x="268527" y="206794"/>
                  <a:pt x="292066" y="231826"/>
                  <a:pt x="322730" y="242047"/>
                </a:cubicBezTo>
                <a:cubicBezTo>
                  <a:pt x="336177" y="246529"/>
                  <a:pt x="350680" y="248610"/>
                  <a:pt x="363071" y="255494"/>
                </a:cubicBezTo>
                <a:cubicBezTo>
                  <a:pt x="391326" y="271191"/>
                  <a:pt x="443753" y="309282"/>
                  <a:pt x="443753" y="309282"/>
                </a:cubicBezTo>
                <a:cubicBezTo>
                  <a:pt x="470196" y="348947"/>
                  <a:pt x="472162" y="357609"/>
                  <a:pt x="510988" y="389964"/>
                </a:cubicBezTo>
                <a:cubicBezTo>
                  <a:pt x="602200" y="465973"/>
                  <a:pt x="522018" y="387544"/>
                  <a:pt x="564777" y="43030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319</a:t>
            </a:fld>
            <a:endParaRPr lang="zh-TW" altLang="en-US"/>
          </a:p>
        </p:txBody>
      </p:sp>
    </p:spTree>
    <p:extLst>
      <p:ext uri="{BB962C8B-B14F-4D97-AF65-F5344CB8AC3E}">
        <p14:creationId xmlns:p14="http://schemas.microsoft.com/office/powerpoint/2010/main" xmlns="" val="1242416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1477"/>
            <a:ext cx="8229600" cy="877243"/>
          </a:xfrm>
        </p:spPr>
        <p:txBody>
          <a:bodyPr>
            <a:normAutofit/>
          </a:bodyPr>
          <a:lstStyle/>
          <a:p>
            <a:pPr algn="ctr"/>
            <a:r>
              <a:rPr lang="zh-TW" altLang="zh-TW" sz="4000" b="1" dirty="0"/>
              <a:t>最惠國待遇</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32</a:t>
            </a:fld>
            <a:endParaRPr lang="zh-TW" altLang="en-US"/>
          </a:p>
        </p:txBody>
      </p:sp>
      <p:sp>
        <p:nvSpPr>
          <p:cNvPr id="4" name="內容版面配置區 3"/>
          <p:cNvSpPr>
            <a:spLocks noGrp="1"/>
          </p:cNvSpPr>
          <p:nvPr>
            <p:ph sz="quarter" idx="1"/>
          </p:nvPr>
        </p:nvSpPr>
        <p:spPr>
          <a:xfrm>
            <a:off x="-21704" y="980728"/>
            <a:ext cx="9165704" cy="5877272"/>
          </a:xfrm>
        </p:spPr>
        <p:txBody>
          <a:bodyPr>
            <a:normAutofit/>
          </a:bodyPr>
          <a:lstStyle/>
          <a:p>
            <a:r>
              <a:rPr lang="zh-TW" altLang="zh-TW" sz="2800" b="1" dirty="0">
                <a:latin typeface="Times New Roman" panose="02020603050405020304" pitchFamily="18" charset="0"/>
                <a:cs typeface="Times New Roman" panose="02020603050405020304" pitchFamily="18" charset="0"/>
              </a:rPr>
              <a:t>依據</a:t>
            </a:r>
            <a:r>
              <a:rPr lang="en-US" altLang="zh-TW" sz="2800" b="1" dirty="0">
                <a:latin typeface="Times New Roman" panose="02020603050405020304" pitchFamily="18" charset="0"/>
                <a:cs typeface="Times New Roman" panose="02020603050405020304" pitchFamily="18" charset="0"/>
              </a:rPr>
              <a:t>GATT 1994</a:t>
            </a:r>
            <a:r>
              <a:rPr lang="zh-TW" altLang="zh-TW" sz="2800" b="1" dirty="0" smtClean="0">
                <a:latin typeface="Times New Roman" panose="02020603050405020304" pitchFamily="18" charset="0"/>
                <a:cs typeface="Times New Roman" panose="02020603050405020304" pitchFamily="18" charset="0"/>
              </a:rPr>
              <a:t>第</a:t>
            </a:r>
            <a:r>
              <a:rPr lang="en-US" altLang="zh-TW" sz="2800" b="1" dirty="0" smtClean="0">
                <a:latin typeface="Times New Roman" panose="02020603050405020304" pitchFamily="18" charset="0"/>
                <a:cs typeface="Times New Roman" panose="02020603050405020304" pitchFamily="18" charset="0"/>
              </a:rPr>
              <a:t>1</a:t>
            </a:r>
            <a:r>
              <a:rPr lang="zh-TW" altLang="zh-TW" sz="2800" b="1" dirty="0" smtClean="0">
                <a:latin typeface="Times New Roman" panose="02020603050405020304" pitchFamily="18" charset="0"/>
                <a:cs typeface="Times New Roman" panose="02020603050405020304" pitchFamily="18" charset="0"/>
              </a:rPr>
              <a:t>條有關</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solidFill>
                  <a:srgbClr val="FF0000"/>
                </a:solidFill>
                <a:latin typeface="Times New Roman" panose="02020603050405020304" pitchFamily="18" charset="0"/>
                <a:cs typeface="Times New Roman" panose="02020603050405020304" pitchFamily="18" charset="0"/>
              </a:rPr>
              <a:t>最惠國待遇</a:t>
            </a:r>
            <a:r>
              <a:rPr lang="en-US" altLang="zh-TW" sz="2800" b="1" dirty="0" smtClean="0">
                <a:solidFill>
                  <a:srgbClr val="FF0000"/>
                </a:solidFill>
                <a:latin typeface="Times New Roman" panose="02020603050405020304" pitchFamily="18" charset="0"/>
                <a:cs typeface="Times New Roman" panose="02020603050405020304" pitchFamily="18" charset="0"/>
              </a:rPr>
              <a:t>”</a:t>
            </a:r>
            <a:r>
              <a:rPr lang="zh-TW" altLang="zh-TW" sz="2800" b="1" dirty="0" smtClean="0">
                <a:solidFill>
                  <a:srgbClr val="FF0000"/>
                </a:solidFill>
                <a:latin typeface="Times New Roman" panose="02020603050405020304" pitchFamily="18" charset="0"/>
                <a:cs typeface="Times New Roman" panose="02020603050405020304" pitchFamily="18" charset="0"/>
              </a:rPr>
              <a:t>之規定</a:t>
            </a:r>
            <a:r>
              <a:rPr lang="en-US" altLang="zh-TW" sz="2800" b="1" dirty="0" smtClean="0">
                <a:solidFill>
                  <a:srgbClr val="FF0000"/>
                </a:solidFill>
                <a:latin typeface="Times New Roman" panose="02020603050405020304" pitchFamily="18" charset="0"/>
                <a:cs typeface="Times New Roman" panose="02020603050405020304" pitchFamily="18" charset="0"/>
              </a:rPr>
              <a:t>,</a:t>
            </a:r>
            <a:r>
              <a:rPr lang="zh-TW" altLang="zh-TW" sz="2800" b="1" dirty="0" smtClean="0">
                <a:solidFill>
                  <a:srgbClr val="FF0000"/>
                </a:solidFill>
                <a:latin typeface="Times New Roman" panose="02020603050405020304" pitchFamily="18" charset="0"/>
                <a:cs typeface="Times New Roman" panose="02020603050405020304" pitchFamily="18" charset="0"/>
              </a:rPr>
              <a:t>會員</a:t>
            </a:r>
            <a:r>
              <a:rPr lang="zh-TW" altLang="zh-TW" sz="2800" b="1" dirty="0">
                <a:solidFill>
                  <a:srgbClr val="FF0000"/>
                </a:solidFill>
                <a:latin typeface="Times New Roman" panose="02020603050405020304" pitchFamily="18" charset="0"/>
                <a:cs typeface="Times New Roman" panose="02020603050405020304" pitchFamily="18" charset="0"/>
              </a:rPr>
              <a:t>對其他會員之產品所給予之</a:t>
            </a:r>
            <a:r>
              <a:rPr lang="zh-TW" altLang="zh-TW" sz="2800" b="1" dirty="0" smtClean="0">
                <a:solidFill>
                  <a:srgbClr val="FF0000"/>
                </a:solidFill>
                <a:latin typeface="Times New Roman" panose="02020603050405020304" pitchFamily="18" charset="0"/>
                <a:cs typeface="Times New Roman" panose="02020603050405020304" pitchFamily="18" charset="0"/>
              </a:rPr>
              <a:t>待遇</a:t>
            </a:r>
            <a:r>
              <a:rPr lang="en-US" altLang="zh-TW" sz="2800" b="1" dirty="0" smtClean="0">
                <a:solidFill>
                  <a:srgbClr val="FF0000"/>
                </a:solidFill>
                <a:latin typeface="Times New Roman" panose="02020603050405020304" pitchFamily="18" charset="0"/>
                <a:cs typeface="Times New Roman" panose="02020603050405020304" pitchFamily="18" charset="0"/>
              </a:rPr>
              <a:t>,</a:t>
            </a:r>
            <a:r>
              <a:rPr lang="zh-TW" altLang="zh-TW" sz="2800" b="1" dirty="0" smtClean="0">
                <a:solidFill>
                  <a:srgbClr val="FF0000"/>
                </a:solidFill>
                <a:latin typeface="Times New Roman" panose="02020603050405020304" pitchFamily="18" charset="0"/>
                <a:cs typeface="Times New Roman" panose="02020603050405020304" pitchFamily="18" charset="0"/>
              </a:rPr>
              <a:t>不得</a:t>
            </a:r>
            <a:r>
              <a:rPr lang="zh-TW" altLang="zh-TW" sz="2800" b="1" dirty="0">
                <a:solidFill>
                  <a:srgbClr val="FF0000"/>
                </a:solidFill>
                <a:latin typeface="Times New Roman" panose="02020603050405020304" pitchFamily="18" charset="0"/>
                <a:cs typeface="Times New Roman" panose="02020603050405020304" pitchFamily="18" charset="0"/>
              </a:rPr>
              <a:t>較對他國之優惠為</a:t>
            </a:r>
            <a:r>
              <a:rPr lang="zh-TW" altLang="zh-TW" sz="2800" b="1" dirty="0" smtClean="0">
                <a:solidFill>
                  <a:srgbClr val="FF0000"/>
                </a:solidFill>
                <a:latin typeface="Times New Roman" panose="02020603050405020304" pitchFamily="18" charset="0"/>
                <a:cs typeface="Times New Roman" panose="02020603050405020304" pitchFamily="18" charset="0"/>
              </a:rPr>
              <a:t>低</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亦即</a:t>
            </a:r>
            <a:r>
              <a:rPr lang="zh-TW" altLang="zh-TW" sz="2800" b="1" dirty="0">
                <a:latin typeface="Times New Roman" panose="02020603050405020304" pitchFamily="18" charset="0"/>
                <a:cs typeface="Times New Roman" panose="02020603050405020304" pitchFamily="18" charset="0"/>
              </a:rPr>
              <a:t>各會員不得對與其他會員之貿易採行特別利益或不利益之</a:t>
            </a:r>
            <a:r>
              <a:rPr lang="zh-TW" altLang="zh-TW" sz="2800" b="1" dirty="0" smtClean="0">
                <a:latin typeface="Times New Roman" panose="02020603050405020304" pitchFamily="18" charset="0"/>
                <a:cs typeface="Times New Roman" panose="02020603050405020304" pitchFamily="18" charset="0"/>
              </a:rPr>
              <a:t>待遇</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而</a:t>
            </a:r>
            <a:r>
              <a:rPr lang="zh-TW" altLang="zh-TW" sz="2800" b="1" dirty="0">
                <a:latin typeface="Times New Roman" panose="02020603050405020304" pitchFamily="18" charset="0"/>
                <a:cs typeface="Times New Roman" panose="02020603050405020304" pitchFamily="18" charset="0"/>
              </a:rPr>
              <a:t>應在平等基礎</a:t>
            </a:r>
            <a:r>
              <a:rPr lang="zh-TW" altLang="zh-TW" sz="2800" b="1" dirty="0" smtClean="0">
                <a:latin typeface="Times New Roman" panose="02020603050405020304" pitchFamily="18" charset="0"/>
                <a:cs typeface="Times New Roman" panose="02020603050405020304" pitchFamily="18" charset="0"/>
              </a:rPr>
              <a:t>上</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共同</a:t>
            </a:r>
            <a:r>
              <a:rPr lang="zh-TW" altLang="zh-TW" sz="2800" b="1" dirty="0">
                <a:latin typeface="Times New Roman" panose="02020603050405020304" pitchFamily="18" charset="0"/>
                <a:cs typeface="Times New Roman" panose="02020603050405020304" pitchFamily="18" charset="0"/>
              </a:rPr>
              <a:t>分享降低貿易障礙之</a:t>
            </a:r>
            <a:r>
              <a:rPr lang="zh-TW" altLang="zh-TW" sz="2800" b="1" dirty="0" smtClean="0">
                <a:latin typeface="Times New Roman" panose="02020603050405020304" pitchFamily="18" charset="0"/>
                <a:cs typeface="Times New Roman" panose="02020603050405020304" pitchFamily="18" charset="0"/>
              </a:rPr>
              <a:t>好處</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並</a:t>
            </a:r>
            <a:r>
              <a:rPr lang="zh-TW" altLang="zh-TW" sz="2800" b="1" dirty="0">
                <a:latin typeface="Times New Roman" panose="02020603050405020304" pitchFamily="18" charset="0"/>
                <a:cs typeface="Times New Roman" panose="02020603050405020304" pitchFamily="18" charset="0"/>
              </a:rPr>
              <a:t>確保貿易減讓之</a:t>
            </a:r>
            <a:r>
              <a:rPr lang="zh-TW" altLang="zh-TW" sz="2800" b="1" dirty="0" smtClean="0">
                <a:latin typeface="Times New Roman" panose="02020603050405020304" pitchFamily="18" charset="0"/>
                <a:cs typeface="Times New Roman" panose="02020603050405020304" pitchFamily="18" charset="0"/>
              </a:rPr>
              <a:t>成果</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使</a:t>
            </a:r>
            <a:r>
              <a:rPr lang="zh-TW" altLang="zh-TW" sz="2800" b="1" dirty="0">
                <a:latin typeface="Times New Roman" panose="02020603050405020304" pitchFamily="18" charset="0"/>
                <a:cs typeface="Times New Roman" panose="02020603050405020304" pitchFamily="18" charset="0"/>
              </a:rPr>
              <a:t>各國均</a:t>
            </a:r>
            <a:r>
              <a:rPr lang="zh-TW" altLang="zh-TW" sz="2800" b="1" dirty="0" smtClean="0">
                <a:latin typeface="Times New Roman" panose="02020603050405020304" pitchFamily="18" charset="0"/>
                <a:cs typeface="Times New Roman" panose="02020603050405020304" pitchFamily="18" charset="0"/>
              </a:rPr>
              <a:t>受益</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smtClean="0">
                <a:latin typeface="Times New Roman" panose="02020603050405020304" pitchFamily="18" charset="0"/>
                <a:cs typeface="Times New Roman" panose="02020603050405020304" pitchFamily="18" charset="0"/>
              </a:rPr>
              <a:t>另</a:t>
            </a:r>
            <a:r>
              <a:rPr lang="zh-TW" altLang="zh-TW" sz="2800" b="1" dirty="0">
                <a:latin typeface="Times New Roman" panose="02020603050405020304" pitchFamily="18" charset="0"/>
                <a:cs typeface="Times New Roman" panose="02020603050405020304" pitchFamily="18" charset="0"/>
              </a:rPr>
              <a:t>依據</a:t>
            </a:r>
            <a:r>
              <a:rPr lang="en-US" altLang="zh-TW" sz="2800" b="1" dirty="0">
                <a:latin typeface="Times New Roman" panose="02020603050405020304" pitchFamily="18" charset="0"/>
                <a:cs typeface="Times New Roman" panose="02020603050405020304" pitchFamily="18" charset="0"/>
              </a:rPr>
              <a:t>GATS</a:t>
            </a:r>
            <a:r>
              <a:rPr lang="zh-TW" altLang="zh-TW" sz="2800" b="1" dirty="0">
                <a:latin typeface="Times New Roman" panose="02020603050405020304" pitchFamily="18" charset="0"/>
                <a:cs typeface="Times New Roman" panose="02020603050405020304" pitchFamily="18" charset="0"/>
              </a:rPr>
              <a:t>及</a:t>
            </a:r>
            <a:r>
              <a:rPr lang="en-US" altLang="zh-TW" sz="2800" b="1" dirty="0">
                <a:latin typeface="Times New Roman" panose="02020603050405020304" pitchFamily="18" charset="0"/>
                <a:cs typeface="Times New Roman" panose="02020603050405020304" pitchFamily="18" charset="0"/>
              </a:rPr>
              <a:t>TRIPS</a:t>
            </a:r>
            <a:r>
              <a:rPr lang="zh-TW" altLang="zh-TW" sz="2800" b="1" dirty="0">
                <a:latin typeface="Times New Roman" panose="02020603050405020304" pitchFamily="18" charset="0"/>
                <a:cs typeface="Times New Roman" panose="02020603050405020304" pitchFamily="18" charset="0"/>
              </a:rPr>
              <a:t>之相關</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solidFill>
                  <a:srgbClr val="FF0000"/>
                </a:solidFill>
                <a:latin typeface="Times New Roman" panose="02020603050405020304" pitchFamily="18" charset="0"/>
                <a:cs typeface="Times New Roman" panose="02020603050405020304" pitchFamily="18" charset="0"/>
              </a:rPr>
              <a:t>最惠國待遇</a:t>
            </a:r>
            <a:r>
              <a:rPr lang="zh-TW" altLang="zh-TW" sz="2800" b="1" dirty="0">
                <a:solidFill>
                  <a:srgbClr val="FF0000"/>
                </a:solidFill>
                <a:latin typeface="Times New Roman" panose="02020603050405020304" pitchFamily="18" charset="0"/>
                <a:cs typeface="Times New Roman" panose="02020603050405020304" pitchFamily="18" charset="0"/>
              </a:rPr>
              <a:t>之原則亦適用於服務貿易及與貿易相關之智慧財產權</a:t>
            </a:r>
            <a:r>
              <a:rPr lang="zh-TW" altLang="zh-TW" sz="2800" b="1" dirty="0" smtClean="0">
                <a:solidFill>
                  <a:srgbClr val="FF0000"/>
                </a:solidFill>
                <a:latin typeface="Times New Roman" panose="02020603050405020304" pitchFamily="18" charset="0"/>
                <a:cs typeface="Times New Roman" panose="02020603050405020304" pitchFamily="18" charset="0"/>
              </a:rPr>
              <a:t>規範</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smtClean="0">
                <a:solidFill>
                  <a:srgbClr val="FF0000"/>
                </a:solidFill>
                <a:latin typeface="Times New Roman" panose="02020603050405020304" pitchFamily="18" charset="0"/>
                <a:cs typeface="Times New Roman" panose="02020603050405020304" pitchFamily="18" charset="0"/>
              </a:rPr>
              <a:t>第</a:t>
            </a:r>
            <a:r>
              <a:rPr lang="en-US" altLang="zh-TW" sz="2800" b="1" dirty="0">
                <a:solidFill>
                  <a:srgbClr val="FF0000"/>
                </a:solidFill>
                <a:latin typeface="Times New Roman" panose="02020603050405020304" pitchFamily="18" charset="0"/>
                <a:cs typeface="Times New Roman" panose="02020603050405020304" pitchFamily="18" charset="0"/>
              </a:rPr>
              <a:t>1</a:t>
            </a:r>
            <a:r>
              <a:rPr lang="zh-TW" altLang="zh-TW" sz="2800" b="1" dirty="0">
                <a:solidFill>
                  <a:srgbClr val="FF0000"/>
                </a:solidFill>
                <a:latin typeface="Times New Roman" panose="02020603050405020304" pitchFamily="18" charset="0"/>
                <a:cs typeface="Times New Roman" panose="02020603050405020304" pitchFamily="18" charset="0"/>
              </a:rPr>
              <a:t>條之規定允許數項例外</a:t>
            </a:r>
            <a:r>
              <a:rPr lang="zh-TW" altLang="zh-TW" sz="2800" b="1" dirty="0" smtClean="0">
                <a:solidFill>
                  <a:srgbClr val="FF0000"/>
                </a:solidFill>
                <a:latin typeface="Times New Roman" panose="02020603050405020304" pitchFamily="18" charset="0"/>
                <a:cs typeface="Times New Roman" panose="02020603050405020304" pitchFamily="18" charset="0"/>
              </a:rPr>
              <a:t>情形</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包括</a:t>
            </a:r>
            <a:r>
              <a:rPr lang="zh-TW" altLang="zh-TW" sz="2800" b="1" dirty="0">
                <a:latin typeface="Times New Roman" panose="02020603050405020304" pitchFamily="18" charset="0"/>
                <a:cs typeface="Times New Roman" panose="02020603050405020304" pitchFamily="18" charset="0"/>
              </a:rPr>
              <a:t>關稅同盟和</a:t>
            </a:r>
            <a:r>
              <a:rPr lang="zh-TW" altLang="zh-TW" sz="2800" b="1" dirty="0" smtClean="0">
                <a:latin typeface="Times New Roman" panose="02020603050405020304" pitchFamily="18" charset="0"/>
                <a:cs typeface="Times New Roman" panose="02020603050405020304" pitchFamily="18" charset="0"/>
              </a:rPr>
              <a:t>自由貿易區</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以及</a:t>
            </a:r>
            <a:r>
              <a:rPr lang="zh-TW" altLang="zh-TW" sz="2800" b="1" dirty="0">
                <a:latin typeface="Times New Roman" panose="02020603050405020304" pitchFamily="18" charset="0"/>
                <a:cs typeface="Times New Roman" panose="02020603050405020304" pitchFamily="18" charset="0"/>
              </a:rPr>
              <a:t>對開發中國家之優惠</a:t>
            </a:r>
            <a:r>
              <a:rPr lang="zh-TW" altLang="zh-TW" sz="2800" b="1" dirty="0" smtClean="0">
                <a:latin typeface="Times New Roman" panose="02020603050405020304" pitchFamily="18" charset="0"/>
                <a:cs typeface="Times New Roman" panose="02020603050405020304" pitchFamily="18" charset="0"/>
              </a:rPr>
              <a:t>措施</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包括</a:t>
            </a:r>
            <a:r>
              <a:rPr lang="zh-TW" altLang="zh-TW" sz="2800" b="1" dirty="0">
                <a:latin typeface="Times New Roman" panose="02020603050405020304" pitchFamily="18" charset="0"/>
                <a:cs typeface="Times New Roman" panose="02020603050405020304" pitchFamily="18" charset="0"/>
              </a:rPr>
              <a:t>如</a:t>
            </a:r>
            <a:r>
              <a:rPr lang="en-US" altLang="zh-TW" sz="2800" b="1" dirty="0">
                <a:latin typeface="Times New Roman" panose="02020603050405020304" pitchFamily="18" charset="0"/>
                <a:cs typeface="Times New Roman" panose="02020603050405020304" pitchFamily="18" charset="0"/>
              </a:rPr>
              <a:t>GSP</a:t>
            </a:r>
            <a:r>
              <a:rPr lang="zh-TW" altLang="zh-TW" sz="2800" b="1" dirty="0" smtClean="0">
                <a:latin typeface="Times New Roman" panose="02020603050405020304" pitchFamily="18" charset="0"/>
                <a:cs typeface="Times New Roman" panose="02020603050405020304" pitchFamily="18" charset="0"/>
              </a:rPr>
              <a:t>等</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smtClean="0">
                <a:latin typeface="Times New Roman" panose="02020603050405020304" pitchFamily="18" charset="0"/>
                <a:cs typeface="Times New Roman" panose="02020603050405020304" pitchFamily="18" charset="0"/>
              </a:rPr>
              <a:t>此外</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solidFill>
                  <a:srgbClr val="FF0000"/>
                </a:solidFill>
                <a:latin typeface="Times New Roman" panose="02020603050405020304" pitchFamily="18" charset="0"/>
                <a:cs typeface="Times New Roman" panose="02020603050405020304" pitchFamily="18" charset="0"/>
              </a:rPr>
              <a:t>在</a:t>
            </a:r>
            <a:r>
              <a:rPr lang="zh-TW" altLang="zh-TW" sz="2800" b="1" dirty="0">
                <a:solidFill>
                  <a:srgbClr val="FF0000"/>
                </a:solidFill>
                <a:latin typeface="Times New Roman" panose="02020603050405020304" pitchFamily="18" charset="0"/>
                <a:cs typeface="Times New Roman" panose="02020603050405020304" pitchFamily="18" charset="0"/>
              </a:rPr>
              <a:t>符合一定條件</a:t>
            </a:r>
            <a:r>
              <a:rPr lang="zh-TW" altLang="zh-TW" sz="2800" b="1" dirty="0" smtClean="0">
                <a:solidFill>
                  <a:srgbClr val="FF0000"/>
                </a:solidFill>
                <a:latin typeface="Times New Roman" panose="02020603050405020304" pitchFamily="18" charset="0"/>
                <a:cs typeface="Times New Roman" panose="02020603050405020304" pitchFamily="18" charset="0"/>
              </a:rPr>
              <a:t>下</a:t>
            </a:r>
            <a:r>
              <a:rPr lang="en-US" altLang="zh-TW" sz="2800" b="1" dirty="0" smtClean="0">
                <a:solidFill>
                  <a:srgbClr val="FF0000"/>
                </a:solidFill>
                <a:latin typeface="Times New Roman" panose="02020603050405020304" pitchFamily="18" charset="0"/>
                <a:cs typeface="Times New Roman" panose="02020603050405020304" pitchFamily="18" charset="0"/>
              </a:rPr>
              <a:t>,</a:t>
            </a:r>
            <a:r>
              <a:rPr lang="zh-TW" altLang="zh-TW" sz="2800" b="1" dirty="0" smtClean="0">
                <a:solidFill>
                  <a:srgbClr val="FF0000"/>
                </a:solidFill>
                <a:latin typeface="Times New Roman" panose="02020603050405020304" pitchFamily="18" charset="0"/>
                <a:cs typeface="Times New Roman" panose="02020603050405020304" pitchFamily="18" charset="0"/>
              </a:rPr>
              <a:t>會員</a:t>
            </a:r>
            <a:r>
              <a:rPr lang="zh-TW" altLang="zh-TW" sz="2800" b="1" dirty="0">
                <a:solidFill>
                  <a:srgbClr val="FF0000"/>
                </a:solidFill>
                <a:latin typeface="Times New Roman" panose="02020603050405020304" pitchFamily="18" charset="0"/>
                <a:cs typeface="Times New Roman" panose="02020603050405020304" pitchFamily="18" charset="0"/>
              </a:rPr>
              <a:t>可在短期間內針對來自其他會員之</a:t>
            </a:r>
            <a:r>
              <a:rPr lang="zh-TW" altLang="zh-TW" sz="2800" b="1" dirty="0" smtClean="0">
                <a:solidFill>
                  <a:srgbClr val="FF0000"/>
                </a:solidFill>
                <a:latin typeface="Times New Roman" panose="02020603050405020304" pitchFamily="18" charset="0"/>
                <a:cs typeface="Times New Roman" panose="02020603050405020304" pitchFamily="18" charset="0"/>
              </a:rPr>
              <a:t>產品</a:t>
            </a:r>
            <a:r>
              <a:rPr lang="en-US" altLang="zh-TW" sz="2800" b="1" dirty="0" smtClean="0">
                <a:solidFill>
                  <a:srgbClr val="FF0000"/>
                </a:solidFill>
                <a:latin typeface="Times New Roman" panose="02020603050405020304" pitchFamily="18" charset="0"/>
                <a:cs typeface="Times New Roman" panose="02020603050405020304" pitchFamily="18" charset="0"/>
              </a:rPr>
              <a:t>,</a:t>
            </a:r>
            <a:r>
              <a:rPr lang="zh-TW" altLang="zh-TW" sz="2800" b="1" dirty="0" smtClean="0">
                <a:solidFill>
                  <a:srgbClr val="FF0000"/>
                </a:solidFill>
                <a:latin typeface="Times New Roman" panose="02020603050405020304" pitchFamily="18" charset="0"/>
                <a:cs typeface="Times New Roman" panose="02020603050405020304" pitchFamily="18" charset="0"/>
              </a:rPr>
              <a:t>採取</a:t>
            </a:r>
            <a:r>
              <a:rPr lang="zh-TW" altLang="zh-TW" sz="2800" b="1" dirty="0">
                <a:solidFill>
                  <a:srgbClr val="FF0000"/>
                </a:solidFill>
                <a:latin typeface="Times New Roman" panose="02020603050405020304" pitchFamily="18" charset="0"/>
                <a:cs typeface="Times New Roman" panose="02020603050405020304" pitchFamily="18" charset="0"/>
              </a:rPr>
              <a:t>防衛措施、反傾銷與平衡措施</a:t>
            </a:r>
            <a:r>
              <a:rPr lang="zh-TW" altLang="zh-TW" sz="2800" b="1" dirty="0" smtClean="0">
                <a:solidFill>
                  <a:srgbClr val="FF0000"/>
                </a:solidFill>
                <a:latin typeface="Times New Roman" panose="02020603050405020304" pitchFamily="18" charset="0"/>
                <a:cs typeface="Times New Roman" panose="02020603050405020304" pitchFamily="18" charset="0"/>
              </a:rPr>
              <a:t>等</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亦是</a:t>
            </a:r>
            <a:r>
              <a:rPr lang="zh-TW" altLang="zh-TW" sz="2800" b="1" dirty="0">
                <a:latin typeface="Times New Roman" panose="02020603050405020304" pitchFamily="18" charset="0"/>
                <a:cs typeface="Times New Roman" panose="02020603050405020304" pitchFamily="18" charset="0"/>
              </a:rPr>
              <a:t>最惠國待遇規定之例外</a:t>
            </a:r>
            <a:r>
              <a:rPr lang="zh-TW" altLang="zh-TW" sz="2800" b="1" dirty="0" smtClean="0">
                <a:latin typeface="Times New Roman" panose="02020603050405020304" pitchFamily="18" charset="0"/>
                <a:cs typeface="Times New Roman" panose="02020603050405020304" pitchFamily="18" charset="0"/>
              </a:rPr>
              <a:t>情形</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21918736"/>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738" y="333375"/>
            <a:ext cx="1296987"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4435" name="Picture 5" descr="工廠的煙囪冒著黑煙"/>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7000" y="5373688"/>
            <a:ext cx="13970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4436"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5825" y="2205038"/>
            <a:ext cx="115252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矩形 7"/>
          <p:cNvSpPr/>
          <p:nvPr/>
        </p:nvSpPr>
        <p:spPr>
          <a:xfrm>
            <a:off x="3995738" y="0"/>
            <a:ext cx="1512887"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開狀銀行</a:t>
            </a:r>
          </a:p>
        </p:txBody>
      </p:sp>
      <p:sp>
        <p:nvSpPr>
          <p:cNvPr id="9" name="矩形 8"/>
          <p:cNvSpPr/>
          <p:nvPr/>
        </p:nvSpPr>
        <p:spPr>
          <a:xfrm>
            <a:off x="7127875" y="3429000"/>
            <a:ext cx="2016125"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押匯</a:t>
            </a:r>
            <a:r>
              <a:rPr lang="en-US" altLang="zh-TW" sz="2000" b="1" dirty="0">
                <a:solidFill>
                  <a:schemeClr val="tx1"/>
                </a:solidFill>
                <a:latin typeface="標楷體" pitchFamily="65" charset="-120"/>
                <a:ea typeface="標楷體" pitchFamily="65" charset="-120"/>
              </a:rPr>
              <a:t>/</a:t>
            </a:r>
            <a:r>
              <a:rPr lang="zh-TW" altLang="en-US" sz="2000" b="1" dirty="0">
                <a:solidFill>
                  <a:schemeClr val="tx1"/>
                </a:solidFill>
                <a:latin typeface="標楷體" pitchFamily="65" charset="-120"/>
                <a:ea typeface="標楷體" pitchFamily="65" charset="-120"/>
              </a:rPr>
              <a:t>指定銀行</a:t>
            </a:r>
          </a:p>
        </p:txBody>
      </p:sp>
      <p:sp>
        <p:nvSpPr>
          <p:cNvPr id="10" name="矩形 9"/>
          <p:cNvSpPr/>
          <p:nvPr/>
        </p:nvSpPr>
        <p:spPr>
          <a:xfrm>
            <a:off x="7991475" y="6497638"/>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受益人</a:t>
            </a:r>
          </a:p>
        </p:txBody>
      </p:sp>
      <p:sp>
        <p:nvSpPr>
          <p:cNvPr id="30" name="矩形 29"/>
          <p:cNvSpPr/>
          <p:nvPr/>
        </p:nvSpPr>
        <p:spPr>
          <a:xfrm>
            <a:off x="0" y="0"/>
            <a:ext cx="2843213" cy="549275"/>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bg1"/>
                </a:solidFill>
                <a:latin typeface="Times New Roman" pitchFamily="18" charset="0"/>
                <a:ea typeface="標楷體" pitchFamily="65" charset="-120"/>
                <a:cs typeface="Times New Roman" pitchFamily="18" charset="0"/>
              </a:rPr>
              <a:t>擔保責任之解除</a:t>
            </a:r>
          </a:p>
        </p:txBody>
      </p:sp>
      <p:pic>
        <p:nvPicPr>
          <p:cNvPr id="274441" name="Picture 7" descr="http://t2.gstatic.com/images?q=tbn:ANd9GcRPkGLqXBVihWwrAw8U64v8AMbt0orN5TxqK9-6TrTGaN7j6pf-FQ"/>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373688"/>
            <a:ext cx="1042988"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矩形 40"/>
          <p:cNvSpPr/>
          <p:nvPr/>
        </p:nvSpPr>
        <p:spPr>
          <a:xfrm>
            <a:off x="0" y="6497638"/>
            <a:ext cx="1403350"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船務代理</a:t>
            </a:r>
          </a:p>
        </p:txBody>
      </p:sp>
      <p:sp>
        <p:nvSpPr>
          <p:cNvPr id="53" name="流程圖: 程序 52"/>
          <p:cNvSpPr/>
          <p:nvPr/>
        </p:nvSpPr>
        <p:spPr>
          <a:xfrm>
            <a:off x="539750" y="2997200"/>
            <a:ext cx="719138" cy="187166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以擔保提貨書換</a:t>
            </a:r>
            <a:r>
              <a:rPr lang="en-US" altLang="zh-TW" b="1" dirty="0">
                <a:solidFill>
                  <a:schemeClr val="tx1"/>
                </a:solidFill>
                <a:latin typeface="Times New Roman" pitchFamily="18" charset="0"/>
                <a:ea typeface="標楷體" pitchFamily="65" charset="-120"/>
                <a:cs typeface="Times New Roman" pitchFamily="18" charset="0"/>
              </a:rPr>
              <a:t>D/O</a:t>
            </a:r>
            <a:endParaRPr lang="zh-TW" altLang="en-US" b="1" dirty="0">
              <a:solidFill>
                <a:schemeClr val="tx1"/>
              </a:solidFill>
              <a:latin typeface="Times New Roman" pitchFamily="18" charset="0"/>
              <a:ea typeface="標楷體" pitchFamily="65" charset="-120"/>
              <a:cs typeface="Times New Roman" pitchFamily="18" charset="0"/>
            </a:endParaRPr>
          </a:p>
        </p:txBody>
      </p:sp>
      <p:sp>
        <p:nvSpPr>
          <p:cNvPr id="59" name="流程圖: 多重文件 58"/>
          <p:cNvSpPr/>
          <p:nvPr/>
        </p:nvSpPr>
        <p:spPr>
          <a:xfrm>
            <a:off x="7343775" y="4221163"/>
            <a:ext cx="1800225" cy="863600"/>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備妥單據辦理押匯</a:t>
            </a:r>
          </a:p>
        </p:txBody>
      </p:sp>
      <p:sp>
        <p:nvSpPr>
          <p:cNvPr id="62" name="流程圖: 決策 61"/>
          <p:cNvSpPr/>
          <p:nvPr/>
        </p:nvSpPr>
        <p:spPr>
          <a:xfrm>
            <a:off x="6443663" y="1412875"/>
            <a:ext cx="2700337" cy="86360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審理單據並寄送寄單</a:t>
            </a:r>
          </a:p>
        </p:txBody>
      </p:sp>
      <p:cxnSp>
        <p:nvCxnSpPr>
          <p:cNvPr id="70" name="直線單箭頭接點 69"/>
          <p:cNvCxnSpPr/>
          <p:nvPr/>
        </p:nvCxnSpPr>
        <p:spPr>
          <a:xfrm flipV="1">
            <a:off x="900113" y="2060575"/>
            <a:ext cx="0" cy="86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53" idx="2"/>
          </p:cNvCxnSpPr>
          <p:nvPr/>
        </p:nvCxnSpPr>
        <p:spPr>
          <a:xfrm>
            <a:off x="900113" y="4868863"/>
            <a:ext cx="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8459788" y="5013325"/>
            <a:ext cx="0" cy="503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p:nvPr/>
        </p:nvCxnSpPr>
        <p:spPr>
          <a:xfrm flipV="1">
            <a:off x="8316913" y="3860800"/>
            <a:ext cx="0" cy="288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肘形接點 98"/>
          <p:cNvCxnSpPr/>
          <p:nvPr/>
        </p:nvCxnSpPr>
        <p:spPr>
          <a:xfrm rot="10800000">
            <a:off x="5292725" y="1196975"/>
            <a:ext cx="1943100" cy="36036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流程圖: 文件 49"/>
          <p:cNvSpPr/>
          <p:nvPr/>
        </p:nvSpPr>
        <p:spPr>
          <a:xfrm>
            <a:off x="1547813" y="1196975"/>
            <a:ext cx="1871662" cy="71913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簽署擔保提貨書</a:t>
            </a:r>
          </a:p>
        </p:txBody>
      </p:sp>
      <p:cxnSp>
        <p:nvCxnSpPr>
          <p:cNvPr id="51" name="直線接點 50"/>
          <p:cNvCxnSpPr/>
          <p:nvPr/>
        </p:nvCxnSpPr>
        <p:spPr>
          <a:xfrm flipH="1">
            <a:off x="3492500" y="1484313"/>
            <a:ext cx="57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0" y="1700213"/>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申請人</a:t>
            </a:r>
          </a:p>
        </p:txBody>
      </p:sp>
      <p:cxnSp>
        <p:nvCxnSpPr>
          <p:cNvPr id="56" name="直線單箭頭接點 55"/>
          <p:cNvCxnSpPr/>
          <p:nvPr/>
        </p:nvCxnSpPr>
        <p:spPr>
          <a:xfrm flipH="1">
            <a:off x="1187450" y="1484313"/>
            <a:ext cx="3603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4455" name="Picture 7" descr="大型企業設計範本"/>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765175"/>
            <a:ext cx="1008063"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流程圖: 文件 59"/>
          <p:cNvSpPr/>
          <p:nvPr/>
        </p:nvSpPr>
        <p:spPr>
          <a:xfrm>
            <a:off x="3749675" y="3940175"/>
            <a:ext cx="1873250" cy="1008063"/>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Times New Roman" pitchFamily="18" charset="0"/>
                <a:ea typeface="標楷體" pitchFamily="65" charset="-120"/>
                <a:cs typeface="Times New Roman" pitchFamily="18" charset="0"/>
              </a:rPr>
              <a:t>寄送正本提單解除擔保責任</a:t>
            </a:r>
          </a:p>
        </p:txBody>
      </p:sp>
      <p:sp>
        <p:nvSpPr>
          <p:cNvPr id="63" name="流程圖: 決策 62"/>
          <p:cNvSpPr/>
          <p:nvPr/>
        </p:nvSpPr>
        <p:spPr>
          <a:xfrm>
            <a:off x="3511550" y="2151063"/>
            <a:ext cx="2232025" cy="792162"/>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收到單據</a:t>
            </a:r>
          </a:p>
        </p:txBody>
      </p:sp>
      <p:cxnSp>
        <p:nvCxnSpPr>
          <p:cNvPr id="75" name="直線接點 74"/>
          <p:cNvCxnSpPr/>
          <p:nvPr/>
        </p:nvCxnSpPr>
        <p:spPr>
          <a:xfrm>
            <a:off x="4643438" y="1700213"/>
            <a:ext cx="0" cy="433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63" idx="2"/>
          </p:cNvCxnSpPr>
          <p:nvPr/>
        </p:nvCxnSpPr>
        <p:spPr>
          <a:xfrm>
            <a:off x="4627563" y="2943225"/>
            <a:ext cx="20637" cy="9731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肘形接點 87"/>
          <p:cNvCxnSpPr/>
          <p:nvPr/>
        </p:nvCxnSpPr>
        <p:spPr>
          <a:xfrm rot="10800000" flipV="1">
            <a:off x="1187450" y="5516563"/>
            <a:ext cx="3384550" cy="64928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接點 92"/>
          <p:cNvCxnSpPr>
            <a:stCxn id="60" idx="2"/>
          </p:cNvCxnSpPr>
          <p:nvPr/>
        </p:nvCxnSpPr>
        <p:spPr>
          <a:xfrm flipH="1">
            <a:off x="4572000" y="4881563"/>
            <a:ext cx="114300" cy="6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320</a:t>
            </a:fld>
            <a:endParaRPr lang="zh-TW" altLang="en-US"/>
          </a:p>
        </p:txBody>
      </p:sp>
    </p:spTree>
    <p:extLst>
      <p:ext uri="{BB962C8B-B14F-4D97-AF65-F5344CB8AC3E}">
        <p14:creationId xmlns:p14="http://schemas.microsoft.com/office/powerpoint/2010/main" xmlns="" val="791776169"/>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122238"/>
            <a:ext cx="7543800" cy="930498"/>
          </a:xfrm>
        </p:spPr>
        <p:txBody>
          <a:bodyPr>
            <a:normAutofit/>
          </a:bodyPr>
          <a:lstStyle/>
          <a:p>
            <a:pPr algn="ctr" eaLnBrk="1" hangingPunct="1"/>
            <a:r>
              <a:rPr lang="zh-TW" altLang="en-US" sz="4000" b="1" dirty="0" smtClean="0">
                <a:ea typeface="標楷體" pitchFamily="65" charset="-120"/>
              </a:rPr>
              <a:t>擔保提貨與副提單背書</a:t>
            </a:r>
          </a:p>
        </p:txBody>
      </p:sp>
      <p:sp>
        <p:nvSpPr>
          <p:cNvPr id="275459" name="Rectangle 3"/>
          <p:cNvSpPr>
            <a:spLocks noGrp="1" noChangeArrowheads="1"/>
          </p:cNvSpPr>
          <p:nvPr>
            <p:ph type="body" idx="1"/>
          </p:nvPr>
        </p:nvSpPr>
        <p:spPr>
          <a:xfrm>
            <a:off x="0" y="1196752"/>
            <a:ext cx="9144000" cy="5661248"/>
          </a:xfrm>
        </p:spPr>
        <p:txBody>
          <a:bodyPr/>
          <a:lstStyle/>
          <a:p>
            <a:pPr eaLnBrk="1" hangingPunct="1"/>
            <a:r>
              <a:rPr lang="zh-TW" altLang="en-US" sz="3200" b="1" dirty="0" smtClean="0">
                <a:latin typeface="Times New Roman" pitchFamily="18" charset="0"/>
                <a:ea typeface="標楷體" pitchFamily="65" charset="-120"/>
                <a:cs typeface="Times New Roman" pitchFamily="18" charset="0"/>
              </a:rPr>
              <a:t>擔保提貨</a:t>
            </a:r>
            <a:r>
              <a:rPr lang="en-US" altLang="zh-TW" sz="3200" b="1" dirty="0" smtClean="0">
                <a:latin typeface="Times New Roman" pitchFamily="18" charset="0"/>
                <a:ea typeface="標楷體" pitchFamily="65" charset="-120"/>
                <a:cs typeface="Times New Roman" pitchFamily="18" charset="0"/>
              </a:rPr>
              <a:t>(L/G)-</a:t>
            </a:r>
            <a:r>
              <a:rPr lang="zh-TW" altLang="en-US" sz="3200" b="1" dirty="0" smtClean="0">
                <a:latin typeface="Times New Roman" pitchFamily="18" charset="0"/>
                <a:ea typeface="標楷體" pitchFamily="65" charset="-120"/>
                <a:cs typeface="Times New Roman" pitchFamily="18" charset="0"/>
              </a:rPr>
              <a:t>在以</a:t>
            </a:r>
            <a:r>
              <a:rPr lang="zh-TW" altLang="en-US" sz="3200" b="1" dirty="0" smtClean="0">
                <a:solidFill>
                  <a:srgbClr val="FF0000"/>
                </a:solidFill>
                <a:latin typeface="Times New Roman" pitchFamily="18" charset="0"/>
                <a:ea typeface="標楷體" pitchFamily="65" charset="-120"/>
                <a:cs typeface="Times New Roman" pitchFamily="18" charset="0"/>
              </a:rPr>
              <a:t>海運</a:t>
            </a:r>
            <a:r>
              <a:rPr lang="zh-TW" altLang="en-US" sz="3200" b="1" dirty="0" smtClean="0">
                <a:latin typeface="Times New Roman" pitchFamily="18" charset="0"/>
                <a:ea typeface="標楷體" pitchFamily="65" charset="-120"/>
                <a:cs typeface="Times New Roman" pitchFamily="18" charset="0"/>
              </a:rPr>
              <a:t>方式進口貨物時</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倘貨物先抵港</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但正本提單未寄達</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得由銀行簽發擔保提貨書予進口商憑以向船公司換發小提單領貨</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俟正本提單寄達後換回擔保提貨書解除擔保責任之一種領貨方式</a:t>
            </a:r>
            <a:r>
              <a:rPr lang="en-US" altLang="zh-TW" sz="3200" b="1" dirty="0" smtClean="0">
                <a:latin typeface="Times New Roman" pitchFamily="18" charset="0"/>
                <a:ea typeface="標楷體" pitchFamily="65" charset="-120"/>
                <a:cs typeface="Times New Roman" pitchFamily="18" charset="0"/>
              </a:rPr>
              <a:t>.</a:t>
            </a:r>
          </a:p>
          <a:p>
            <a:pPr eaLnBrk="1" hangingPunct="1"/>
            <a:r>
              <a:rPr lang="zh-TW" altLang="en-US" sz="3200" b="1" dirty="0" smtClean="0">
                <a:latin typeface="Times New Roman" pitchFamily="18" charset="0"/>
                <a:ea typeface="標楷體" pitchFamily="65" charset="-120"/>
                <a:cs typeface="Times New Roman" pitchFamily="18" charset="0"/>
              </a:rPr>
              <a:t>副提單背書</a:t>
            </a:r>
            <a:r>
              <a:rPr lang="en-US" altLang="zh-TW" sz="3200" b="1" dirty="0" smtClean="0">
                <a:latin typeface="Times New Roman" pitchFamily="18" charset="0"/>
                <a:ea typeface="標楷體" pitchFamily="65" charset="-120"/>
                <a:cs typeface="Times New Roman" pitchFamily="18" charset="0"/>
              </a:rPr>
              <a:t>(E/D)-</a:t>
            </a:r>
            <a:r>
              <a:rPr lang="zh-TW" altLang="en-US" sz="3200" b="1" dirty="0" smtClean="0">
                <a:latin typeface="Times New Roman" pitchFamily="18" charset="0"/>
                <a:ea typeface="標楷體" pitchFamily="65" charset="-120"/>
                <a:cs typeface="Times New Roman" pitchFamily="18" charset="0"/>
              </a:rPr>
              <a:t>於</a:t>
            </a:r>
            <a:r>
              <a:rPr lang="zh-TW" altLang="en-US" sz="3200" b="1" u="sng" dirty="0" smtClean="0">
                <a:solidFill>
                  <a:srgbClr val="FF0000"/>
                </a:solidFill>
                <a:latin typeface="Times New Roman" pitchFamily="18" charset="0"/>
                <a:ea typeface="標楷體" pitchFamily="65" charset="-120"/>
                <a:cs typeface="Times New Roman" pitchFamily="18" charset="0"/>
              </a:rPr>
              <a:t>空運</a:t>
            </a:r>
            <a:r>
              <a:rPr lang="zh-TW" altLang="en-US" sz="3200" b="1" dirty="0" smtClean="0">
                <a:latin typeface="Times New Roman" pitchFamily="18" charset="0"/>
                <a:ea typeface="標楷體" pitchFamily="65" charset="-120"/>
                <a:cs typeface="Times New Roman" pitchFamily="18" charset="0"/>
              </a:rPr>
              <a:t>時</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銀行於隨貨運抵之空運提單正本做委任領貨背書</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供進口商憑以領貨</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或於</a:t>
            </a:r>
            <a:r>
              <a:rPr lang="zh-TW" altLang="en-US" sz="3200" b="1" u="sng" dirty="0" smtClean="0">
                <a:solidFill>
                  <a:srgbClr val="FF0000"/>
                </a:solidFill>
                <a:latin typeface="Times New Roman" pitchFamily="18" charset="0"/>
                <a:ea typeface="標楷體" pitchFamily="65" charset="-120"/>
                <a:cs typeface="Times New Roman" pitchFamily="18" charset="0"/>
              </a:rPr>
              <a:t>海運</a:t>
            </a:r>
            <a:r>
              <a:rPr lang="zh-TW" altLang="en-US" sz="3200" b="1" dirty="0" smtClean="0">
                <a:latin typeface="Times New Roman" pitchFamily="18" charset="0"/>
                <a:ea typeface="標楷體" pitchFamily="65" charset="-120"/>
                <a:cs typeface="Times New Roman" pitchFamily="18" charset="0"/>
              </a:rPr>
              <a:t>時</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要求出口商將一份受貨人</a:t>
            </a:r>
            <a:r>
              <a:rPr lang="en-US" altLang="zh-TW" sz="3200" b="1" dirty="0" smtClean="0">
                <a:latin typeface="Times New Roman" pitchFamily="18" charset="0"/>
                <a:ea typeface="標楷體" pitchFamily="65" charset="-120"/>
                <a:cs typeface="Times New Roman" pitchFamily="18" charset="0"/>
              </a:rPr>
              <a:t>(consignee)</a:t>
            </a:r>
            <a:r>
              <a:rPr lang="zh-TW" altLang="en-US" sz="3200" b="1" dirty="0" smtClean="0">
                <a:latin typeface="Times New Roman" pitchFamily="18" charset="0"/>
                <a:ea typeface="標楷體" pitchFamily="65" charset="-120"/>
                <a:cs typeface="Times New Roman" pitchFamily="18" charset="0"/>
              </a:rPr>
              <a:t>正本提單直接寄送進口商</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由其持往開狀銀行要求辦理背書轉讓</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憑以領貨</a:t>
            </a:r>
            <a:r>
              <a:rPr lang="en-US" altLang="zh-TW" sz="3200" b="1" dirty="0" smtClean="0">
                <a:latin typeface="Times New Roman" pitchFamily="18" charset="0"/>
                <a:ea typeface="標楷體" pitchFamily="65" charset="-120"/>
                <a:cs typeface="Times New Roman" pitchFamily="18" charset="0"/>
              </a:rPr>
              <a:t>.</a:t>
            </a:r>
            <a:endParaRPr lang="en-US" altLang="zh-TW" sz="3200"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321</a:t>
            </a:fld>
            <a:endParaRPr lang="zh-TW" altLang="en-US"/>
          </a:p>
        </p:txBody>
      </p:sp>
    </p:spTree>
    <p:extLst>
      <p:ext uri="{BB962C8B-B14F-4D97-AF65-F5344CB8AC3E}">
        <p14:creationId xmlns:p14="http://schemas.microsoft.com/office/powerpoint/2010/main" xmlns="" val="393627870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132138" cy="549275"/>
          </a:xfrm>
          <a:prstGeom prst="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Times New Roman" pitchFamily="18" charset="0"/>
                <a:ea typeface="+mj-ea"/>
                <a:cs typeface="Times New Roman" pitchFamily="18" charset="0"/>
              </a:rPr>
              <a:t>空運提單之作業流程</a:t>
            </a:r>
          </a:p>
        </p:txBody>
      </p:sp>
      <p:sp>
        <p:nvSpPr>
          <p:cNvPr id="3" name="矩形 2"/>
          <p:cNvSpPr/>
          <p:nvPr/>
        </p:nvSpPr>
        <p:spPr>
          <a:xfrm>
            <a:off x="1547813" y="836613"/>
            <a:ext cx="1871662" cy="647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出口商</a:t>
            </a:r>
            <a:r>
              <a:rPr lang="en-US" altLang="zh-TW" b="1" dirty="0">
                <a:solidFill>
                  <a:schemeClr val="tx1"/>
                </a:solidFill>
                <a:latin typeface="Times New Roman" pitchFamily="18" charset="0"/>
                <a:ea typeface="+mj-ea"/>
                <a:cs typeface="Times New Roman" pitchFamily="18" charset="0"/>
              </a:rPr>
              <a:t>(</a:t>
            </a:r>
            <a:r>
              <a:rPr lang="zh-TW" altLang="en-US" b="1" dirty="0">
                <a:solidFill>
                  <a:schemeClr val="tx1"/>
                </a:solidFill>
                <a:latin typeface="Times New Roman" pitchFamily="18" charset="0"/>
                <a:ea typeface="+mj-ea"/>
                <a:cs typeface="Times New Roman" pitchFamily="18" charset="0"/>
              </a:rPr>
              <a:t>受益人</a:t>
            </a:r>
            <a:r>
              <a:rPr lang="en-US" altLang="zh-TW" b="1" dirty="0">
                <a:solidFill>
                  <a:schemeClr val="tx1"/>
                </a:solidFill>
                <a:latin typeface="Times New Roman" pitchFamily="18" charset="0"/>
                <a:ea typeface="+mj-ea"/>
                <a:cs typeface="Times New Roman" pitchFamily="18" charset="0"/>
              </a:rPr>
              <a:t>)</a:t>
            </a:r>
            <a:endParaRPr lang="zh-TW" altLang="en-US" b="1" dirty="0">
              <a:solidFill>
                <a:schemeClr val="tx1"/>
              </a:solidFill>
              <a:latin typeface="Times New Roman" pitchFamily="18" charset="0"/>
              <a:ea typeface="+mj-ea"/>
              <a:cs typeface="Times New Roman" pitchFamily="18" charset="0"/>
            </a:endParaRPr>
          </a:p>
        </p:txBody>
      </p:sp>
      <p:sp>
        <p:nvSpPr>
          <p:cNvPr id="4" name="矩形 3"/>
          <p:cNvSpPr/>
          <p:nvPr/>
        </p:nvSpPr>
        <p:spPr>
          <a:xfrm>
            <a:off x="250825" y="2565400"/>
            <a:ext cx="1873250" cy="5032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mj-ea"/>
                <a:ea typeface="+mj-ea"/>
              </a:rPr>
              <a:t>押匯銀行</a:t>
            </a:r>
          </a:p>
        </p:txBody>
      </p:sp>
      <p:sp>
        <p:nvSpPr>
          <p:cNvPr id="5" name="矩形 4"/>
          <p:cNvSpPr/>
          <p:nvPr/>
        </p:nvSpPr>
        <p:spPr>
          <a:xfrm>
            <a:off x="250825" y="4005263"/>
            <a:ext cx="1873250" cy="5032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開狀銀行</a:t>
            </a:r>
          </a:p>
        </p:txBody>
      </p:sp>
      <p:sp>
        <p:nvSpPr>
          <p:cNvPr id="6" name="矩形 5"/>
          <p:cNvSpPr/>
          <p:nvPr/>
        </p:nvSpPr>
        <p:spPr>
          <a:xfrm>
            <a:off x="6634163" y="4432300"/>
            <a:ext cx="2376487" cy="504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發貨代理</a:t>
            </a:r>
          </a:p>
        </p:txBody>
      </p:sp>
      <p:sp>
        <p:nvSpPr>
          <p:cNvPr id="7" name="矩形 6"/>
          <p:cNvSpPr/>
          <p:nvPr/>
        </p:nvSpPr>
        <p:spPr>
          <a:xfrm>
            <a:off x="6659563" y="836613"/>
            <a:ext cx="2305050" cy="647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運送人</a:t>
            </a:r>
            <a:r>
              <a:rPr lang="en-US" altLang="zh-TW" b="1" dirty="0">
                <a:solidFill>
                  <a:schemeClr val="tx1"/>
                </a:solidFill>
                <a:latin typeface="Times New Roman" pitchFamily="18" charset="0"/>
                <a:ea typeface="+mj-ea"/>
                <a:cs typeface="Times New Roman" pitchFamily="18" charset="0"/>
              </a:rPr>
              <a:t>(</a:t>
            </a:r>
            <a:r>
              <a:rPr lang="zh-TW" altLang="en-US" b="1" dirty="0">
                <a:solidFill>
                  <a:schemeClr val="tx1"/>
                </a:solidFill>
                <a:latin typeface="Times New Roman" pitchFamily="18" charset="0"/>
                <a:ea typeface="+mj-ea"/>
                <a:cs typeface="Times New Roman" pitchFamily="18" charset="0"/>
              </a:rPr>
              <a:t>運送承攬人</a:t>
            </a:r>
            <a:r>
              <a:rPr lang="en-US" altLang="zh-TW" b="1" dirty="0">
                <a:solidFill>
                  <a:schemeClr val="tx1"/>
                </a:solidFill>
                <a:latin typeface="Times New Roman" pitchFamily="18" charset="0"/>
                <a:ea typeface="+mj-ea"/>
                <a:cs typeface="Times New Roman" pitchFamily="18" charset="0"/>
              </a:rPr>
              <a:t>)</a:t>
            </a:r>
            <a:endParaRPr lang="zh-TW" altLang="en-US" b="1" dirty="0">
              <a:solidFill>
                <a:schemeClr val="tx1"/>
              </a:solidFill>
              <a:latin typeface="Times New Roman" pitchFamily="18" charset="0"/>
              <a:ea typeface="+mj-ea"/>
              <a:cs typeface="Times New Roman" pitchFamily="18" charset="0"/>
            </a:endParaRPr>
          </a:p>
        </p:txBody>
      </p:sp>
      <p:sp>
        <p:nvSpPr>
          <p:cNvPr id="8" name="矩形 7"/>
          <p:cNvSpPr/>
          <p:nvPr/>
        </p:nvSpPr>
        <p:spPr>
          <a:xfrm>
            <a:off x="1908175" y="5732463"/>
            <a:ext cx="1871663" cy="504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進口商</a:t>
            </a:r>
            <a:r>
              <a:rPr lang="en-US" altLang="zh-TW" b="1" dirty="0">
                <a:solidFill>
                  <a:schemeClr val="tx1"/>
                </a:solidFill>
                <a:latin typeface="Times New Roman" pitchFamily="18" charset="0"/>
                <a:ea typeface="+mj-ea"/>
                <a:cs typeface="Times New Roman" pitchFamily="18" charset="0"/>
              </a:rPr>
              <a:t>(</a:t>
            </a:r>
            <a:r>
              <a:rPr lang="zh-TW" altLang="en-US" b="1" dirty="0">
                <a:solidFill>
                  <a:schemeClr val="tx1"/>
                </a:solidFill>
                <a:latin typeface="Times New Roman" pitchFamily="18" charset="0"/>
                <a:ea typeface="+mj-ea"/>
                <a:cs typeface="Times New Roman" pitchFamily="18" charset="0"/>
              </a:rPr>
              <a:t>申請人</a:t>
            </a:r>
            <a:r>
              <a:rPr lang="en-US" altLang="zh-TW" b="1" dirty="0">
                <a:solidFill>
                  <a:schemeClr val="tx1"/>
                </a:solidFill>
                <a:latin typeface="Times New Roman" pitchFamily="18" charset="0"/>
                <a:ea typeface="+mj-ea"/>
                <a:cs typeface="Times New Roman" pitchFamily="18" charset="0"/>
              </a:rPr>
              <a:t>)</a:t>
            </a:r>
            <a:endParaRPr lang="zh-TW" altLang="en-US" b="1" dirty="0">
              <a:solidFill>
                <a:schemeClr val="tx1"/>
              </a:solidFill>
              <a:latin typeface="Times New Roman" pitchFamily="18" charset="0"/>
              <a:ea typeface="+mj-ea"/>
              <a:cs typeface="Times New Roman" pitchFamily="18" charset="0"/>
            </a:endParaRPr>
          </a:p>
        </p:txBody>
      </p:sp>
      <p:sp>
        <p:nvSpPr>
          <p:cNvPr id="9" name="圓角矩形 8"/>
          <p:cNvSpPr/>
          <p:nvPr/>
        </p:nvSpPr>
        <p:spPr>
          <a:xfrm>
            <a:off x="4140200" y="765175"/>
            <a:ext cx="2160588" cy="360363"/>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託運貨物</a:t>
            </a:r>
          </a:p>
        </p:txBody>
      </p:sp>
      <p:sp>
        <p:nvSpPr>
          <p:cNvPr id="10" name="圓角矩形 9"/>
          <p:cNvSpPr/>
          <p:nvPr/>
        </p:nvSpPr>
        <p:spPr>
          <a:xfrm>
            <a:off x="6753225" y="2312988"/>
            <a:ext cx="2160588" cy="1476375"/>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簽發第</a:t>
            </a:r>
            <a:r>
              <a:rPr lang="en-US" altLang="zh-TW" b="1" dirty="0">
                <a:solidFill>
                  <a:schemeClr val="bg1"/>
                </a:solidFill>
                <a:latin typeface="Times New Roman" pitchFamily="18" charset="0"/>
                <a:ea typeface="+mj-ea"/>
                <a:cs typeface="Times New Roman" pitchFamily="18" charset="0"/>
              </a:rPr>
              <a:t>2</a:t>
            </a:r>
            <a:r>
              <a:rPr lang="zh-TW" altLang="en-US" b="1" dirty="0">
                <a:solidFill>
                  <a:schemeClr val="bg1"/>
                </a:solidFill>
                <a:latin typeface="Times New Roman" pitchFamily="18" charset="0"/>
                <a:ea typeface="+mj-ea"/>
                <a:cs typeface="Times New Roman" pitchFamily="18" charset="0"/>
              </a:rPr>
              <a:t>聯正本提單連同貨物打包裝機運往目的地機場</a:t>
            </a:r>
          </a:p>
        </p:txBody>
      </p:sp>
      <p:sp>
        <p:nvSpPr>
          <p:cNvPr id="11" name="圓角矩形 10"/>
          <p:cNvSpPr/>
          <p:nvPr/>
        </p:nvSpPr>
        <p:spPr>
          <a:xfrm>
            <a:off x="4140200" y="1196975"/>
            <a:ext cx="2160588" cy="647700"/>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簽發</a:t>
            </a:r>
            <a:r>
              <a:rPr lang="en-US" altLang="zh-TW" b="1" dirty="0">
                <a:solidFill>
                  <a:schemeClr val="bg1"/>
                </a:solidFill>
                <a:latin typeface="Times New Roman" pitchFamily="18" charset="0"/>
                <a:ea typeface="+mj-ea"/>
                <a:cs typeface="Times New Roman" pitchFamily="18" charset="0"/>
              </a:rPr>
              <a:t>/</a:t>
            </a:r>
            <a:r>
              <a:rPr lang="zh-TW" altLang="en-US" b="1" dirty="0">
                <a:solidFill>
                  <a:schemeClr val="bg1"/>
                </a:solidFill>
                <a:latin typeface="Times New Roman" pitchFamily="18" charset="0"/>
                <a:ea typeface="+mj-ea"/>
                <a:cs typeface="Times New Roman" pitchFamily="18" charset="0"/>
              </a:rPr>
              <a:t>交付空運提單第</a:t>
            </a:r>
            <a:r>
              <a:rPr lang="en-US" altLang="zh-TW" b="1" dirty="0">
                <a:solidFill>
                  <a:schemeClr val="bg1"/>
                </a:solidFill>
                <a:latin typeface="Times New Roman" pitchFamily="18" charset="0"/>
                <a:ea typeface="+mj-ea"/>
                <a:cs typeface="Times New Roman" pitchFamily="18" charset="0"/>
              </a:rPr>
              <a:t>3</a:t>
            </a:r>
            <a:r>
              <a:rPr lang="zh-TW" altLang="en-US" b="1" dirty="0">
                <a:solidFill>
                  <a:schemeClr val="bg1"/>
                </a:solidFill>
                <a:latin typeface="Times New Roman" pitchFamily="18" charset="0"/>
                <a:ea typeface="+mj-ea"/>
                <a:cs typeface="Times New Roman" pitchFamily="18" charset="0"/>
              </a:rPr>
              <a:t>聯正本</a:t>
            </a:r>
          </a:p>
        </p:txBody>
      </p:sp>
      <p:sp>
        <p:nvSpPr>
          <p:cNvPr id="12" name="圓角矩形 11"/>
          <p:cNvSpPr/>
          <p:nvPr/>
        </p:nvSpPr>
        <p:spPr>
          <a:xfrm>
            <a:off x="755650" y="1773238"/>
            <a:ext cx="2160588"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提示單據辦理押匯</a:t>
            </a:r>
          </a:p>
        </p:txBody>
      </p:sp>
      <p:sp>
        <p:nvSpPr>
          <p:cNvPr id="13" name="圓角矩形 12"/>
          <p:cNvSpPr/>
          <p:nvPr/>
        </p:nvSpPr>
        <p:spPr>
          <a:xfrm>
            <a:off x="107950" y="3284538"/>
            <a:ext cx="2160588" cy="360362"/>
          </a:xfrm>
          <a:prstGeom prst="roundRect">
            <a:avLst/>
          </a:prstGeom>
          <a:solidFill>
            <a:srgbClr val="195E06"/>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寄單求償</a:t>
            </a:r>
          </a:p>
        </p:txBody>
      </p:sp>
      <p:sp>
        <p:nvSpPr>
          <p:cNvPr id="14" name="圓角矩形 13"/>
          <p:cNvSpPr/>
          <p:nvPr/>
        </p:nvSpPr>
        <p:spPr>
          <a:xfrm>
            <a:off x="4140200" y="5084763"/>
            <a:ext cx="2160588"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a:solidFill>
                  <a:schemeClr val="bg1"/>
                </a:solidFill>
                <a:latin typeface="Times New Roman" pitchFamily="18" charset="0"/>
                <a:ea typeface="+mj-ea"/>
                <a:cs typeface="Times New Roman" pitchFamily="18" charset="0"/>
              </a:rPr>
              <a:t>通知到貨</a:t>
            </a:r>
            <a:endParaRPr lang="zh-TW" altLang="en-US" b="1" dirty="0">
              <a:solidFill>
                <a:schemeClr val="bg1"/>
              </a:solidFill>
              <a:latin typeface="Times New Roman" pitchFamily="18" charset="0"/>
              <a:ea typeface="+mj-ea"/>
              <a:cs typeface="Times New Roman" pitchFamily="18" charset="0"/>
            </a:endParaRPr>
          </a:p>
        </p:txBody>
      </p:sp>
      <p:sp>
        <p:nvSpPr>
          <p:cNvPr id="15" name="圓角矩形 14"/>
          <p:cNvSpPr/>
          <p:nvPr/>
        </p:nvSpPr>
        <p:spPr>
          <a:xfrm>
            <a:off x="611188" y="4868863"/>
            <a:ext cx="2160587"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辦理副提單背書</a:t>
            </a:r>
          </a:p>
        </p:txBody>
      </p:sp>
      <p:sp>
        <p:nvSpPr>
          <p:cNvPr id="16" name="圓角矩形 15"/>
          <p:cNvSpPr/>
          <p:nvPr/>
        </p:nvSpPr>
        <p:spPr>
          <a:xfrm>
            <a:off x="5219700" y="6092825"/>
            <a:ext cx="2160588" cy="360363"/>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辦理領貨</a:t>
            </a:r>
          </a:p>
        </p:txBody>
      </p:sp>
      <p:sp>
        <p:nvSpPr>
          <p:cNvPr id="17" name="圓角矩形 16"/>
          <p:cNvSpPr/>
          <p:nvPr/>
        </p:nvSpPr>
        <p:spPr>
          <a:xfrm>
            <a:off x="4787900" y="5589588"/>
            <a:ext cx="3168650"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領取第</a:t>
            </a:r>
            <a:r>
              <a:rPr lang="en-US" altLang="zh-TW" b="1" dirty="0">
                <a:solidFill>
                  <a:schemeClr val="bg1"/>
                </a:solidFill>
                <a:latin typeface="Times New Roman" pitchFamily="18" charset="0"/>
                <a:ea typeface="+mj-ea"/>
                <a:cs typeface="Times New Roman" pitchFamily="18" charset="0"/>
              </a:rPr>
              <a:t>2</a:t>
            </a:r>
            <a:r>
              <a:rPr lang="zh-TW" altLang="en-US" b="1" dirty="0">
                <a:solidFill>
                  <a:schemeClr val="bg1"/>
                </a:solidFill>
                <a:latin typeface="Times New Roman" pitchFamily="18" charset="0"/>
                <a:ea typeface="+mj-ea"/>
                <a:cs typeface="Times New Roman" pitchFamily="18" charset="0"/>
              </a:rPr>
              <a:t>聯正本</a:t>
            </a:r>
            <a:r>
              <a:rPr lang="en-US" altLang="zh-TW" b="1" dirty="0">
                <a:solidFill>
                  <a:schemeClr val="bg1"/>
                </a:solidFill>
                <a:latin typeface="Times New Roman" pitchFamily="18" charset="0"/>
                <a:ea typeface="+mj-ea"/>
                <a:cs typeface="Times New Roman" pitchFamily="18" charset="0"/>
              </a:rPr>
              <a:t>,</a:t>
            </a:r>
            <a:r>
              <a:rPr lang="zh-TW" altLang="en-US" b="1" dirty="0">
                <a:solidFill>
                  <a:schemeClr val="bg1"/>
                </a:solidFill>
                <a:latin typeface="Times New Roman" pitchFamily="18" charset="0"/>
                <a:ea typeface="+mj-ea"/>
                <a:cs typeface="Times New Roman" pitchFamily="18" charset="0"/>
              </a:rPr>
              <a:t>辦理副提單書</a:t>
            </a:r>
          </a:p>
        </p:txBody>
      </p:sp>
      <p:cxnSp>
        <p:nvCxnSpPr>
          <p:cNvPr id="19" name="肘形接點 18"/>
          <p:cNvCxnSpPr>
            <a:stCxn id="3" idx="3"/>
            <a:endCxn id="9" idx="1"/>
          </p:cNvCxnSpPr>
          <p:nvPr/>
        </p:nvCxnSpPr>
        <p:spPr>
          <a:xfrm flipV="1">
            <a:off x="3419475" y="944563"/>
            <a:ext cx="720725" cy="2159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1" name="肘形接點 20"/>
          <p:cNvCxnSpPr>
            <a:stCxn id="9" idx="3"/>
            <a:endCxn id="7" idx="1"/>
          </p:cNvCxnSpPr>
          <p:nvPr/>
        </p:nvCxnSpPr>
        <p:spPr>
          <a:xfrm>
            <a:off x="6300788" y="944563"/>
            <a:ext cx="358775" cy="2159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肘形接點 24"/>
          <p:cNvCxnSpPr>
            <a:stCxn id="11" idx="3"/>
          </p:cNvCxnSpPr>
          <p:nvPr/>
        </p:nvCxnSpPr>
        <p:spPr>
          <a:xfrm flipV="1">
            <a:off x="6300788" y="1268413"/>
            <a:ext cx="358775" cy="25241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8" name="肘形接點 27"/>
          <p:cNvCxnSpPr>
            <a:stCxn id="11" idx="1"/>
          </p:cNvCxnSpPr>
          <p:nvPr/>
        </p:nvCxnSpPr>
        <p:spPr>
          <a:xfrm rot="10800000">
            <a:off x="3419475" y="1341438"/>
            <a:ext cx="720725" cy="179387"/>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10" idx="2"/>
            <a:endCxn id="6" idx="0"/>
          </p:cNvCxnSpPr>
          <p:nvPr/>
        </p:nvCxnSpPr>
        <p:spPr>
          <a:xfrm flipH="1">
            <a:off x="7821613" y="3789363"/>
            <a:ext cx="12700" cy="642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肘形接點 35"/>
          <p:cNvCxnSpPr>
            <a:stCxn id="14" idx="3"/>
            <a:endCxn id="6" idx="1"/>
          </p:cNvCxnSpPr>
          <p:nvPr/>
        </p:nvCxnSpPr>
        <p:spPr>
          <a:xfrm flipV="1">
            <a:off x="6300788" y="4684713"/>
            <a:ext cx="333375" cy="58102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8" name="圖案 47"/>
          <p:cNvCxnSpPr>
            <a:stCxn id="14" idx="1"/>
          </p:cNvCxnSpPr>
          <p:nvPr/>
        </p:nvCxnSpPr>
        <p:spPr>
          <a:xfrm rot="10800000" flipV="1">
            <a:off x="3708400" y="5265738"/>
            <a:ext cx="431800" cy="46672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肘形接點 53"/>
          <p:cNvCxnSpPr>
            <a:stCxn id="17" idx="1"/>
          </p:cNvCxnSpPr>
          <p:nvPr/>
        </p:nvCxnSpPr>
        <p:spPr>
          <a:xfrm rot="10800000" flipV="1">
            <a:off x="3779838" y="5768975"/>
            <a:ext cx="1008062" cy="36513"/>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V="1">
            <a:off x="7092950" y="4941888"/>
            <a:ext cx="0" cy="647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肘形接點 57"/>
          <p:cNvCxnSpPr>
            <a:stCxn id="3" idx="2"/>
            <a:endCxn id="12" idx="0"/>
          </p:cNvCxnSpPr>
          <p:nvPr/>
        </p:nvCxnSpPr>
        <p:spPr>
          <a:xfrm rot="5400000">
            <a:off x="2015331" y="1304132"/>
            <a:ext cx="288925" cy="649288"/>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60" name="肘形接點 59"/>
          <p:cNvCxnSpPr>
            <a:stCxn id="12" idx="2"/>
            <a:endCxn id="4" idx="0"/>
          </p:cNvCxnSpPr>
          <p:nvPr/>
        </p:nvCxnSpPr>
        <p:spPr>
          <a:xfrm rot="5400000">
            <a:off x="1295400" y="2025650"/>
            <a:ext cx="431800" cy="6477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直線接點 61"/>
          <p:cNvCxnSpPr>
            <a:stCxn id="4" idx="2"/>
            <a:endCxn id="13" idx="0"/>
          </p:cNvCxnSpPr>
          <p:nvPr/>
        </p:nvCxnSpPr>
        <p:spPr>
          <a:xfrm>
            <a:off x="1187450" y="3068638"/>
            <a:ext cx="0"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直線單箭頭接點 65"/>
          <p:cNvCxnSpPr>
            <a:stCxn id="13" idx="2"/>
            <a:endCxn id="5" idx="0"/>
          </p:cNvCxnSpPr>
          <p:nvPr/>
        </p:nvCxnSpPr>
        <p:spPr>
          <a:xfrm>
            <a:off x="1187450" y="3644900"/>
            <a:ext cx="0" cy="3603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8" name="肘形接點 67"/>
          <p:cNvCxnSpPr>
            <a:stCxn id="15" idx="0"/>
            <a:endCxn id="5" idx="2"/>
          </p:cNvCxnSpPr>
          <p:nvPr/>
        </p:nvCxnSpPr>
        <p:spPr>
          <a:xfrm rot="16200000" flipV="1">
            <a:off x="1259681" y="4436269"/>
            <a:ext cx="360363" cy="504825"/>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肘形接點 69"/>
          <p:cNvCxnSpPr>
            <a:stCxn id="15" idx="2"/>
            <a:endCxn id="8" idx="1"/>
          </p:cNvCxnSpPr>
          <p:nvPr/>
        </p:nvCxnSpPr>
        <p:spPr>
          <a:xfrm rot="16200000" flipH="1">
            <a:off x="1422400" y="5499100"/>
            <a:ext cx="755650" cy="2159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肘形接點 74"/>
          <p:cNvCxnSpPr>
            <a:stCxn id="8" idx="3"/>
            <a:endCxn id="16" idx="1"/>
          </p:cNvCxnSpPr>
          <p:nvPr/>
        </p:nvCxnSpPr>
        <p:spPr>
          <a:xfrm>
            <a:off x="3779838" y="5984875"/>
            <a:ext cx="1439862" cy="28892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7" name="圖案 76"/>
          <p:cNvCxnSpPr>
            <a:stCxn id="16" idx="3"/>
          </p:cNvCxnSpPr>
          <p:nvPr/>
        </p:nvCxnSpPr>
        <p:spPr>
          <a:xfrm flipV="1">
            <a:off x="7380288" y="4941888"/>
            <a:ext cx="1008062" cy="133191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6515" name="投影片編號版面配置區 3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SzTx/>
              <a:buFontTx/>
              <a:buNone/>
            </a:pPr>
            <a:fld id="{0B02AAF1-FC26-4027-ADD9-397014077AFC}" type="slidenum">
              <a:rPr kumimoji="0" lang="zh-TW" altLang="en-US" sz="1000" smtClean="0"/>
              <a:pPr eaLnBrk="1" hangingPunct="1">
                <a:spcBef>
                  <a:spcPct val="0"/>
                </a:spcBef>
                <a:buClrTx/>
                <a:buSzTx/>
                <a:buFontTx/>
                <a:buNone/>
              </a:pPr>
              <a:t>322</a:t>
            </a:fld>
            <a:endParaRPr kumimoji="0" lang="zh-TW" altLang="en-US" sz="1000" smtClean="0"/>
          </a:p>
        </p:txBody>
      </p:sp>
      <p:cxnSp>
        <p:nvCxnSpPr>
          <p:cNvPr id="50" name="直線接點 49"/>
          <p:cNvCxnSpPr>
            <a:stCxn id="7" idx="2"/>
            <a:endCxn id="10" idx="0"/>
          </p:cNvCxnSpPr>
          <p:nvPr/>
        </p:nvCxnSpPr>
        <p:spPr>
          <a:xfrm>
            <a:off x="7812088" y="1484313"/>
            <a:ext cx="22225" cy="8286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40218431"/>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395288" y="0"/>
            <a:ext cx="8229600" cy="908720"/>
          </a:xfrm>
        </p:spPr>
        <p:txBody>
          <a:bodyPr>
            <a:normAutofit/>
          </a:bodyPr>
          <a:lstStyle/>
          <a:p>
            <a:pPr algn="ctr"/>
            <a:r>
              <a:rPr lang="zh-TW" altLang="zh-TW" sz="4000" b="1" dirty="0" smtClean="0">
                <a:solidFill>
                  <a:srgbClr val="002060"/>
                </a:solidFill>
                <a:latin typeface="Times New Roman" pitchFamily="18" charset="0"/>
                <a:ea typeface="標楷體" pitchFamily="65" charset="-120"/>
                <a:cs typeface="Times New Roman" pitchFamily="18" charset="0"/>
              </a:rPr>
              <a:t>辦理擔保提貨應注意事項</a:t>
            </a:r>
            <a:endParaRPr lang="zh-TW" altLang="en-US" sz="4000" b="1" dirty="0" smtClean="0">
              <a:solidFill>
                <a:srgbClr val="002060"/>
              </a:solidFill>
              <a:latin typeface="Times New Roman" pitchFamily="18" charset="0"/>
              <a:ea typeface="標楷體" pitchFamily="65" charset="-120"/>
              <a:cs typeface="Times New Roman" pitchFamily="18" charset="0"/>
            </a:endParaRPr>
          </a:p>
        </p:txBody>
      </p:sp>
      <p:sp>
        <p:nvSpPr>
          <p:cNvPr id="35843" name="內容版面配置區 2"/>
          <p:cNvSpPr>
            <a:spLocks noGrp="1"/>
          </p:cNvSpPr>
          <p:nvPr>
            <p:ph idx="1"/>
          </p:nvPr>
        </p:nvSpPr>
        <p:spPr>
          <a:xfrm>
            <a:off x="0" y="908720"/>
            <a:ext cx="9143999" cy="5949280"/>
          </a:xfrm>
        </p:spPr>
        <p:txBody>
          <a:bodyPr>
            <a:normAutofit/>
          </a:bodyPr>
          <a:lstStyle/>
          <a:p>
            <a:r>
              <a:rPr lang="zh-TW" altLang="zh-TW" sz="3200" b="1" dirty="0" smtClean="0">
                <a:latin typeface="Times New Roman" pitchFamily="18" charset="0"/>
                <a:ea typeface="標楷體" pitchFamily="65" charset="-120"/>
                <a:cs typeface="Times New Roman" pitchFamily="18" charset="0"/>
              </a:rPr>
              <a:t>開狀申請人一旦以</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擔保提貨</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方式向船公司提貨</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則對該信用狀項下單據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開狀申請人喪失拒付之權利</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solidFill>
                  <a:srgbClr val="FF0000"/>
                </a:solidFill>
                <a:latin typeface="Times New Roman" pitchFamily="18" charset="0"/>
                <a:ea typeface="標楷體" pitchFamily="65" charset="-120"/>
                <a:cs typeface="Times New Roman" pitchFamily="18" charset="0"/>
              </a:rPr>
              <a:t>因此</a:t>
            </a:r>
            <a:r>
              <a:rPr lang="en-US" altLang="zh-TW" sz="3200" b="1" dirty="0" smtClean="0">
                <a:solidFill>
                  <a:srgbClr val="FF0000"/>
                </a:solidFill>
                <a:latin typeface="Times New Roman" pitchFamily="18" charset="0"/>
                <a:ea typeface="標楷體" pitchFamily="65" charset="-120"/>
                <a:cs typeface="Times New Roman" pitchFamily="18" charset="0"/>
              </a:rPr>
              <a:t>,</a:t>
            </a:r>
            <a:r>
              <a:rPr lang="zh-TW" altLang="en-US" sz="3200" b="1" dirty="0" smtClean="0">
                <a:solidFill>
                  <a:srgbClr val="FF0000"/>
                </a:solidFill>
                <a:latin typeface="Times New Roman" pitchFamily="18" charset="0"/>
                <a:ea typeface="標楷體" pitchFamily="65" charset="-120"/>
                <a:cs typeface="Times New Roman" pitchFamily="18" charset="0"/>
              </a:rPr>
              <a:t>倘以擔保提貨方式提領貨物後</a:t>
            </a:r>
            <a:r>
              <a:rPr lang="en-US" altLang="zh-TW" sz="3200" b="1" dirty="0" smtClean="0">
                <a:solidFill>
                  <a:srgbClr val="FF0000"/>
                </a:solidFill>
                <a:latin typeface="Times New Roman" pitchFamily="18" charset="0"/>
                <a:ea typeface="標楷體" pitchFamily="65" charset="-120"/>
                <a:cs typeface="Times New Roman" pitchFamily="18" charset="0"/>
              </a:rPr>
              <a:t>,</a:t>
            </a:r>
            <a:r>
              <a:rPr lang="zh-TW" altLang="en-US" sz="3200" b="1" dirty="0" smtClean="0">
                <a:solidFill>
                  <a:srgbClr val="FF0000"/>
                </a:solidFill>
                <a:latin typeface="Times New Roman" pitchFamily="18" charset="0"/>
                <a:ea typeface="標楷體" pitchFamily="65" charset="-120"/>
                <a:cs typeface="Times New Roman" pitchFamily="18" charset="0"/>
              </a:rPr>
              <a:t>發現貨物有瑕疵</a:t>
            </a:r>
            <a:r>
              <a:rPr lang="en-US" altLang="zh-TW" sz="3200" b="1" dirty="0" smtClean="0">
                <a:solidFill>
                  <a:srgbClr val="FF0000"/>
                </a:solidFill>
                <a:latin typeface="Times New Roman" pitchFamily="18" charset="0"/>
                <a:ea typeface="標楷體" pitchFamily="65" charset="-120"/>
                <a:cs typeface="Times New Roman" pitchFamily="18" charset="0"/>
              </a:rPr>
              <a:t>,</a:t>
            </a:r>
            <a:r>
              <a:rPr lang="zh-TW" altLang="en-US" sz="3200" b="1" dirty="0" smtClean="0">
                <a:solidFill>
                  <a:srgbClr val="FF0000"/>
                </a:solidFill>
                <a:latin typeface="Times New Roman" pitchFamily="18" charset="0"/>
                <a:ea typeface="標楷體" pitchFamily="65" charset="-120"/>
                <a:cs typeface="Times New Roman" pitchFamily="18" charset="0"/>
              </a:rPr>
              <a:t>進口商無發要求開狀銀行對外主張拒付</a:t>
            </a:r>
            <a:r>
              <a:rPr lang="en-US" altLang="zh-TW" sz="3200" b="1" dirty="0" smtClean="0">
                <a:solidFill>
                  <a:srgbClr val="FF0000"/>
                </a:solidFill>
                <a:latin typeface="Times New Roman" pitchFamily="18" charset="0"/>
                <a:ea typeface="標楷體" pitchFamily="65" charset="-120"/>
                <a:cs typeface="Times New Roman" pitchFamily="18" charset="0"/>
              </a:rPr>
              <a:t>,</a:t>
            </a:r>
            <a:r>
              <a:rPr lang="zh-TW" altLang="en-US" sz="3200" b="1" dirty="0" smtClean="0">
                <a:solidFill>
                  <a:srgbClr val="FF0000"/>
                </a:solidFill>
                <a:latin typeface="Times New Roman" pitchFamily="18" charset="0"/>
                <a:ea typeface="標楷體" pitchFamily="65" charset="-120"/>
                <a:cs typeface="Times New Roman" pitchFamily="18" charset="0"/>
              </a:rPr>
              <a:t>而只能藉由法律之途徑解決</a:t>
            </a:r>
            <a:r>
              <a:rPr lang="en-US" altLang="zh-TW" sz="3200" b="1" dirty="0" smtClean="0">
                <a:solidFill>
                  <a:srgbClr val="FF0000"/>
                </a:solidFill>
                <a:latin typeface="Times New Roman" pitchFamily="18" charset="0"/>
                <a:ea typeface="標楷體" pitchFamily="65" charset="-120"/>
                <a:cs typeface="Times New Roman" pitchFamily="18" charset="0"/>
              </a:rPr>
              <a:t>.</a:t>
            </a:r>
          </a:p>
          <a:p>
            <a:r>
              <a:rPr lang="zh-TW" altLang="en-US" sz="3200" b="1" dirty="0">
                <a:solidFill>
                  <a:srgbClr val="FF0000"/>
                </a:solidFill>
                <a:latin typeface="Times New Roman" pitchFamily="18" charset="0"/>
                <a:ea typeface="標楷體" pitchFamily="65" charset="-120"/>
                <a:cs typeface="Times New Roman" pitchFamily="18" charset="0"/>
              </a:rPr>
              <a:t>但最好</a:t>
            </a:r>
            <a:r>
              <a:rPr lang="zh-TW" altLang="en-US" sz="3200" b="1" dirty="0" smtClean="0">
                <a:solidFill>
                  <a:srgbClr val="FF0000"/>
                </a:solidFill>
                <a:latin typeface="Times New Roman" pitchFamily="18" charset="0"/>
                <a:ea typeface="標楷體" pitchFamily="65" charset="-120"/>
                <a:cs typeface="Times New Roman" pitchFamily="18" charset="0"/>
              </a:rPr>
              <a:t>之風險管控</a:t>
            </a:r>
            <a:r>
              <a:rPr lang="en-US" altLang="zh-TW" sz="3200" b="1" dirty="0" smtClean="0">
                <a:solidFill>
                  <a:srgbClr val="FF0000"/>
                </a:solidFill>
                <a:latin typeface="Times New Roman" pitchFamily="18" charset="0"/>
                <a:ea typeface="標楷體" pitchFamily="65" charset="-120"/>
                <a:cs typeface="Times New Roman" pitchFamily="18" charset="0"/>
              </a:rPr>
              <a:t>:</a:t>
            </a:r>
          </a:p>
          <a:p>
            <a:pPr>
              <a:buFont typeface="Arial" panose="020B0604020202020204" pitchFamily="34" charset="0"/>
              <a:buChar char="•"/>
            </a:pPr>
            <a:r>
              <a:rPr lang="zh-TW" altLang="en-US" sz="3200" b="1" dirty="0" smtClean="0">
                <a:solidFill>
                  <a:srgbClr val="FF0000"/>
                </a:solidFill>
                <a:latin typeface="Times New Roman" pitchFamily="18" charset="0"/>
                <a:ea typeface="標楷體" pitchFamily="65" charset="-120"/>
                <a:cs typeface="Times New Roman" pitchFamily="18" charset="0"/>
              </a:rPr>
              <a:t>落實對交易對手之徵信調查</a:t>
            </a:r>
            <a:endParaRPr lang="en-US" altLang="zh-TW" sz="3200" b="1" dirty="0" smtClean="0">
              <a:solidFill>
                <a:srgbClr val="FF0000"/>
              </a:solidFill>
              <a:latin typeface="Times New Roman" pitchFamily="18" charset="0"/>
              <a:ea typeface="標楷體" pitchFamily="65" charset="-120"/>
              <a:cs typeface="Times New Roman" pitchFamily="18" charset="0"/>
            </a:endParaRPr>
          </a:p>
          <a:p>
            <a:pPr>
              <a:buFont typeface="Arial" panose="020B0604020202020204" pitchFamily="34" charset="0"/>
              <a:buChar char="•"/>
            </a:pPr>
            <a:r>
              <a:rPr lang="zh-TW" altLang="en-US" sz="3200" b="1" dirty="0" smtClean="0">
                <a:solidFill>
                  <a:srgbClr val="FF0000"/>
                </a:solidFill>
                <a:latin typeface="Times New Roman" pitchFamily="18" charset="0"/>
                <a:ea typeface="標楷體" pitchFamily="65" charset="-120"/>
                <a:cs typeface="Times New Roman" pitchFamily="18" charset="0"/>
              </a:rPr>
              <a:t>由進口商自行指定運送人</a:t>
            </a:r>
            <a:r>
              <a:rPr lang="en-US" altLang="zh-TW" sz="3200" b="1" dirty="0" smtClean="0">
                <a:solidFill>
                  <a:srgbClr val="FF0000"/>
                </a:solidFill>
                <a:latin typeface="Times New Roman" pitchFamily="18" charset="0"/>
                <a:ea typeface="標楷體" pitchFamily="65" charset="-120"/>
                <a:cs typeface="Times New Roman" pitchFamily="18" charset="0"/>
              </a:rPr>
              <a:t>,</a:t>
            </a:r>
            <a:r>
              <a:rPr lang="zh-TW" altLang="en-US" sz="3200" b="1" dirty="0" smtClean="0">
                <a:solidFill>
                  <a:srgbClr val="FF0000"/>
                </a:solidFill>
                <a:latin typeface="Times New Roman" pitchFamily="18" charset="0"/>
                <a:ea typeface="標楷體" pitchFamily="65" charset="-120"/>
                <a:cs typeface="Times New Roman" pitchFamily="18" charset="0"/>
              </a:rPr>
              <a:t>或指定指名之機構處理裝船前檢驗並要求提示檢驗證明書</a:t>
            </a:r>
            <a:r>
              <a:rPr lang="en-US" altLang="zh-TW" sz="3200" b="1" dirty="0" smtClean="0">
                <a:solidFill>
                  <a:srgbClr val="FF0000"/>
                </a:solidFill>
                <a:latin typeface="Times New Roman" pitchFamily="18" charset="0"/>
                <a:ea typeface="標楷體" pitchFamily="65" charset="-120"/>
                <a:cs typeface="Times New Roman" pitchFamily="18" charset="0"/>
              </a:rPr>
              <a:t>.</a:t>
            </a:r>
            <a:endParaRPr lang="zh-TW" altLang="zh-TW" sz="3200" b="1" dirty="0" smtClean="0">
              <a:solidFill>
                <a:srgbClr val="FF0000"/>
              </a:solidFill>
              <a:latin typeface="Times New Roman" pitchFamily="18" charset="0"/>
              <a:ea typeface="標楷體" pitchFamily="65" charset="-120"/>
              <a:cs typeface="Times New Roman" pitchFamily="18" charset="0"/>
            </a:endParaRPr>
          </a:p>
          <a:p>
            <a:r>
              <a:rPr lang="zh-TW" altLang="zh-TW" sz="3200" b="1" dirty="0" smtClean="0">
                <a:latin typeface="Times New Roman" pitchFamily="18" charset="0"/>
                <a:ea typeface="標楷體" pitchFamily="65" charset="-120"/>
                <a:cs typeface="Times New Roman" pitchFamily="18" charset="0"/>
              </a:rPr>
              <a:t>對於未核予開狀額度之全額結匯開狀案件</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開狀銀行不辦理擔保提貨</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3584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pitchFamily="34" charset="0"/>
                <a:ea typeface="新細明體" pitchFamily="18"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accent1"/>
              </a:buClr>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FontTx/>
              <a:buNone/>
            </a:pPr>
            <a:fld id="{EF404A26-0380-4407-8AF8-4C83FB305A1C}" type="slidenum">
              <a:rPr kumimoji="0" lang="en-US" altLang="zh-TW" sz="1000" smtClean="0"/>
              <a:pPr eaLnBrk="1" hangingPunct="1">
                <a:spcBef>
                  <a:spcPct val="0"/>
                </a:spcBef>
                <a:buClrTx/>
                <a:buFontTx/>
                <a:buNone/>
              </a:pPr>
              <a:t>323</a:t>
            </a:fld>
            <a:endParaRPr kumimoji="0" lang="en-US" altLang="zh-TW" sz="1000" smtClean="0"/>
          </a:p>
        </p:txBody>
      </p:sp>
    </p:spTree>
    <p:extLst>
      <p:ext uri="{BB962C8B-B14F-4D97-AF65-F5344CB8AC3E}">
        <p14:creationId xmlns:p14="http://schemas.microsoft.com/office/powerpoint/2010/main" xmlns="" val="150820159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kumimoji="1" sz="3200">
                <a:solidFill>
                  <a:schemeClr val="tx1"/>
                </a:solidFill>
                <a:latin typeface="Arial" pitchFamily="34" charset="0"/>
                <a:ea typeface="新細明體" pitchFamily="18"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accent1"/>
              </a:buClr>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FontTx/>
              <a:buNone/>
            </a:pPr>
            <a:fld id="{C851727E-D6DA-4E61-9F6E-DA13DC639623}" type="slidenum">
              <a:rPr kumimoji="0" lang="en-US" altLang="zh-TW" sz="1000" smtClean="0"/>
              <a:pPr eaLnBrk="1" hangingPunct="1">
                <a:spcBef>
                  <a:spcPct val="0"/>
                </a:spcBef>
                <a:buClrTx/>
                <a:buFontTx/>
                <a:buNone/>
              </a:pPr>
              <a:t>324</a:t>
            </a:fld>
            <a:endParaRPr kumimoji="0" lang="en-US" altLang="zh-TW" sz="1000" smtClean="0"/>
          </a:p>
        </p:txBody>
      </p:sp>
      <p:sp>
        <p:nvSpPr>
          <p:cNvPr id="36867" name="Rectangle 2"/>
          <p:cNvSpPr>
            <a:spLocks noGrp="1" noChangeArrowheads="1"/>
          </p:cNvSpPr>
          <p:nvPr>
            <p:ph type="title"/>
          </p:nvPr>
        </p:nvSpPr>
        <p:spPr>
          <a:xfrm>
            <a:off x="457200" y="122238"/>
            <a:ext cx="7543800" cy="1003300"/>
          </a:xfrm>
        </p:spPr>
        <p:txBody>
          <a:bodyPr/>
          <a:lstStyle/>
          <a:p>
            <a:pPr algn="ctr" eaLnBrk="1" hangingPunct="1"/>
            <a:r>
              <a:rPr lang="zh-TW" altLang="en-US" sz="4000" b="1" dirty="0" smtClean="0">
                <a:latin typeface="Times New Roman" pitchFamily="18" charset="0"/>
                <a:ea typeface="標楷體" pitchFamily="65" charset="-120"/>
              </a:rPr>
              <a:t>信用狀與準據法</a:t>
            </a:r>
          </a:p>
        </p:txBody>
      </p:sp>
      <p:sp>
        <p:nvSpPr>
          <p:cNvPr id="36868" name="Rectangle 3"/>
          <p:cNvSpPr>
            <a:spLocks noGrp="1" noChangeArrowheads="1"/>
          </p:cNvSpPr>
          <p:nvPr>
            <p:ph type="body" idx="1"/>
          </p:nvPr>
        </p:nvSpPr>
        <p:spPr>
          <a:xfrm>
            <a:off x="468313" y="1125538"/>
            <a:ext cx="8229600" cy="1565275"/>
          </a:xfrm>
        </p:spPr>
        <p:txBody>
          <a:bodyPr>
            <a:normAutofit/>
          </a:bodyPr>
          <a:lstStyle/>
          <a:p>
            <a:pPr eaLnBrk="1" hangingPunct="1"/>
            <a:r>
              <a:rPr lang="zh-TW" altLang="en-US" sz="3200" b="1" dirty="0" smtClean="0">
                <a:latin typeface="Times New Roman" pitchFamily="18" charset="0"/>
                <a:ea typeface="標楷體" pitchFamily="65" charset="-120"/>
              </a:rPr>
              <a:t>國際商會之意見：國內法</a:t>
            </a:r>
            <a:r>
              <a:rPr lang="en-US" altLang="zh-TW" sz="3200" b="1" dirty="0" smtClean="0">
                <a:latin typeface="Times New Roman" pitchFamily="18" charset="0"/>
                <a:ea typeface="標楷體" pitchFamily="65" charset="-120"/>
              </a:rPr>
              <a:t>(local law)</a:t>
            </a:r>
            <a:r>
              <a:rPr lang="zh-TW" altLang="en-US" sz="3200" b="1" dirty="0" smtClean="0">
                <a:latin typeface="Times New Roman" pitchFamily="18" charset="0"/>
                <a:ea typeface="標楷體" pitchFamily="65" charset="-120"/>
              </a:rPr>
              <a:t>之效力將優於信用狀統一慣例</a:t>
            </a:r>
            <a:r>
              <a:rPr lang="en-US" altLang="zh-TW" sz="3200" b="1" dirty="0" smtClean="0">
                <a:latin typeface="Times New Roman" pitchFamily="18" charset="0"/>
                <a:ea typeface="標楷體" pitchFamily="65" charset="-120"/>
              </a:rPr>
              <a:t>(UCP)</a:t>
            </a:r>
            <a:r>
              <a:rPr lang="zh-TW" altLang="en-US" sz="3200" b="1" dirty="0" smtClean="0">
                <a:latin typeface="Times New Roman" pitchFamily="18" charset="0"/>
                <a:ea typeface="標楷體" pitchFamily="65" charset="-120"/>
              </a:rPr>
              <a:t>所記載之責任與義務。 </a:t>
            </a:r>
          </a:p>
        </p:txBody>
      </p:sp>
      <p:sp>
        <p:nvSpPr>
          <p:cNvPr id="36869" name="Rectangle 4"/>
          <p:cNvSpPr>
            <a:spLocks noChangeArrowheads="1"/>
          </p:cNvSpPr>
          <p:nvPr/>
        </p:nvSpPr>
        <p:spPr bwMode="auto">
          <a:xfrm>
            <a:off x="250825" y="2708275"/>
            <a:ext cx="5400675" cy="1944688"/>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pitchFamily="34" charset="0"/>
                <a:ea typeface="新細明體" pitchFamily="18"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accent1"/>
              </a:buClr>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FontTx/>
              <a:buNone/>
            </a:pPr>
            <a:r>
              <a:rPr lang="zh-TW" altLang="en-US" sz="2800" b="1">
                <a:solidFill>
                  <a:schemeClr val="bg1"/>
                </a:solidFill>
                <a:latin typeface="Times New Roman" pitchFamily="18" charset="0"/>
                <a:ea typeface="標楷體" pitchFamily="65" charset="-120"/>
              </a:rPr>
              <a:t>開狀銀行可否以其所收到之</a:t>
            </a:r>
          </a:p>
          <a:p>
            <a:pPr eaLnBrk="1" hangingPunct="1">
              <a:spcBef>
                <a:spcPct val="0"/>
              </a:spcBef>
              <a:buClrTx/>
              <a:buFontTx/>
              <a:buNone/>
            </a:pPr>
            <a:r>
              <a:rPr lang="zh-TW" altLang="en-US" sz="2800" b="1">
                <a:solidFill>
                  <a:schemeClr val="bg1"/>
                </a:solidFill>
                <a:latin typeface="Times New Roman" pitchFamily="18" charset="0"/>
                <a:ea typeface="標楷體" pitchFamily="65" charset="-120"/>
              </a:rPr>
              <a:t>法院扣押命令</a:t>
            </a:r>
            <a:r>
              <a:rPr lang="en-US" altLang="zh-TW" sz="2800" b="1">
                <a:solidFill>
                  <a:schemeClr val="bg1"/>
                </a:solidFill>
                <a:latin typeface="Times New Roman" pitchFamily="18" charset="0"/>
                <a:ea typeface="標楷體" pitchFamily="65" charset="-120"/>
              </a:rPr>
              <a:t>(injunction),</a:t>
            </a:r>
            <a:r>
              <a:rPr lang="zh-TW" altLang="en-US" sz="2800" b="1">
                <a:solidFill>
                  <a:schemeClr val="bg1"/>
                </a:solidFill>
                <a:latin typeface="Times New Roman" pitchFamily="18" charset="0"/>
                <a:ea typeface="標楷體" pitchFamily="65" charset="-120"/>
              </a:rPr>
              <a:t>藉指示</a:t>
            </a:r>
            <a:endParaRPr lang="en-US" altLang="zh-TW" sz="2800" b="1">
              <a:solidFill>
                <a:schemeClr val="bg1"/>
              </a:solidFill>
              <a:latin typeface="Times New Roman" pitchFamily="18" charset="0"/>
              <a:ea typeface="標楷體" pitchFamily="65" charset="-120"/>
            </a:endParaRPr>
          </a:p>
          <a:p>
            <a:pPr eaLnBrk="1" hangingPunct="1">
              <a:spcBef>
                <a:spcPct val="0"/>
              </a:spcBef>
              <a:buClrTx/>
              <a:buFontTx/>
              <a:buNone/>
            </a:pPr>
            <a:r>
              <a:rPr lang="zh-TW" altLang="en-US" sz="2800" b="1">
                <a:solidFill>
                  <a:schemeClr val="bg1"/>
                </a:solidFill>
                <a:latin typeface="Times New Roman" pitchFamily="18" charset="0"/>
                <a:ea typeface="標楷體" pitchFamily="65" charset="-120"/>
              </a:rPr>
              <a:t>讓購銀行停止讓購</a:t>
            </a:r>
            <a:r>
              <a:rPr lang="en-US" altLang="zh-TW" sz="2800" b="1">
                <a:solidFill>
                  <a:schemeClr val="bg1"/>
                </a:solidFill>
                <a:latin typeface="Times New Roman" pitchFamily="18" charset="0"/>
                <a:ea typeface="標楷體" pitchFamily="65" charset="-120"/>
              </a:rPr>
              <a:t>,</a:t>
            </a:r>
            <a:r>
              <a:rPr lang="zh-TW" altLang="en-US" sz="2800" b="1">
                <a:solidFill>
                  <a:schemeClr val="bg1"/>
                </a:solidFill>
                <a:latin typeface="Times New Roman" pitchFamily="18" charset="0"/>
                <a:ea typeface="標楷體" pitchFamily="65" charset="-120"/>
              </a:rPr>
              <a:t>保留其對</a:t>
            </a:r>
          </a:p>
          <a:p>
            <a:pPr eaLnBrk="1" hangingPunct="1">
              <a:spcBef>
                <a:spcPct val="0"/>
              </a:spcBef>
              <a:buClrTx/>
              <a:buFontTx/>
              <a:buNone/>
            </a:pPr>
            <a:r>
              <a:rPr lang="zh-TW" altLang="en-US" sz="2800" b="1">
                <a:solidFill>
                  <a:schemeClr val="bg1"/>
                </a:solidFill>
                <a:latin typeface="Times New Roman" pitchFamily="18" charset="0"/>
                <a:ea typeface="標楷體" pitchFamily="65" charset="-120"/>
              </a:rPr>
              <a:t>受益人之義務</a:t>
            </a:r>
            <a:r>
              <a:rPr lang="en-US" altLang="zh-TW" sz="2800" b="1">
                <a:solidFill>
                  <a:schemeClr val="bg1"/>
                </a:solidFill>
                <a:latin typeface="Times New Roman" pitchFamily="18" charset="0"/>
                <a:ea typeface="標楷體" pitchFamily="65" charset="-120"/>
              </a:rPr>
              <a:t>.</a:t>
            </a:r>
            <a:r>
              <a:rPr lang="zh-TW" altLang="en-US" sz="2800" b="1">
                <a:solidFill>
                  <a:schemeClr val="bg1"/>
                </a:solidFill>
                <a:latin typeface="Times New Roman" pitchFamily="18" charset="0"/>
                <a:ea typeface="標楷體" pitchFamily="65" charset="-120"/>
              </a:rPr>
              <a:t> </a:t>
            </a:r>
          </a:p>
        </p:txBody>
      </p:sp>
      <p:sp>
        <p:nvSpPr>
          <p:cNvPr id="36870" name="Rectangle 5"/>
          <p:cNvSpPr>
            <a:spLocks noChangeArrowheads="1"/>
          </p:cNvSpPr>
          <p:nvPr/>
        </p:nvSpPr>
        <p:spPr bwMode="auto">
          <a:xfrm>
            <a:off x="2627313" y="4868863"/>
            <a:ext cx="6265862" cy="1989137"/>
          </a:xfrm>
          <a:prstGeom prst="rect">
            <a:avLst/>
          </a:prstGeom>
          <a:solidFill>
            <a:srgbClr val="07EDF9"/>
          </a:solidFill>
          <a:ln w="9525">
            <a:solidFill>
              <a:schemeClr val="tx1"/>
            </a:solidFill>
            <a:miter lim="800000"/>
            <a:headEnd/>
            <a:tailEnd/>
          </a:ln>
        </p:spPr>
        <p:txBody>
          <a:bodyPr wrap="none" anchor="ctr"/>
          <a:lstStyle>
            <a:lvl1pPr eaLnBrk="0" hangingPunct="0">
              <a:spcBef>
                <a:spcPct val="20000"/>
              </a:spcBef>
              <a:buClr>
                <a:schemeClr val="accent1"/>
              </a:buClr>
              <a:buFont typeface="Wingdings" pitchFamily="2" charset="2"/>
              <a:buChar char="l"/>
              <a:defRPr kumimoji="1" sz="3200">
                <a:solidFill>
                  <a:schemeClr val="tx1"/>
                </a:solidFill>
                <a:latin typeface="Arial" pitchFamily="34" charset="0"/>
                <a:ea typeface="新細明體" pitchFamily="18"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accent1"/>
              </a:buClr>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新細明體" pitchFamily="18" charset="-120"/>
              </a:defRPr>
            </a:lvl9pPr>
          </a:lstStyle>
          <a:p>
            <a:pPr eaLnBrk="1" hangingPunct="1">
              <a:spcBef>
                <a:spcPct val="0"/>
              </a:spcBef>
              <a:buClrTx/>
              <a:buFontTx/>
              <a:buNone/>
            </a:pPr>
            <a:r>
              <a:rPr lang="zh-TW" altLang="en-US" sz="2800" b="1">
                <a:latin typeface="Times New Roman" pitchFamily="18" charset="0"/>
                <a:ea typeface="標楷體" pitchFamily="65" charset="-120"/>
              </a:rPr>
              <a:t>開狀銀行遵循法院之扣押命令</a:t>
            </a:r>
            <a:r>
              <a:rPr lang="en-US" altLang="zh-TW" sz="2800" b="1">
                <a:latin typeface="Times New Roman" pitchFamily="18" charset="0"/>
                <a:ea typeface="標楷體" pitchFamily="65" charset="-120"/>
              </a:rPr>
              <a:t>,</a:t>
            </a:r>
            <a:r>
              <a:rPr lang="zh-TW" altLang="en-US" sz="2800" b="1">
                <a:latin typeface="Times New Roman" pitchFamily="18" charset="0"/>
                <a:ea typeface="標楷體" pitchFamily="65" charset="-120"/>
              </a:rPr>
              <a:t>指示讓購</a:t>
            </a:r>
          </a:p>
          <a:p>
            <a:pPr eaLnBrk="1" hangingPunct="1">
              <a:spcBef>
                <a:spcPct val="0"/>
              </a:spcBef>
              <a:buClrTx/>
              <a:buFontTx/>
              <a:buNone/>
            </a:pPr>
            <a:r>
              <a:rPr lang="zh-TW" altLang="en-US" sz="2800" b="1">
                <a:latin typeface="Times New Roman" pitchFamily="18" charset="0"/>
                <a:ea typeface="標楷體" pitchFamily="65" charset="-120"/>
              </a:rPr>
              <a:t>銀行停止讓購，保留其對受益人之義務</a:t>
            </a:r>
            <a:r>
              <a:rPr lang="en-US" altLang="zh-TW" sz="2800" b="1">
                <a:latin typeface="Times New Roman" pitchFamily="18" charset="0"/>
                <a:ea typeface="標楷體" pitchFamily="65" charset="-120"/>
              </a:rPr>
              <a:t>,</a:t>
            </a:r>
          </a:p>
          <a:p>
            <a:pPr eaLnBrk="1" hangingPunct="1">
              <a:spcBef>
                <a:spcPct val="0"/>
              </a:spcBef>
              <a:buClrTx/>
              <a:buFontTx/>
              <a:buNone/>
            </a:pPr>
            <a:r>
              <a:rPr lang="zh-TW" altLang="en-US" sz="2800" b="1">
                <a:latin typeface="Times New Roman" pitchFamily="18" charset="0"/>
                <a:ea typeface="標楷體" pitchFamily="65" charset="-120"/>
              </a:rPr>
              <a:t>係信用狀統一慣例</a:t>
            </a:r>
            <a:r>
              <a:rPr lang="en-US" altLang="zh-TW" sz="2800" b="1">
                <a:latin typeface="Times New Roman" pitchFamily="18" charset="0"/>
                <a:ea typeface="標楷體" pitchFamily="65" charset="-120"/>
              </a:rPr>
              <a:t>(UCP)</a:t>
            </a:r>
            <a:r>
              <a:rPr lang="zh-TW" altLang="en-US" sz="2800" b="1">
                <a:latin typeface="Times New Roman" pitchFamily="18" charset="0"/>
                <a:ea typeface="標楷體" pitchFamily="65" charset="-120"/>
              </a:rPr>
              <a:t>以外之議題</a:t>
            </a:r>
            <a:r>
              <a:rPr lang="en-US" altLang="zh-TW" sz="2800" b="1">
                <a:latin typeface="Times New Roman" pitchFamily="18" charset="0"/>
                <a:ea typeface="標楷體" pitchFamily="65" charset="-120"/>
              </a:rPr>
              <a:t>,</a:t>
            </a:r>
            <a:r>
              <a:rPr lang="zh-TW" altLang="en-US" sz="2800" b="1">
                <a:latin typeface="Times New Roman" pitchFamily="18" charset="0"/>
                <a:ea typeface="標楷體" pitchFamily="65" charset="-120"/>
              </a:rPr>
              <a:t>應</a:t>
            </a:r>
          </a:p>
          <a:p>
            <a:pPr eaLnBrk="1" hangingPunct="1">
              <a:spcBef>
                <a:spcPct val="0"/>
              </a:spcBef>
              <a:buClrTx/>
              <a:buFontTx/>
              <a:buNone/>
            </a:pPr>
            <a:r>
              <a:rPr lang="zh-TW" altLang="en-US" sz="2800" b="1">
                <a:latin typeface="Times New Roman" pitchFamily="18" charset="0"/>
                <a:ea typeface="標楷體" pitchFamily="65" charset="-120"/>
              </a:rPr>
              <a:t>由依據準據法行事之法庭決定</a:t>
            </a:r>
            <a:r>
              <a:rPr lang="en-US" altLang="zh-TW" sz="2800" b="1">
                <a:latin typeface="Times New Roman" pitchFamily="18" charset="0"/>
                <a:ea typeface="標楷體" pitchFamily="65" charset="-120"/>
              </a:rPr>
              <a:t>.</a:t>
            </a:r>
          </a:p>
        </p:txBody>
      </p:sp>
    </p:spTree>
    <p:extLst>
      <p:ext uri="{BB962C8B-B14F-4D97-AF65-F5344CB8AC3E}">
        <p14:creationId xmlns:p14="http://schemas.microsoft.com/office/powerpoint/2010/main" xmlns="" val="2375470530"/>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57200" y="381000"/>
            <a:ext cx="7543800" cy="744538"/>
          </a:xfrm>
        </p:spPr>
        <p:txBody>
          <a:bodyPr>
            <a:normAutofit fontScale="90000"/>
          </a:bodyPr>
          <a:lstStyle/>
          <a:p>
            <a:pPr algn="ctr" eaLnBrk="1" hangingPunct="1"/>
            <a:r>
              <a:rPr lang="zh-TW" altLang="en-US" sz="4400" b="1" dirty="0" smtClean="0">
                <a:solidFill>
                  <a:srgbClr val="003300"/>
                </a:solidFill>
                <a:ea typeface="標楷體" pitchFamily="65" charset="-120"/>
              </a:rPr>
              <a:t>進口到單之處理程序</a:t>
            </a:r>
          </a:p>
        </p:txBody>
      </p:sp>
      <p:sp>
        <p:nvSpPr>
          <p:cNvPr id="285699" name="Rectangle 3"/>
          <p:cNvSpPr>
            <a:spLocks noGrp="1" noChangeArrowheads="1"/>
          </p:cNvSpPr>
          <p:nvPr>
            <p:ph type="body" sz="half" idx="1"/>
          </p:nvPr>
        </p:nvSpPr>
        <p:spPr>
          <a:xfrm>
            <a:off x="179388" y="1341438"/>
            <a:ext cx="4305300" cy="5516562"/>
          </a:xfrm>
        </p:spPr>
        <p:txBody>
          <a:bodyPr/>
          <a:lstStyle/>
          <a:p>
            <a:pPr eaLnBrk="1" hangingPunct="1"/>
            <a:r>
              <a:rPr lang="zh-TW" altLang="en-US" sz="3200" b="1" smtClean="0">
                <a:latin typeface="Verdana" pitchFamily="34" charset="0"/>
                <a:ea typeface="標楷體" pitchFamily="65" charset="-120"/>
              </a:rPr>
              <a:t>編號及登記</a:t>
            </a:r>
            <a:r>
              <a:rPr lang="en-US" altLang="zh-TW" sz="3200" b="1" smtClean="0">
                <a:latin typeface="Verdana" pitchFamily="34" charset="0"/>
                <a:ea typeface="標楷體" pitchFamily="65" charset="-120"/>
              </a:rPr>
              <a:t>.</a:t>
            </a:r>
          </a:p>
          <a:p>
            <a:pPr eaLnBrk="1" hangingPunct="1"/>
            <a:r>
              <a:rPr lang="zh-TW" altLang="en-US" sz="3200" b="1" smtClean="0">
                <a:latin typeface="Verdana" pitchFamily="34" charset="0"/>
                <a:ea typeface="標楷體" pitchFamily="65" charset="-120"/>
              </a:rPr>
              <a:t>審查進口單據及</a:t>
            </a:r>
            <a:r>
              <a:rPr lang="en-US" altLang="zh-TW" sz="3200" b="1" smtClean="0">
                <a:latin typeface="Verdana" pitchFamily="34" charset="0"/>
                <a:ea typeface="標楷體" pitchFamily="65" charset="-120"/>
              </a:rPr>
              <a:t>/</a:t>
            </a:r>
            <a:r>
              <a:rPr lang="zh-TW" altLang="en-US" sz="3200" b="1" smtClean="0">
                <a:latin typeface="Verdana" pitchFamily="34" charset="0"/>
                <a:ea typeface="標楷體" pitchFamily="65" charset="-120"/>
              </a:rPr>
              <a:t>或匯票</a:t>
            </a:r>
            <a:r>
              <a:rPr lang="en-US" altLang="zh-TW" sz="3200" b="1" smtClean="0">
                <a:latin typeface="Verdana" pitchFamily="34" charset="0"/>
                <a:ea typeface="標楷體" pitchFamily="65" charset="-120"/>
              </a:rPr>
              <a:t>;</a:t>
            </a:r>
            <a:r>
              <a:rPr lang="zh-TW" altLang="en-US" sz="3200" b="1" smtClean="0">
                <a:latin typeface="Verdana" pitchFamily="34" charset="0"/>
                <a:ea typeface="標楷體" pitchFamily="65" charset="-120"/>
              </a:rPr>
              <a:t>拒付之處理</a:t>
            </a:r>
            <a:r>
              <a:rPr lang="en-US" altLang="zh-TW" sz="3200" b="1" smtClean="0">
                <a:latin typeface="Verdana" pitchFamily="34" charset="0"/>
                <a:ea typeface="標楷體" pitchFamily="65" charset="-120"/>
              </a:rPr>
              <a:t>.</a:t>
            </a:r>
          </a:p>
          <a:p>
            <a:pPr eaLnBrk="1" hangingPunct="1"/>
            <a:r>
              <a:rPr lang="zh-TW" altLang="en-US" sz="3200" b="1" smtClean="0">
                <a:latin typeface="Verdana" pitchFamily="34" charset="0"/>
                <a:ea typeface="標楷體" pitchFamily="65" charset="-120"/>
              </a:rPr>
              <a:t>登帳</a:t>
            </a:r>
            <a:r>
              <a:rPr lang="en-US" altLang="zh-TW" sz="3200" b="1" smtClean="0">
                <a:latin typeface="Verdana" pitchFamily="34" charset="0"/>
                <a:ea typeface="標楷體" pitchFamily="65" charset="-120"/>
              </a:rPr>
              <a:t>:</a:t>
            </a:r>
            <a:r>
              <a:rPr lang="zh-TW" altLang="en-US" sz="3200" b="1" smtClean="0">
                <a:latin typeface="Verdana" pitchFamily="34" charset="0"/>
                <a:ea typeface="標楷體" pitchFamily="65" charset="-120"/>
              </a:rPr>
              <a:t>進口押匯</a:t>
            </a:r>
            <a:r>
              <a:rPr lang="en-US" altLang="zh-TW" sz="3200" b="1" smtClean="0">
                <a:latin typeface="Times New Roman" pitchFamily="18" charset="0"/>
                <a:ea typeface="標楷體" pitchFamily="65" charset="-120"/>
                <a:cs typeface="Times New Roman" pitchFamily="18" charset="0"/>
              </a:rPr>
              <a:t>(sight L/C)</a:t>
            </a:r>
            <a:r>
              <a:rPr lang="en-US" altLang="zh-TW" sz="3200" b="1" smtClean="0">
                <a:latin typeface="Verdana" pitchFamily="34" charset="0"/>
                <a:ea typeface="標楷體" pitchFamily="65" charset="-120"/>
              </a:rPr>
              <a:t>,</a:t>
            </a:r>
            <a:r>
              <a:rPr lang="zh-TW" altLang="en-US" sz="3200" b="1" smtClean="0">
                <a:latin typeface="Verdana" pitchFamily="34" charset="0"/>
                <a:ea typeface="標楷體" pitchFamily="65" charset="-120"/>
              </a:rPr>
              <a:t>短期放款</a:t>
            </a:r>
            <a:r>
              <a:rPr lang="en-US" altLang="zh-TW" sz="3200" b="1" smtClean="0">
                <a:latin typeface="Times New Roman" pitchFamily="18" charset="0"/>
                <a:ea typeface="標楷體" pitchFamily="65" charset="-120"/>
              </a:rPr>
              <a:t>(buyer’s usance L/C)</a:t>
            </a:r>
            <a:r>
              <a:rPr lang="zh-TW" altLang="en-US" sz="3200" b="1" smtClean="0">
                <a:latin typeface="Verdana" pitchFamily="34" charset="0"/>
                <a:ea typeface="標楷體" pitchFamily="65" charset="-120"/>
              </a:rPr>
              <a:t>或應收承兌票款</a:t>
            </a:r>
            <a:r>
              <a:rPr lang="en-US" altLang="zh-TW" sz="3200" b="1" smtClean="0">
                <a:latin typeface="Times New Roman" pitchFamily="18" charset="0"/>
                <a:ea typeface="標楷體" pitchFamily="65" charset="-120"/>
              </a:rPr>
              <a:t>(seller’s usance L/C)</a:t>
            </a:r>
            <a:r>
              <a:rPr lang="en-US" altLang="zh-TW" sz="3200" b="1" smtClean="0">
                <a:latin typeface="Verdana" pitchFamily="34" charset="0"/>
                <a:ea typeface="標楷體" pitchFamily="65" charset="-120"/>
              </a:rPr>
              <a:t>;</a:t>
            </a:r>
            <a:r>
              <a:rPr lang="zh-TW" altLang="en-US" sz="3200" b="1" smtClean="0">
                <a:latin typeface="Verdana" pitchFamily="34" charset="0"/>
                <a:ea typeface="標楷體" pitchFamily="65" charset="-120"/>
              </a:rPr>
              <a:t>掣發各項單證</a:t>
            </a:r>
            <a:r>
              <a:rPr lang="en-US" altLang="zh-TW" sz="3200" b="1" smtClean="0">
                <a:latin typeface="Verdana" pitchFamily="34" charset="0"/>
                <a:ea typeface="標楷體" pitchFamily="65" charset="-120"/>
              </a:rPr>
              <a:t>.</a:t>
            </a:r>
          </a:p>
        </p:txBody>
      </p:sp>
      <p:sp>
        <p:nvSpPr>
          <p:cNvPr id="285700" name="Rectangle 4"/>
          <p:cNvSpPr>
            <a:spLocks noGrp="1" noChangeArrowheads="1"/>
          </p:cNvSpPr>
          <p:nvPr>
            <p:ph type="body" sz="half" idx="2"/>
          </p:nvPr>
        </p:nvSpPr>
        <p:spPr>
          <a:xfrm>
            <a:off x="4643438" y="1341438"/>
            <a:ext cx="4500562" cy="5516562"/>
          </a:xfrm>
        </p:spPr>
        <p:txBody>
          <a:bodyPr/>
          <a:lstStyle/>
          <a:p>
            <a:pPr eaLnBrk="1" hangingPunct="1">
              <a:lnSpc>
                <a:spcPct val="90000"/>
              </a:lnSpc>
            </a:pPr>
            <a:r>
              <a:rPr lang="zh-TW" altLang="en-US" sz="3200" b="1" dirty="0" smtClean="0">
                <a:latin typeface="Verdana" pitchFamily="34" charset="0"/>
                <a:ea typeface="標楷體" pitchFamily="65" charset="-120"/>
              </a:rPr>
              <a:t>寄送正本提單</a:t>
            </a:r>
            <a:r>
              <a:rPr lang="en-US" altLang="zh-TW" sz="3200" b="1" dirty="0" smtClean="0">
                <a:latin typeface="Verdana" pitchFamily="34" charset="0"/>
                <a:ea typeface="標楷體" pitchFamily="65" charset="-120"/>
              </a:rPr>
              <a:t>,</a:t>
            </a:r>
            <a:r>
              <a:rPr lang="zh-TW" altLang="en-US" sz="3200" b="1" dirty="0" smtClean="0">
                <a:latin typeface="Verdana" pitchFamily="34" charset="0"/>
                <a:ea typeface="標楷體" pitchFamily="65" charset="-120"/>
              </a:rPr>
              <a:t>解除擔保責任</a:t>
            </a:r>
            <a:r>
              <a:rPr lang="en-US" altLang="zh-TW" sz="3200" b="1" dirty="0" smtClean="0">
                <a:latin typeface="Verdana" pitchFamily="34" charset="0"/>
                <a:ea typeface="標楷體" pitchFamily="65" charset="-120"/>
              </a:rPr>
              <a:t>.</a:t>
            </a:r>
          </a:p>
          <a:p>
            <a:pPr eaLnBrk="1" hangingPunct="1">
              <a:lnSpc>
                <a:spcPct val="90000"/>
              </a:lnSpc>
            </a:pPr>
            <a:r>
              <a:rPr lang="zh-TW" altLang="en-US" sz="3200" b="1" dirty="0" smtClean="0">
                <a:latin typeface="Verdana" pitchFamily="34" charset="0"/>
                <a:ea typeface="標楷體" pitchFamily="65" charset="-120"/>
              </a:rPr>
              <a:t>列印及寄送進口單據到達通知書</a:t>
            </a:r>
            <a:r>
              <a:rPr lang="en-US" altLang="zh-TW" sz="3200" b="1" dirty="0" smtClean="0">
                <a:latin typeface="Verdana" pitchFamily="34" charset="0"/>
                <a:ea typeface="標楷體" pitchFamily="65" charset="-120"/>
              </a:rPr>
              <a:t>.</a:t>
            </a:r>
          </a:p>
          <a:p>
            <a:pPr eaLnBrk="1" hangingPunct="1">
              <a:lnSpc>
                <a:spcPct val="90000"/>
              </a:lnSpc>
            </a:pPr>
            <a:r>
              <a:rPr lang="zh-TW" altLang="en-US" sz="3200" b="1" dirty="0" smtClean="0">
                <a:latin typeface="Verdana" pitchFamily="34" charset="0"/>
                <a:ea typeface="標楷體" pitchFamily="65" charset="-120"/>
              </a:rPr>
              <a:t>對國外付款或通知到期日</a:t>
            </a:r>
            <a:r>
              <a:rPr lang="en-US" altLang="zh-TW" sz="3200" b="1" dirty="0" smtClean="0">
                <a:latin typeface="Verdana" pitchFamily="34" charset="0"/>
                <a:ea typeface="標楷體" pitchFamily="65" charset="-120"/>
              </a:rPr>
              <a:t>;</a:t>
            </a:r>
            <a:r>
              <a:rPr lang="zh-TW" altLang="en-US" sz="3200" b="1" dirty="0" smtClean="0">
                <a:latin typeface="Verdana" pitchFamily="34" charset="0"/>
                <a:ea typeface="標楷體" pitchFamily="65" charset="-120"/>
              </a:rPr>
              <a:t>列印及寄送到期通知書</a:t>
            </a:r>
            <a:r>
              <a:rPr lang="en-US" altLang="zh-TW" sz="3200" b="1" dirty="0" smtClean="0">
                <a:latin typeface="Verdana" pitchFamily="34" charset="0"/>
                <a:ea typeface="標楷體" pitchFamily="65" charset="-120"/>
              </a:rPr>
              <a:t>.</a:t>
            </a:r>
          </a:p>
          <a:p>
            <a:pPr eaLnBrk="1" hangingPunct="1">
              <a:lnSpc>
                <a:spcPct val="90000"/>
              </a:lnSpc>
            </a:pPr>
            <a:r>
              <a:rPr lang="zh-TW" altLang="en-US" sz="3200" b="1" dirty="0" smtClean="0">
                <a:latin typeface="Verdana" pitchFamily="34" charset="0"/>
                <a:ea typeface="標楷體" pitchFamily="65" charset="-120"/>
              </a:rPr>
              <a:t>解除保結責任</a:t>
            </a:r>
            <a:r>
              <a:rPr lang="en-US" altLang="zh-TW" sz="3200" b="1" dirty="0" smtClean="0">
                <a:latin typeface="Verdana" pitchFamily="34" charset="0"/>
                <a:ea typeface="標楷體" pitchFamily="65" charset="-120"/>
              </a:rPr>
              <a:t>.</a:t>
            </a:r>
          </a:p>
          <a:p>
            <a:pPr eaLnBrk="1" hangingPunct="1">
              <a:lnSpc>
                <a:spcPct val="90000"/>
              </a:lnSpc>
            </a:pPr>
            <a:r>
              <a:rPr lang="zh-TW" altLang="en-US" sz="3200" b="1" dirty="0" smtClean="0">
                <a:latin typeface="Verdana" pitchFamily="34" charset="0"/>
                <a:ea typeface="標楷體" pitchFamily="65" charset="-120"/>
              </a:rPr>
              <a:t>信用狀項下託收之處理</a:t>
            </a:r>
            <a:r>
              <a:rPr lang="en-US" altLang="zh-TW" sz="3200" b="1" dirty="0" smtClean="0">
                <a:latin typeface="Verdana" pitchFamily="34"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325</a:t>
            </a:fld>
            <a:endParaRPr lang="zh-TW" altLang="en-US"/>
          </a:p>
        </p:txBody>
      </p:sp>
    </p:spTree>
    <p:extLst>
      <p:ext uri="{BB962C8B-B14F-4D97-AF65-F5344CB8AC3E}">
        <p14:creationId xmlns:p14="http://schemas.microsoft.com/office/powerpoint/2010/main" xmlns="" val="3686013249"/>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4"/>
          <p:cNvSpPr>
            <a:spLocks noChangeArrowheads="1"/>
          </p:cNvSpPr>
          <p:nvPr/>
        </p:nvSpPr>
        <p:spPr bwMode="auto">
          <a:xfrm>
            <a:off x="0" y="0"/>
            <a:ext cx="2916238" cy="476250"/>
          </a:xfrm>
          <a:prstGeom prst="rect">
            <a:avLst/>
          </a:prstGeom>
          <a:solidFill>
            <a:srgbClr val="0033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dirty="0">
                <a:solidFill>
                  <a:schemeClr val="bg1"/>
                </a:solidFill>
                <a:latin typeface="標楷體" pitchFamily="65" charset="-120"/>
                <a:ea typeface="標楷體" pitchFamily="65" charset="-120"/>
              </a:rPr>
              <a:t>進口到單</a:t>
            </a:r>
            <a:r>
              <a:rPr lang="en-US" altLang="zh-TW" sz="2400" b="1" dirty="0">
                <a:solidFill>
                  <a:schemeClr val="bg1"/>
                </a:solidFill>
                <a:latin typeface="標楷體" pitchFamily="65" charset="-120"/>
                <a:ea typeface="標楷體" pitchFamily="65" charset="-120"/>
              </a:rPr>
              <a:t>/</a:t>
            </a:r>
            <a:r>
              <a:rPr lang="zh-TW" altLang="en-US" sz="2400" b="1" dirty="0">
                <a:solidFill>
                  <a:schemeClr val="bg1"/>
                </a:solidFill>
                <a:latin typeface="標楷體" pitchFamily="65" charset="-120"/>
                <a:ea typeface="標楷體" pitchFamily="65" charset="-120"/>
              </a:rPr>
              <a:t>贖單流程</a:t>
            </a:r>
          </a:p>
        </p:txBody>
      </p:sp>
      <p:sp>
        <p:nvSpPr>
          <p:cNvPr id="284675" name="Rectangle 5"/>
          <p:cNvSpPr>
            <a:spLocks noChangeArrowheads="1"/>
          </p:cNvSpPr>
          <p:nvPr/>
        </p:nvSpPr>
        <p:spPr bwMode="auto">
          <a:xfrm>
            <a:off x="3851275" y="0"/>
            <a:ext cx="2305050" cy="333375"/>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ea typeface="標楷體" pitchFamily="65" charset="-120"/>
              </a:rPr>
              <a:t>信用狀項下單據寄達</a:t>
            </a:r>
          </a:p>
        </p:txBody>
      </p:sp>
      <p:sp>
        <p:nvSpPr>
          <p:cNvPr id="284676" name="Rectangle 6"/>
          <p:cNvSpPr>
            <a:spLocks noChangeArrowheads="1"/>
          </p:cNvSpPr>
          <p:nvPr/>
        </p:nvSpPr>
        <p:spPr bwMode="auto">
          <a:xfrm>
            <a:off x="3851275" y="692150"/>
            <a:ext cx="2305050" cy="504825"/>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ea typeface="標楷體" pitchFamily="65" charset="-120"/>
              </a:rPr>
              <a:t>收件</a:t>
            </a:r>
            <a:r>
              <a:rPr lang="en-US" altLang="zh-TW" sz="1800" b="1" dirty="0">
                <a:ea typeface="標楷體" pitchFamily="65" charset="-120"/>
              </a:rPr>
              <a:t>,</a:t>
            </a:r>
            <a:r>
              <a:rPr lang="zh-TW" altLang="en-US" sz="1800" b="1" dirty="0">
                <a:ea typeface="標楷體" pitchFamily="65" charset="-120"/>
              </a:rPr>
              <a:t>登記及編號</a:t>
            </a:r>
          </a:p>
          <a:p>
            <a:pPr algn="ctr" eaLnBrk="1" hangingPunct="1">
              <a:spcBef>
                <a:spcPct val="0"/>
              </a:spcBef>
              <a:buClrTx/>
              <a:buSzTx/>
              <a:buFontTx/>
              <a:buNone/>
            </a:pPr>
            <a:r>
              <a:rPr lang="zh-TW" altLang="en-US" sz="1800" b="1" dirty="0">
                <a:ea typeface="標楷體" pitchFamily="65" charset="-120"/>
              </a:rPr>
              <a:t>調閱檔案及點數單據</a:t>
            </a:r>
          </a:p>
        </p:txBody>
      </p:sp>
      <p:sp>
        <p:nvSpPr>
          <p:cNvPr id="284677" name="Oval 7"/>
          <p:cNvSpPr>
            <a:spLocks noChangeArrowheads="1"/>
          </p:cNvSpPr>
          <p:nvPr/>
        </p:nvSpPr>
        <p:spPr bwMode="auto">
          <a:xfrm>
            <a:off x="1187450" y="1700213"/>
            <a:ext cx="2663825" cy="360362"/>
          </a:xfrm>
          <a:prstGeom prst="ellipse">
            <a:avLst/>
          </a:prstGeom>
          <a:solidFill>
            <a:schemeClr val="hlink"/>
          </a:solidFill>
          <a:ln w="9525">
            <a:solidFill>
              <a:schemeClr val="tx1"/>
            </a:solidFill>
            <a:round/>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ea typeface="標楷體" pitchFamily="65" charset="-120"/>
              </a:rPr>
              <a:t>未辦擔保提貨案件</a:t>
            </a:r>
          </a:p>
        </p:txBody>
      </p:sp>
      <p:sp>
        <p:nvSpPr>
          <p:cNvPr id="284678" name="Oval 8"/>
          <p:cNvSpPr>
            <a:spLocks noChangeArrowheads="1"/>
          </p:cNvSpPr>
          <p:nvPr/>
        </p:nvSpPr>
        <p:spPr bwMode="auto">
          <a:xfrm>
            <a:off x="5508625" y="1700213"/>
            <a:ext cx="2663825" cy="360362"/>
          </a:xfrm>
          <a:prstGeom prst="ellipse">
            <a:avLst/>
          </a:prstGeom>
          <a:solidFill>
            <a:schemeClr val="hlink"/>
          </a:solidFill>
          <a:ln w="9525">
            <a:solidFill>
              <a:schemeClr val="tx1"/>
            </a:solidFill>
            <a:round/>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ea typeface="標楷體" pitchFamily="65" charset="-120"/>
              </a:rPr>
              <a:t>已辦擔保提貨案件</a:t>
            </a:r>
          </a:p>
        </p:txBody>
      </p:sp>
      <p:sp>
        <p:nvSpPr>
          <p:cNvPr id="284679" name="Rectangle 9"/>
          <p:cNvSpPr>
            <a:spLocks noChangeArrowheads="1"/>
          </p:cNvSpPr>
          <p:nvPr/>
        </p:nvSpPr>
        <p:spPr bwMode="auto">
          <a:xfrm>
            <a:off x="4932363" y="2420938"/>
            <a:ext cx="4211637" cy="4318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ea typeface="標楷體" pitchFamily="65" charset="-120"/>
              </a:rPr>
              <a:t>輸入單據資料</a:t>
            </a:r>
            <a:r>
              <a:rPr lang="en-US" altLang="zh-TW" sz="1800" b="1" dirty="0">
                <a:ea typeface="標楷體" pitchFamily="65" charset="-120"/>
              </a:rPr>
              <a:t>,</a:t>
            </a:r>
            <a:r>
              <a:rPr lang="zh-TW" altLang="en-US" sz="1800" b="1" dirty="0">
                <a:ea typeface="標楷體" pitchFamily="65" charset="-120"/>
              </a:rPr>
              <a:t>列印到單通知書及傳票</a:t>
            </a:r>
          </a:p>
        </p:txBody>
      </p:sp>
      <p:sp>
        <p:nvSpPr>
          <p:cNvPr id="284680" name="Rectangle 10"/>
          <p:cNvSpPr>
            <a:spLocks noChangeArrowheads="1"/>
          </p:cNvSpPr>
          <p:nvPr/>
        </p:nvSpPr>
        <p:spPr bwMode="auto">
          <a:xfrm>
            <a:off x="250825" y="2276475"/>
            <a:ext cx="4249738" cy="4318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ea typeface="標楷體" pitchFamily="65" charset="-120"/>
              </a:rPr>
              <a:t>審查單據</a:t>
            </a:r>
            <a:r>
              <a:rPr lang="en-US" altLang="zh-TW" sz="1800" b="1">
                <a:ea typeface="標楷體" pitchFamily="65" charset="-120"/>
              </a:rPr>
              <a:t>,</a:t>
            </a:r>
            <a:r>
              <a:rPr lang="zh-TW" altLang="en-US" sz="1800" b="1">
                <a:ea typeface="標楷體" pitchFamily="65" charset="-120"/>
              </a:rPr>
              <a:t>單據無瑕疵或有瑕疵申請人接受</a:t>
            </a:r>
          </a:p>
        </p:txBody>
      </p:sp>
      <p:sp>
        <p:nvSpPr>
          <p:cNvPr id="284681" name="Rectangle 11"/>
          <p:cNvSpPr>
            <a:spLocks noChangeArrowheads="1"/>
          </p:cNvSpPr>
          <p:nvPr/>
        </p:nvSpPr>
        <p:spPr bwMode="auto">
          <a:xfrm>
            <a:off x="250825" y="2997200"/>
            <a:ext cx="4211638" cy="4318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ea typeface="標楷體" pitchFamily="65" charset="-120"/>
              </a:rPr>
              <a:t>輸入單據資料</a:t>
            </a:r>
            <a:r>
              <a:rPr lang="en-US" altLang="zh-TW" sz="1800" b="1" dirty="0">
                <a:ea typeface="標楷體" pitchFamily="65" charset="-120"/>
              </a:rPr>
              <a:t>,</a:t>
            </a:r>
            <a:r>
              <a:rPr lang="zh-TW" altLang="en-US" sz="1800" b="1" dirty="0">
                <a:ea typeface="標楷體" pitchFamily="65" charset="-120"/>
              </a:rPr>
              <a:t>列印到單通知書及傳票</a:t>
            </a:r>
          </a:p>
        </p:txBody>
      </p:sp>
      <p:sp>
        <p:nvSpPr>
          <p:cNvPr id="284682" name="Rectangle 12"/>
          <p:cNvSpPr>
            <a:spLocks noChangeArrowheads="1"/>
          </p:cNvSpPr>
          <p:nvPr/>
        </p:nvSpPr>
        <p:spPr bwMode="auto">
          <a:xfrm>
            <a:off x="4932363" y="3141663"/>
            <a:ext cx="4211637" cy="504825"/>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ea typeface="標楷體" pitchFamily="65" charset="-120"/>
              </a:rPr>
              <a:t>出帳</a:t>
            </a:r>
            <a:r>
              <a:rPr lang="en-US" altLang="zh-TW" sz="1800" b="1" dirty="0">
                <a:ea typeface="標楷體" pitchFamily="65" charset="-120"/>
              </a:rPr>
              <a:t>,</a:t>
            </a:r>
            <a:r>
              <a:rPr lang="zh-TW" altLang="en-US" sz="1800" b="1" dirty="0">
                <a:ea typeface="標楷體" pitchFamily="65" charset="-120"/>
              </a:rPr>
              <a:t>核付提示行款項</a:t>
            </a:r>
            <a:r>
              <a:rPr lang="en-US" altLang="zh-TW" sz="1800" b="1" dirty="0">
                <a:latin typeface="Times New Roman" pitchFamily="18" charset="0"/>
                <a:ea typeface="標楷體" pitchFamily="65" charset="-120"/>
                <a:cs typeface="Times New Roman" pitchFamily="18" charset="0"/>
              </a:rPr>
              <a:t>(Seller’s </a:t>
            </a:r>
            <a:r>
              <a:rPr lang="en-US" altLang="zh-TW" sz="1800" b="1" dirty="0" err="1">
                <a:latin typeface="Times New Roman" pitchFamily="18" charset="0"/>
                <a:ea typeface="標楷體" pitchFamily="65" charset="-120"/>
                <a:cs typeface="Times New Roman" pitchFamily="18" charset="0"/>
              </a:rPr>
              <a:t>Usance</a:t>
            </a:r>
            <a:endParaRPr lang="en-US" altLang="zh-TW" sz="1800" b="1" dirty="0">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1800" b="1" dirty="0">
                <a:latin typeface="Times New Roman" pitchFamily="18" charset="0"/>
                <a:ea typeface="標楷體" pitchFamily="65" charset="-120"/>
                <a:cs typeface="Times New Roman" pitchFamily="18" charset="0"/>
              </a:rPr>
              <a:t>通知到期日</a:t>
            </a:r>
            <a:r>
              <a:rPr lang="en-US" altLang="zh-TW" sz="1800" b="1" dirty="0">
                <a:latin typeface="Times New Roman" pitchFamily="18" charset="0"/>
                <a:ea typeface="標楷體" pitchFamily="65" charset="-120"/>
                <a:cs typeface="Times New Roman" pitchFamily="18" charset="0"/>
              </a:rPr>
              <a:t>)</a:t>
            </a:r>
          </a:p>
        </p:txBody>
      </p:sp>
      <p:sp>
        <p:nvSpPr>
          <p:cNvPr id="284683" name="Rectangle 13"/>
          <p:cNvSpPr>
            <a:spLocks noChangeArrowheads="1"/>
          </p:cNvSpPr>
          <p:nvPr/>
        </p:nvSpPr>
        <p:spPr bwMode="auto">
          <a:xfrm>
            <a:off x="250825" y="4508500"/>
            <a:ext cx="4211638" cy="576263"/>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ea typeface="標楷體" pitchFamily="65" charset="-120"/>
              </a:rPr>
              <a:t>出帳</a:t>
            </a:r>
            <a:r>
              <a:rPr lang="en-US" altLang="zh-TW" sz="1800" b="1" dirty="0">
                <a:ea typeface="標楷體" pitchFamily="65" charset="-120"/>
              </a:rPr>
              <a:t>,</a:t>
            </a:r>
            <a:r>
              <a:rPr lang="zh-TW" altLang="en-US" sz="1800" b="1" dirty="0">
                <a:ea typeface="標楷體" pitchFamily="65" charset="-120"/>
              </a:rPr>
              <a:t>核付提示行款項</a:t>
            </a:r>
            <a:r>
              <a:rPr lang="en-US" altLang="zh-TW" sz="1800" b="1" dirty="0">
                <a:latin typeface="Times New Roman" pitchFamily="18" charset="0"/>
                <a:ea typeface="標楷體" pitchFamily="65" charset="-120"/>
                <a:cs typeface="Times New Roman" pitchFamily="18" charset="0"/>
              </a:rPr>
              <a:t>(Seller’s </a:t>
            </a:r>
            <a:r>
              <a:rPr lang="en-US" altLang="zh-TW" sz="1800" b="1" dirty="0" err="1">
                <a:latin typeface="Times New Roman" pitchFamily="18" charset="0"/>
                <a:ea typeface="標楷體" pitchFamily="65" charset="-120"/>
                <a:cs typeface="Times New Roman" pitchFamily="18" charset="0"/>
              </a:rPr>
              <a:t>Usance</a:t>
            </a:r>
            <a:endParaRPr lang="en-US" altLang="zh-TW" sz="1800" b="1" dirty="0">
              <a:latin typeface="Times New Roman" pitchFamily="18" charset="0"/>
              <a:ea typeface="標楷體" pitchFamily="65" charset="-120"/>
              <a:cs typeface="Times New Roman" pitchFamily="18" charset="0"/>
            </a:endParaRPr>
          </a:p>
          <a:p>
            <a:pPr algn="ctr" eaLnBrk="1" hangingPunct="1">
              <a:spcBef>
                <a:spcPct val="0"/>
              </a:spcBef>
              <a:buClrTx/>
              <a:buSzTx/>
              <a:buFontTx/>
              <a:buNone/>
            </a:pPr>
            <a:r>
              <a:rPr lang="zh-TW" altLang="en-US" sz="1800" b="1" dirty="0">
                <a:latin typeface="Times New Roman" pitchFamily="18" charset="0"/>
                <a:ea typeface="標楷體" pitchFamily="65" charset="-120"/>
                <a:cs typeface="Times New Roman" pitchFamily="18" charset="0"/>
              </a:rPr>
              <a:t>通知到期日</a:t>
            </a:r>
            <a:r>
              <a:rPr lang="en-US" altLang="zh-TW" sz="1800" b="1" dirty="0">
                <a:latin typeface="Times New Roman" pitchFamily="18" charset="0"/>
                <a:ea typeface="標楷體" pitchFamily="65" charset="-120"/>
                <a:cs typeface="Times New Roman" pitchFamily="18" charset="0"/>
              </a:rPr>
              <a:t>)</a:t>
            </a:r>
          </a:p>
        </p:txBody>
      </p:sp>
      <p:sp>
        <p:nvSpPr>
          <p:cNvPr id="284684" name="Rectangle 14"/>
          <p:cNvSpPr>
            <a:spLocks noChangeArrowheads="1"/>
          </p:cNvSpPr>
          <p:nvPr/>
        </p:nvSpPr>
        <p:spPr bwMode="auto">
          <a:xfrm>
            <a:off x="250825" y="3789363"/>
            <a:ext cx="4176713" cy="431800"/>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ea typeface="標楷體" pitchFamily="65" charset="-120"/>
              </a:rPr>
              <a:t>寄送到單通知書及辦理贖單</a:t>
            </a:r>
          </a:p>
        </p:txBody>
      </p:sp>
      <p:sp>
        <p:nvSpPr>
          <p:cNvPr id="284685" name="Rectangle 15"/>
          <p:cNvSpPr>
            <a:spLocks noChangeArrowheads="1"/>
          </p:cNvSpPr>
          <p:nvPr/>
        </p:nvSpPr>
        <p:spPr bwMode="auto">
          <a:xfrm>
            <a:off x="4932363" y="4005263"/>
            <a:ext cx="4211637" cy="649287"/>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ea typeface="標楷體" pitchFamily="65" charset="-120"/>
              </a:rPr>
              <a:t>掣發單證</a:t>
            </a:r>
            <a:r>
              <a:rPr lang="en-US" altLang="zh-TW" sz="1800" b="1" dirty="0">
                <a:ea typeface="標楷體" pitchFamily="65" charset="-120"/>
              </a:rPr>
              <a:t>,</a:t>
            </a:r>
            <a:r>
              <a:rPr lang="zh-TW" altLang="en-US" sz="1800" b="1" dirty="0">
                <a:ea typeface="標楷體" pitchFamily="65" charset="-120"/>
              </a:rPr>
              <a:t>發送單據及到期通知書</a:t>
            </a:r>
            <a:r>
              <a:rPr lang="en-US" altLang="zh-TW" sz="1800" b="1" dirty="0">
                <a:latin typeface="Times New Roman" pitchFamily="18" charset="0"/>
                <a:ea typeface="標楷體" pitchFamily="65" charset="-120"/>
                <a:cs typeface="Times New Roman" pitchFamily="18" charset="0"/>
              </a:rPr>
              <a:t>(</a:t>
            </a:r>
            <a:r>
              <a:rPr lang="zh-TW" altLang="en-US" sz="1800" b="1" dirty="0">
                <a:latin typeface="Times New Roman" pitchFamily="18" charset="0"/>
                <a:ea typeface="標楷體" pitchFamily="65" charset="-120"/>
                <a:cs typeface="Times New Roman" pitchFamily="18" charset="0"/>
              </a:rPr>
              <a:t>屬遠期</a:t>
            </a:r>
          </a:p>
          <a:p>
            <a:pPr algn="ctr" eaLnBrk="1" hangingPunct="1">
              <a:spcBef>
                <a:spcPct val="0"/>
              </a:spcBef>
              <a:buClrTx/>
              <a:buSzTx/>
              <a:buFontTx/>
              <a:buNone/>
            </a:pPr>
            <a:r>
              <a:rPr lang="zh-TW" altLang="en-US" sz="1800" b="1" dirty="0">
                <a:latin typeface="Times New Roman" pitchFamily="18" charset="0"/>
                <a:ea typeface="標楷體" pitchFamily="65" charset="-120"/>
                <a:cs typeface="Times New Roman" pitchFamily="18" charset="0"/>
              </a:rPr>
              <a:t>信用狀</a:t>
            </a:r>
            <a:r>
              <a:rPr lang="en-US" altLang="zh-TW" sz="1800" b="1" dirty="0">
                <a:latin typeface="Times New Roman" pitchFamily="18" charset="0"/>
                <a:ea typeface="標楷體" pitchFamily="65" charset="-120"/>
                <a:cs typeface="Times New Roman" pitchFamily="18" charset="0"/>
              </a:rPr>
              <a:t>)</a:t>
            </a:r>
          </a:p>
        </p:txBody>
      </p:sp>
      <p:sp>
        <p:nvSpPr>
          <p:cNvPr id="284686" name="Rectangle 16"/>
          <p:cNvSpPr>
            <a:spLocks noChangeArrowheads="1"/>
          </p:cNvSpPr>
          <p:nvPr/>
        </p:nvSpPr>
        <p:spPr bwMode="auto">
          <a:xfrm>
            <a:off x="179388" y="5373688"/>
            <a:ext cx="4211637" cy="649287"/>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dirty="0">
                <a:ea typeface="標楷體" pitchFamily="65" charset="-120"/>
              </a:rPr>
              <a:t>掣發單證</a:t>
            </a:r>
            <a:r>
              <a:rPr lang="en-US" altLang="zh-TW" sz="1800" b="1" dirty="0">
                <a:ea typeface="標楷體" pitchFamily="65" charset="-120"/>
              </a:rPr>
              <a:t>,</a:t>
            </a:r>
            <a:r>
              <a:rPr lang="zh-TW" altLang="en-US" sz="1800" b="1" dirty="0">
                <a:ea typeface="標楷體" pitchFamily="65" charset="-120"/>
              </a:rPr>
              <a:t>發送單據及到期通知書</a:t>
            </a:r>
            <a:r>
              <a:rPr lang="en-US" altLang="zh-TW" sz="1800" b="1" dirty="0">
                <a:latin typeface="Times New Roman" pitchFamily="18" charset="0"/>
                <a:ea typeface="標楷體" pitchFamily="65" charset="-120"/>
                <a:cs typeface="Times New Roman" pitchFamily="18" charset="0"/>
              </a:rPr>
              <a:t>(</a:t>
            </a:r>
            <a:r>
              <a:rPr lang="zh-TW" altLang="en-US" sz="1800" b="1" dirty="0">
                <a:latin typeface="Times New Roman" pitchFamily="18" charset="0"/>
                <a:ea typeface="標楷體" pitchFamily="65" charset="-120"/>
                <a:cs typeface="Times New Roman" pitchFamily="18" charset="0"/>
              </a:rPr>
              <a:t>屬遠期</a:t>
            </a:r>
          </a:p>
          <a:p>
            <a:pPr algn="ctr" eaLnBrk="1" hangingPunct="1">
              <a:spcBef>
                <a:spcPct val="0"/>
              </a:spcBef>
              <a:buClrTx/>
              <a:buSzTx/>
              <a:buFontTx/>
              <a:buNone/>
            </a:pPr>
            <a:r>
              <a:rPr lang="zh-TW" altLang="en-US" sz="1800" b="1" dirty="0">
                <a:latin typeface="Times New Roman" pitchFamily="18" charset="0"/>
                <a:ea typeface="標楷體" pitchFamily="65" charset="-120"/>
                <a:cs typeface="Times New Roman" pitchFamily="18" charset="0"/>
              </a:rPr>
              <a:t>信用狀</a:t>
            </a:r>
            <a:r>
              <a:rPr lang="en-US" altLang="zh-TW" sz="1800" b="1" dirty="0">
                <a:latin typeface="Times New Roman" pitchFamily="18" charset="0"/>
                <a:ea typeface="標楷體" pitchFamily="65" charset="-120"/>
                <a:cs typeface="Times New Roman" pitchFamily="18" charset="0"/>
              </a:rPr>
              <a:t>)</a:t>
            </a:r>
          </a:p>
        </p:txBody>
      </p:sp>
      <p:sp>
        <p:nvSpPr>
          <p:cNvPr id="284687" name="Rectangle 17"/>
          <p:cNvSpPr>
            <a:spLocks noChangeArrowheads="1"/>
          </p:cNvSpPr>
          <p:nvPr/>
        </p:nvSpPr>
        <p:spPr bwMode="auto">
          <a:xfrm>
            <a:off x="4932363" y="5084763"/>
            <a:ext cx="4211637" cy="360362"/>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latin typeface="標楷體" pitchFamily="65" charset="-120"/>
                <a:ea typeface="標楷體" pitchFamily="65" charset="-120"/>
              </a:rPr>
              <a:t>寄送提單</a:t>
            </a:r>
            <a:r>
              <a:rPr lang="en-US" altLang="zh-TW" sz="1800" b="1">
                <a:latin typeface="標楷體" pitchFamily="65" charset="-120"/>
                <a:ea typeface="標楷體" pitchFamily="65" charset="-120"/>
              </a:rPr>
              <a:t>,</a:t>
            </a:r>
            <a:r>
              <a:rPr lang="zh-TW" altLang="en-US" sz="1800" b="1">
                <a:latin typeface="標楷體" pitchFamily="65" charset="-120"/>
                <a:ea typeface="標楷體" pitchFamily="65" charset="-120"/>
              </a:rPr>
              <a:t>解除擔保責任</a:t>
            </a:r>
          </a:p>
        </p:txBody>
      </p:sp>
      <p:sp>
        <p:nvSpPr>
          <p:cNvPr id="284688" name="Rectangle 18"/>
          <p:cNvSpPr>
            <a:spLocks noChangeArrowheads="1"/>
          </p:cNvSpPr>
          <p:nvPr/>
        </p:nvSpPr>
        <p:spPr bwMode="auto">
          <a:xfrm>
            <a:off x="3851275" y="6453188"/>
            <a:ext cx="2160588" cy="404812"/>
          </a:xfrm>
          <a:prstGeom prst="rect">
            <a:avLst/>
          </a:prstGeom>
          <a:solidFill>
            <a:srgbClr val="92D05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pitchFamily="34" charset="0"/>
                <a:ea typeface="新細明體" pitchFamily="18"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pitchFamily="34" charset="0"/>
                <a:ea typeface="新細明體" pitchFamily="18"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1800" b="1">
                <a:ea typeface="標楷體" pitchFamily="65" charset="-120"/>
              </a:rPr>
              <a:t>結案歸檔</a:t>
            </a:r>
          </a:p>
        </p:txBody>
      </p:sp>
      <p:sp>
        <p:nvSpPr>
          <p:cNvPr id="284689" name="Line 19"/>
          <p:cNvSpPr>
            <a:spLocks noChangeShapeType="1"/>
          </p:cNvSpPr>
          <p:nvPr/>
        </p:nvSpPr>
        <p:spPr bwMode="auto">
          <a:xfrm>
            <a:off x="4932363" y="333375"/>
            <a:ext cx="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690" name="Line 20"/>
          <p:cNvSpPr>
            <a:spLocks noChangeShapeType="1"/>
          </p:cNvSpPr>
          <p:nvPr/>
        </p:nvSpPr>
        <p:spPr bwMode="auto">
          <a:xfrm>
            <a:off x="2339975" y="1412875"/>
            <a:ext cx="46799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284691" name="Line 21"/>
          <p:cNvSpPr>
            <a:spLocks noChangeShapeType="1"/>
          </p:cNvSpPr>
          <p:nvPr/>
        </p:nvSpPr>
        <p:spPr bwMode="auto">
          <a:xfrm>
            <a:off x="4932363" y="1196975"/>
            <a:ext cx="0" cy="2159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284692" name="Line 22"/>
          <p:cNvSpPr>
            <a:spLocks noChangeShapeType="1"/>
          </p:cNvSpPr>
          <p:nvPr/>
        </p:nvSpPr>
        <p:spPr bwMode="auto">
          <a:xfrm>
            <a:off x="2339975" y="141287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693" name="Line 23"/>
          <p:cNvSpPr>
            <a:spLocks noChangeShapeType="1"/>
          </p:cNvSpPr>
          <p:nvPr/>
        </p:nvSpPr>
        <p:spPr bwMode="auto">
          <a:xfrm>
            <a:off x="7019925" y="141287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694" name="Line 24"/>
          <p:cNvSpPr>
            <a:spLocks noChangeShapeType="1"/>
          </p:cNvSpPr>
          <p:nvPr/>
        </p:nvSpPr>
        <p:spPr bwMode="auto">
          <a:xfrm>
            <a:off x="2339975" y="2060575"/>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695" name="Line 26"/>
          <p:cNvSpPr>
            <a:spLocks noChangeShapeType="1"/>
          </p:cNvSpPr>
          <p:nvPr/>
        </p:nvSpPr>
        <p:spPr bwMode="auto">
          <a:xfrm>
            <a:off x="6948488" y="21336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696" name="Line 27"/>
          <p:cNvSpPr>
            <a:spLocks noChangeShapeType="1"/>
          </p:cNvSpPr>
          <p:nvPr/>
        </p:nvSpPr>
        <p:spPr bwMode="auto">
          <a:xfrm>
            <a:off x="2339975" y="270827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697" name="Line 28"/>
          <p:cNvSpPr>
            <a:spLocks noChangeShapeType="1"/>
          </p:cNvSpPr>
          <p:nvPr/>
        </p:nvSpPr>
        <p:spPr bwMode="auto">
          <a:xfrm>
            <a:off x="6948488" y="2852738"/>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698" name="Line 29"/>
          <p:cNvSpPr>
            <a:spLocks noChangeShapeType="1"/>
          </p:cNvSpPr>
          <p:nvPr/>
        </p:nvSpPr>
        <p:spPr bwMode="auto">
          <a:xfrm>
            <a:off x="6948488" y="364490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699" name="Line 30"/>
          <p:cNvSpPr>
            <a:spLocks noChangeShapeType="1"/>
          </p:cNvSpPr>
          <p:nvPr/>
        </p:nvSpPr>
        <p:spPr bwMode="auto">
          <a:xfrm>
            <a:off x="6948488" y="46529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700" name="Line 31"/>
          <p:cNvSpPr>
            <a:spLocks noChangeShapeType="1"/>
          </p:cNvSpPr>
          <p:nvPr/>
        </p:nvSpPr>
        <p:spPr bwMode="auto">
          <a:xfrm>
            <a:off x="2339975" y="6237288"/>
            <a:ext cx="46085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284701" name="Line 32"/>
          <p:cNvSpPr>
            <a:spLocks noChangeShapeType="1"/>
          </p:cNvSpPr>
          <p:nvPr/>
        </p:nvSpPr>
        <p:spPr bwMode="auto">
          <a:xfrm>
            <a:off x="6948488" y="5516563"/>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702" name="Line 33"/>
          <p:cNvSpPr>
            <a:spLocks noChangeShapeType="1"/>
          </p:cNvSpPr>
          <p:nvPr/>
        </p:nvSpPr>
        <p:spPr bwMode="auto">
          <a:xfrm>
            <a:off x="2339975" y="34290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703" name="Line 34"/>
          <p:cNvSpPr>
            <a:spLocks noChangeShapeType="1"/>
          </p:cNvSpPr>
          <p:nvPr/>
        </p:nvSpPr>
        <p:spPr bwMode="auto">
          <a:xfrm>
            <a:off x="2339975" y="42211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704" name="Line 35"/>
          <p:cNvSpPr>
            <a:spLocks noChangeShapeType="1"/>
          </p:cNvSpPr>
          <p:nvPr/>
        </p:nvSpPr>
        <p:spPr bwMode="auto">
          <a:xfrm>
            <a:off x="2339975" y="5084763"/>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705" name="Line 36"/>
          <p:cNvSpPr>
            <a:spLocks noChangeShapeType="1"/>
          </p:cNvSpPr>
          <p:nvPr/>
        </p:nvSpPr>
        <p:spPr bwMode="auto">
          <a:xfrm>
            <a:off x="2339975" y="602138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84706" name="Line 37"/>
          <p:cNvSpPr>
            <a:spLocks noChangeShapeType="1"/>
          </p:cNvSpPr>
          <p:nvPr/>
        </p:nvSpPr>
        <p:spPr bwMode="auto">
          <a:xfrm>
            <a:off x="4716463" y="623728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326</a:t>
            </a:fld>
            <a:endParaRPr lang="zh-TW" altLang="en-US"/>
          </a:p>
        </p:txBody>
      </p:sp>
    </p:spTree>
    <p:extLst>
      <p:ext uri="{BB962C8B-B14F-4D97-AF65-F5344CB8AC3E}">
        <p14:creationId xmlns:p14="http://schemas.microsoft.com/office/powerpoint/2010/main" xmlns="" val="356754296"/>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179512" y="188640"/>
            <a:ext cx="8137525" cy="908050"/>
          </a:xfrm>
        </p:spPr>
        <p:txBody>
          <a:bodyPr/>
          <a:lstStyle/>
          <a:p>
            <a:pPr algn="ctr" eaLnBrk="1" hangingPunct="1"/>
            <a:r>
              <a:rPr lang="zh-TW" altLang="en-US" sz="4000" b="1" dirty="0" smtClean="0">
                <a:ea typeface="標楷體" pitchFamily="65" charset="-120"/>
              </a:rPr>
              <a:t>銀行拒絕兌付或讓購應遵循之原則</a:t>
            </a:r>
          </a:p>
        </p:txBody>
      </p:sp>
      <p:sp>
        <p:nvSpPr>
          <p:cNvPr id="299011" name="Rectangle 3"/>
          <p:cNvSpPr>
            <a:spLocks noGrp="1" noChangeArrowheads="1"/>
          </p:cNvSpPr>
          <p:nvPr>
            <p:ph type="body" idx="1"/>
          </p:nvPr>
        </p:nvSpPr>
        <p:spPr>
          <a:xfrm>
            <a:off x="179388" y="1340768"/>
            <a:ext cx="8713787" cy="5183857"/>
          </a:xfrm>
        </p:spPr>
        <p:txBody>
          <a:bodyPr/>
          <a:lstStyle/>
          <a:p>
            <a:pPr eaLnBrk="1" hangingPunct="1"/>
            <a:r>
              <a:rPr lang="zh-TW" altLang="en-US" sz="3200" b="1" dirty="0" smtClean="0">
                <a:latin typeface="Verdana" pitchFamily="34" charset="0"/>
                <a:ea typeface="標楷體" pitchFamily="65" charset="-120"/>
              </a:rPr>
              <a:t>須以銀行之立場主張拒絕兌付或讓購</a:t>
            </a:r>
            <a:r>
              <a:rPr lang="en-US" altLang="zh-TW" sz="3200" b="1" dirty="0" smtClean="0">
                <a:latin typeface="Verdana" pitchFamily="34" charset="0"/>
                <a:ea typeface="標楷體" pitchFamily="65" charset="-120"/>
              </a:rPr>
              <a:t>,</a:t>
            </a:r>
            <a:r>
              <a:rPr lang="zh-TW" altLang="en-US" sz="3200" b="1" dirty="0" smtClean="0">
                <a:latin typeface="Verdana" pitchFamily="34" charset="0"/>
                <a:ea typeface="標楷體" pitchFamily="65" charset="-120"/>
              </a:rPr>
              <a:t>不得表明係依據申請人之要求</a:t>
            </a:r>
            <a:r>
              <a:rPr lang="en-US" altLang="zh-TW" sz="3200" b="1" dirty="0" smtClean="0">
                <a:latin typeface="Verdana" pitchFamily="34" charset="0"/>
                <a:ea typeface="標楷體" pitchFamily="65" charset="-120"/>
              </a:rPr>
              <a:t>,</a:t>
            </a:r>
            <a:r>
              <a:rPr lang="zh-TW" altLang="en-US" sz="3200" b="1" dirty="0" smtClean="0">
                <a:latin typeface="Verdana" pitchFamily="34" charset="0"/>
                <a:ea typeface="標楷體" pitchFamily="65" charset="-120"/>
              </a:rPr>
              <a:t>或與申請人協商</a:t>
            </a:r>
            <a:r>
              <a:rPr lang="en-US" altLang="zh-TW" sz="3200" b="1" dirty="0" smtClean="0">
                <a:latin typeface="Verdana" pitchFamily="34" charset="0"/>
                <a:ea typeface="標楷體" pitchFamily="65" charset="-120"/>
              </a:rPr>
              <a:t>.</a:t>
            </a:r>
          </a:p>
          <a:p>
            <a:pPr eaLnBrk="1" hangingPunct="1"/>
            <a:r>
              <a:rPr lang="zh-TW" altLang="en-US" sz="3200" b="1" dirty="0" smtClean="0">
                <a:latin typeface="Verdana" pitchFamily="34" charset="0"/>
                <a:ea typeface="標楷體" pitchFamily="65" charset="-120"/>
              </a:rPr>
              <a:t>須以單據為本</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Verdana" pitchFamily="34" charset="0"/>
                <a:ea typeface="標楷體" pitchFamily="65" charset="-120"/>
              </a:rPr>
              <a:t>即決定提示係不符合時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即須以單據之不符</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瑕疵</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為理由</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單據以外之理由</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不得作為拒絕兌付或讓購之理由</a:t>
            </a:r>
            <a:r>
              <a:rPr lang="en-US" altLang="zh-TW" sz="3200" b="1" dirty="0" smtClean="0">
                <a:latin typeface="Times New Roman" pitchFamily="18" charset="0"/>
                <a:ea typeface="標楷體" pitchFamily="65" charset="-120"/>
              </a:rPr>
              <a:t>) .</a:t>
            </a:r>
          </a:p>
          <a:p>
            <a:pPr eaLnBrk="1" hangingPunct="1"/>
            <a:r>
              <a:rPr lang="zh-TW" altLang="en-US" sz="3200" b="1" dirty="0" smtClean="0">
                <a:latin typeface="Verdana" pitchFamily="34" charset="0"/>
                <a:ea typeface="標楷體" pitchFamily="65" charset="-120"/>
              </a:rPr>
              <a:t>惟</a:t>
            </a:r>
            <a:r>
              <a:rPr lang="zh-TW" altLang="en-US" sz="3200" b="1" dirty="0" smtClean="0">
                <a:solidFill>
                  <a:srgbClr val="FF0000"/>
                </a:solidFill>
                <a:latin typeface="Verdana" pitchFamily="34" charset="0"/>
                <a:ea typeface="標楷體" pitchFamily="65" charset="-120"/>
              </a:rPr>
              <a:t>開狀銀行</a:t>
            </a:r>
            <a:r>
              <a:rPr lang="zh-TW" altLang="en-US" sz="3200" b="1" dirty="0" smtClean="0">
                <a:latin typeface="Verdana" pitchFamily="34" charset="0"/>
                <a:ea typeface="標楷體" pitchFamily="65" charset="-120"/>
              </a:rPr>
              <a:t>決定提示係不符合</a:t>
            </a:r>
            <a:r>
              <a:rPr lang="en-US" altLang="zh-TW" sz="3200" b="1" dirty="0" smtClean="0">
                <a:latin typeface="Verdana" pitchFamily="34" charset="0"/>
                <a:ea typeface="標楷體" pitchFamily="65" charset="-120"/>
              </a:rPr>
              <a:t>,</a:t>
            </a:r>
            <a:r>
              <a:rPr lang="zh-TW" altLang="en-US" sz="3200" b="1" dirty="0" smtClean="0">
                <a:latin typeface="Verdana" pitchFamily="34" charset="0"/>
                <a:ea typeface="標楷體" pitchFamily="65" charset="-120"/>
              </a:rPr>
              <a:t>其得依自身之判斷洽商申請人拋棄瑕疵之主張</a:t>
            </a:r>
            <a:r>
              <a:rPr lang="en-US" altLang="zh-TW" sz="3200" b="1" dirty="0" smtClean="0">
                <a:latin typeface="Verdana" pitchFamily="34" charset="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327</a:t>
            </a:fld>
            <a:endParaRPr lang="zh-TW" altLang="en-US"/>
          </a:p>
        </p:txBody>
      </p:sp>
    </p:spTree>
    <p:extLst>
      <p:ext uri="{BB962C8B-B14F-4D97-AF65-F5344CB8AC3E}">
        <p14:creationId xmlns:p14="http://schemas.microsoft.com/office/powerpoint/2010/main" xmlns="" val="3107241675"/>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852738"/>
            <a:ext cx="1295400"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987" name="Picture 3" descr="銀行建築"/>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0288" y="2781300"/>
            <a:ext cx="1295400"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988" name="Picture 7" descr="大型企業設計範本"/>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49275"/>
            <a:ext cx="1008063"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4"/>
          <p:cNvSpPr/>
          <p:nvPr/>
        </p:nvSpPr>
        <p:spPr>
          <a:xfrm>
            <a:off x="0" y="0"/>
            <a:ext cx="1152525"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申請人</a:t>
            </a:r>
          </a:p>
        </p:txBody>
      </p:sp>
      <p:pic>
        <p:nvPicPr>
          <p:cNvPr id="297990" name="Picture 5" descr="工廠的煙囪冒著黑煙"/>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12088" y="5445125"/>
            <a:ext cx="1331912"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矩形 6"/>
          <p:cNvSpPr/>
          <p:nvPr/>
        </p:nvSpPr>
        <p:spPr>
          <a:xfrm>
            <a:off x="7991475" y="6497638"/>
            <a:ext cx="11525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受益人</a:t>
            </a:r>
          </a:p>
        </p:txBody>
      </p:sp>
      <p:sp>
        <p:nvSpPr>
          <p:cNvPr id="8" name="矩形 7"/>
          <p:cNvSpPr/>
          <p:nvPr/>
        </p:nvSpPr>
        <p:spPr>
          <a:xfrm>
            <a:off x="8675688" y="1844675"/>
            <a:ext cx="468312" cy="2160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押匯</a:t>
            </a:r>
            <a:r>
              <a:rPr lang="en-US" altLang="zh-TW" sz="2000" b="1" dirty="0">
                <a:solidFill>
                  <a:schemeClr val="tx1"/>
                </a:solidFill>
                <a:latin typeface="標楷體" pitchFamily="65" charset="-120"/>
                <a:ea typeface="標楷體" pitchFamily="65" charset="-120"/>
              </a:rPr>
              <a:t>/</a:t>
            </a:r>
            <a:r>
              <a:rPr lang="zh-TW" altLang="en-US" sz="2000" b="1" dirty="0">
                <a:solidFill>
                  <a:schemeClr val="tx1"/>
                </a:solidFill>
                <a:latin typeface="標楷體" pitchFamily="65" charset="-120"/>
                <a:ea typeface="標楷體" pitchFamily="65" charset="-120"/>
              </a:rPr>
              <a:t>指定銀行</a:t>
            </a:r>
          </a:p>
        </p:txBody>
      </p:sp>
      <p:sp>
        <p:nvSpPr>
          <p:cNvPr id="9" name="矩形 8"/>
          <p:cNvSpPr/>
          <p:nvPr/>
        </p:nvSpPr>
        <p:spPr>
          <a:xfrm>
            <a:off x="0" y="3933825"/>
            <a:ext cx="539750" cy="13668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開狀銀行</a:t>
            </a:r>
          </a:p>
        </p:txBody>
      </p:sp>
      <p:sp>
        <p:nvSpPr>
          <p:cNvPr id="10" name="流程圖: 多重文件 9"/>
          <p:cNvSpPr/>
          <p:nvPr/>
        </p:nvSpPr>
        <p:spPr>
          <a:xfrm>
            <a:off x="7343775" y="4221163"/>
            <a:ext cx="1800225" cy="863600"/>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備妥單據辦理押匯</a:t>
            </a:r>
          </a:p>
        </p:txBody>
      </p:sp>
      <p:cxnSp>
        <p:nvCxnSpPr>
          <p:cNvPr id="11" name="直線接點 10"/>
          <p:cNvCxnSpPr/>
          <p:nvPr/>
        </p:nvCxnSpPr>
        <p:spPr>
          <a:xfrm>
            <a:off x="8243888" y="5013325"/>
            <a:ext cx="0" cy="503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flipV="1">
            <a:off x="8172450" y="3860800"/>
            <a:ext cx="0" cy="288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流程圖: 決策 12"/>
          <p:cNvSpPr/>
          <p:nvPr/>
        </p:nvSpPr>
        <p:spPr>
          <a:xfrm>
            <a:off x="2916238" y="4365625"/>
            <a:ext cx="2698750" cy="86360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審理單據並寄送單據</a:t>
            </a:r>
          </a:p>
        </p:txBody>
      </p:sp>
      <p:cxnSp>
        <p:nvCxnSpPr>
          <p:cNvPr id="17" name="肘形接點 16"/>
          <p:cNvCxnSpPr>
            <a:stCxn id="13" idx="1"/>
          </p:cNvCxnSpPr>
          <p:nvPr/>
        </p:nvCxnSpPr>
        <p:spPr>
          <a:xfrm rot="10800000">
            <a:off x="1258888" y="3789363"/>
            <a:ext cx="1657350" cy="100806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肘形接點 18"/>
          <p:cNvCxnSpPr>
            <a:endCxn id="13" idx="3"/>
          </p:cNvCxnSpPr>
          <p:nvPr/>
        </p:nvCxnSpPr>
        <p:spPr>
          <a:xfrm rot="10800000" flipV="1">
            <a:off x="5614988" y="3716338"/>
            <a:ext cx="1765300" cy="1081087"/>
          </a:xfrm>
          <a:prstGeom prst="bentConnector3">
            <a:avLst>
              <a:gd name="adj1" fmla="val 56858"/>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流程圖: 決策 19"/>
          <p:cNvSpPr/>
          <p:nvPr/>
        </p:nvSpPr>
        <p:spPr>
          <a:xfrm>
            <a:off x="1979613" y="3141663"/>
            <a:ext cx="2087562" cy="86360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審理單據並決定拒付</a:t>
            </a:r>
          </a:p>
        </p:txBody>
      </p:sp>
      <p:sp>
        <p:nvSpPr>
          <p:cNvPr id="24" name="流程圖: 替代處理程序 23"/>
          <p:cNvSpPr/>
          <p:nvPr/>
        </p:nvSpPr>
        <p:spPr>
          <a:xfrm>
            <a:off x="6659563" y="4724400"/>
            <a:ext cx="288925" cy="13684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通知被拒付</a:t>
            </a:r>
          </a:p>
        </p:txBody>
      </p:sp>
      <p:cxnSp>
        <p:nvCxnSpPr>
          <p:cNvPr id="26" name="直線接點 25"/>
          <p:cNvCxnSpPr>
            <a:stCxn id="20" idx="1"/>
          </p:cNvCxnSpPr>
          <p:nvPr/>
        </p:nvCxnSpPr>
        <p:spPr>
          <a:xfrm flipH="1">
            <a:off x="1331913" y="3573463"/>
            <a:ext cx="647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流程圖: 文件 27"/>
          <p:cNvSpPr/>
          <p:nvPr/>
        </p:nvSpPr>
        <p:spPr>
          <a:xfrm>
            <a:off x="4614863" y="3165475"/>
            <a:ext cx="1511300" cy="792163"/>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Times New Roman" pitchFamily="18" charset="0"/>
                <a:ea typeface="標楷體" pitchFamily="65" charset="-120"/>
                <a:cs typeface="Times New Roman" pitchFamily="18" charset="0"/>
              </a:rPr>
              <a:t>拍發單次拒付通知</a:t>
            </a:r>
          </a:p>
        </p:txBody>
      </p:sp>
      <p:cxnSp>
        <p:nvCxnSpPr>
          <p:cNvPr id="31" name="直線接點 30"/>
          <p:cNvCxnSpPr>
            <a:stCxn id="28" idx="1"/>
            <a:endCxn id="20" idx="3"/>
          </p:cNvCxnSpPr>
          <p:nvPr/>
        </p:nvCxnSpPr>
        <p:spPr>
          <a:xfrm flipH="1">
            <a:off x="4067175" y="3562350"/>
            <a:ext cx="547688" cy="11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28" idx="3"/>
          </p:cNvCxnSpPr>
          <p:nvPr/>
        </p:nvCxnSpPr>
        <p:spPr>
          <a:xfrm flipV="1">
            <a:off x="6126163" y="3552825"/>
            <a:ext cx="1250950"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流程圖: 決策 36"/>
          <p:cNvSpPr/>
          <p:nvPr/>
        </p:nvSpPr>
        <p:spPr>
          <a:xfrm>
            <a:off x="-468313" y="1844675"/>
            <a:ext cx="2087563" cy="86360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標楷體" pitchFamily="65" charset="-120"/>
                <a:cs typeface="Times New Roman" pitchFamily="18" charset="0"/>
              </a:rPr>
              <a:t>通知並要求接受瑕疵</a:t>
            </a:r>
          </a:p>
        </p:txBody>
      </p:sp>
      <p:cxnSp>
        <p:nvCxnSpPr>
          <p:cNvPr id="39" name="直線單箭頭接點 38"/>
          <p:cNvCxnSpPr>
            <a:stCxn id="37" idx="0"/>
          </p:cNvCxnSpPr>
          <p:nvPr/>
        </p:nvCxnSpPr>
        <p:spPr>
          <a:xfrm flipH="1" flipV="1">
            <a:off x="539750" y="1482725"/>
            <a:ext cx="36513" cy="36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37" idx="2"/>
          </p:cNvCxnSpPr>
          <p:nvPr/>
        </p:nvCxnSpPr>
        <p:spPr>
          <a:xfrm>
            <a:off x="576263" y="2708275"/>
            <a:ext cx="6350" cy="2841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流程圖: 文件 53"/>
          <p:cNvSpPr/>
          <p:nvPr/>
        </p:nvSpPr>
        <p:spPr>
          <a:xfrm>
            <a:off x="3419475" y="2349500"/>
            <a:ext cx="1512888" cy="792163"/>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Times New Roman" pitchFamily="18" charset="0"/>
                <a:ea typeface="標楷體" pitchFamily="65" charset="-120"/>
                <a:cs typeface="Times New Roman" pitchFamily="18" charset="0"/>
              </a:rPr>
              <a:t>互為抗辯</a:t>
            </a:r>
          </a:p>
        </p:txBody>
      </p:sp>
      <p:sp>
        <p:nvSpPr>
          <p:cNvPr id="56" name="流程圖: 決策 55"/>
          <p:cNvSpPr/>
          <p:nvPr/>
        </p:nvSpPr>
        <p:spPr>
          <a:xfrm>
            <a:off x="5003800" y="1484313"/>
            <a:ext cx="2700338" cy="865187"/>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196926"/>
                </a:solidFill>
                <a:latin typeface="Times New Roman" pitchFamily="18" charset="0"/>
                <a:ea typeface="標楷體" pitchFamily="65" charset="-120"/>
                <a:cs typeface="Times New Roman" pitchFamily="18" charset="0"/>
              </a:rPr>
              <a:t>或補正單據重行提示</a:t>
            </a:r>
          </a:p>
        </p:txBody>
      </p:sp>
      <p:cxnSp>
        <p:nvCxnSpPr>
          <p:cNvPr id="58" name="肘形接點 57"/>
          <p:cNvCxnSpPr/>
          <p:nvPr/>
        </p:nvCxnSpPr>
        <p:spPr>
          <a:xfrm rot="10800000" flipV="1">
            <a:off x="1331913" y="2997200"/>
            <a:ext cx="2087562" cy="287338"/>
          </a:xfrm>
          <a:prstGeom prst="bent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流程圖: 決策 58"/>
          <p:cNvSpPr/>
          <p:nvPr/>
        </p:nvSpPr>
        <p:spPr>
          <a:xfrm>
            <a:off x="1619250" y="549275"/>
            <a:ext cx="2376488" cy="86360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196926"/>
                </a:solidFill>
                <a:latin typeface="Times New Roman" pitchFamily="18" charset="0"/>
                <a:ea typeface="標楷體" pitchFamily="65" charset="-120"/>
                <a:cs typeface="Times New Roman" pitchFamily="18" charset="0"/>
              </a:rPr>
              <a:t>審理重提示單據並決定拒付</a:t>
            </a:r>
          </a:p>
        </p:txBody>
      </p:sp>
      <p:sp>
        <p:nvSpPr>
          <p:cNvPr id="60" name="流程圖: 文件 59"/>
          <p:cNvSpPr/>
          <p:nvPr/>
        </p:nvSpPr>
        <p:spPr>
          <a:xfrm>
            <a:off x="4746625" y="542925"/>
            <a:ext cx="1512888" cy="9366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196926"/>
                </a:solidFill>
                <a:latin typeface="Times New Roman" pitchFamily="18" charset="0"/>
                <a:ea typeface="標楷體" pitchFamily="65" charset="-120"/>
                <a:cs typeface="Times New Roman" pitchFamily="18" charset="0"/>
              </a:rPr>
              <a:t>對新瑕疵拍發單次拒付通知</a:t>
            </a:r>
          </a:p>
        </p:txBody>
      </p:sp>
      <p:cxnSp>
        <p:nvCxnSpPr>
          <p:cNvPr id="62" name="肘形接點 61"/>
          <p:cNvCxnSpPr>
            <a:stCxn id="54" idx="3"/>
          </p:cNvCxnSpPr>
          <p:nvPr/>
        </p:nvCxnSpPr>
        <p:spPr>
          <a:xfrm>
            <a:off x="4932363" y="2744788"/>
            <a:ext cx="2592387" cy="396875"/>
          </a:xfrm>
          <a:prstGeom prst="bentConnector3">
            <a:avLst>
              <a:gd name="adj1" fmla="val 62292"/>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圖案 64"/>
          <p:cNvCxnSpPr>
            <a:endCxn id="56" idx="3"/>
          </p:cNvCxnSpPr>
          <p:nvPr/>
        </p:nvCxnSpPr>
        <p:spPr>
          <a:xfrm rot="16200000" flipV="1">
            <a:off x="7433469" y="2186782"/>
            <a:ext cx="865187" cy="323850"/>
          </a:xfrm>
          <a:prstGeom prst="bentConnector2">
            <a:avLst/>
          </a:prstGeom>
          <a:ln>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67" name="肘形接點 66"/>
          <p:cNvCxnSpPr/>
          <p:nvPr/>
        </p:nvCxnSpPr>
        <p:spPr>
          <a:xfrm rot="10800000" flipV="1">
            <a:off x="1476375" y="1773238"/>
            <a:ext cx="3600450" cy="935037"/>
          </a:xfrm>
          <a:prstGeom prst="bentConnector3">
            <a:avLst>
              <a:gd name="adj1" fmla="val 50000"/>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71" name="圖案 70"/>
          <p:cNvCxnSpPr>
            <a:endCxn id="59" idx="2"/>
          </p:cNvCxnSpPr>
          <p:nvPr/>
        </p:nvCxnSpPr>
        <p:spPr>
          <a:xfrm flipV="1">
            <a:off x="1116013" y="1412875"/>
            <a:ext cx="1692275" cy="1511300"/>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flipV="1">
            <a:off x="3924300" y="941388"/>
            <a:ext cx="785813" cy="396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肘形接點 82"/>
          <p:cNvCxnSpPr>
            <a:stCxn id="60" idx="3"/>
          </p:cNvCxnSpPr>
          <p:nvPr/>
        </p:nvCxnSpPr>
        <p:spPr>
          <a:xfrm>
            <a:off x="6259513" y="1011238"/>
            <a:ext cx="2057400" cy="330200"/>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p:nvPr/>
        </p:nvCxnSpPr>
        <p:spPr>
          <a:xfrm>
            <a:off x="8388350" y="1341438"/>
            <a:ext cx="20638" cy="149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328</a:t>
            </a:fld>
            <a:endParaRPr lang="zh-TW" altLang="en-US"/>
          </a:p>
        </p:txBody>
      </p:sp>
    </p:spTree>
    <p:extLst>
      <p:ext uri="{BB962C8B-B14F-4D97-AF65-F5344CB8AC3E}">
        <p14:creationId xmlns:p14="http://schemas.microsoft.com/office/powerpoint/2010/main" xmlns="" val="3608207023"/>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68313" y="0"/>
            <a:ext cx="7543800" cy="847725"/>
          </a:xfrm>
        </p:spPr>
        <p:txBody>
          <a:bodyPr/>
          <a:lstStyle/>
          <a:p>
            <a:pPr algn="ctr" eaLnBrk="1" hangingPunct="1"/>
            <a:r>
              <a:rPr lang="zh-TW" altLang="en-US" sz="4000" b="1" dirty="0" smtClean="0">
                <a:latin typeface="Times New Roman" pitchFamily="18" charset="0"/>
                <a:ea typeface="標楷體" pitchFamily="65" charset="-120"/>
              </a:rPr>
              <a:t>拒絕兌付或讓購之程序</a:t>
            </a:r>
          </a:p>
        </p:txBody>
      </p:sp>
      <p:sp>
        <p:nvSpPr>
          <p:cNvPr id="300035" name="Rectangle 3"/>
          <p:cNvSpPr>
            <a:spLocks noGrp="1" noChangeArrowheads="1"/>
          </p:cNvSpPr>
          <p:nvPr>
            <p:ph type="body" idx="1"/>
          </p:nvPr>
        </p:nvSpPr>
        <p:spPr>
          <a:xfrm>
            <a:off x="0" y="908050"/>
            <a:ext cx="8964613" cy="5949950"/>
          </a:xfrm>
        </p:spPr>
        <p:txBody>
          <a:bodyPr/>
          <a:lstStyle/>
          <a:p>
            <a:pPr eaLnBrk="1" hangingPunct="1"/>
            <a:r>
              <a:rPr lang="zh-TW" altLang="en-US" sz="3200" b="1" smtClean="0">
                <a:latin typeface="Times New Roman" pitchFamily="18" charset="0"/>
                <a:ea typeface="標楷體" pitchFamily="65" charset="-120"/>
                <a:cs typeface="Times New Roman" pitchFamily="18" charset="0"/>
              </a:rPr>
              <a:t>拒絕通知須於提示日之次日起第五個營業日終了之前發出</a:t>
            </a:r>
            <a:r>
              <a:rPr lang="zh-TW" altLang="en-US" sz="3200" b="1" smtClean="0">
                <a:solidFill>
                  <a:srgbClr val="FF0000"/>
                </a:solidFill>
                <a:latin typeface="Times New Roman" pitchFamily="18" charset="0"/>
                <a:ea typeface="標楷體" pitchFamily="65" charset="-120"/>
                <a:cs typeface="Times New Roman" pitchFamily="18" charset="0"/>
              </a:rPr>
              <a:t>單次</a:t>
            </a:r>
            <a:r>
              <a:rPr lang="zh-TW" altLang="en-US" sz="3200" b="1" smtClean="0">
                <a:latin typeface="Times New Roman" pitchFamily="18" charset="0"/>
                <a:ea typeface="標楷體" pitchFamily="65" charset="-120"/>
                <a:cs typeface="Times New Roman" pitchFamily="18" charset="0"/>
              </a:rPr>
              <a:t>之通知</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經由電傳方式</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或其他快捷方式</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通知提示人</a:t>
            </a:r>
            <a:r>
              <a:rPr lang="en-US" altLang="zh-TW" sz="3200" b="1" smtClean="0">
                <a:latin typeface="Times New Roman" pitchFamily="18" charset="0"/>
                <a:ea typeface="標楷體" pitchFamily="65" charset="-120"/>
                <a:cs typeface="Times New Roman" pitchFamily="18" charset="0"/>
              </a:rPr>
              <a:t>.</a:t>
            </a:r>
          </a:p>
          <a:p>
            <a:pPr eaLnBrk="1" hangingPunct="1"/>
            <a:r>
              <a:rPr lang="zh-TW" altLang="en-US" sz="3200" b="1" smtClean="0">
                <a:latin typeface="Times New Roman" pitchFamily="18" charset="0"/>
                <a:ea typeface="標楷體" pitchFamily="65" charset="-120"/>
                <a:cs typeface="Times New Roman" pitchFamily="18" charset="0"/>
              </a:rPr>
              <a:t>拒付通知須敘明</a:t>
            </a:r>
          </a:p>
          <a:p>
            <a:pPr eaLnBrk="1" hangingPunct="1">
              <a:buFont typeface="Wingdings" pitchFamily="2" charset="2"/>
              <a:buNone/>
            </a:pPr>
            <a:r>
              <a:rPr lang="zh-TW" altLang="en-US" sz="3200" b="1" smtClean="0">
                <a:solidFill>
                  <a:srgbClr val="FF0000"/>
                </a:solidFill>
                <a:latin typeface="Times New Roman" pitchFamily="18" charset="0"/>
                <a:ea typeface="標楷體" pitchFamily="65" charset="-120"/>
                <a:cs typeface="Times New Roman" pitchFamily="18" charset="0"/>
              </a:rPr>
              <a:t>˙銀行拒絕兌付或讓購</a:t>
            </a:r>
            <a:r>
              <a:rPr lang="en-US" altLang="zh-TW" sz="3200" b="1" smtClean="0">
                <a:solidFill>
                  <a:srgbClr val="FF0000"/>
                </a:solidFill>
                <a:latin typeface="Times New Roman" pitchFamily="18" charset="0"/>
                <a:ea typeface="標楷體" pitchFamily="65" charset="-120"/>
                <a:cs typeface="Times New Roman" pitchFamily="18" charset="0"/>
              </a:rPr>
              <a:t>.</a:t>
            </a:r>
          </a:p>
          <a:p>
            <a:pPr eaLnBrk="1" hangingPunct="1">
              <a:buFont typeface="Wingdings" pitchFamily="2" charset="2"/>
              <a:buNone/>
            </a:pPr>
            <a:r>
              <a:rPr lang="en-US" altLang="zh-TW" sz="3200" b="1" smtClean="0">
                <a:solidFill>
                  <a:srgbClr val="FF0000"/>
                </a:solidFill>
                <a:latin typeface="Times New Roman" pitchFamily="18" charset="0"/>
                <a:ea typeface="標楷體" pitchFamily="65" charset="-120"/>
                <a:cs typeface="Times New Roman" pitchFamily="18" charset="0"/>
              </a:rPr>
              <a:t>˙</a:t>
            </a:r>
            <a:r>
              <a:rPr lang="zh-TW" altLang="en-US" sz="3200" b="1" smtClean="0">
                <a:solidFill>
                  <a:srgbClr val="FF0000"/>
                </a:solidFill>
                <a:latin typeface="Times New Roman" pitchFamily="18" charset="0"/>
                <a:ea typeface="標楷體" pitchFamily="65" charset="-120"/>
                <a:cs typeface="Times New Roman" pitchFamily="18" charset="0"/>
              </a:rPr>
              <a:t>銀行拒絕兌付或讓購有關之各項瑕疵</a:t>
            </a:r>
            <a:r>
              <a:rPr lang="en-US" altLang="zh-TW" sz="3200" b="1" smtClean="0">
                <a:solidFill>
                  <a:srgbClr val="FF0000"/>
                </a:solidFill>
                <a:latin typeface="Times New Roman" pitchFamily="18" charset="0"/>
                <a:ea typeface="標楷體" pitchFamily="65" charset="-120"/>
                <a:cs typeface="Times New Roman" pitchFamily="18" charset="0"/>
              </a:rPr>
              <a:t>.</a:t>
            </a:r>
          </a:p>
          <a:p>
            <a:pPr eaLnBrk="1" hangingPunct="1">
              <a:buFont typeface="Wingdings" pitchFamily="2" charset="2"/>
              <a:buNone/>
            </a:pPr>
            <a:r>
              <a:rPr lang="en-US" altLang="zh-TW" sz="3200" b="1" smtClean="0">
                <a:solidFill>
                  <a:srgbClr val="FF0000"/>
                </a:solidFill>
                <a:latin typeface="Times New Roman" pitchFamily="18" charset="0"/>
                <a:ea typeface="標楷體" pitchFamily="65" charset="-120"/>
                <a:cs typeface="Times New Roman" pitchFamily="18" charset="0"/>
              </a:rPr>
              <a:t>˙</a:t>
            </a:r>
            <a:r>
              <a:rPr lang="zh-TW" altLang="en-US" sz="3200" b="1" smtClean="0">
                <a:solidFill>
                  <a:srgbClr val="FF0000"/>
                </a:solidFill>
                <a:latin typeface="Times New Roman" pitchFamily="18" charset="0"/>
                <a:ea typeface="標楷體" pitchFamily="65" charset="-120"/>
                <a:cs typeface="Times New Roman" pitchFamily="18" charset="0"/>
              </a:rPr>
              <a:t>有關單據之處理</a:t>
            </a:r>
            <a:r>
              <a:rPr lang="en-US" altLang="zh-TW" sz="3200" b="1" smtClean="0">
                <a:solidFill>
                  <a:srgbClr val="FF0000"/>
                </a:solidFill>
                <a:latin typeface="Times New Roman" pitchFamily="18" charset="0"/>
                <a:ea typeface="標楷體" pitchFamily="65" charset="-120"/>
                <a:cs typeface="Times New Roman" pitchFamily="18" charset="0"/>
              </a:rPr>
              <a:t>(</a:t>
            </a:r>
            <a:r>
              <a:rPr lang="zh-TW" altLang="en-US" sz="3200" b="1" smtClean="0">
                <a:solidFill>
                  <a:srgbClr val="FF0000"/>
                </a:solidFill>
                <a:latin typeface="Times New Roman" pitchFamily="18" charset="0"/>
                <a:ea typeface="標楷體" pitchFamily="65" charset="-120"/>
                <a:cs typeface="Times New Roman" pitchFamily="18" charset="0"/>
              </a:rPr>
              <a:t>詳次頁</a:t>
            </a:r>
            <a:r>
              <a:rPr lang="en-US" altLang="zh-TW" sz="3200" b="1" smtClean="0">
                <a:solidFill>
                  <a:srgbClr val="FF0000"/>
                </a:solidFill>
                <a:latin typeface="Times New Roman" pitchFamily="18" charset="0"/>
                <a:ea typeface="標楷體" pitchFamily="65" charset="-120"/>
                <a:cs typeface="Times New Roman" pitchFamily="18" charset="0"/>
              </a:rPr>
              <a:t>).</a:t>
            </a:r>
          </a:p>
          <a:p>
            <a:pPr eaLnBrk="1" hangingPunct="1"/>
            <a:r>
              <a:rPr lang="zh-TW" altLang="en-US" sz="3200" b="1" smtClean="0">
                <a:latin typeface="Times New Roman" pitchFamily="18" charset="0"/>
                <a:ea typeface="標楷體" pitchFamily="65" charset="-120"/>
                <a:cs typeface="Times New Roman" pitchFamily="18" charset="0"/>
              </a:rPr>
              <a:t>開狀銀行或保兌銀行未依前述規定處理時</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則不得主張該等單據係不構成符合之提示</a:t>
            </a:r>
            <a:r>
              <a:rPr lang="en-US" altLang="zh-TW" sz="3200" b="1" smtClean="0">
                <a:latin typeface="Times New Roman" pitchFamily="18" charset="0"/>
                <a:ea typeface="標楷體" pitchFamily="65" charset="-120"/>
                <a:cs typeface="Times New Roman" pitchFamily="18" charset="0"/>
              </a:rPr>
              <a:t>.</a:t>
            </a:r>
          </a:p>
          <a:p>
            <a:pPr eaLnBrk="1" hangingPunct="1"/>
            <a:r>
              <a:rPr lang="zh-TW" altLang="en-US" sz="3200" b="1" smtClean="0">
                <a:latin typeface="Times New Roman" pitchFamily="18" charset="0"/>
                <a:ea typeface="標楷體" pitchFamily="65" charset="-120"/>
                <a:cs typeface="Times New Roman" pitchFamily="18" charset="0"/>
              </a:rPr>
              <a:t>開狀銀行或保兌銀行完成前述程序</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始有權對已作出之任何補償款項連同利息</a:t>
            </a:r>
            <a:r>
              <a:rPr lang="en-US" altLang="zh-TW" sz="3200" b="1" smtClean="0">
                <a:latin typeface="Times New Roman" pitchFamily="18" charset="0"/>
                <a:ea typeface="標楷體" pitchFamily="65" charset="-120"/>
                <a:cs typeface="Times New Roman" pitchFamily="18" charset="0"/>
              </a:rPr>
              <a:t>,</a:t>
            </a:r>
            <a:r>
              <a:rPr lang="zh-TW" altLang="en-US" sz="3200" b="1" smtClean="0">
                <a:latin typeface="Times New Roman" pitchFamily="18" charset="0"/>
                <a:ea typeface="標楷體" pitchFamily="65" charset="-120"/>
                <a:cs typeface="Times New Roman" pitchFamily="18" charset="0"/>
              </a:rPr>
              <a:t>主張返還</a:t>
            </a:r>
            <a:r>
              <a:rPr lang="en-US" altLang="zh-TW" sz="3200" b="1" smtClean="0">
                <a:latin typeface="Times New Roman" pitchFamily="18" charset="0"/>
                <a:ea typeface="標楷體" pitchFamily="65" charset="-120"/>
                <a:cs typeface="Times New Roman" pitchFamily="18" charset="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329</a:t>
            </a:fld>
            <a:endParaRPr lang="zh-TW" altLang="en-US"/>
          </a:p>
        </p:txBody>
      </p:sp>
    </p:spTree>
    <p:extLst>
      <p:ext uri="{BB962C8B-B14F-4D97-AF65-F5344CB8AC3E}">
        <p14:creationId xmlns:p14="http://schemas.microsoft.com/office/powerpoint/2010/main" xmlns="" val="2382027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lgn="ctr" eaLnBrk="1" hangingPunct="1">
              <a:defRPr/>
            </a:pPr>
            <a:r>
              <a:rPr lang="zh-TW" altLang="en-US" sz="4000" b="1" dirty="0" smtClean="0">
                <a:latin typeface="標楷體" pitchFamily="65" charset="-120"/>
                <a:ea typeface="標楷體" pitchFamily="65" charset="-120"/>
              </a:rPr>
              <a:t>建立進口救濟制度</a:t>
            </a:r>
            <a:r>
              <a:rPr lang="zh-TW" altLang="en-US" sz="4000" dirty="0" smtClean="0"/>
              <a:t> </a:t>
            </a:r>
          </a:p>
        </p:txBody>
      </p:sp>
      <p:sp>
        <p:nvSpPr>
          <p:cNvPr id="25603" name="Rectangle 3"/>
          <p:cNvSpPr>
            <a:spLocks noGrp="1" noChangeArrowheads="1"/>
          </p:cNvSpPr>
          <p:nvPr>
            <p:ph type="body" idx="1"/>
          </p:nvPr>
        </p:nvSpPr>
        <p:spPr/>
        <p:txBody>
          <a:bodyPr>
            <a:normAutofit/>
          </a:bodyPr>
          <a:lstStyle/>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為因應市場開放</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國內產業遭受外來衝擊而受害</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有必要建立進口救濟制度</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因此</a:t>
            </a:r>
            <a:r>
              <a:rPr lang="en-US" altLang="zh-TW" sz="3200" b="1" dirty="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貿易法第</a:t>
            </a:r>
            <a:r>
              <a:rPr lang="zh-TW" altLang="en-US" sz="3200" b="1" dirty="0" smtClean="0">
                <a:latin typeface="Times New Roman" panose="02020603050405020304" pitchFamily="18" charset="0"/>
                <a:cs typeface="Times New Roman" panose="02020603050405020304" pitchFamily="18" charset="0"/>
              </a:rPr>
              <a:t>18</a:t>
            </a:r>
            <a:r>
              <a:rPr lang="zh-TW" altLang="en-US" sz="3200" b="1" dirty="0" smtClean="0">
                <a:latin typeface="Times New Roman" panose="02020603050405020304" pitchFamily="18" charset="0"/>
                <a:ea typeface="標楷體" pitchFamily="65" charset="-120"/>
                <a:cs typeface="Times New Roman" panose="02020603050405020304" pitchFamily="18" charset="0"/>
              </a:rPr>
              <a:t>條規定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貨品因輸入增加</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致國內生產相同或直接競爭產品之產業</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遭受嚴重損害或有嚴重損害之虞者</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有關主管機關、該產業或其所屬公會或相關團體</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得向主管機關申請產業受害之調查及進口救濟</a:t>
            </a:r>
            <a:r>
              <a:rPr lang="en-US" altLang="zh-TW" sz="3200" b="1" dirty="0">
                <a:latin typeface="Times New Roman" panose="02020603050405020304" pitchFamily="18" charset="0"/>
                <a:ea typeface="標楷體" pitchFamily="65" charset="-120"/>
                <a:cs typeface="Times New Roman" panose="02020603050405020304" pitchFamily="18" charset="0"/>
              </a:rPr>
              <a:t>.</a:t>
            </a:r>
            <a:endParaRPr lang="zh-TW" altLang="en-US" sz="3200" b="1" dirty="0" smtClean="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33</a:t>
            </a:fld>
            <a:endParaRPr lang="zh-TW" altLang="en-US"/>
          </a:p>
        </p:txBody>
      </p:sp>
    </p:spTree>
    <p:extLst>
      <p:ext uri="{BB962C8B-B14F-4D97-AF65-F5344CB8AC3E}">
        <p14:creationId xmlns:p14="http://schemas.microsoft.com/office/powerpoint/2010/main" xmlns="" val="183158772"/>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395536" y="0"/>
            <a:ext cx="7561262" cy="1196752"/>
          </a:xfrm>
        </p:spPr>
        <p:txBody>
          <a:bodyPr>
            <a:normAutofit fontScale="90000"/>
          </a:bodyPr>
          <a:lstStyle/>
          <a:p>
            <a:pPr algn="ctr" eaLnBrk="1" hangingPunct="1"/>
            <a:r>
              <a:rPr lang="en-US" altLang="zh-TW" sz="4000" b="1" dirty="0" smtClean="0">
                <a:latin typeface="Times New Roman" pitchFamily="18" charset="0"/>
                <a:ea typeface="標楷體" pitchFamily="65" charset="-120"/>
              </a:rPr>
              <a:t>UCP600</a:t>
            </a:r>
            <a:r>
              <a:rPr lang="zh-TW" altLang="en-US" sz="4000" b="1" dirty="0" smtClean="0">
                <a:latin typeface="Times New Roman" pitchFamily="18" charset="0"/>
                <a:ea typeface="標楷體" pitchFamily="65" charset="-120"/>
              </a:rPr>
              <a:t>有關拒付後單據處理</a:t>
            </a:r>
            <a:br>
              <a:rPr lang="zh-TW" altLang="en-US" sz="4000" b="1" dirty="0" smtClean="0">
                <a:latin typeface="Times New Roman" pitchFamily="18" charset="0"/>
                <a:ea typeface="標楷體" pitchFamily="65" charset="-120"/>
              </a:rPr>
            </a:br>
            <a:r>
              <a:rPr lang="zh-TW" altLang="en-US" sz="4000" b="1" dirty="0" smtClean="0">
                <a:latin typeface="Times New Roman" pitchFamily="18" charset="0"/>
                <a:ea typeface="標楷體" pitchFamily="65" charset="-120"/>
              </a:rPr>
              <a:t>之相關規定</a:t>
            </a:r>
          </a:p>
        </p:txBody>
      </p:sp>
      <p:sp>
        <p:nvSpPr>
          <p:cNvPr id="301059" name="Rectangle 3"/>
          <p:cNvSpPr>
            <a:spLocks noGrp="1" noChangeArrowheads="1"/>
          </p:cNvSpPr>
          <p:nvPr>
            <p:ph type="body" idx="1"/>
          </p:nvPr>
        </p:nvSpPr>
        <p:spPr>
          <a:xfrm>
            <a:off x="251520" y="1268760"/>
            <a:ext cx="8359775" cy="5040436"/>
          </a:xfrm>
        </p:spPr>
        <p:txBody>
          <a:bodyPr/>
          <a:lstStyle/>
          <a:p>
            <a:pPr eaLnBrk="1" hangingPunct="1"/>
            <a:r>
              <a:rPr lang="zh-TW" altLang="en-US" sz="3200" b="1" dirty="0" smtClean="0">
                <a:ea typeface="標楷體" pitchFamily="65" charset="-120"/>
              </a:rPr>
              <a:t>銀行留置單據待提示人進一步之指示</a:t>
            </a:r>
            <a:r>
              <a:rPr lang="en-US" altLang="zh-TW" sz="3200" b="1" dirty="0" smtClean="0">
                <a:ea typeface="標楷體" pitchFamily="65" charset="-120"/>
              </a:rPr>
              <a:t>;</a:t>
            </a:r>
            <a:r>
              <a:rPr lang="zh-TW" altLang="en-US" sz="3200" b="1" dirty="0" smtClean="0">
                <a:ea typeface="標楷體" pitchFamily="65" charset="-120"/>
              </a:rPr>
              <a:t>或</a:t>
            </a:r>
          </a:p>
          <a:p>
            <a:pPr eaLnBrk="1" hangingPunct="1"/>
            <a:r>
              <a:rPr lang="zh-TW" altLang="en-US" sz="3200" b="1" dirty="0" smtClean="0">
                <a:solidFill>
                  <a:srgbClr val="FF0000"/>
                </a:solidFill>
                <a:ea typeface="標楷體" pitchFamily="65" charset="-120"/>
              </a:rPr>
              <a:t>開狀銀行</a:t>
            </a:r>
            <a:r>
              <a:rPr lang="zh-TW" altLang="en-US" sz="3200" b="1" dirty="0" smtClean="0">
                <a:ea typeface="標楷體" pitchFamily="65" charset="-120"/>
              </a:rPr>
              <a:t>留置單據直至收到申請人拋棄瑕疵之主張</a:t>
            </a:r>
            <a:r>
              <a:rPr lang="en-US" altLang="zh-TW" sz="3200" b="1" dirty="0" smtClean="0">
                <a:ea typeface="標楷體" pitchFamily="65" charset="-120"/>
              </a:rPr>
              <a:t>,</a:t>
            </a:r>
            <a:r>
              <a:rPr lang="zh-TW" altLang="en-US" sz="3200" b="1" dirty="0" smtClean="0">
                <a:ea typeface="標楷體" pitchFamily="65" charset="-120"/>
              </a:rPr>
              <a:t>且同意接受拋棄</a:t>
            </a:r>
            <a:r>
              <a:rPr lang="en-US" altLang="zh-TW" sz="3200" b="1" dirty="0" smtClean="0">
                <a:ea typeface="標楷體" pitchFamily="65" charset="-120"/>
              </a:rPr>
              <a:t>,</a:t>
            </a:r>
            <a:r>
              <a:rPr lang="zh-TW" altLang="en-US" sz="3200" b="1" dirty="0" smtClean="0">
                <a:ea typeface="標楷體" pitchFamily="65" charset="-120"/>
              </a:rPr>
              <a:t>或於同意接受拋棄前收到提示人進一步之指示</a:t>
            </a:r>
            <a:r>
              <a:rPr lang="en-US" altLang="zh-TW" sz="3200" b="1" dirty="0" smtClean="0">
                <a:ea typeface="標楷體" pitchFamily="65" charset="-120"/>
              </a:rPr>
              <a:t>;</a:t>
            </a:r>
            <a:r>
              <a:rPr lang="zh-TW" altLang="en-US" sz="3200" b="1" dirty="0" smtClean="0">
                <a:ea typeface="標楷體" pitchFamily="65" charset="-120"/>
              </a:rPr>
              <a:t>或</a:t>
            </a:r>
          </a:p>
          <a:p>
            <a:pPr eaLnBrk="1" hangingPunct="1"/>
            <a:r>
              <a:rPr lang="zh-TW" altLang="en-US" sz="3200" b="1" dirty="0" smtClean="0">
                <a:ea typeface="標楷體" pitchFamily="65" charset="-120"/>
              </a:rPr>
              <a:t>銀行退還單據</a:t>
            </a:r>
            <a:r>
              <a:rPr lang="en-US" altLang="zh-TW" sz="3200" b="1" dirty="0" smtClean="0">
                <a:ea typeface="標楷體" pitchFamily="65" charset="-120"/>
              </a:rPr>
              <a:t>;</a:t>
            </a:r>
            <a:r>
              <a:rPr lang="zh-TW" altLang="en-US" sz="3200" b="1" dirty="0" smtClean="0">
                <a:ea typeface="標楷體" pitchFamily="65" charset="-120"/>
              </a:rPr>
              <a:t>或</a:t>
            </a:r>
          </a:p>
          <a:p>
            <a:pPr eaLnBrk="1" hangingPunct="1"/>
            <a:r>
              <a:rPr lang="zh-TW" altLang="en-US" sz="3200" b="1" dirty="0" smtClean="0">
                <a:ea typeface="標楷體" pitchFamily="65" charset="-120"/>
              </a:rPr>
              <a:t>銀行正依先前自提示人收到之指示而作為</a:t>
            </a:r>
            <a:r>
              <a:rPr lang="en-US" altLang="zh-TW" sz="3200" b="1" dirty="0" smtClean="0">
                <a:ea typeface="標楷體" pitchFamily="65" charset="-12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330</a:t>
            </a:fld>
            <a:endParaRPr lang="zh-TW" altLang="en-US"/>
          </a:p>
        </p:txBody>
      </p:sp>
    </p:spTree>
    <p:extLst>
      <p:ext uri="{BB962C8B-B14F-4D97-AF65-F5344CB8AC3E}">
        <p14:creationId xmlns:p14="http://schemas.microsoft.com/office/powerpoint/2010/main" xmlns="" val="1518198165"/>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標題 1"/>
          <p:cNvSpPr>
            <a:spLocks noGrp="1"/>
          </p:cNvSpPr>
          <p:nvPr>
            <p:ph type="title"/>
          </p:nvPr>
        </p:nvSpPr>
        <p:spPr/>
        <p:txBody>
          <a:bodyPr>
            <a:normAutofit/>
          </a:bodyPr>
          <a:lstStyle/>
          <a:p>
            <a:pPr algn="ctr"/>
            <a:r>
              <a:rPr lang="zh-TW" altLang="en-US" sz="4000" b="1" dirty="0" smtClean="0">
                <a:latin typeface="Times New Roman" pitchFamily="18" charset="0"/>
                <a:ea typeface="標楷體" pitchFamily="65" charset="-120"/>
                <a:cs typeface="Times New Roman" pitchFamily="18" charset="0"/>
              </a:rPr>
              <a:t>重行提示之拒付處理</a:t>
            </a:r>
          </a:p>
        </p:txBody>
      </p:sp>
      <p:sp>
        <p:nvSpPr>
          <p:cNvPr id="302083" name="內容版面配置區 2"/>
          <p:cNvSpPr>
            <a:spLocks noGrp="1"/>
          </p:cNvSpPr>
          <p:nvPr>
            <p:ph idx="1"/>
          </p:nvPr>
        </p:nvSpPr>
        <p:spPr>
          <a:xfrm>
            <a:off x="395536" y="1340768"/>
            <a:ext cx="8229600" cy="4411662"/>
          </a:xfrm>
        </p:spPr>
        <p:txBody>
          <a:bodyPr/>
          <a:lstStyle/>
          <a:p>
            <a:r>
              <a:rPr lang="zh-TW" altLang="en-US" sz="3200" b="1" dirty="0" smtClean="0">
                <a:latin typeface="Times New Roman" pitchFamily="18" charset="0"/>
                <a:ea typeface="標楷體" pitchFamily="65" charset="-120"/>
                <a:cs typeface="Times New Roman" pitchFamily="18" charset="0"/>
              </a:rPr>
              <a:t>開狀銀行拒付後</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倘受益人於信用狀有效期限及提示期限前</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補正單據</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而開狀銀行又發現其他瑕疵</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開狀銀行能拒付之事由</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僅限於信用狀有效期限及提示期限前重行提示之單據上所證實之新瑕疵</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且對此重行之提示亦僅能做單次之拒付通知</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4" name="向左箭號 3"/>
          <p:cNvSpPr/>
          <p:nvPr/>
        </p:nvSpPr>
        <p:spPr>
          <a:xfrm>
            <a:off x="6300192" y="5877272"/>
            <a:ext cx="2232248" cy="5760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進口開狀</a:t>
            </a:r>
            <a:r>
              <a:rPr lang="en-US" altLang="zh-TW" sz="2400" b="1" dirty="0" smtClean="0">
                <a:solidFill>
                  <a:schemeClr val="bg1"/>
                </a:solidFill>
              </a:rPr>
              <a:t>END</a:t>
            </a:r>
            <a:endParaRPr lang="zh-TW" altLang="en-US" sz="2400" b="1" dirty="0">
              <a:solidFill>
                <a:schemeClr val="bg1"/>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331</a:t>
            </a:fld>
            <a:endParaRPr lang="zh-TW" altLang="en-US"/>
          </a:p>
        </p:txBody>
      </p:sp>
    </p:spTree>
    <p:extLst>
      <p:ext uri="{BB962C8B-B14F-4D97-AF65-F5344CB8AC3E}">
        <p14:creationId xmlns:p14="http://schemas.microsoft.com/office/powerpoint/2010/main" xmlns="" val="1386672250"/>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57200" y="122238"/>
            <a:ext cx="7543800" cy="714474"/>
          </a:xfrm>
        </p:spPr>
        <p:txBody>
          <a:bodyPr>
            <a:normAutofit fontScale="90000"/>
          </a:bodyPr>
          <a:lstStyle/>
          <a:p>
            <a:pPr algn="ctr" eaLnBrk="1" hangingPunct="1"/>
            <a:r>
              <a:rPr lang="zh-TW" altLang="en-US" sz="4400" b="1" dirty="0" smtClean="0">
                <a:ea typeface="標楷體" pitchFamily="65" charset="-120"/>
              </a:rPr>
              <a:t>信用狀通知</a:t>
            </a:r>
          </a:p>
        </p:txBody>
      </p:sp>
      <p:sp>
        <p:nvSpPr>
          <p:cNvPr id="310275" name="Rectangle 3"/>
          <p:cNvSpPr>
            <a:spLocks noGrp="1" noChangeArrowheads="1"/>
          </p:cNvSpPr>
          <p:nvPr>
            <p:ph type="body" idx="1"/>
          </p:nvPr>
        </p:nvSpPr>
        <p:spPr>
          <a:xfrm>
            <a:off x="0" y="1052736"/>
            <a:ext cx="9144000" cy="5805264"/>
          </a:xfrm>
        </p:spPr>
        <p:txBody>
          <a:bodyPr>
            <a:normAutofit/>
          </a:bodyPr>
          <a:lstStyle/>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依據</a:t>
            </a:r>
            <a:r>
              <a:rPr lang="en-US" altLang="zh-TW" sz="3200" b="1" dirty="0" smtClean="0">
                <a:latin typeface="Times New Roman" panose="02020603050405020304" pitchFamily="18" charset="0"/>
                <a:ea typeface="標楷體" pitchFamily="65" charset="-120"/>
                <a:cs typeface="Times New Roman" panose="02020603050405020304" pitchFamily="18" charset="0"/>
              </a:rPr>
              <a:t>UCP600</a:t>
            </a:r>
            <a:r>
              <a:rPr lang="zh-TW" altLang="en-US" sz="3200" b="1" dirty="0" smtClean="0">
                <a:latin typeface="Times New Roman" panose="02020603050405020304" pitchFamily="18" charset="0"/>
                <a:ea typeface="標楷體" pitchFamily="65" charset="-120"/>
                <a:cs typeface="Times New Roman" panose="02020603050405020304" pitchFamily="18" charset="0"/>
              </a:rPr>
              <a:t>第</a:t>
            </a:r>
            <a:r>
              <a:rPr lang="en-US" altLang="zh-TW" sz="3200" b="1" dirty="0" smtClean="0">
                <a:latin typeface="Times New Roman" panose="02020603050405020304" pitchFamily="18" charset="0"/>
                <a:ea typeface="標楷體" pitchFamily="65" charset="-120"/>
                <a:cs typeface="Times New Roman" panose="02020603050405020304" pitchFamily="18" charset="0"/>
              </a:rPr>
              <a:t>9</a:t>
            </a:r>
            <a:r>
              <a:rPr lang="zh-TW" altLang="en-US" sz="3200" b="1" dirty="0" smtClean="0">
                <a:latin typeface="Times New Roman" panose="02020603050405020304" pitchFamily="18" charset="0"/>
                <a:ea typeface="標楷體" pitchFamily="65" charset="-120"/>
                <a:cs typeface="Times New Roman" panose="02020603050405020304" pitchFamily="18" charset="0"/>
              </a:rPr>
              <a:t>條</a:t>
            </a:r>
            <a:r>
              <a:rPr lang="en-US" altLang="zh-TW" sz="3200" b="1" dirty="0" smtClean="0">
                <a:latin typeface="Times New Roman" panose="02020603050405020304" pitchFamily="18" charset="0"/>
                <a:ea typeface="標楷體" pitchFamily="65" charset="-120"/>
                <a:cs typeface="Times New Roman" panose="02020603050405020304" pitchFamily="18" charset="0"/>
              </a:rPr>
              <a:t>a</a:t>
            </a:r>
            <a:r>
              <a:rPr lang="zh-TW" altLang="en-US" sz="3200" b="1" dirty="0" smtClean="0">
                <a:latin typeface="Times New Roman" panose="02020603050405020304" pitchFamily="18" charset="0"/>
                <a:ea typeface="標楷體" pitchFamily="65" charset="-120"/>
                <a:cs typeface="Times New Roman" panose="02020603050405020304" pitchFamily="18" charset="0"/>
              </a:rPr>
              <a:t>項之規定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非保兌銀行之通知銀行</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對所通知之信用狀及任何修改書並無任何兌付或讓購之義務</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pPr eaLnBrk="1" hangingPunct="1"/>
            <a:r>
              <a:rPr lang="zh-TW" altLang="en-US" sz="3200" b="1" dirty="0" smtClean="0">
                <a:latin typeface="Times New Roman" panose="02020603050405020304" pitchFamily="18" charset="0"/>
                <a:cs typeface="Times New Roman" panose="02020603050405020304" pitchFamily="18" charset="0"/>
              </a:rPr>
              <a:t>銀行受託通知信用狀或修改書</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得選擇通知或不通知</a:t>
            </a:r>
            <a:r>
              <a:rPr lang="en-US" altLang="zh-TW" sz="3200" b="1" dirty="0" smtClean="0">
                <a:latin typeface="Times New Roman" panose="02020603050405020304" pitchFamily="18" charset="0"/>
                <a:cs typeface="Times New Roman" panose="02020603050405020304" pitchFamily="18" charset="0"/>
              </a:rPr>
              <a:t>.</a:t>
            </a:r>
          </a:p>
          <a:p>
            <a:r>
              <a:rPr lang="zh-TW" altLang="en-US" sz="3200" b="1" dirty="0">
                <a:latin typeface="Times New Roman" panose="02020603050405020304" pitchFamily="18" charset="0"/>
                <a:cs typeface="Times New Roman" panose="02020603050405020304" pitchFamily="18" charset="0"/>
              </a:rPr>
              <a:t>選擇</a:t>
            </a:r>
            <a:r>
              <a:rPr lang="zh-TW" altLang="en-US" sz="3200" b="1" dirty="0" smtClean="0">
                <a:latin typeface="Times New Roman" panose="02020603050405020304" pitchFamily="18" charset="0"/>
                <a:cs typeface="Times New Roman" panose="02020603050405020304" pitchFamily="18" charset="0"/>
              </a:rPr>
              <a:t>通知</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a:latin typeface="Times New Roman" panose="02020603050405020304" pitchFamily="18" charset="0"/>
                <a:ea typeface="標楷體" pitchFamily="65" charset="-120"/>
                <a:cs typeface="Times New Roman" panose="02020603050405020304" pitchFamily="18" charset="0"/>
              </a:rPr>
              <a:t>依據</a:t>
            </a:r>
            <a:r>
              <a:rPr lang="en-US" altLang="zh-TW" sz="3200" b="1" dirty="0">
                <a:latin typeface="Times New Roman" panose="02020603050405020304" pitchFamily="18" charset="0"/>
                <a:ea typeface="標楷體" pitchFamily="65" charset="-120"/>
                <a:cs typeface="Times New Roman" panose="02020603050405020304" pitchFamily="18" charset="0"/>
              </a:rPr>
              <a:t>UCP600</a:t>
            </a:r>
            <a:r>
              <a:rPr lang="zh-TW" altLang="en-US" sz="3200" b="1" dirty="0">
                <a:latin typeface="Times New Roman" panose="02020603050405020304" pitchFamily="18" charset="0"/>
                <a:ea typeface="標楷體" pitchFamily="65" charset="-120"/>
                <a:cs typeface="Times New Roman" panose="02020603050405020304" pitchFamily="18" charset="0"/>
              </a:rPr>
              <a:t>第</a:t>
            </a:r>
            <a:r>
              <a:rPr lang="en-US" altLang="zh-TW" sz="3200" b="1" dirty="0">
                <a:latin typeface="Times New Roman" panose="02020603050405020304" pitchFamily="18" charset="0"/>
                <a:ea typeface="標楷體" pitchFamily="65" charset="-120"/>
                <a:cs typeface="Times New Roman" panose="02020603050405020304" pitchFamily="18" charset="0"/>
              </a:rPr>
              <a:t>9</a:t>
            </a:r>
            <a:r>
              <a:rPr lang="zh-TW" altLang="en-US" sz="3200" b="1" dirty="0">
                <a:latin typeface="Times New Roman" panose="02020603050405020304" pitchFamily="18" charset="0"/>
                <a:ea typeface="標楷體" pitchFamily="65" charset="-120"/>
                <a:cs typeface="Times New Roman" panose="02020603050405020304" pitchFamily="18" charset="0"/>
              </a:rPr>
              <a:t>條</a:t>
            </a:r>
            <a:r>
              <a:rPr lang="en-US" altLang="zh-TW" sz="3200" b="1" dirty="0" err="1" smtClean="0">
                <a:latin typeface="Times New Roman" panose="02020603050405020304" pitchFamily="18" charset="0"/>
                <a:ea typeface="標楷體" pitchFamily="65" charset="-120"/>
                <a:cs typeface="Times New Roman" panose="02020603050405020304" pitchFamily="18" charset="0"/>
              </a:rPr>
              <a:t>a&amp;b</a:t>
            </a:r>
            <a:r>
              <a:rPr lang="zh-TW" altLang="en-US" sz="3200" b="1" dirty="0" smtClean="0">
                <a:latin typeface="Times New Roman" panose="02020603050405020304" pitchFamily="18" charset="0"/>
                <a:ea typeface="標楷體" pitchFamily="65" charset="-120"/>
                <a:cs typeface="Times New Roman" panose="02020603050405020304" pitchFamily="18" charset="0"/>
              </a:rPr>
              <a:t>項</a:t>
            </a:r>
            <a:r>
              <a:rPr lang="zh-TW" altLang="en-US" sz="3200" b="1" dirty="0">
                <a:latin typeface="Times New Roman" panose="02020603050405020304" pitchFamily="18" charset="0"/>
                <a:ea typeface="標楷體" pitchFamily="65" charset="-120"/>
                <a:cs typeface="Times New Roman" panose="02020603050405020304" pitchFamily="18" charset="0"/>
              </a:rPr>
              <a:t>之規定</a:t>
            </a:r>
            <a:r>
              <a:rPr lang="en-US" altLang="zh-TW" sz="3200" b="1" dirty="0">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rgbClr val="FF0000"/>
                </a:solidFill>
                <a:latin typeface="Times New Roman" pitchFamily="18" charset="0"/>
                <a:ea typeface="標楷體" pitchFamily="65" charset="-120"/>
                <a:cs typeface="Times New Roman" pitchFamily="18" charset="0"/>
              </a:rPr>
              <a:t>在通知信用狀或修改書時</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通知銀行表示已就信用狀或修改書外觀之真實性予以確認</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且其通知正確的反應所收到信用狀或修改書之條款及條件</a:t>
            </a:r>
            <a:r>
              <a:rPr lang="en-US" altLang="zh-TW" sz="3200" b="1" dirty="0" smtClean="0">
                <a:latin typeface="Times New Roman" panose="02020603050405020304" pitchFamily="18" charset="0"/>
                <a:ea typeface="標楷體" pitchFamily="65" charset="-12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通知銀行得利用另一銀行</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第二通知銀行</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之服務將信用狀或任何修改書通知受益人</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332</a:t>
            </a:fld>
            <a:endParaRPr lang="zh-TW" altLang="en-US"/>
          </a:p>
        </p:txBody>
      </p:sp>
      <p:sp>
        <p:nvSpPr>
          <p:cNvPr id="5" name="燕尾形向右箭號 4"/>
          <p:cNvSpPr/>
          <p:nvPr/>
        </p:nvSpPr>
        <p:spPr>
          <a:xfrm>
            <a:off x="10840" y="0"/>
            <a:ext cx="2400920" cy="648072"/>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rPr>
              <a:t>出口</a:t>
            </a:r>
            <a:r>
              <a:rPr lang="zh-TW" altLang="en-US" sz="2400" b="1" dirty="0">
                <a:solidFill>
                  <a:schemeClr val="tx1"/>
                </a:solidFill>
              </a:rPr>
              <a:t>信用狀</a:t>
            </a:r>
            <a:r>
              <a:rPr lang="zh-TW" altLang="en-US" sz="2400" b="1" dirty="0" smtClean="0">
                <a:solidFill>
                  <a:schemeClr val="tx1"/>
                </a:solidFill>
              </a:rPr>
              <a:t>狀</a:t>
            </a:r>
            <a:endParaRPr lang="zh-TW" altLang="en-US" sz="2400" b="1" dirty="0">
              <a:solidFill>
                <a:schemeClr val="tx1"/>
              </a:solidFill>
            </a:endParaRPr>
          </a:p>
        </p:txBody>
      </p:sp>
      <p:sp>
        <p:nvSpPr>
          <p:cNvPr id="3" name="向右箭號 2"/>
          <p:cNvSpPr/>
          <p:nvPr/>
        </p:nvSpPr>
        <p:spPr>
          <a:xfrm>
            <a:off x="6926290" y="6302672"/>
            <a:ext cx="576064" cy="40466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794694056"/>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57200" y="122238"/>
            <a:ext cx="7543800" cy="930498"/>
          </a:xfrm>
        </p:spPr>
        <p:txBody>
          <a:bodyPr>
            <a:normAutofit/>
          </a:bodyPr>
          <a:lstStyle/>
          <a:p>
            <a:pPr algn="ctr" eaLnBrk="1" hangingPunct="1"/>
            <a:r>
              <a:rPr lang="zh-TW" altLang="en-US" sz="4400" b="1" dirty="0" smtClean="0">
                <a:ea typeface="標楷體" pitchFamily="65" charset="-120"/>
              </a:rPr>
              <a:t>信用狀通知</a:t>
            </a:r>
          </a:p>
        </p:txBody>
      </p:sp>
      <p:sp>
        <p:nvSpPr>
          <p:cNvPr id="310275" name="Rectangle 3"/>
          <p:cNvSpPr>
            <a:spLocks noGrp="1" noChangeArrowheads="1"/>
          </p:cNvSpPr>
          <p:nvPr>
            <p:ph type="body" idx="1"/>
          </p:nvPr>
        </p:nvSpPr>
        <p:spPr>
          <a:xfrm>
            <a:off x="0" y="1268760"/>
            <a:ext cx="9144000" cy="5589240"/>
          </a:xfrm>
        </p:spPr>
        <p:txBody>
          <a:bodyPr/>
          <a:lstStyle/>
          <a:p>
            <a:pPr eaLnBrk="1" hangingPunct="1"/>
            <a:r>
              <a:rPr lang="zh-TW" altLang="en-US" sz="3200" b="1" dirty="0" smtClean="0">
                <a:ea typeface="標楷體" pitchFamily="65" charset="-120"/>
              </a:rPr>
              <a:t>利用通知銀行或第二通知銀行之服務為信用狀通知</a:t>
            </a:r>
            <a:r>
              <a:rPr lang="en-US" altLang="zh-TW" sz="3200" b="1" dirty="0" smtClean="0">
                <a:ea typeface="標楷體" pitchFamily="65" charset="-120"/>
              </a:rPr>
              <a:t>,</a:t>
            </a:r>
            <a:r>
              <a:rPr lang="zh-TW" altLang="en-US" sz="3200" b="1" dirty="0" smtClean="0">
                <a:ea typeface="標楷體" pitchFamily="65" charset="-120"/>
              </a:rPr>
              <a:t>亦須利用同一銀行為任何修改書之通知</a:t>
            </a:r>
            <a:r>
              <a:rPr lang="en-US" altLang="zh-TW" sz="3200" b="1" dirty="0" smtClean="0">
                <a:ea typeface="標楷體" pitchFamily="65" charset="-120"/>
              </a:rPr>
              <a:t>.</a:t>
            </a:r>
            <a:r>
              <a:rPr lang="en-US" altLang="zh-TW" dirty="0" smtClean="0"/>
              <a:t> </a:t>
            </a:r>
          </a:p>
          <a:p>
            <a:pPr eaLnBrk="1" hangingPunct="1"/>
            <a:r>
              <a:rPr lang="zh-TW" altLang="en-US" sz="3200" b="1" dirty="0" smtClean="0">
                <a:ea typeface="標楷體" pitchFamily="65" charset="-120"/>
              </a:rPr>
              <a:t>選擇不通知時</a:t>
            </a:r>
            <a:r>
              <a:rPr lang="en-US" altLang="zh-TW" sz="3200" b="1" dirty="0" smtClean="0">
                <a:ea typeface="標楷體" pitchFamily="65" charset="-120"/>
              </a:rPr>
              <a:t>,</a:t>
            </a:r>
            <a:r>
              <a:rPr lang="zh-TW" altLang="en-US" sz="3200" b="1" dirty="0" smtClean="0">
                <a:ea typeface="標楷體" pitchFamily="65" charset="-120"/>
              </a:rPr>
              <a:t>則其應將此意旨儘速告知所由收受信用狀或修改書或通知書之銀行</a:t>
            </a:r>
            <a:r>
              <a:rPr lang="en-US" altLang="zh-TW" sz="3200" b="1" dirty="0" smtClean="0">
                <a:ea typeface="標楷體" pitchFamily="65" charset="-120"/>
              </a:rPr>
              <a:t>.</a:t>
            </a:r>
            <a:r>
              <a:rPr lang="en-US" altLang="zh-TW" dirty="0" smtClean="0"/>
              <a:t>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333</a:t>
            </a:fld>
            <a:endParaRPr lang="zh-TW" altLang="en-US"/>
          </a:p>
        </p:txBody>
      </p:sp>
    </p:spTree>
    <p:extLst>
      <p:ext uri="{BB962C8B-B14F-4D97-AF65-F5344CB8AC3E}">
        <p14:creationId xmlns:p14="http://schemas.microsoft.com/office/powerpoint/2010/main" xmlns="" val="1444322802"/>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專門術語翻譯或解釋之錯誤</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334</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依據</a:t>
            </a:r>
            <a:r>
              <a:rPr lang="en-US" altLang="zh-TW" sz="3200" b="1" dirty="0">
                <a:latin typeface="Times New Roman" panose="02020603050405020304" pitchFamily="18" charset="0"/>
                <a:cs typeface="Times New Roman" panose="02020603050405020304" pitchFamily="18" charset="0"/>
              </a:rPr>
              <a:t>UCP600</a:t>
            </a:r>
            <a:r>
              <a:rPr lang="zh-TW" altLang="zh-TW" sz="3200" b="1" dirty="0">
                <a:latin typeface="Times New Roman" panose="02020603050405020304" pitchFamily="18" charset="0"/>
                <a:cs typeface="Times New Roman" panose="02020603050405020304" pitchFamily="18" charset="0"/>
              </a:rPr>
              <a:t>第</a:t>
            </a:r>
            <a:r>
              <a:rPr lang="en-US" altLang="zh-TW" sz="3200" b="1" dirty="0">
                <a:latin typeface="Times New Roman" panose="02020603050405020304" pitchFamily="18" charset="0"/>
                <a:cs typeface="Times New Roman" panose="02020603050405020304" pitchFamily="18" charset="0"/>
              </a:rPr>
              <a:t>35</a:t>
            </a:r>
            <a:r>
              <a:rPr lang="zh-TW" altLang="zh-TW" sz="3200" b="1" dirty="0">
                <a:latin typeface="Times New Roman" panose="02020603050405020304" pitchFamily="18" charset="0"/>
                <a:cs typeface="Times New Roman" panose="02020603050405020304" pitchFamily="18" charset="0"/>
              </a:rPr>
              <a:t>條之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銀行</a:t>
            </a:r>
            <a:r>
              <a:rPr lang="zh-TW" altLang="zh-TW" sz="3200" b="1" dirty="0">
                <a:latin typeface="Times New Roman" panose="02020603050405020304" pitchFamily="18" charset="0"/>
                <a:cs typeface="Times New Roman" panose="02020603050405020304" pitchFamily="18" charset="0"/>
              </a:rPr>
              <a:t>對於專門術語翻譯或解釋之錯誤不負義務或責任並得不經翻譯而照轉信用狀</a:t>
            </a:r>
            <a:r>
              <a:rPr lang="zh-TW" altLang="zh-TW" sz="3200" b="1" dirty="0" smtClean="0">
                <a:latin typeface="Times New Roman" panose="02020603050405020304" pitchFamily="18" charset="0"/>
                <a:cs typeface="Times New Roman" panose="02020603050405020304" pitchFamily="18" charset="0"/>
              </a:rPr>
              <a:t>條文</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另</a:t>
            </a:r>
            <a:r>
              <a:rPr lang="zh-TW" altLang="zh-TW" sz="3200" b="1" dirty="0">
                <a:latin typeface="Times New Roman" panose="02020603050405020304" pitchFamily="18" charset="0"/>
                <a:cs typeface="Times New Roman" panose="02020603050405020304" pitchFamily="18" charset="0"/>
              </a:rPr>
              <a:t>銀行對於訊息傳送中或信函或單據遞交中因遲延、滅失、殘缺或其他錯誤所致之後果不負義務或</a:t>
            </a:r>
            <a:r>
              <a:rPr lang="zh-TW" altLang="zh-TW" sz="3200" b="1" dirty="0" smtClean="0">
                <a:latin typeface="Times New Roman" panose="02020603050405020304" pitchFamily="18" charset="0"/>
                <a:cs typeface="Times New Roman" panose="02020603050405020304" pitchFamily="18" charset="0"/>
              </a:rPr>
              <a:t>責任</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69450764"/>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信用狀接受</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335</a:t>
            </a:fld>
            <a:endParaRPr lang="zh-TW" altLang="en-US"/>
          </a:p>
        </p:txBody>
      </p:sp>
      <p:sp>
        <p:nvSpPr>
          <p:cNvPr id="4" name="內容版面配置區 3"/>
          <p:cNvSpPr>
            <a:spLocks noGrp="1"/>
          </p:cNvSpPr>
          <p:nvPr>
            <p:ph sz="quarter" idx="1"/>
          </p:nvPr>
        </p:nvSpPr>
        <p:spPr>
          <a:xfrm>
            <a:off x="179512" y="1219200"/>
            <a:ext cx="8712968" cy="5162128"/>
          </a:xfrm>
        </p:spPr>
        <p:txBody>
          <a:bodyPr>
            <a:noAutofit/>
          </a:bodyPr>
          <a:lstStyle/>
          <a:p>
            <a:r>
              <a:rPr lang="zh-TW" altLang="zh-TW" sz="2800" b="1" dirty="0"/>
              <a:t>信用狀種類、條款及條件等</a:t>
            </a:r>
            <a:r>
              <a:rPr lang="zh-TW" altLang="zh-TW" sz="2800" b="1" dirty="0" smtClean="0"/>
              <a:t>內容</a:t>
            </a:r>
            <a:r>
              <a:rPr lang="en-US" altLang="zh-TW" sz="2800" b="1" dirty="0" smtClean="0"/>
              <a:t>,</a:t>
            </a:r>
            <a:r>
              <a:rPr lang="zh-TW" altLang="zh-TW" sz="2800" b="1" dirty="0" smtClean="0"/>
              <a:t>是否</a:t>
            </a:r>
            <a:r>
              <a:rPr lang="zh-TW" altLang="zh-TW" sz="2800" b="1" dirty="0"/>
              <a:t>與開狀所依據之買賣契約</a:t>
            </a:r>
            <a:r>
              <a:rPr lang="zh-TW" altLang="zh-TW" sz="2800" b="1" dirty="0" smtClean="0"/>
              <a:t>一致</a:t>
            </a:r>
            <a:r>
              <a:rPr lang="en-US" altLang="zh-TW" sz="2800" b="1" dirty="0" smtClean="0"/>
              <a:t>,</a:t>
            </a:r>
            <a:r>
              <a:rPr lang="zh-TW" altLang="zh-TW" sz="2800" b="1" dirty="0" smtClean="0"/>
              <a:t>如</a:t>
            </a:r>
            <a:r>
              <a:rPr lang="zh-TW" altLang="zh-TW" sz="2800" b="1" dirty="0"/>
              <a:t>有不符應要求修改信用</a:t>
            </a:r>
            <a:r>
              <a:rPr lang="zh-TW" altLang="zh-TW" sz="2800" b="1" dirty="0" smtClean="0"/>
              <a:t>狀</a:t>
            </a:r>
            <a:r>
              <a:rPr lang="en-US" altLang="zh-TW" sz="2800" b="1" dirty="0" smtClean="0"/>
              <a:t>.</a:t>
            </a:r>
          </a:p>
          <a:p>
            <a:r>
              <a:rPr lang="zh-TW" altLang="zh-TW" sz="2800" b="1" dirty="0"/>
              <a:t>開狀銀行之信用狀況？如信用不</a:t>
            </a:r>
            <a:r>
              <a:rPr lang="zh-TW" altLang="zh-TW" sz="2800" b="1" dirty="0" smtClean="0"/>
              <a:t>佳</a:t>
            </a:r>
            <a:r>
              <a:rPr lang="en-US" altLang="zh-TW" sz="2800" b="1" dirty="0" smtClean="0"/>
              <a:t>,</a:t>
            </a:r>
            <a:r>
              <a:rPr lang="zh-TW" altLang="zh-TW" sz="2800" b="1" dirty="0" smtClean="0"/>
              <a:t>是否</a:t>
            </a:r>
            <a:r>
              <a:rPr lang="zh-TW" altLang="zh-TW" sz="2800" b="1" dirty="0"/>
              <a:t>有經信用良好之另一銀行附加其保</a:t>
            </a:r>
            <a:r>
              <a:rPr lang="zh-TW" altLang="zh-TW" sz="2800" b="1" dirty="0" smtClean="0"/>
              <a:t>兌</a:t>
            </a:r>
            <a:endParaRPr lang="en-US" altLang="zh-TW" sz="2800" b="1" dirty="0" smtClean="0"/>
          </a:p>
          <a:p>
            <a:r>
              <a:rPr lang="zh-TW" altLang="zh-TW" sz="2800" b="1" dirty="0"/>
              <a:t>信用狀之外表經確認有效之信用狀</a:t>
            </a:r>
            <a:r>
              <a:rPr lang="en-US" altLang="zh-TW" sz="2800" b="1" dirty="0"/>
              <a:t>(</a:t>
            </a:r>
            <a:r>
              <a:rPr lang="zh-TW" altLang="zh-TW" sz="2800" b="1" dirty="0" smtClean="0"/>
              <a:t>如</a:t>
            </a:r>
            <a:r>
              <a:rPr lang="en-US" altLang="zh-TW" sz="2800" b="1" dirty="0" smtClean="0"/>
              <a:t>:</a:t>
            </a:r>
            <a:r>
              <a:rPr lang="zh-TW" altLang="zh-TW" sz="2800" b="1" dirty="0" smtClean="0"/>
              <a:t>押</a:t>
            </a:r>
            <a:r>
              <a:rPr lang="zh-TW" altLang="zh-TW" sz="2800" b="1" dirty="0"/>
              <a:t>碼符合、簽字驗符</a:t>
            </a:r>
            <a:r>
              <a:rPr lang="en-US" altLang="zh-TW" sz="2800" b="1" dirty="0" smtClean="0"/>
              <a:t>)</a:t>
            </a:r>
          </a:p>
          <a:p>
            <a:r>
              <a:rPr lang="zh-TW" altLang="zh-TW" sz="2800" b="1" dirty="0"/>
              <a:t>是否為正本信用狀</a:t>
            </a:r>
            <a:r>
              <a:rPr lang="en-US" altLang="zh-TW" sz="2800" b="1" dirty="0"/>
              <a:t>(UCP</a:t>
            </a:r>
            <a:r>
              <a:rPr lang="zh-TW" altLang="zh-TW" sz="2800" b="1" dirty="0"/>
              <a:t>稱為可憑使用信用狀</a:t>
            </a:r>
            <a:r>
              <a:rPr lang="en-US" altLang="zh-TW" sz="2800" b="1" dirty="0" smtClean="0"/>
              <a:t>)</a:t>
            </a:r>
          </a:p>
          <a:p>
            <a:r>
              <a:rPr lang="zh-TW" altLang="zh-TW" sz="2800" b="1" dirty="0"/>
              <a:t>信用狀是否可在任何銀行使用</a:t>
            </a:r>
            <a:r>
              <a:rPr lang="en-US" altLang="zh-TW" sz="2800" b="1" dirty="0"/>
              <a:t>(available with any bank</a:t>
            </a:r>
            <a:r>
              <a:rPr lang="en-US" altLang="zh-TW" sz="2800" b="1" dirty="0" smtClean="0"/>
              <a:t>)</a:t>
            </a:r>
          </a:p>
          <a:p>
            <a:r>
              <a:rPr lang="zh-TW" altLang="zh-TW" sz="2800" b="1" dirty="0"/>
              <a:t>是否為保兌信用狀</a:t>
            </a:r>
            <a:endParaRPr lang="zh-TW" altLang="en-US" sz="2800" b="1" dirty="0"/>
          </a:p>
        </p:txBody>
      </p:sp>
      <p:sp>
        <p:nvSpPr>
          <p:cNvPr id="5" name="向右箭號 4"/>
          <p:cNvSpPr/>
          <p:nvPr/>
        </p:nvSpPr>
        <p:spPr>
          <a:xfrm>
            <a:off x="3707904" y="5661248"/>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1979712" y="3573016"/>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2792481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標題 1"/>
          <p:cNvSpPr>
            <a:spLocks noGrp="1"/>
          </p:cNvSpPr>
          <p:nvPr>
            <p:ph type="title"/>
          </p:nvPr>
        </p:nvSpPr>
        <p:spPr>
          <a:xfrm>
            <a:off x="457200" y="122238"/>
            <a:ext cx="7543800" cy="877887"/>
          </a:xfrm>
        </p:spPr>
        <p:txBody>
          <a:bodyPr>
            <a:normAutofit/>
          </a:bodyPr>
          <a:lstStyle/>
          <a:p>
            <a:pPr algn="ctr"/>
            <a:r>
              <a:rPr lang="zh-TW" altLang="en-US" sz="4000" b="1" dirty="0" smtClean="0">
                <a:latin typeface="Times New Roman" pitchFamily="18" charset="0"/>
                <a:ea typeface="標楷體" pitchFamily="65" charset="-120"/>
                <a:cs typeface="Times New Roman" pitchFamily="18" charset="0"/>
              </a:rPr>
              <a:t>可憑使用之信用狀或修改書</a:t>
            </a:r>
          </a:p>
        </p:txBody>
      </p:sp>
      <p:sp>
        <p:nvSpPr>
          <p:cNvPr id="309251" name="內容版面配置區 2"/>
          <p:cNvSpPr>
            <a:spLocks noGrp="1"/>
          </p:cNvSpPr>
          <p:nvPr>
            <p:ph idx="1"/>
          </p:nvPr>
        </p:nvSpPr>
        <p:spPr>
          <a:xfrm>
            <a:off x="0" y="1124745"/>
            <a:ext cx="9144000" cy="5518944"/>
          </a:xfrm>
        </p:spPr>
        <p:txBody>
          <a:bodyPr>
            <a:noAutofit/>
          </a:bodyPr>
          <a:lstStyle/>
          <a:p>
            <a:r>
              <a:rPr lang="zh-TW" altLang="en-US" sz="3200" b="1" dirty="0" smtClean="0">
                <a:latin typeface="Times New Roman" pitchFamily="18" charset="0"/>
                <a:ea typeface="標楷體" pitchFamily="65" charset="-120"/>
                <a:cs typeface="Times New Roman" pitchFamily="18" charset="0"/>
              </a:rPr>
              <a:t>依據</a:t>
            </a:r>
            <a:r>
              <a:rPr lang="en-US" altLang="zh-TW" sz="3200" b="1" dirty="0" smtClean="0">
                <a:latin typeface="Times New Roman" pitchFamily="18" charset="0"/>
                <a:ea typeface="標楷體" pitchFamily="65" charset="-120"/>
                <a:cs typeface="Times New Roman" pitchFamily="18" charset="0"/>
              </a:rPr>
              <a:t>UCP600</a:t>
            </a:r>
            <a:r>
              <a:rPr lang="zh-TW" altLang="en-US" sz="3200" b="1" dirty="0" smtClean="0">
                <a:latin typeface="Times New Roman" pitchFamily="18" charset="0"/>
                <a:ea typeface="標楷體" pitchFamily="65" charset="-120"/>
                <a:cs typeface="Times New Roman" pitchFamily="18" charset="0"/>
              </a:rPr>
              <a:t>第</a:t>
            </a:r>
            <a:r>
              <a:rPr lang="en-US" altLang="zh-TW" sz="3200" b="1" dirty="0" smtClean="0">
                <a:latin typeface="Times New Roman" pitchFamily="18" charset="0"/>
                <a:ea typeface="標楷體" pitchFamily="65" charset="-120"/>
                <a:cs typeface="Times New Roman" pitchFamily="18" charset="0"/>
              </a:rPr>
              <a:t>11</a:t>
            </a:r>
            <a:r>
              <a:rPr lang="zh-TW" altLang="en-US" sz="3200" b="1" dirty="0" smtClean="0">
                <a:latin typeface="Times New Roman" pitchFamily="18" charset="0"/>
                <a:ea typeface="標楷體" pitchFamily="65" charset="-120"/>
                <a:cs typeface="Times New Roman" pitchFamily="18" charset="0"/>
              </a:rPr>
              <a:t>條</a:t>
            </a:r>
            <a:r>
              <a:rPr lang="en-US" altLang="zh-TW" sz="3200" b="1" dirty="0" smtClean="0">
                <a:latin typeface="Times New Roman" pitchFamily="18" charset="0"/>
                <a:ea typeface="標楷體" pitchFamily="65" charset="-120"/>
                <a:cs typeface="Times New Roman" pitchFamily="18" charset="0"/>
              </a:rPr>
              <a:t>a</a:t>
            </a:r>
            <a:r>
              <a:rPr lang="zh-TW" altLang="en-US" sz="3200" b="1" dirty="0" smtClean="0">
                <a:latin typeface="Times New Roman" pitchFamily="18" charset="0"/>
                <a:ea typeface="標楷體" pitchFamily="65" charset="-120"/>
                <a:cs typeface="Times New Roman" pitchFamily="18" charset="0"/>
              </a:rPr>
              <a:t>項之規定</a:t>
            </a:r>
            <a:r>
              <a:rPr lang="en-US" altLang="zh-TW" sz="3200" b="1" dirty="0" smtClean="0">
                <a:latin typeface="Times New Roman" pitchFamily="18" charset="0"/>
                <a:ea typeface="標楷體" pitchFamily="65" charset="-120"/>
                <a:cs typeface="Times New Roman" pitchFamily="18" charset="0"/>
              </a:rPr>
              <a:t>:</a:t>
            </a: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以經確認</a:t>
            </a:r>
            <a:r>
              <a:rPr lang="en-US" altLang="zh-TW" sz="3200" b="1" dirty="0" smtClean="0">
                <a:latin typeface="Times New Roman" pitchFamily="18" charset="0"/>
                <a:ea typeface="標楷體" pitchFamily="65" charset="-120"/>
                <a:cs typeface="Times New Roman" pitchFamily="18" charset="0"/>
              </a:rPr>
              <a:t>(Authenticated)</a:t>
            </a:r>
            <a:r>
              <a:rPr lang="zh-TW" altLang="en-US" sz="3200" b="1" dirty="0" smtClean="0">
                <a:latin typeface="Times New Roman" pitchFamily="18" charset="0"/>
                <a:ea typeface="標楷體" pitchFamily="65" charset="-120"/>
                <a:cs typeface="Times New Roman" pitchFamily="18" charset="0"/>
              </a:rPr>
              <a:t>之電傳指示</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且未註明</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明細後送</a:t>
            </a:r>
            <a:r>
              <a:rPr lang="en-US" altLang="zh-TW" sz="3200" b="1" dirty="0" smtClean="0">
                <a:latin typeface="Times New Roman" pitchFamily="18" charset="0"/>
                <a:ea typeface="標楷體" pitchFamily="65" charset="-120"/>
                <a:cs typeface="Times New Roman" pitchFamily="18" charset="0"/>
              </a:rPr>
              <a:t>(full details to follow)”</a:t>
            </a:r>
            <a:r>
              <a:rPr lang="zh-TW" altLang="en-US" sz="3200" b="1" dirty="0" smtClean="0">
                <a:latin typeface="Times New Roman" pitchFamily="18" charset="0"/>
                <a:ea typeface="標楷體" pitchFamily="65" charset="-120"/>
                <a:cs typeface="Times New Roman" pitchFamily="18" charset="0"/>
              </a:rPr>
              <a:t>或類似用語之通知</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即視為可憑使用之信用狀</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或修改書</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不須另寄證實書</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隨後寄至之證實書</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通知銀行將不予理會</a:t>
            </a:r>
            <a:r>
              <a:rPr lang="en-US" altLang="zh-TW" sz="3200" b="1" dirty="0" smtClean="0">
                <a:latin typeface="Times New Roman" pitchFamily="18" charset="0"/>
                <a:ea typeface="標楷體" pitchFamily="65" charset="-120"/>
                <a:cs typeface="Times New Roman" pitchFamily="18" charset="0"/>
              </a:rPr>
              <a:t>.</a:t>
            </a: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如電傳載明</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明細後送</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或類似意旨之文句</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或敘明郵寄證實書始為可憑使用之信用狀或修改書時</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則該項電傳將不視為可憑使用之信用狀或修改書</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開狀銀行須盡速開發可憑使用之信用狀或修改書</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其條款不得與該電傳有所牴觸</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336</a:t>
            </a:fld>
            <a:endParaRPr lang="zh-TW" altLang="en-US"/>
          </a:p>
        </p:txBody>
      </p:sp>
      <p:sp>
        <p:nvSpPr>
          <p:cNvPr id="3" name="上彎箭號 2"/>
          <p:cNvSpPr/>
          <p:nvPr/>
        </p:nvSpPr>
        <p:spPr>
          <a:xfrm>
            <a:off x="6012160" y="5877272"/>
            <a:ext cx="504056" cy="36004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4168782767"/>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457200" y="122238"/>
            <a:ext cx="7543800" cy="1020762"/>
          </a:xfrm>
        </p:spPr>
        <p:txBody>
          <a:bodyPr/>
          <a:lstStyle/>
          <a:p>
            <a:pPr algn="ctr" eaLnBrk="1" hangingPunct="1"/>
            <a:r>
              <a:rPr lang="zh-TW" altLang="en-US" sz="4000" b="1" dirty="0" smtClean="0">
                <a:ea typeface="標楷體" pitchFamily="65" charset="-120"/>
              </a:rPr>
              <a:t>信用狀保兌</a:t>
            </a:r>
          </a:p>
        </p:txBody>
      </p:sp>
      <p:sp>
        <p:nvSpPr>
          <p:cNvPr id="316419" name="Rectangle 3"/>
          <p:cNvSpPr>
            <a:spLocks noGrp="1" noChangeArrowheads="1"/>
          </p:cNvSpPr>
          <p:nvPr>
            <p:ph type="body" idx="1"/>
          </p:nvPr>
        </p:nvSpPr>
        <p:spPr>
          <a:xfrm>
            <a:off x="0" y="1196753"/>
            <a:ext cx="9144000" cy="5661248"/>
          </a:xfrm>
        </p:spPr>
        <p:txBody>
          <a:bodyPr/>
          <a:lstStyle/>
          <a:p>
            <a:pPr eaLnBrk="1" hangingPunct="1">
              <a:lnSpc>
                <a:spcPct val="90000"/>
              </a:lnSpc>
            </a:pPr>
            <a:r>
              <a:rPr lang="zh-TW" altLang="en-US" sz="2800" b="1" dirty="0" smtClean="0">
                <a:latin typeface="Verdana" pitchFamily="34" charset="0"/>
                <a:ea typeface="標楷體" pitchFamily="65" charset="-120"/>
                <a:cs typeface="Times New Roman" pitchFamily="18" charset="0"/>
              </a:rPr>
              <a:t>保兌</a:t>
            </a:r>
            <a:r>
              <a:rPr lang="en-US" altLang="zh-TW" sz="2800" b="1" dirty="0" smtClean="0">
                <a:latin typeface="Verdana" pitchFamily="34" charset="0"/>
                <a:ea typeface="標楷體" pitchFamily="65" charset="-120"/>
                <a:cs typeface="Times New Roman" pitchFamily="18" charset="0"/>
              </a:rPr>
              <a:t>:</a:t>
            </a:r>
            <a:r>
              <a:rPr lang="zh-TW" altLang="en-US" sz="2800" b="1" dirty="0" smtClean="0">
                <a:latin typeface="Verdana" pitchFamily="34" charset="0"/>
                <a:ea typeface="標楷體" pitchFamily="65" charset="-120"/>
                <a:cs typeface="Times New Roman" pitchFamily="18" charset="0"/>
              </a:rPr>
              <a:t>指保兌銀行於開狀銀行原有之確定承諾外</a:t>
            </a:r>
            <a:r>
              <a:rPr lang="en-US" altLang="zh-TW" sz="2800" b="1" dirty="0" smtClean="0">
                <a:latin typeface="Verdana" pitchFamily="34" charset="0"/>
                <a:ea typeface="標楷體" pitchFamily="65" charset="-120"/>
                <a:cs typeface="Times New Roman" pitchFamily="18" charset="0"/>
              </a:rPr>
              <a:t>,</a:t>
            </a:r>
            <a:r>
              <a:rPr lang="zh-TW" altLang="en-US" sz="2800" b="1" dirty="0" smtClean="0">
                <a:latin typeface="Verdana" pitchFamily="34" charset="0"/>
                <a:ea typeface="標楷體" pitchFamily="65" charset="-120"/>
                <a:cs typeface="Times New Roman" pitchFamily="18" charset="0"/>
              </a:rPr>
              <a:t>亦對符合之提示為兌付或讓購之確定承諾</a:t>
            </a:r>
            <a:r>
              <a:rPr lang="en-US" altLang="zh-TW" sz="2800" b="1" dirty="0" smtClean="0">
                <a:latin typeface="Verdana" pitchFamily="34" charset="0"/>
                <a:ea typeface="標楷體" pitchFamily="65" charset="-120"/>
                <a:cs typeface="Times New Roman" pitchFamily="18" charset="0"/>
              </a:rPr>
              <a:t>.</a:t>
            </a:r>
          </a:p>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保兌銀行</a:t>
            </a:r>
            <a:r>
              <a:rPr lang="en-US" altLang="zh-TW" sz="2800" b="1" dirty="0" smtClean="0">
                <a:latin typeface="Verdana" pitchFamily="34" charset="0"/>
                <a:ea typeface="標楷體" pitchFamily="65" charset="-120"/>
                <a:cs typeface="Times New Roman" pitchFamily="18" charset="0"/>
              </a:rPr>
              <a:t>:</a:t>
            </a:r>
            <a:r>
              <a:rPr lang="zh-TW" altLang="en-US" sz="2800" b="1" dirty="0" smtClean="0">
                <a:latin typeface="Verdana" pitchFamily="34" charset="0"/>
                <a:ea typeface="標楷體" pitchFamily="65" charset="-120"/>
                <a:cs typeface="Times New Roman" pitchFamily="18" charset="0"/>
              </a:rPr>
              <a:t>指經開狀銀行之授權或委託</a:t>
            </a:r>
            <a:r>
              <a:rPr lang="en-US" altLang="zh-TW" sz="2800" b="1" dirty="0" smtClean="0">
                <a:latin typeface="Verdana" pitchFamily="34" charset="0"/>
                <a:ea typeface="標楷體" pitchFamily="65" charset="-120"/>
                <a:cs typeface="Times New Roman" pitchFamily="18" charset="0"/>
              </a:rPr>
              <a:t>,</a:t>
            </a:r>
            <a:r>
              <a:rPr lang="zh-TW" altLang="en-US" sz="2800" b="1" dirty="0" smtClean="0">
                <a:latin typeface="Verdana" pitchFamily="34" charset="0"/>
                <a:ea typeface="標楷體" pitchFamily="65" charset="-120"/>
                <a:cs typeface="Times New Roman" pitchFamily="18" charset="0"/>
              </a:rPr>
              <a:t>對信用狀加以保兌之銀行</a:t>
            </a:r>
            <a:r>
              <a:rPr lang="en-US" altLang="zh-TW" sz="2800" b="1" dirty="0" smtClean="0">
                <a:latin typeface="Verdana" pitchFamily="34" charset="0"/>
                <a:ea typeface="標楷體" pitchFamily="65" charset="-120"/>
                <a:cs typeface="Times New Roman" pitchFamily="18" charset="0"/>
              </a:rPr>
              <a:t>.</a:t>
            </a:r>
          </a:p>
          <a:p>
            <a:pPr eaLnBrk="1" hangingPunct="1">
              <a:lnSpc>
                <a:spcPct val="90000"/>
              </a:lnSpc>
            </a:pPr>
            <a:r>
              <a:rPr lang="zh-TW" altLang="en-US" sz="2800" b="1" dirty="0" smtClean="0">
                <a:solidFill>
                  <a:srgbClr val="FF0000"/>
                </a:solidFill>
                <a:latin typeface="Times New Roman" pitchFamily="18" charset="0"/>
                <a:ea typeface="標楷體" pitchFamily="65" charset="-120"/>
                <a:cs typeface="Times New Roman" pitchFamily="18" charset="0"/>
              </a:rPr>
              <a:t>保兌銀行之義務</a:t>
            </a:r>
            <a:r>
              <a:rPr lang="en-US" altLang="zh-TW" sz="2800" b="1" dirty="0" smtClean="0">
                <a:solidFill>
                  <a:srgbClr val="FF0000"/>
                </a:solidFill>
                <a:latin typeface="Verdana" pitchFamily="34" charset="0"/>
                <a:ea typeface="標楷體" pitchFamily="65" charset="-120"/>
                <a:cs typeface="Times New Roman" pitchFamily="18" charset="0"/>
              </a:rPr>
              <a:t>:</a:t>
            </a:r>
            <a:r>
              <a:rPr lang="zh-TW" altLang="en-US" sz="2800" b="1" dirty="0" smtClean="0">
                <a:solidFill>
                  <a:srgbClr val="FF0000"/>
                </a:solidFill>
                <a:latin typeface="Verdana" pitchFamily="34" charset="0"/>
                <a:ea typeface="標楷體" pitchFamily="65" charset="-120"/>
                <a:cs typeface="Times New Roman" pitchFamily="18" charset="0"/>
              </a:rPr>
              <a:t>保兌銀行之義務與開狀銀行相同</a:t>
            </a:r>
            <a:r>
              <a:rPr lang="en-US" altLang="zh-TW" sz="2800" b="1" dirty="0" smtClean="0">
                <a:solidFill>
                  <a:srgbClr val="FF0000"/>
                </a:solidFill>
                <a:latin typeface="Verdana" pitchFamily="34" charset="0"/>
                <a:ea typeface="標楷體" pitchFamily="65" charset="-120"/>
                <a:cs typeface="Times New Roman" pitchFamily="18" charset="0"/>
              </a:rPr>
              <a:t>,</a:t>
            </a:r>
            <a:r>
              <a:rPr lang="zh-TW" altLang="en-US" sz="2800" b="1" dirty="0" smtClean="0">
                <a:solidFill>
                  <a:srgbClr val="FF0000"/>
                </a:solidFill>
                <a:latin typeface="Verdana" pitchFamily="34" charset="0"/>
                <a:ea typeface="標楷體" pitchFamily="65" charset="-120"/>
                <a:cs typeface="Times New Roman" pitchFamily="18" charset="0"/>
              </a:rPr>
              <a:t>且為獨立的</a:t>
            </a:r>
            <a:r>
              <a:rPr lang="en-US" altLang="zh-TW" sz="2800" b="1" dirty="0" smtClean="0">
                <a:solidFill>
                  <a:srgbClr val="FF0000"/>
                </a:solidFill>
                <a:latin typeface="Verdana" pitchFamily="34" charset="0"/>
                <a:ea typeface="標楷體" pitchFamily="65" charset="-120"/>
                <a:cs typeface="Times New Roman" pitchFamily="18" charset="0"/>
              </a:rPr>
              <a:t>.</a:t>
            </a:r>
            <a:r>
              <a:rPr lang="en-US" altLang="zh-TW" sz="2800" b="1" dirty="0" smtClean="0">
                <a:solidFill>
                  <a:srgbClr val="FF0000"/>
                </a:solidFill>
                <a:latin typeface="Times New Roman" pitchFamily="18" charset="0"/>
                <a:ea typeface="標楷體" pitchFamily="65" charset="-120"/>
                <a:cs typeface="Times New Roman" pitchFamily="18" charset="0"/>
              </a:rPr>
              <a:t> </a:t>
            </a:r>
          </a:p>
          <a:p>
            <a:pPr eaLnBrk="1" hangingPunct="1">
              <a:lnSpc>
                <a:spcPct val="90000"/>
              </a:lnSpc>
            </a:pPr>
            <a:r>
              <a:rPr lang="zh-TW" altLang="en-US" sz="2800" b="1" dirty="0" smtClean="0">
                <a:solidFill>
                  <a:srgbClr val="FF0000"/>
                </a:solidFill>
                <a:latin typeface="Times New Roman" pitchFamily="18" charset="0"/>
                <a:ea typeface="標楷體" pitchFamily="65" charset="-120"/>
                <a:cs typeface="Times New Roman" pitchFamily="18" charset="0"/>
              </a:rPr>
              <a:t>保兌之作成</a:t>
            </a:r>
            <a:r>
              <a:rPr lang="en-US" altLang="zh-TW" sz="2800" b="1" dirty="0" smtClean="0">
                <a:solidFill>
                  <a:srgbClr val="FF0000"/>
                </a:solidFill>
                <a:latin typeface="Verdana" pitchFamily="34" charset="0"/>
                <a:ea typeface="標楷體" pitchFamily="65" charset="-120"/>
                <a:cs typeface="Times New Roman" pitchFamily="18" charset="0"/>
              </a:rPr>
              <a:t>:</a:t>
            </a:r>
            <a:r>
              <a:rPr lang="zh-TW" altLang="en-US" sz="2800" b="1" dirty="0" smtClean="0">
                <a:solidFill>
                  <a:srgbClr val="FF0000"/>
                </a:solidFill>
                <a:latin typeface="Verdana" pitchFamily="34" charset="0"/>
                <a:ea typeface="標楷體" pitchFamily="65" charset="-120"/>
                <a:cs typeface="Times New Roman" pitchFamily="18" charset="0"/>
              </a:rPr>
              <a:t>保兌銀行對信用狀附加保兌</a:t>
            </a:r>
            <a:r>
              <a:rPr lang="en-US" altLang="zh-TW" sz="2800" b="1" dirty="0" smtClean="0">
                <a:solidFill>
                  <a:srgbClr val="FF0000"/>
                </a:solidFill>
                <a:latin typeface="Verdana" pitchFamily="34" charset="0"/>
                <a:ea typeface="標楷體" pitchFamily="65" charset="-120"/>
                <a:cs typeface="Times New Roman" pitchFamily="18" charset="0"/>
              </a:rPr>
              <a:t>,</a:t>
            </a:r>
            <a:r>
              <a:rPr lang="zh-TW" altLang="en-US" sz="2800" b="1" dirty="0" smtClean="0">
                <a:solidFill>
                  <a:srgbClr val="FF0000"/>
                </a:solidFill>
                <a:latin typeface="Verdana" pitchFamily="34" charset="0"/>
                <a:ea typeface="標楷體" pitchFamily="65" charset="-120"/>
                <a:cs typeface="Times New Roman" pitchFamily="18" charset="0"/>
              </a:rPr>
              <a:t>須得開狀銀行之授權或委託</a:t>
            </a:r>
            <a:r>
              <a:rPr lang="en-US" altLang="zh-TW" sz="2800" b="1" dirty="0" smtClean="0">
                <a:solidFill>
                  <a:srgbClr val="FF0000"/>
                </a:solidFill>
                <a:latin typeface="Verdana" pitchFamily="34" charset="0"/>
                <a:ea typeface="標楷體" pitchFamily="65" charset="-120"/>
                <a:cs typeface="Times New Roman" pitchFamily="18" charset="0"/>
              </a:rPr>
              <a:t>.</a:t>
            </a:r>
            <a:r>
              <a:rPr lang="zh-TW" altLang="en-US" sz="2800" b="1" dirty="0" smtClean="0">
                <a:solidFill>
                  <a:srgbClr val="FF0000"/>
                </a:solidFill>
                <a:latin typeface="Verdana" pitchFamily="34" charset="0"/>
                <a:ea typeface="標楷體" pitchFamily="65" charset="-120"/>
                <a:cs typeface="Times New Roman" pitchFamily="18" charset="0"/>
              </a:rPr>
              <a:t>且須保兌銀行之同意家保兌</a:t>
            </a:r>
            <a:r>
              <a:rPr lang="en-US" altLang="zh-TW" sz="2800" b="1" dirty="0" smtClean="0">
                <a:solidFill>
                  <a:srgbClr val="FF0000"/>
                </a:solidFill>
                <a:latin typeface="Verdana" pitchFamily="34" charset="0"/>
                <a:ea typeface="標楷體" pitchFamily="65" charset="-120"/>
                <a:cs typeface="Times New Roman" pitchFamily="18" charset="0"/>
              </a:rPr>
              <a:t>.</a:t>
            </a:r>
          </a:p>
          <a:p>
            <a:pPr eaLnBrk="1" hangingPunct="1">
              <a:lnSpc>
                <a:spcPct val="90000"/>
              </a:lnSpc>
            </a:pPr>
            <a:r>
              <a:rPr lang="zh-TW" altLang="en-US" sz="2800" b="1" dirty="0" smtClean="0">
                <a:latin typeface="Times New Roman" pitchFamily="18" charset="0"/>
                <a:ea typeface="標楷體" pitchFamily="65" charset="-120"/>
                <a:cs typeface="Times New Roman" pitchFamily="18" charset="0"/>
              </a:rPr>
              <a:t>保兌責任之起訖</a:t>
            </a:r>
            <a:r>
              <a:rPr lang="en-US" altLang="zh-TW" sz="2800" b="1" dirty="0" smtClean="0">
                <a:latin typeface="Verdana" pitchFamily="34" charset="0"/>
                <a:ea typeface="標楷體" pitchFamily="65" charset="-120"/>
                <a:cs typeface="Times New Roman" pitchFamily="18" charset="0"/>
              </a:rPr>
              <a:t>:</a:t>
            </a:r>
            <a:r>
              <a:rPr lang="zh-TW" altLang="en-US" sz="2800" b="1" dirty="0" smtClean="0">
                <a:latin typeface="Verdana" pitchFamily="34" charset="0"/>
                <a:ea typeface="標楷體" pitchFamily="65" charset="-120"/>
                <a:cs typeface="Times New Roman" pitchFamily="18" charset="0"/>
              </a:rPr>
              <a:t>保兌銀行自信用狀加以保兌時起</a:t>
            </a:r>
            <a:r>
              <a:rPr lang="en-US" altLang="zh-TW" sz="2800" b="1" dirty="0" smtClean="0">
                <a:latin typeface="Verdana" pitchFamily="34" charset="0"/>
                <a:ea typeface="標楷體" pitchFamily="65" charset="-120"/>
                <a:cs typeface="Times New Roman" pitchFamily="18" charset="0"/>
              </a:rPr>
              <a:t>,</a:t>
            </a:r>
            <a:r>
              <a:rPr lang="zh-TW" altLang="en-US" sz="2800" b="1" dirty="0" smtClean="0">
                <a:latin typeface="Verdana" pitchFamily="34" charset="0"/>
                <a:ea typeface="標楷體" pitchFamily="65" charset="-120"/>
                <a:cs typeface="Times New Roman" pitchFamily="18" charset="0"/>
              </a:rPr>
              <a:t>即受其應為兌付或讓購之不可撤銷之拘束</a:t>
            </a:r>
            <a:r>
              <a:rPr lang="en-US" altLang="zh-TW" sz="2800" b="1" dirty="0" smtClean="0">
                <a:latin typeface="Verdana" pitchFamily="34" charset="0"/>
                <a:ea typeface="標楷體" pitchFamily="65" charset="-120"/>
                <a:cs typeface="Times New Roman" pitchFamily="18" charset="0"/>
              </a:rPr>
              <a:t>.</a:t>
            </a:r>
          </a:p>
          <a:p>
            <a:pPr eaLnBrk="1" hangingPunct="1">
              <a:lnSpc>
                <a:spcPct val="90000"/>
              </a:lnSpc>
            </a:pPr>
            <a:r>
              <a:rPr lang="en-US" altLang="zh-TW" sz="2800" b="1" dirty="0" smtClean="0">
                <a:latin typeface="Times New Roman" pitchFamily="18" charset="0"/>
                <a:ea typeface="標楷體" pitchFamily="65" charset="-120"/>
                <a:cs typeface="Times New Roman" pitchFamily="18" charset="0"/>
              </a:rPr>
              <a:t>“Silent confirmation”</a:t>
            </a:r>
            <a:r>
              <a:rPr lang="en-US" altLang="zh-TW" sz="2800" b="1" dirty="0" smtClean="0">
                <a:latin typeface="Verdana" pitchFamily="34" charset="0"/>
                <a:ea typeface="標楷體" pitchFamily="65" charset="-120"/>
                <a:cs typeface="Times New Roman" pitchFamily="18" charset="0"/>
              </a:rPr>
              <a:t>:</a:t>
            </a:r>
            <a:r>
              <a:rPr lang="zh-TW" altLang="en-US" sz="2800" b="1" dirty="0" smtClean="0">
                <a:latin typeface="Verdana" pitchFamily="34" charset="0"/>
                <a:ea typeface="標楷體" pitchFamily="65" charset="-120"/>
                <a:cs typeface="Times New Roman" pitchFamily="18" charset="0"/>
              </a:rPr>
              <a:t>未經開狀銀行之授權所為之保兌</a:t>
            </a:r>
            <a:r>
              <a:rPr lang="en-US" altLang="zh-TW" sz="2800" b="1" dirty="0" smtClean="0">
                <a:latin typeface="Verdana" pitchFamily="34" charset="0"/>
                <a:ea typeface="標楷體" pitchFamily="65" charset="-120"/>
                <a:cs typeface="Times New Roman" pitchFamily="18" charset="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337</a:t>
            </a:fld>
            <a:endParaRPr lang="zh-TW" altLang="en-US"/>
          </a:p>
        </p:txBody>
      </p:sp>
    </p:spTree>
    <p:extLst>
      <p:ext uri="{BB962C8B-B14F-4D97-AF65-F5344CB8AC3E}">
        <p14:creationId xmlns:p14="http://schemas.microsoft.com/office/powerpoint/2010/main" xmlns="" val="2098937870"/>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信用狀接受</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338</a:t>
            </a:fld>
            <a:endParaRPr lang="zh-TW" altLang="en-US"/>
          </a:p>
        </p:txBody>
      </p:sp>
      <p:sp>
        <p:nvSpPr>
          <p:cNvPr id="4" name="內容版面配置區 3"/>
          <p:cNvSpPr>
            <a:spLocks noGrp="1"/>
          </p:cNvSpPr>
          <p:nvPr>
            <p:ph sz="quarter" idx="1"/>
          </p:nvPr>
        </p:nvSpPr>
        <p:spPr>
          <a:xfrm>
            <a:off x="251520" y="1219200"/>
            <a:ext cx="8712968" cy="5378152"/>
          </a:xfrm>
        </p:spPr>
        <p:txBody>
          <a:bodyPr>
            <a:normAutofit/>
          </a:bodyPr>
          <a:lstStyle/>
          <a:p>
            <a:r>
              <a:rPr lang="zh-TW" altLang="zh-TW" sz="2800" b="1" dirty="0"/>
              <a:t>是否規定裝運日後提示單據之特定期間－提示期間，若規定有提示期間，則該期間是否足夠備製單據申請</a:t>
            </a:r>
            <a:r>
              <a:rPr lang="zh-TW" altLang="zh-TW" sz="2800" b="1" dirty="0" smtClean="0"/>
              <a:t>押匯</a:t>
            </a:r>
            <a:endParaRPr lang="en-US" altLang="zh-TW" sz="2800" b="1" dirty="0" smtClean="0"/>
          </a:p>
          <a:p>
            <a:r>
              <a:rPr lang="zh-TW" altLang="zh-TW" sz="2800" b="1" dirty="0"/>
              <a:t>信用狀有效期限之規定，包括時限是否足敷貨物裝運出口及備製單據申請押匯，提示地之</a:t>
            </a:r>
            <a:r>
              <a:rPr lang="zh-TW" altLang="zh-TW" sz="2800" b="1" dirty="0" smtClean="0"/>
              <a:t>規定</a:t>
            </a:r>
            <a:endParaRPr lang="en-US" altLang="zh-TW" sz="2800" b="1" dirty="0" smtClean="0"/>
          </a:p>
          <a:p>
            <a:r>
              <a:rPr lang="zh-TW" altLang="zh-TW" sz="2800" b="1" dirty="0"/>
              <a:t>是否牴觸我國出口相關</a:t>
            </a:r>
            <a:r>
              <a:rPr lang="zh-TW" altLang="zh-TW" sz="2800" b="1" dirty="0" smtClean="0"/>
              <a:t>法規</a:t>
            </a:r>
            <a:endParaRPr lang="en-US" altLang="zh-TW" sz="2800" b="1" dirty="0" smtClean="0"/>
          </a:p>
          <a:p>
            <a:r>
              <a:rPr lang="zh-TW" altLang="zh-TW" sz="2800" b="1" dirty="0"/>
              <a:t>受益人能否掌控出口貨物之</a:t>
            </a:r>
            <a:r>
              <a:rPr lang="zh-TW" altLang="zh-TW" sz="2800" b="1" dirty="0" smtClean="0"/>
              <a:t>所有權</a:t>
            </a:r>
            <a:endParaRPr lang="en-US" altLang="zh-TW" sz="2800" b="1" dirty="0" smtClean="0"/>
          </a:p>
          <a:p>
            <a:r>
              <a:rPr lang="zh-TW" altLang="zh-TW" sz="2800" b="1" dirty="0"/>
              <a:t>各條款間是否有牴觸之</a:t>
            </a:r>
            <a:r>
              <a:rPr lang="zh-TW" altLang="zh-TW" sz="2800" b="1" dirty="0" smtClean="0"/>
              <a:t>情形</a:t>
            </a:r>
            <a:endParaRPr lang="en-US" altLang="zh-TW" sz="2800" b="1" dirty="0" smtClean="0"/>
          </a:p>
          <a:p>
            <a:r>
              <a:rPr lang="zh-TW" altLang="zh-TW" sz="2800" b="1" dirty="0"/>
              <a:t>是否有受益人</a:t>
            </a:r>
            <a:r>
              <a:rPr lang="en-US" altLang="zh-TW" sz="2800" b="1" dirty="0"/>
              <a:t>(</a:t>
            </a:r>
            <a:r>
              <a:rPr lang="zh-TW" altLang="zh-TW" sz="2800" b="1" dirty="0"/>
              <a:t>出口商</a:t>
            </a:r>
            <a:r>
              <a:rPr lang="en-US" altLang="zh-TW" sz="2800" b="1" dirty="0"/>
              <a:t>)</a:t>
            </a:r>
            <a:r>
              <a:rPr lang="zh-TW" altLang="zh-TW" sz="2800" b="1" dirty="0"/>
              <a:t>無法掌控出貨之</a:t>
            </a:r>
            <a:r>
              <a:rPr lang="zh-TW" altLang="zh-TW" sz="2800" b="1" dirty="0" smtClean="0"/>
              <a:t>規定</a:t>
            </a:r>
            <a:endParaRPr lang="en-US" altLang="zh-TW" sz="2800" b="1" dirty="0" smtClean="0"/>
          </a:p>
          <a:p>
            <a:r>
              <a:rPr lang="zh-TW" altLang="zh-TW" sz="2800" b="1" dirty="0"/>
              <a:t>有無適用信用狀統一慣例之記載</a:t>
            </a:r>
            <a:endParaRPr lang="zh-TW" altLang="en-US" sz="2800" b="1" dirty="0"/>
          </a:p>
        </p:txBody>
      </p:sp>
      <p:sp>
        <p:nvSpPr>
          <p:cNvPr id="5" name="向右箭號 4"/>
          <p:cNvSpPr/>
          <p:nvPr/>
        </p:nvSpPr>
        <p:spPr>
          <a:xfrm>
            <a:off x="6107507" y="4077072"/>
            <a:ext cx="504056"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266609895"/>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5536" y="188640"/>
            <a:ext cx="8085137" cy="765175"/>
          </a:xfrm>
        </p:spPr>
        <p:txBody>
          <a:bodyPr>
            <a:normAutofit/>
          </a:bodyPr>
          <a:lstStyle/>
          <a:p>
            <a:pPr algn="ctr"/>
            <a:r>
              <a:rPr lang="zh-TW" altLang="zh-TW" sz="4000" b="1" dirty="0" smtClean="0">
                <a:latin typeface="Times New Roman" pitchFamily="18" charset="0"/>
                <a:ea typeface="標楷體" pitchFamily="65" charset="-120"/>
                <a:cs typeface="Times New Roman" pitchFamily="18" charset="0"/>
              </a:rPr>
              <a:t>信用狀項下運送單據與債權確保</a:t>
            </a:r>
            <a:endParaRPr lang="zh-TW" altLang="en-US" sz="4000" b="1" dirty="0" smtClean="0">
              <a:latin typeface="Times New Roman" pitchFamily="18" charset="0"/>
              <a:ea typeface="標楷體" pitchFamily="65" charset="-120"/>
              <a:cs typeface="Times New Roman" pitchFamily="18" charset="0"/>
            </a:endParaRPr>
          </a:p>
        </p:txBody>
      </p:sp>
      <p:sp>
        <p:nvSpPr>
          <p:cNvPr id="57347" name="Rectangle 3"/>
          <p:cNvSpPr>
            <a:spLocks noGrp="1" noChangeArrowheads="1"/>
          </p:cNvSpPr>
          <p:nvPr>
            <p:ph type="body" idx="1"/>
          </p:nvPr>
        </p:nvSpPr>
        <p:spPr>
          <a:xfrm>
            <a:off x="0" y="1124744"/>
            <a:ext cx="9144000" cy="5733256"/>
          </a:xfrm>
        </p:spPr>
        <p:txBody>
          <a:bodyPr>
            <a:normAutofit/>
          </a:bodyPr>
          <a:lstStyle/>
          <a:p>
            <a:pPr eaLnBrk="1" hangingPunct="1"/>
            <a:r>
              <a:rPr lang="zh-TW" altLang="en-US" sz="2800" b="1" dirty="0" smtClean="0">
                <a:latin typeface="Times New Roman" pitchFamily="18" charset="0"/>
                <a:ea typeface="標楷體" pitchFamily="65" charset="-120"/>
              </a:rPr>
              <a:t>在信用狀作業之拒絕兌付或讓購</a:t>
            </a:r>
            <a:r>
              <a:rPr lang="en-US" altLang="zh-TW" sz="2800" b="1" dirty="0" smtClean="0">
                <a:latin typeface="Times New Roman" pitchFamily="18" charset="0"/>
                <a:ea typeface="標楷體" pitchFamily="65" charset="-120"/>
              </a:rPr>
              <a:t>,UCP600</a:t>
            </a:r>
            <a:r>
              <a:rPr lang="zh-TW" altLang="en-US" sz="2800" b="1" dirty="0" smtClean="0">
                <a:latin typeface="Times New Roman" pitchFamily="18" charset="0"/>
                <a:ea typeface="標楷體" pitchFamily="65" charset="-120"/>
              </a:rPr>
              <a:t>第</a:t>
            </a:r>
            <a:r>
              <a:rPr lang="en-US" altLang="zh-TW" sz="2800" b="1" dirty="0" smtClean="0">
                <a:latin typeface="Times New Roman" pitchFamily="18" charset="0"/>
                <a:ea typeface="標楷體" pitchFamily="65" charset="-120"/>
              </a:rPr>
              <a:t>16</a:t>
            </a:r>
            <a:r>
              <a:rPr lang="zh-TW" altLang="en-US" sz="2800" b="1" dirty="0" smtClean="0">
                <a:latin typeface="Times New Roman" pitchFamily="18" charset="0"/>
                <a:ea typeface="標楷體" pitchFamily="65" charset="-120"/>
              </a:rPr>
              <a:t>條</a:t>
            </a:r>
            <a:r>
              <a:rPr lang="en-US" altLang="zh-TW" sz="2800" b="1" dirty="0" smtClean="0">
                <a:latin typeface="Times New Roman" pitchFamily="18" charset="0"/>
                <a:ea typeface="標楷體" pitchFamily="65" charset="-120"/>
              </a:rPr>
              <a:t>f</a:t>
            </a:r>
            <a:r>
              <a:rPr lang="zh-TW" altLang="en-US" sz="2800" b="1" dirty="0" smtClean="0">
                <a:latin typeface="Times New Roman" pitchFamily="18" charset="0"/>
                <a:ea typeface="標楷體" pitchFamily="65" charset="-120"/>
              </a:rPr>
              <a:t>項規定</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銀行未依本條之規定辦理時</a:t>
            </a:r>
            <a:r>
              <a:rPr lang="en-US" altLang="zh-TW" sz="2800" b="1" dirty="0" smtClean="0">
                <a:latin typeface="Times New Roman" pitchFamily="18" charset="0"/>
                <a:ea typeface="標楷體" pitchFamily="65" charset="-120"/>
              </a:rPr>
              <a:t>,</a:t>
            </a:r>
            <a:r>
              <a:rPr lang="zh-TW" altLang="en-US" sz="2800" b="1" dirty="0" smtClean="0">
                <a:latin typeface="Times New Roman" pitchFamily="18" charset="0"/>
                <a:ea typeface="標楷體" pitchFamily="65" charset="-120"/>
              </a:rPr>
              <a:t>則該等銀行不得主張該等單據係不構成符合之提示</a:t>
            </a:r>
            <a:r>
              <a:rPr lang="en-US" altLang="zh-TW" sz="2800" b="1" dirty="0" smtClean="0">
                <a:latin typeface="Times New Roman" pitchFamily="18" charset="0"/>
                <a:ea typeface="標楷體" pitchFamily="65" charset="-120"/>
              </a:rPr>
              <a:t>.</a:t>
            </a:r>
          </a:p>
          <a:p>
            <a:pPr eaLnBrk="1" hangingPunct="1"/>
            <a:r>
              <a:rPr lang="zh-TW" altLang="en-US" sz="2800" b="1" dirty="0" smtClean="0">
                <a:solidFill>
                  <a:srgbClr val="FF0000"/>
                </a:solidFill>
                <a:latin typeface="Times New Roman" pitchFamily="18" charset="0"/>
                <a:ea typeface="標楷體" pitchFamily="65" charset="-120"/>
              </a:rPr>
              <a:t>海運提單</a:t>
            </a:r>
          </a:p>
          <a:p>
            <a:pPr eaLnBrk="1" hangingPunct="1">
              <a:buFont typeface="Wingdings" panose="05000000000000000000" pitchFamily="2" charset="2"/>
              <a:buChar char="Ø"/>
            </a:pPr>
            <a:r>
              <a:rPr lang="zh-TW" altLang="en-US" sz="2800" b="1" dirty="0" smtClean="0">
                <a:solidFill>
                  <a:srgbClr val="FF0000"/>
                </a:solidFill>
                <a:latin typeface="Times New Roman" pitchFamily="18" charset="0"/>
                <a:ea typeface="標楷體" pitchFamily="65" charset="-120"/>
              </a:rPr>
              <a:t>原則以向開狀銀行提示全套提單</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並以開狀銀行為受貨人</a:t>
            </a:r>
            <a:r>
              <a:rPr lang="en-US" altLang="zh-TW" sz="2800" b="1" dirty="0" smtClean="0">
                <a:solidFill>
                  <a:srgbClr val="FF0000"/>
                </a:solidFill>
                <a:latin typeface="Times New Roman" pitchFamily="18" charset="0"/>
                <a:ea typeface="標楷體" pitchFamily="65" charset="-120"/>
              </a:rPr>
              <a:t>(consignee)</a:t>
            </a:r>
            <a:r>
              <a:rPr lang="zh-TW" altLang="en-US" sz="2800" b="1" dirty="0" smtClean="0">
                <a:solidFill>
                  <a:srgbClr val="FF0000"/>
                </a:solidFill>
                <a:latin typeface="Times New Roman" pitchFamily="18" charset="0"/>
                <a:ea typeface="標楷體" pitchFamily="65" charset="-120"/>
              </a:rPr>
              <a:t>為最好之選擇</a:t>
            </a:r>
            <a:r>
              <a:rPr lang="en-US" altLang="zh-TW" sz="2800" b="1" dirty="0" smtClean="0">
                <a:solidFill>
                  <a:srgbClr val="FF0000"/>
                </a:solidFill>
                <a:latin typeface="Times New Roman" pitchFamily="18" charset="0"/>
                <a:ea typeface="標楷體" pitchFamily="65" charset="-120"/>
              </a:rPr>
              <a:t>.</a:t>
            </a:r>
            <a:r>
              <a:rPr lang="en-US" altLang="zh-TW" sz="2800" dirty="0" smtClean="0">
                <a:solidFill>
                  <a:srgbClr val="FF0000"/>
                </a:solidFill>
                <a:latin typeface="Times New Roman" pitchFamily="18" charset="0"/>
                <a:ea typeface="標楷體" pitchFamily="65" charset="-120"/>
              </a:rPr>
              <a:t> </a:t>
            </a:r>
          </a:p>
          <a:p>
            <a:pPr eaLnBrk="1" hangingPunct="1">
              <a:buFont typeface="Wingdings" panose="05000000000000000000" pitchFamily="2" charset="2"/>
              <a:buChar char="Ø"/>
            </a:pPr>
            <a:r>
              <a:rPr lang="zh-TW" altLang="en-US" sz="2800" b="1" dirty="0" smtClean="0">
                <a:solidFill>
                  <a:srgbClr val="FF0000"/>
                </a:solidFill>
                <a:latin typeface="Times New Roman" pitchFamily="18" charset="0"/>
                <a:ea typeface="標楷體" pitchFamily="65" charset="-120"/>
              </a:rPr>
              <a:t>如須以進口商</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申請人</a:t>
            </a:r>
            <a:r>
              <a:rPr lang="en-US" altLang="zh-TW" sz="2800" b="1" dirty="0" smtClean="0">
                <a:solidFill>
                  <a:srgbClr val="FF0000"/>
                </a:solidFill>
                <a:latin typeface="Times New Roman" pitchFamily="18" charset="0"/>
                <a:ea typeface="標楷體" pitchFamily="65" charset="-120"/>
              </a:rPr>
              <a:t>) </a:t>
            </a:r>
            <a:r>
              <a:rPr lang="zh-TW" altLang="en-US" sz="2800" b="1" dirty="0" smtClean="0">
                <a:solidFill>
                  <a:srgbClr val="FF0000"/>
                </a:solidFill>
                <a:latin typeface="Times New Roman" pitchFamily="18" charset="0"/>
                <a:ea typeface="標楷體" pitchFamily="65" charset="-120"/>
              </a:rPr>
              <a:t>為受貨人</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則應向開狀銀行提示全套提單</a:t>
            </a:r>
            <a:r>
              <a:rPr lang="en-US" altLang="zh-TW" sz="2800" b="1" dirty="0" smtClean="0">
                <a:solidFill>
                  <a:srgbClr val="FF0000"/>
                </a:solidFill>
                <a:latin typeface="Times New Roman" pitchFamily="18" charset="0"/>
                <a:ea typeface="標楷體" pitchFamily="65" charset="-120"/>
              </a:rPr>
              <a:t>.</a:t>
            </a:r>
            <a:r>
              <a:rPr lang="en-US" altLang="zh-TW" sz="2800" dirty="0" smtClean="0">
                <a:solidFill>
                  <a:srgbClr val="FF0000"/>
                </a:solidFill>
                <a:latin typeface="Times New Roman" pitchFamily="18" charset="0"/>
                <a:ea typeface="標楷體" pitchFamily="65" charset="-120"/>
              </a:rPr>
              <a:t> </a:t>
            </a:r>
          </a:p>
          <a:p>
            <a:pPr eaLnBrk="1" hangingPunct="1">
              <a:buFont typeface="Wingdings" panose="05000000000000000000" pitchFamily="2" charset="2"/>
              <a:buChar char="Ø"/>
            </a:pPr>
            <a:r>
              <a:rPr lang="zh-TW" altLang="en-US" sz="2800" b="1" dirty="0" smtClean="0">
                <a:solidFill>
                  <a:srgbClr val="FF0000"/>
                </a:solidFill>
                <a:latin typeface="Times New Roman" pitchFamily="18" charset="0"/>
                <a:ea typeface="標楷體" pitchFamily="65" charset="-120"/>
              </a:rPr>
              <a:t>如須直接寄送一份正本提單給進口商</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申請人</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則應以開狀銀行為受貨人</a:t>
            </a:r>
            <a:r>
              <a:rPr lang="en-US" altLang="zh-TW" sz="2800" b="1" dirty="0" smtClean="0">
                <a:solidFill>
                  <a:srgbClr val="FF0000"/>
                </a:solidFill>
                <a:latin typeface="Times New Roman" pitchFamily="18" charset="0"/>
                <a:ea typeface="標楷體" pitchFamily="65" charset="-120"/>
              </a:rPr>
              <a:t>.</a:t>
            </a:r>
          </a:p>
          <a:p>
            <a:pPr eaLnBrk="1" hangingPunct="1"/>
            <a:r>
              <a:rPr lang="zh-TW" altLang="en-US" sz="2800" b="1" dirty="0" smtClean="0">
                <a:solidFill>
                  <a:srgbClr val="FF0000"/>
                </a:solidFill>
                <a:latin typeface="Times New Roman" pitchFamily="18" charset="0"/>
                <a:ea typeface="標楷體" pitchFamily="65" charset="-120"/>
              </a:rPr>
              <a:t>空運提單</a:t>
            </a:r>
            <a:r>
              <a:rPr lang="en-US" altLang="zh-TW" sz="2800" b="1" dirty="0" smtClean="0">
                <a:solidFill>
                  <a:srgbClr val="FF0000"/>
                </a:solidFill>
                <a:latin typeface="Times New Roman" pitchFamily="18" charset="0"/>
                <a:ea typeface="標楷體" pitchFamily="65" charset="-120"/>
              </a:rPr>
              <a:t>:</a:t>
            </a:r>
            <a:r>
              <a:rPr lang="zh-TW" altLang="en-US" sz="2800" b="1" dirty="0" smtClean="0">
                <a:solidFill>
                  <a:srgbClr val="FF0000"/>
                </a:solidFill>
                <a:latin typeface="Times New Roman" pitchFamily="18" charset="0"/>
                <a:ea typeface="標楷體" pitchFamily="65" charset="-120"/>
              </a:rPr>
              <a:t>原則一律以開狀銀行為受貨人</a:t>
            </a:r>
            <a:r>
              <a:rPr lang="en-US" altLang="zh-TW" sz="2800" dirty="0" smtClean="0">
                <a:solidFill>
                  <a:srgbClr val="FF0000"/>
                </a:solidFill>
                <a:latin typeface="Times New Roman" pitchFamily="18" charset="0"/>
              </a:rPr>
              <a:t>.</a:t>
            </a:r>
          </a:p>
        </p:txBody>
      </p:sp>
      <p:sp>
        <p:nvSpPr>
          <p:cNvPr id="4" name="投影片編號版面配置區 3"/>
          <p:cNvSpPr>
            <a:spLocks noGrp="1"/>
          </p:cNvSpPr>
          <p:nvPr>
            <p:ph type="sldNum" sz="quarter" idx="12"/>
          </p:nvPr>
        </p:nvSpPr>
        <p:spPr/>
        <p:txBody>
          <a:bodyPr/>
          <a:lstStyle/>
          <a:p>
            <a:fld id="{C238F03A-58E1-4ECA-9024-348A9A81A53D}" type="slidenum">
              <a:rPr lang="en-US" smtClean="0"/>
              <a:pPr/>
              <a:t>339</a:t>
            </a:fld>
            <a:endParaRPr lang="en-US"/>
          </a:p>
        </p:txBody>
      </p:sp>
      <p:sp>
        <p:nvSpPr>
          <p:cNvPr id="2" name="上彎箭號 1"/>
          <p:cNvSpPr/>
          <p:nvPr/>
        </p:nvSpPr>
        <p:spPr>
          <a:xfrm>
            <a:off x="7164288" y="5949280"/>
            <a:ext cx="360040" cy="288032"/>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467210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26053" y="0"/>
            <a:ext cx="8686800" cy="1143000"/>
          </a:xfrm>
        </p:spPr>
        <p:txBody>
          <a:bodyPr>
            <a:normAutofit/>
          </a:bodyPr>
          <a:lstStyle/>
          <a:p>
            <a:pPr algn="ctr" eaLnBrk="1" hangingPunct="1">
              <a:defRPr/>
            </a:pPr>
            <a:r>
              <a:rPr lang="zh-TW" altLang="en-US" sz="4000" b="1" dirty="0" smtClean="0">
                <a:latin typeface="標楷體" pitchFamily="65" charset="-120"/>
                <a:ea typeface="標楷體" pitchFamily="65" charset="-120"/>
              </a:rPr>
              <a:t>建立雙軌反傾銷暨平衡稅調查制度</a:t>
            </a:r>
            <a:r>
              <a:rPr lang="zh-TW" altLang="en-US" sz="4000" dirty="0" smtClean="0"/>
              <a:t> </a:t>
            </a:r>
          </a:p>
        </p:txBody>
      </p:sp>
      <p:sp>
        <p:nvSpPr>
          <p:cNvPr id="26627" name="Rectangle 3"/>
          <p:cNvSpPr>
            <a:spLocks noGrp="1" noChangeArrowheads="1"/>
          </p:cNvSpPr>
          <p:nvPr>
            <p:ph type="body" idx="1"/>
          </p:nvPr>
        </p:nvSpPr>
        <p:spPr/>
        <p:txBody>
          <a:bodyPr>
            <a:normAutofit/>
          </a:bodyPr>
          <a:lstStyle/>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依據貿易法第</a:t>
            </a:r>
            <a:r>
              <a:rPr lang="zh-TW" altLang="en-US" sz="3200" b="1" dirty="0" smtClean="0">
                <a:latin typeface="Times New Roman" panose="02020603050405020304" pitchFamily="18" charset="0"/>
                <a:cs typeface="Times New Roman" panose="02020603050405020304" pitchFamily="18" charset="0"/>
              </a:rPr>
              <a:t>19</a:t>
            </a:r>
            <a:r>
              <a:rPr lang="zh-TW" altLang="en-US" sz="3200" b="1" dirty="0" smtClean="0">
                <a:latin typeface="Times New Roman" panose="02020603050405020304" pitchFamily="18" charset="0"/>
                <a:ea typeface="標楷體" pitchFamily="65" charset="-120"/>
                <a:cs typeface="Times New Roman" panose="02020603050405020304" pitchFamily="18" charset="0"/>
              </a:rPr>
              <a:t>條之規定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外國以補貼或傾銷方式輸出貨品至我國</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對我國競爭產品造成實質損害、有實質損害之虞或對其產業之建立有實質阻礙</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經經濟部調查損害成立者</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財政部得依法課徵平衡稅或反傾銷稅</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smtClean="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34</a:t>
            </a:fld>
            <a:endParaRPr lang="zh-TW" altLang="en-US"/>
          </a:p>
        </p:txBody>
      </p:sp>
    </p:spTree>
    <p:extLst>
      <p:ext uri="{BB962C8B-B14F-4D97-AF65-F5344CB8AC3E}">
        <p14:creationId xmlns:p14="http://schemas.microsoft.com/office/powerpoint/2010/main" xmlns="" val="673620300"/>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07504" y="28419"/>
            <a:ext cx="8928992" cy="1196975"/>
          </a:xfrm>
        </p:spPr>
        <p:txBody>
          <a:bodyPr/>
          <a:lstStyle/>
          <a:p>
            <a:pPr algn="ctr" eaLnBrk="1" hangingPunct="1">
              <a:defRPr/>
            </a:pPr>
            <a:r>
              <a:rPr lang="zh-TW" altLang="en-US" sz="3600" b="1" dirty="0" smtClean="0">
                <a:solidFill>
                  <a:srgbClr val="003300"/>
                </a:solidFill>
                <a:latin typeface="Times New Roman" pitchFamily="18" charset="0"/>
                <a:ea typeface="標楷體" pitchFamily="65" charset="-120"/>
                <a:cs typeface="Times New Roman" pitchFamily="18" charset="0"/>
              </a:rPr>
              <a:t>出口押匯與信用狀之使用方式</a:t>
            </a:r>
            <a:r>
              <a:rPr lang="en-US" altLang="zh-TW" sz="3600" b="1" dirty="0" smtClean="0">
                <a:solidFill>
                  <a:srgbClr val="003300"/>
                </a:solidFill>
                <a:ea typeface="標楷體" pitchFamily="65" charset="-120"/>
                <a:cs typeface="Times New Roman" pitchFamily="18" charset="0"/>
              </a:rPr>
              <a:t>-</a:t>
            </a:r>
            <a:r>
              <a:rPr lang="zh-TW" altLang="en-US" sz="3600" b="1" dirty="0" smtClean="0">
                <a:solidFill>
                  <a:srgbClr val="003300"/>
                </a:solidFill>
                <a:latin typeface="Times New Roman" pitchFamily="18" charset="0"/>
                <a:ea typeface="標楷體" pitchFamily="65" charset="-120"/>
                <a:cs typeface="Times New Roman" pitchFamily="18" charset="0"/>
              </a:rPr>
              <a:t>兌付與讓購</a:t>
            </a:r>
            <a:r>
              <a:rPr lang="en-US" altLang="zh-TW" sz="2700" b="1" dirty="0" smtClean="0">
                <a:solidFill>
                  <a:srgbClr val="003300"/>
                </a:solidFill>
                <a:latin typeface="Times New Roman" pitchFamily="18" charset="0"/>
                <a:ea typeface="標楷體" pitchFamily="65" charset="-120"/>
                <a:cs typeface="Times New Roman" pitchFamily="18" charset="0"/>
              </a:rPr>
              <a:t>(UCP600 Article 2)</a:t>
            </a:r>
          </a:p>
        </p:txBody>
      </p:sp>
      <p:sp>
        <p:nvSpPr>
          <p:cNvPr id="204803" name="Rectangle 3"/>
          <p:cNvSpPr>
            <a:spLocks noGrp="1" noChangeArrowheads="1"/>
          </p:cNvSpPr>
          <p:nvPr>
            <p:ph type="body" idx="1"/>
          </p:nvPr>
        </p:nvSpPr>
        <p:spPr>
          <a:xfrm>
            <a:off x="0" y="1196752"/>
            <a:ext cx="9023350" cy="5661248"/>
          </a:xfrm>
        </p:spPr>
        <p:txBody>
          <a:bodyPr>
            <a:normAutofit lnSpcReduction="10000"/>
          </a:bodyPr>
          <a:lstStyle/>
          <a:p>
            <a:pPr eaLnBrk="1" hangingPunct="1">
              <a:buFont typeface="Wingdings" panose="05000000000000000000" pitchFamily="2" charset="2"/>
              <a:buChar char="Ø"/>
            </a:pPr>
            <a:r>
              <a:rPr lang="zh-TW" altLang="en-US" sz="2800" b="1" dirty="0" smtClean="0">
                <a:ea typeface="標楷體" pitchFamily="65" charset="-120"/>
                <a:cs typeface="Times New Roman" pitchFamily="18" charset="0"/>
              </a:rPr>
              <a:t>兌付意指</a:t>
            </a:r>
            <a:endParaRPr lang="en-US" altLang="zh-TW" sz="2800" b="1" dirty="0" smtClean="0">
              <a:ea typeface="標楷體" pitchFamily="65" charset="-120"/>
              <a:cs typeface="Times New Roman" pitchFamily="18" charset="0"/>
            </a:endParaRPr>
          </a:p>
          <a:p>
            <a:pPr>
              <a:buFont typeface="Arial" panose="020B0604020202020204" pitchFamily="34" charset="0"/>
              <a:buChar char="•"/>
            </a:pPr>
            <a:r>
              <a:rPr lang="zh-TW" altLang="en-US" sz="2800" b="1" dirty="0" smtClean="0">
                <a:ea typeface="標楷體" pitchFamily="65" charset="-120"/>
                <a:cs typeface="Times New Roman" pitchFamily="18" charset="0"/>
              </a:rPr>
              <a:t>信用</a:t>
            </a:r>
            <a:r>
              <a:rPr lang="zh-TW" altLang="en-US" sz="2800" b="1" dirty="0">
                <a:ea typeface="標楷體" pitchFamily="65" charset="-120"/>
                <a:cs typeface="Times New Roman" pitchFamily="18" charset="0"/>
              </a:rPr>
              <a:t>狀使用方式為即期付款</a:t>
            </a:r>
            <a:r>
              <a:rPr lang="en-US" altLang="zh-TW" sz="2800" b="1" dirty="0">
                <a:ea typeface="標楷體" pitchFamily="65" charset="-120"/>
                <a:cs typeface="Times New Roman" pitchFamily="18" charset="0"/>
              </a:rPr>
              <a:t>(Sight Payment)</a:t>
            </a:r>
            <a:r>
              <a:rPr lang="zh-TW" altLang="en-US" sz="2800" b="1" dirty="0" smtClean="0">
                <a:ea typeface="標楷體" pitchFamily="65" charset="-120"/>
                <a:cs typeface="Times New Roman" pitchFamily="18" charset="0"/>
              </a:rPr>
              <a:t>者</a:t>
            </a:r>
            <a:r>
              <a:rPr lang="en-US" altLang="zh-TW" sz="2800" b="1" dirty="0" smtClean="0">
                <a:ea typeface="標楷體" pitchFamily="65" charset="-120"/>
                <a:cs typeface="Times New Roman" pitchFamily="18" charset="0"/>
              </a:rPr>
              <a:t>,</a:t>
            </a:r>
            <a:r>
              <a:rPr lang="zh-TW" altLang="en-US" sz="2800" b="1" dirty="0" smtClean="0">
                <a:ea typeface="標楷體" pitchFamily="65" charset="-120"/>
                <a:cs typeface="Times New Roman" pitchFamily="18" charset="0"/>
              </a:rPr>
              <a:t>為</a:t>
            </a:r>
            <a:r>
              <a:rPr lang="zh-TW" altLang="en-US" sz="2800" b="1" dirty="0">
                <a:ea typeface="標楷體" pitchFamily="65" charset="-120"/>
                <a:cs typeface="Times New Roman" pitchFamily="18" charset="0"/>
              </a:rPr>
              <a:t>即期</a:t>
            </a:r>
            <a:r>
              <a:rPr lang="zh-TW" altLang="en-US" sz="2800" b="1" dirty="0" smtClean="0">
                <a:ea typeface="標楷體" pitchFamily="65" charset="-120"/>
                <a:cs typeface="Times New Roman" pitchFamily="18" charset="0"/>
              </a:rPr>
              <a:t>付款</a:t>
            </a:r>
            <a:r>
              <a:rPr lang="en-US" altLang="zh-TW" sz="2800" b="1" dirty="0" smtClean="0">
                <a:ea typeface="標楷體" pitchFamily="65" charset="-120"/>
                <a:cs typeface="Times New Roman" pitchFamily="18" charset="0"/>
              </a:rPr>
              <a:t>.</a:t>
            </a:r>
            <a:endParaRPr lang="zh-TW" altLang="en-US" sz="2800" b="1" dirty="0">
              <a:ea typeface="標楷體" pitchFamily="65" charset="-120"/>
              <a:cs typeface="Times New Roman" pitchFamily="18" charset="0"/>
            </a:endParaRPr>
          </a:p>
          <a:p>
            <a:pPr>
              <a:buFont typeface="Arial" panose="020B0604020202020204" pitchFamily="34" charset="0"/>
              <a:buChar char="•"/>
            </a:pPr>
            <a:r>
              <a:rPr lang="zh-TW" altLang="en-US" sz="2800" b="1" dirty="0">
                <a:ea typeface="標楷體" pitchFamily="65" charset="-120"/>
                <a:cs typeface="Times New Roman" pitchFamily="18" charset="0"/>
              </a:rPr>
              <a:t> </a:t>
            </a:r>
            <a:r>
              <a:rPr lang="zh-TW" altLang="en-US" sz="2800" b="1" dirty="0" smtClean="0">
                <a:ea typeface="標楷體" pitchFamily="65" charset="-120"/>
                <a:cs typeface="Times New Roman" pitchFamily="18" charset="0"/>
              </a:rPr>
              <a:t>信用</a:t>
            </a:r>
            <a:r>
              <a:rPr lang="zh-TW" altLang="en-US" sz="2800" b="1" dirty="0">
                <a:ea typeface="標楷體" pitchFamily="65" charset="-120"/>
                <a:cs typeface="Times New Roman" pitchFamily="18" charset="0"/>
              </a:rPr>
              <a:t>狀使用方式為延期付款</a:t>
            </a:r>
            <a:r>
              <a:rPr lang="en-US" altLang="zh-TW" sz="2800" b="1" dirty="0">
                <a:ea typeface="標楷體" pitchFamily="65" charset="-120"/>
                <a:cs typeface="Times New Roman" pitchFamily="18" charset="0"/>
              </a:rPr>
              <a:t>(Deferred Payment)</a:t>
            </a:r>
            <a:r>
              <a:rPr lang="zh-TW" altLang="en-US" sz="2800" b="1" dirty="0" smtClean="0">
                <a:ea typeface="標楷體" pitchFamily="65" charset="-120"/>
                <a:cs typeface="Times New Roman" pitchFamily="18" charset="0"/>
              </a:rPr>
              <a:t>者</a:t>
            </a:r>
            <a:r>
              <a:rPr lang="en-US" altLang="zh-TW" sz="2800" b="1" dirty="0" smtClean="0">
                <a:ea typeface="標楷體" pitchFamily="65" charset="-120"/>
                <a:cs typeface="Times New Roman" pitchFamily="18" charset="0"/>
              </a:rPr>
              <a:t>,</a:t>
            </a:r>
            <a:r>
              <a:rPr lang="zh-TW" altLang="en-US" sz="2800" b="1" dirty="0" smtClean="0">
                <a:ea typeface="標楷體" pitchFamily="65" charset="-120"/>
                <a:cs typeface="Times New Roman" pitchFamily="18" charset="0"/>
              </a:rPr>
              <a:t>承擔</a:t>
            </a:r>
            <a:r>
              <a:rPr lang="zh-TW" altLang="en-US" sz="2800" b="1" dirty="0">
                <a:ea typeface="標楷體" pitchFamily="65" charset="-120"/>
                <a:cs typeface="Times New Roman" pitchFamily="18" charset="0"/>
              </a:rPr>
              <a:t>延期付款義務並於到期日為付款</a:t>
            </a:r>
            <a:r>
              <a:rPr lang="en-US" altLang="zh-TW" sz="2800" b="1" dirty="0">
                <a:ea typeface="標楷體" pitchFamily="65" charset="-120"/>
                <a:cs typeface="Times New Roman" pitchFamily="18" charset="0"/>
              </a:rPr>
              <a:t>(to incur a deferred payment undertaking and pay at maturity</a:t>
            </a:r>
            <a:r>
              <a:rPr lang="en-US" altLang="zh-TW" sz="2800" b="1" dirty="0" smtClean="0">
                <a:ea typeface="標楷體" pitchFamily="65" charset="-120"/>
                <a:cs typeface="Times New Roman" pitchFamily="18" charset="0"/>
              </a:rPr>
              <a:t>).</a:t>
            </a:r>
          </a:p>
          <a:p>
            <a:pPr>
              <a:buFont typeface="Arial" panose="020B0604020202020204" pitchFamily="34" charset="0"/>
              <a:buChar char="•"/>
            </a:pPr>
            <a:r>
              <a:rPr lang="zh-TW" altLang="en-US" sz="2800" b="1" dirty="0">
                <a:ea typeface="標楷體" pitchFamily="65" charset="-120"/>
                <a:cs typeface="Times New Roman" pitchFamily="18" charset="0"/>
              </a:rPr>
              <a:t>信用狀使用方式為承兌</a:t>
            </a:r>
            <a:r>
              <a:rPr lang="en-US" altLang="zh-TW" sz="2800" b="1" dirty="0">
                <a:ea typeface="標楷體" pitchFamily="65" charset="-120"/>
                <a:cs typeface="Times New Roman" pitchFamily="18" charset="0"/>
              </a:rPr>
              <a:t>(Acceptance)</a:t>
            </a:r>
            <a:r>
              <a:rPr lang="zh-TW" altLang="en-US" sz="2800" b="1" dirty="0">
                <a:ea typeface="標楷體" pitchFamily="65" charset="-120"/>
                <a:cs typeface="Times New Roman" pitchFamily="18" charset="0"/>
              </a:rPr>
              <a:t>者，對受益人所簽發之匯票為承兌並於到期日為</a:t>
            </a:r>
            <a:r>
              <a:rPr lang="zh-TW" altLang="en-US" sz="2800" b="1" dirty="0" smtClean="0">
                <a:ea typeface="標楷體" pitchFamily="65" charset="-120"/>
                <a:cs typeface="Times New Roman" pitchFamily="18" charset="0"/>
              </a:rPr>
              <a:t>付款</a:t>
            </a:r>
            <a:r>
              <a:rPr lang="en-US" altLang="zh-TW" sz="2800" b="1" dirty="0" smtClean="0">
                <a:ea typeface="標楷體" pitchFamily="65" charset="-120"/>
                <a:cs typeface="Times New Roman" pitchFamily="18" charset="0"/>
              </a:rPr>
              <a:t>.</a:t>
            </a:r>
            <a:endParaRPr lang="zh-TW" altLang="en-US" sz="2800" b="1" dirty="0">
              <a:ea typeface="標楷體" pitchFamily="65" charset="-120"/>
              <a:cs typeface="Times New Roman" pitchFamily="18" charset="0"/>
            </a:endParaRPr>
          </a:p>
          <a:p>
            <a:pPr>
              <a:buFont typeface="Wingdings" panose="05000000000000000000" pitchFamily="2" charset="2"/>
              <a:buChar char="Ø"/>
            </a:pPr>
            <a:r>
              <a:rPr lang="zh-TW" altLang="en-US" sz="2800" b="1" dirty="0">
                <a:ea typeface="標楷體" pitchFamily="65" charset="-120"/>
                <a:cs typeface="Times New Roman" pitchFamily="18" charset="0"/>
              </a:rPr>
              <a:t>讓購</a:t>
            </a:r>
            <a:r>
              <a:rPr lang="en-US" altLang="zh-TW" sz="2800" b="1" dirty="0">
                <a:ea typeface="標楷體" pitchFamily="65" charset="-120"/>
                <a:cs typeface="Times New Roman" pitchFamily="18" charset="0"/>
              </a:rPr>
              <a:t>(Negotiation)</a:t>
            </a:r>
            <a:r>
              <a:rPr lang="zh-TW" altLang="en-US" sz="2800" b="1" dirty="0">
                <a:ea typeface="標楷體" pitchFamily="65" charset="-120"/>
                <a:cs typeface="Times New Roman" pitchFamily="18" charset="0"/>
              </a:rPr>
              <a:t>意指於對指定銀行補償之營業日當日或</a:t>
            </a:r>
            <a:r>
              <a:rPr lang="zh-TW" altLang="en-US" sz="2800" b="1" dirty="0" smtClean="0">
                <a:ea typeface="標楷體" pitchFamily="65" charset="-120"/>
                <a:cs typeface="Times New Roman" pitchFamily="18" charset="0"/>
              </a:rPr>
              <a:t>之前</a:t>
            </a:r>
            <a:r>
              <a:rPr lang="en-US" altLang="zh-TW" sz="2800" b="1" dirty="0" smtClean="0">
                <a:ea typeface="標楷體" pitchFamily="65" charset="-120"/>
                <a:cs typeface="Times New Roman" pitchFamily="18" charset="0"/>
              </a:rPr>
              <a:t>,</a:t>
            </a:r>
            <a:r>
              <a:rPr lang="zh-TW" altLang="en-US" sz="2800" b="1" dirty="0" smtClean="0">
                <a:ea typeface="標楷體" pitchFamily="65" charset="-120"/>
                <a:cs typeface="Times New Roman" pitchFamily="18" charset="0"/>
              </a:rPr>
              <a:t>指定</a:t>
            </a:r>
            <a:r>
              <a:rPr lang="zh-TW" altLang="en-US" sz="2800" b="1" dirty="0">
                <a:ea typeface="標楷體" pitchFamily="65" charset="-120"/>
                <a:cs typeface="Times New Roman" pitchFamily="18" charset="0"/>
              </a:rPr>
              <a:t>銀行對於一符合之</a:t>
            </a:r>
            <a:r>
              <a:rPr lang="zh-TW" altLang="en-US" sz="2800" b="1" dirty="0" smtClean="0">
                <a:ea typeface="標楷體" pitchFamily="65" charset="-120"/>
                <a:cs typeface="Times New Roman" pitchFamily="18" charset="0"/>
              </a:rPr>
              <a:t>提示</a:t>
            </a:r>
            <a:r>
              <a:rPr lang="en-US" altLang="zh-TW" sz="2800" b="1" dirty="0" smtClean="0">
                <a:ea typeface="標楷體" pitchFamily="65" charset="-120"/>
                <a:cs typeface="Times New Roman" pitchFamily="18" charset="0"/>
              </a:rPr>
              <a:t>,</a:t>
            </a:r>
            <a:r>
              <a:rPr lang="zh-TW" altLang="en-US" sz="2800" b="1" dirty="0" smtClean="0">
                <a:ea typeface="標楷體" pitchFamily="65" charset="-120"/>
                <a:cs typeface="Times New Roman" pitchFamily="18" charset="0"/>
              </a:rPr>
              <a:t>經由</a:t>
            </a:r>
            <a:r>
              <a:rPr lang="zh-TW" altLang="en-US" sz="2800" b="1" dirty="0">
                <a:ea typeface="標楷體" pitchFamily="65" charset="-120"/>
                <a:cs typeface="Times New Roman" pitchFamily="18" charset="0"/>
              </a:rPr>
              <a:t>對受益人墊款或同意墊款方式</a:t>
            </a:r>
            <a:r>
              <a:rPr lang="en-US" altLang="zh-TW" sz="2800" b="1" dirty="0">
                <a:ea typeface="標楷體" pitchFamily="65" charset="-120"/>
                <a:cs typeface="Times New Roman" pitchFamily="18" charset="0"/>
              </a:rPr>
              <a:t>( advancing or agreeing to advance funds)</a:t>
            </a:r>
            <a:r>
              <a:rPr lang="zh-TW" altLang="en-US" sz="2800" b="1" dirty="0">
                <a:ea typeface="標楷體" pitchFamily="65" charset="-120"/>
                <a:cs typeface="Times New Roman" pitchFamily="18" charset="0"/>
              </a:rPr>
              <a:t>買入匯票</a:t>
            </a:r>
            <a:r>
              <a:rPr lang="en-US" altLang="zh-TW" sz="2800" b="1" dirty="0">
                <a:ea typeface="標楷體" pitchFamily="65" charset="-120"/>
                <a:cs typeface="Times New Roman" pitchFamily="18" charset="0"/>
              </a:rPr>
              <a:t>(</a:t>
            </a:r>
            <a:r>
              <a:rPr lang="zh-TW" altLang="en-US" sz="2800" b="1" dirty="0">
                <a:ea typeface="標楷體" pitchFamily="65" charset="-120"/>
                <a:cs typeface="Times New Roman" pitchFamily="18" charset="0"/>
              </a:rPr>
              <a:t>以指定銀行以外之銀行為付款人</a:t>
            </a:r>
            <a:r>
              <a:rPr lang="en-US" altLang="zh-TW" sz="2800" b="1" dirty="0">
                <a:ea typeface="標楷體" pitchFamily="65" charset="-120"/>
                <a:cs typeface="Times New Roman" pitchFamily="18" charset="0"/>
              </a:rPr>
              <a:t>)</a:t>
            </a:r>
            <a:r>
              <a:rPr lang="zh-TW" altLang="en-US" sz="2800" b="1" dirty="0">
                <a:ea typeface="標楷體" pitchFamily="65" charset="-120"/>
                <a:cs typeface="Times New Roman" pitchFamily="18" charset="0"/>
              </a:rPr>
              <a:t>及</a:t>
            </a:r>
            <a:r>
              <a:rPr lang="en-US" altLang="zh-TW" sz="2800" b="1" dirty="0">
                <a:ea typeface="標楷體" pitchFamily="65" charset="-120"/>
                <a:cs typeface="Times New Roman" pitchFamily="18" charset="0"/>
              </a:rPr>
              <a:t>/</a:t>
            </a:r>
            <a:r>
              <a:rPr lang="zh-TW" altLang="en-US" sz="2800" b="1" dirty="0">
                <a:ea typeface="標楷體" pitchFamily="65" charset="-120"/>
                <a:cs typeface="Times New Roman" pitchFamily="18" charset="0"/>
              </a:rPr>
              <a:t>或</a:t>
            </a:r>
            <a:r>
              <a:rPr lang="zh-TW" altLang="en-US" sz="2800" b="1" dirty="0" smtClean="0">
                <a:ea typeface="標楷體" pitchFamily="65" charset="-120"/>
                <a:cs typeface="Times New Roman" pitchFamily="18" charset="0"/>
              </a:rPr>
              <a:t>單據</a:t>
            </a:r>
            <a:r>
              <a:rPr lang="en-US" altLang="zh-TW" sz="2800" b="1" dirty="0" smtClean="0">
                <a:ea typeface="標楷體" pitchFamily="65" charset="-120"/>
                <a:cs typeface="Times New Roman" pitchFamily="18" charset="0"/>
              </a:rPr>
              <a:t>.</a:t>
            </a:r>
            <a:endParaRPr lang="zh-TW" altLang="en-US" sz="2800" b="1" dirty="0" smtClean="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340</a:t>
            </a:fld>
            <a:endParaRPr lang="zh-TW" altLang="en-US"/>
          </a:p>
        </p:txBody>
      </p:sp>
    </p:spTree>
    <p:extLst>
      <p:ext uri="{BB962C8B-B14F-4D97-AF65-F5344CB8AC3E}">
        <p14:creationId xmlns:p14="http://schemas.microsoft.com/office/powerpoint/2010/main" xmlns="" val="2715821374"/>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4213" y="260350"/>
            <a:ext cx="7772400" cy="864394"/>
          </a:xfrm>
        </p:spPr>
        <p:txBody>
          <a:bodyPr>
            <a:normAutofit/>
          </a:bodyPr>
          <a:lstStyle/>
          <a:p>
            <a:pPr algn="ctr" eaLnBrk="1" hangingPunct="1">
              <a:defRPr/>
            </a:pPr>
            <a:r>
              <a:rPr lang="zh-TW" altLang="en-US" sz="4000" b="1" dirty="0" smtClean="0">
                <a:solidFill>
                  <a:srgbClr val="003300"/>
                </a:solidFill>
                <a:ea typeface="標楷體" pitchFamily="65" charset="-120"/>
              </a:rPr>
              <a:t>出口押匯之法律性質</a:t>
            </a:r>
          </a:p>
        </p:txBody>
      </p:sp>
      <p:sp>
        <p:nvSpPr>
          <p:cNvPr id="206851" name="Rectangle 3"/>
          <p:cNvSpPr>
            <a:spLocks noGrp="1" noChangeArrowheads="1"/>
          </p:cNvSpPr>
          <p:nvPr>
            <p:ph type="body" idx="1"/>
          </p:nvPr>
        </p:nvSpPr>
        <p:spPr>
          <a:xfrm>
            <a:off x="179512" y="1268760"/>
            <a:ext cx="8784976" cy="5255865"/>
          </a:xfrm>
        </p:spPr>
        <p:txBody>
          <a:bodyPr>
            <a:normAutofit/>
          </a:bodyPr>
          <a:lstStyle/>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依銀行公會所定之”銀行對企業授信規範”之定義</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所稱出口押匯</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謂銀行墊付出口信用狀項下之即期跟單匯票</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並取得概括性取償權之票據融通方式</a:t>
            </a:r>
            <a:r>
              <a:rPr lang="en-US" altLang="zh-TW" sz="3200" b="1" dirty="0" smtClean="0">
                <a:latin typeface="Times New Roman" panose="02020603050405020304" pitchFamily="18" charset="0"/>
                <a:ea typeface="標楷體" pitchFamily="65" charset="-12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依最高法院</a:t>
            </a:r>
            <a:r>
              <a:rPr lang="en-US" altLang="zh-TW" sz="3200" b="1" dirty="0" smtClean="0">
                <a:latin typeface="Times New Roman" panose="02020603050405020304" pitchFamily="18" charset="0"/>
                <a:ea typeface="標楷體" pitchFamily="65" charset="-120"/>
                <a:cs typeface="Times New Roman" panose="02020603050405020304" pitchFamily="18" charset="0"/>
              </a:rPr>
              <a:t>72</a:t>
            </a:r>
            <a:r>
              <a:rPr lang="zh-TW" altLang="en-US" sz="3200" b="1" dirty="0" smtClean="0">
                <a:latin typeface="Times New Roman" panose="02020603050405020304" pitchFamily="18" charset="0"/>
                <a:ea typeface="標楷體" pitchFamily="65" charset="-120"/>
                <a:cs typeface="Times New Roman" panose="02020603050405020304" pitchFamily="18" charset="0"/>
              </a:rPr>
              <a:t>年台上字第</a:t>
            </a:r>
            <a:r>
              <a:rPr lang="en-US" altLang="zh-TW" sz="3200" b="1" dirty="0" smtClean="0">
                <a:latin typeface="Times New Roman" panose="02020603050405020304" pitchFamily="18" charset="0"/>
                <a:ea typeface="標楷體" pitchFamily="65" charset="-120"/>
                <a:cs typeface="Times New Roman" panose="02020603050405020304" pitchFamily="18" charset="0"/>
              </a:rPr>
              <a:t>462</a:t>
            </a:r>
            <a:r>
              <a:rPr lang="zh-TW" altLang="en-US" sz="3200" b="1" dirty="0" smtClean="0">
                <a:latin typeface="Times New Roman" panose="02020603050405020304" pitchFamily="18" charset="0"/>
                <a:ea typeface="標楷體" pitchFamily="65" charset="-120"/>
                <a:cs typeface="Times New Roman" panose="02020603050405020304" pitchFamily="18" charset="0"/>
              </a:rPr>
              <a:t>號之判決</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按出口押匯係屬銀行授信業務，為質押墊款性質</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在我國銀行實務上</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出口押匯係屬融資墊款之授信行為</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341</a:t>
            </a:fld>
            <a:endParaRPr lang="zh-TW" altLang="en-US"/>
          </a:p>
        </p:txBody>
      </p:sp>
    </p:spTree>
    <p:extLst>
      <p:ext uri="{BB962C8B-B14F-4D97-AF65-F5344CB8AC3E}">
        <p14:creationId xmlns:p14="http://schemas.microsoft.com/office/powerpoint/2010/main" xmlns="" val="1051610643"/>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出口押匯額度之申請</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342</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出口商如擬辦理出口</a:t>
            </a:r>
            <a:r>
              <a:rPr lang="zh-TW" altLang="zh-TW" sz="3200" b="1" dirty="0" smtClean="0"/>
              <a:t>押匯</a:t>
            </a:r>
            <a:r>
              <a:rPr lang="en-US" altLang="zh-TW" sz="3200" b="1" dirty="0" smtClean="0"/>
              <a:t>,</a:t>
            </a:r>
            <a:r>
              <a:rPr lang="zh-TW" altLang="zh-TW" sz="3200" b="1" dirty="0" smtClean="0"/>
              <a:t>須</a:t>
            </a:r>
            <a:r>
              <a:rPr lang="zh-TW" altLang="zh-TW" sz="3200" b="1" dirty="0"/>
              <a:t>先向銀行申請出口押匯</a:t>
            </a:r>
            <a:r>
              <a:rPr lang="zh-TW" altLang="zh-TW" sz="3200" b="1" dirty="0" smtClean="0"/>
              <a:t>額度</a:t>
            </a:r>
            <a:r>
              <a:rPr lang="en-US" altLang="zh-TW" sz="3200" b="1" dirty="0" smtClean="0"/>
              <a:t>,</a:t>
            </a:r>
            <a:r>
              <a:rPr lang="zh-TW" altLang="zh-TW" sz="3200" b="1" dirty="0" smtClean="0"/>
              <a:t>倘</a:t>
            </a:r>
            <a:r>
              <a:rPr lang="zh-TW" altLang="zh-TW" sz="3200" b="1" dirty="0"/>
              <a:t>無額度或額度不足僅能以</a:t>
            </a:r>
            <a:r>
              <a:rPr lang="en-US" altLang="zh-TW" sz="3200" b="1" dirty="0"/>
              <a:t>”</a:t>
            </a:r>
            <a:r>
              <a:rPr lang="zh-TW" altLang="zh-TW" sz="3200" b="1" dirty="0"/>
              <a:t>信用狀項下託收</a:t>
            </a:r>
            <a:r>
              <a:rPr lang="en-US" altLang="zh-TW" sz="3200" b="1" dirty="0"/>
              <a:t>”</a:t>
            </a:r>
            <a:r>
              <a:rPr lang="zh-TW" altLang="zh-TW" sz="3200" b="1" dirty="0" smtClean="0"/>
              <a:t>處理</a:t>
            </a:r>
            <a:r>
              <a:rPr lang="en-US" altLang="zh-TW" sz="3200" b="1" dirty="0" smtClean="0"/>
              <a:t>.</a:t>
            </a:r>
            <a:endParaRPr lang="zh-TW" altLang="en-US" sz="3200" b="1" dirty="0"/>
          </a:p>
        </p:txBody>
      </p:sp>
    </p:spTree>
    <p:extLst>
      <p:ext uri="{BB962C8B-B14F-4D97-AF65-F5344CB8AC3E}">
        <p14:creationId xmlns:p14="http://schemas.microsoft.com/office/powerpoint/2010/main" xmlns="" val="3477975703"/>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4000" b="1" dirty="0"/>
              <a:t>申請出口押匯應注意事項</a:t>
            </a:r>
            <a:endParaRPr lang="zh-TW" altLang="en-US" sz="4000" b="1" dirty="0"/>
          </a:p>
        </p:txBody>
      </p:sp>
      <p:sp>
        <p:nvSpPr>
          <p:cNvPr id="3" name="投影片編號版面配置區 2"/>
          <p:cNvSpPr>
            <a:spLocks noGrp="1"/>
          </p:cNvSpPr>
          <p:nvPr>
            <p:ph type="sldNum" sz="quarter" idx="12"/>
          </p:nvPr>
        </p:nvSpPr>
        <p:spPr/>
        <p:txBody>
          <a:bodyPr/>
          <a:lstStyle/>
          <a:p>
            <a:pPr>
              <a:defRPr/>
            </a:pPr>
            <a:fld id="{9EC95CDB-5AD4-4461-966C-2F0383E20C3D}" type="slidenum">
              <a:rPr lang="en-US" altLang="zh-TW" smtClean="0"/>
              <a:pPr>
                <a:defRPr/>
              </a:pPr>
              <a:t>343</a:t>
            </a:fld>
            <a:endParaRPr lang="en-US" altLang="zh-TW"/>
          </a:p>
        </p:txBody>
      </p:sp>
      <p:sp>
        <p:nvSpPr>
          <p:cNvPr id="7" name="內容版面配置區 6"/>
          <p:cNvSpPr>
            <a:spLocks noGrp="1"/>
          </p:cNvSpPr>
          <p:nvPr>
            <p:ph sz="quarter" idx="1"/>
          </p:nvPr>
        </p:nvSpPr>
        <p:spPr>
          <a:xfrm>
            <a:off x="179512" y="1219200"/>
            <a:ext cx="8712968" cy="5234136"/>
          </a:xfrm>
        </p:spPr>
        <p:txBody>
          <a:bodyPr>
            <a:normAutofit/>
          </a:bodyPr>
          <a:lstStyle/>
          <a:p>
            <a:r>
              <a:rPr lang="zh-TW" altLang="zh-TW" sz="3200" b="1" dirty="0"/>
              <a:t>信用狀及修改書之</a:t>
            </a:r>
            <a:r>
              <a:rPr lang="zh-TW" altLang="zh-TW" sz="3200" b="1" dirty="0" smtClean="0"/>
              <a:t>審核</a:t>
            </a:r>
            <a:endParaRPr lang="en-US" altLang="zh-TW" sz="3200" b="1" dirty="0" smtClean="0"/>
          </a:p>
          <a:p>
            <a:r>
              <a:rPr lang="zh-TW" altLang="zh-TW" sz="3200" b="1" dirty="0"/>
              <a:t>在信用狀所規定之有效期限及提示期間內提示</a:t>
            </a:r>
            <a:r>
              <a:rPr lang="zh-TW" altLang="zh-TW" sz="3200" b="1" dirty="0" smtClean="0"/>
              <a:t>單據</a:t>
            </a:r>
            <a:endParaRPr lang="en-US" altLang="zh-TW" sz="3200" b="1" dirty="0" smtClean="0"/>
          </a:p>
          <a:p>
            <a:r>
              <a:rPr lang="zh-TW" altLang="zh-TW" sz="3200" b="1" dirty="0"/>
              <a:t>信用狀所規定之有效期限、最遲裝運日及提示期間之展</a:t>
            </a:r>
            <a:r>
              <a:rPr lang="zh-TW" altLang="zh-TW" sz="3200" b="1" dirty="0" smtClean="0"/>
              <a:t>延</a:t>
            </a:r>
            <a:endParaRPr lang="en-US" altLang="zh-TW" sz="3200" b="1" dirty="0" smtClean="0"/>
          </a:p>
          <a:p>
            <a:r>
              <a:rPr lang="zh-TW" altLang="zh-TW" sz="3200" b="1" dirty="0"/>
              <a:t>單據須符合信用狀規定且單據間不得</a:t>
            </a:r>
            <a:r>
              <a:rPr lang="zh-TW" altLang="zh-TW" sz="3200" b="1" dirty="0" smtClean="0"/>
              <a:t>牴觸</a:t>
            </a:r>
            <a:endParaRPr lang="en-US" altLang="zh-TW" sz="3200" b="1" dirty="0" smtClean="0"/>
          </a:p>
          <a:p>
            <a:pPr lvl="1">
              <a:buFont typeface="Arial" panose="020B0604020202020204" pitchFamily="34" charset="0"/>
              <a:buChar char="•"/>
            </a:pPr>
            <a:r>
              <a:rPr lang="zh-TW" altLang="zh-TW" sz="2900" b="1" dirty="0"/>
              <a:t>符合之提示</a:t>
            </a:r>
            <a:r>
              <a:rPr lang="en-US" altLang="zh-TW" sz="2900" b="1" dirty="0"/>
              <a:t>(Complying presentation</a:t>
            </a:r>
            <a:r>
              <a:rPr lang="en-US" altLang="zh-TW" sz="2900" b="1" dirty="0" smtClean="0"/>
              <a:t>)</a:t>
            </a:r>
          </a:p>
          <a:p>
            <a:pPr lvl="1">
              <a:buFont typeface="Arial" panose="020B0604020202020204" pitchFamily="34" charset="0"/>
              <a:buChar char="•"/>
            </a:pPr>
            <a:r>
              <a:rPr lang="zh-TW" altLang="zh-TW" sz="2900" b="1" dirty="0"/>
              <a:t>單據相符之標準</a:t>
            </a:r>
            <a:endParaRPr lang="en-US" altLang="zh-TW" sz="2900" b="1" dirty="0" smtClean="0"/>
          </a:p>
          <a:p>
            <a:r>
              <a:rPr lang="zh-TW" altLang="zh-TW" sz="3200" b="1" dirty="0"/>
              <a:t>單據須取得各方認可</a:t>
            </a:r>
            <a:endParaRPr lang="zh-TW" altLang="en-US" sz="3200" b="1" dirty="0"/>
          </a:p>
        </p:txBody>
      </p:sp>
      <p:sp>
        <p:nvSpPr>
          <p:cNvPr id="2" name="向右箭號 1"/>
          <p:cNvSpPr/>
          <p:nvPr/>
        </p:nvSpPr>
        <p:spPr>
          <a:xfrm>
            <a:off x="1619672" y="2431278"/>
            <a:ext cx="720080"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2699792" y="3501008"/>
            <a:ext cx="720080"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7812360" y="4005064"/>
            <a:ext cx="720080"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210714822"/>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fld id="{3DA81152-E203-45FC-A20E-FC374566F521}" type="slidenum">
              <a:rPr kumimoji="0" lang="en-US" altLang="zh-TW" sz="1000" smtClean="0"/>
              <a:pPr eaLnBrk="1" hangingPunct="1">
                <a:spcBef>
                  <a:spcPct val="0"/>
                </a:spcBef>
                <a:buClrTx/>
                <a:buSzTx/>
                <a:buFontTx/>
                <a:buNone/>
              </a:pPr>
              <a:t>344</a:t>
            </a:fld>
            <a:endParaRPr kumimoji="0" lang="en-US" altLang="zh-TW" sz="1000" smtClean="0"/>
          </a:p>
        </p:txBody>
      </p:sp>
      <p:sp>
        <p:nvSpPr>
          <p:cNvPr id="97283" name="Rectangle 2"/>
          <p:cNvSpPr>
            <a:spLocks noGrp="1" noChangeArrowheads="1"/>
          </p:cNvSpPr>
          <p:nvPr>
            <p:ph type="title"/>
          </p:nvPr>
        </p:nvSpPr>
        <p:spPr>
          <a:xfrm>
            <a:off x="250825" y="0"/>
            <a:ext cx="8389938" cy="980728"/>
          </a:xfrm>
        </p:spPr>
        <p:txBody>
          <a:bodyPr>
            <a:normAutofit/>
          </a:bodyPr>
          <a:lstStyle/>
          <a:p>
            <a:pPr algn="ctr" eaLnBrk="1" hangingPunct="1"/>
            <a:r>
              <a:rPr lang="zh-TW" altLang="en-US" sz="4000" b="1" dirty="0" smtClean="0">
                <a:solidFill>
                  <a:srgbClr val="003300"/>
                </a:solidFill>
                <a:latin typeface="Times New Roman" pitchFamily="18" charset="0"/>
                <a:ea typeface="標楷體" pitchFamily="65" charset="-120"/>
              </a:rPr>
              <a:t>裝運日後提示單據之特定時間</a:t>
            </a:r>
          </a:p>
        </p:txBody>
      </p:sp>
      <p:sp>
        <p:nvSpPr>
          <p:cNvPr id="97284" name="Rectangle 3"/>
          <p:cNvSpPr>
            <a:spLocks noGrp="1" noChangeArrowheads="1"/>
          </p:cNvSpPr>
          <p:nvPr>
            <p:ph type="body" idx="1"/>
          </p:nvPr>
        </p:nvSpPr>
        <p:spPr>
          <a:xfrm>
            <a:off x="0" y="1124744"/>
            <a:ext cx="9144000" cy="5733257"/>
          </a:xfrm>
        </p:spPr>
        <p:txBody>
          <a:bodyPr/>
          <a:lstStyle/>
          <a:p>
            <a:pPr eaLnBrk="1" hangingPunct="1">
              <a:lnSpc>
                <a:spcPct val="90000"/>
              </a:lnSpc>
            </a:pPr>
            <a:r>
              <a:rPr lang="zh-TW" altLang="en-US" sz="3200" b="1" dirty="0" smtClean="0">
                <a:latin typeface="Times New Roman" pitchFamily="18" charset="0"/>
                <a:ea typeface="標楷體" pitchFamily="65" charset="-120"/>
              </a:rPr>
              <a:t>為規範受益人出貨後</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盡速提示單據</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以方便申請人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進口商</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贖單題或</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信用狀須規定裝運日後應予提示單據之特定期間</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提示期間</a:t>
            </a:r>
            <a:r>
              <a:rPr lang="en-US" altLang="zh-TW" sz="3200" b="1" dirty="0" smtClean="0">
                <a:latin typeface="Times New Roman" pitchFamily="18" charset="0"/>
                <a:ea typeface="標楷體" pitchFamily="65" charset="-120"/>
              </a:rPr>
              <a:t>.</a:t>
            </a:r>
          </a:p>
          <a:p>
            <a:pPr eaLnBrk="1" hangingPunct="1">
              <a:lnSpc>
                <a:spcPct val="90000"/>
              </a:lnSpc>
            </a:pPr>
            <a:r>
              <a:rPr lang="zh-TW" altLang="en-US" sz="3200" b="1" dirty="0" smtClean="0">
                <a:latin typeface="Times New Roman" pitchFamily="18" charset="0"/>
                <a:ea typeface="標楷體" pitchFamily="65" charset="-120"/>
              </a:rPr>
              <a:t>倘信用狀未規定提示之特定期間</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則依據</a:t>
            </a:r>
            <a:r>
              <a:rPr lang="en-US" altLang="zh-TW" sz="3200" b="1" dirty="0" smtClean="0">
                <a:latin typeface="Times New Roman" pitchFamily="18" charset="0"/>
                <a:ea typeface="標楷體" pitchFamily="65" charset="-120"/>
              </a:rPr>
              <a:t>UCP600</a:t>
            </a:r>
            <a:r>
              <a:rPr lang="zh-TW" altLang="en-US" sz="3200" b="1" dirty="0" smtClean="0">
                <a:latin typeface="Times New Roman" pitchFamily="18" charset="0"/>
                <a:ea typeface="標楷體" pitchFamily="65" charset="-120"/>
              </a:rPr>
              <a:t>第</a:t>
            </a:r>
            <a:r>
              <a:rPr lang="en-US" altLang="zh-TW" sz="3200" b="1" dirty="0" smtClean="0">
                <a:latin typeface="Times New Roman" pitchFamily="18" charset="0"/>
                <a:ea typeface="標楷體" pitchFamily="65" charset="-120"/>
              </a:rPr>
              <a:t>14</a:t>
            </a:r>
            <a:r>
              <a:rPr lang="zh-TW" altLang="en-US" sz="3200" b="1" dirty="0" smtClean="0">
                <a:latin typeface="Times New Roman" pitchFamily="18" charset="0"/>
                <a:ea typeface="標楷體" pitchFamily="65" charset="-120"/>
              </a:rPr>
              <a:t>條</a:t>
            </a:r>
            <a:r>
              <a:rPr lang="en-US" altLang="zh-TW" sz="3200" b="1" dirty="0" smtClean="0">
                <a:latin typeface="Times New Roman" pitchFamily="18" charset="0"/>
                <a:ea typeface="標楷體" pitchFamily="65" charset="-120"/>
              </a:rPr>
              <a:t>c</a:t>
            </a:r>
            <a:r>
              <a:rPr lang="zh-TW" altLang="en-US" sz="3200" b="1" dirty="0" smtClean="0">
                <a:latin typeface="Times New Roman" pitchFamily="18" charset="0"/>
                <a:ea typeface="標楷體" pitchFamily="65" charset="-120"/>
              </a:rPr>
              <a:t>項之規定</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包含一份或多份</a:t>
            </a:r>
            <a:r>
              <a:rPr lang="en-US" altLang="zh-TW" sz="3200" b="1" dirty="0" smtClean="0">
                <a:latin typeface="Times New Roman" pitchFamily="18" charset="0"/>
                <a:ea typeface="標楷體" pitchFamily="65" charset="-120"/>
              </a:rPr>
              <a:t>UCP600</a:t>
            </a:r>
            <a:r>
              <a:rPr lang="zh-TW" altLang="en-US" sz="3200" b="1" dirty="0" smtClean="0">
                <a:latin typeface="Times New Roman" pitchFamily="18" charset="0"/>
                <a:ea typeface="標楷體" pitchFamily="65" charset="-120"/>
              </a:rPr>
              <a:t>第</a:t>
            </a:r>
            <a:r>
              <a:rPr lang="en-US" altLang="zh-TW" sz="3200" b="1" dirty="0" smtClean="0">
                <a:latin typeface="Times New Roman" pitchFamily="18" charset="0"/>
                <a:ea typeface="標楷體" pitchFamily="65" charset="-120"/>
              </a:rPr>
              <a:t>19-25</a:t>
            </a:r>
            <a:r>
              <a:rPr lang="zh-TW" altLang="en-US" sz="3200" b="1" dirty="0" smtClean="0">
                <a:latin typeface="Times New Roman" pitchFamily="18" charset="0"/>
                <a:ea typeface="標楷體" pitchFamily="65" charset="-120"/>
              </a:rPr>
              <a:t>條所規定之正本運送單據之提示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必須由受益人或其代表在不遲於本慣例所敘明之裝運日後</a:t>
            </a:r>
            <a:r>
              <a:rPr lang="en-US" altLang="zh-TW" sz="3200" b="1" dirty="0" smtClean="0">
                <a:latin typeface="Times New Roman" pitchFamily="18" charset="0"/>
                <a:ea typeface="標楷體" pitchFamily="65" charset="-120"/>
              </a:rPr>
              <a:t>21</a:t>
            </a:r>
            <a:r>
              <a:rPr lang="zh-TW" altLang="en-US" sz="3200" b="1" dirty="0" smtClean="0">
                <a:latin typeface="Times New Roman" pitchFamily="18" charset="0"/>
                <a:ea typeface="標楷體" pitchFamily="65" charset="-120"/>
              </a:rPr>
              <a:t>個</a:t>
            </a:r>
            <a:r>
              <a:rPr lang="zh-TW" altLang="en-US" sz="3200" b="1" u="sng" dirty="0" smtClean="0">
                <a:latin typeface="Times New Roman" pitchFamily="18" charset="0"/>
                <a:ea typeface="標楷體" pitchFamily="65" charset="-120"/>
              </a:rPr>
              <a:t>曆日</a:t>
            </a:r>
            <a:r>
              <a:rPr lang="zh-TW" altLang="en-US" sz="3200" b="1" dirty="0" smtClean="0">
                <a:latin typeface="Times New Roman" pitchFamily="18" charset="0"/>
                <a:ea typeface="標楷體" pitchFamily="65" charset="-120"/>
              </a:rPr>
              <a:t>作成</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但無論如何決不遲於信用狀有效期限</a:t>
            </a:r>
            <a:r>
              <a:rPr lang="en-US" altLang="zh-TW" sz="3200" b="1" dirty="0" smtClean="0">
                <a:latin typeface="Times New Roman" pitchFamily="18" charset="0"/>
                <a:ea typeface="標楷體" pitchFamily="65" charset="-120"/>
              </a:rPr>
              <a:t>.</a:t>
            </a:r>
          </a:p>
          <a:p>
            <a:pPr>
              <a:lnSpc>
                <a:spcPct val="90000"/>
              </a:lnSpc>
            </a:pPr>
            <a:r>
              <a:rPr lang="zh-TW" altLang="en-US" sz="3200" b="1" dirty="0" smtClean="0">
                <a:latin typeface="Times New Roman" pitchFamily="18" charset="0"/>
                <a:ea typeface="標楷體" pitchFamily="65" charset="-120"/>
              </a:rPr>
              <a:t>但</a:t>
            </a:r>
            <a:r>
              <a:rPr lang="en-US" altLang="zh-TW" sz="3200" b="1" dirty="0">
                <a:latin typeface="Times New Roman" pitchFamily="18" charset="0"/>
                <a:ea typeface="標楷體" pitchFamily="65" charset="-120"/>
              </a:rPr>
              <a:t>UCP600</a:t>
            </a:r>
            <a:r>
              <a:rPr lang="zh-TW" altLang="en-US" sz="3200" b="1" dirty="0">
                <a:latin typeface="Times New Roman" pitchFamily="18" charset="0"/>
                <a:ea typeface="標楷體" pitchFamily="65" charset="-120"/>
              </a:rPr>
              <a:t>第</a:t>
            </a:r>
            <a:r>
              <a:rPr lang="en-US" altLang="zh-TW" sz="3200" b="1" dirty="0">
                <a:latin typeface="Times New Roman" pitchFamily="18" charset="0"/>
                <a:ea typeface="標楷體" pitchFamily="65" charset="-120"/>
              </a:rPr>
              <a:t>14</a:t>
            </a:r>
            <a:r>
              <a:rPr lang="zh-TW" altLang="en-US" sz="3200" b="1" dirty="0">
                <a:latin typeface="Times New Roman" pitchFamily="18" charset="0"/>
                <a:ea typeface="標楷體" pitchFamily="65" charset="-120"/>
              </a:rPr>
              <a:t>條</a:t>
            </a:r>
            <a:r>
              <a:rPr lang="en-US" altLang="zh-TW" sz="3200" b="1" dirty="0">
                <a:latin typeface="Times New Roman" pitchFamily="18" charset="0"/>
                <a:ea typeface="標楷體" pitchFamily="65" charset="-120"/>
              </a:rPr>
              <a:t>c</a:t>
            </a:r>
            <a:r>
              <a:rPr lang="zh-TW" altLang="en-US" sz="3200" b="1" dirty="0" smtClean="0">
                <a:latin typeface="Times New Roman" pitchFamily="18" charset="0"/>
                <a:ea typeface="標楷體" pitchFamily="65" charset="-120"/>
              </a:rPr>
              <a:t>項僅適用於</a:t>
            </a:r>
            <a:r>
              <a:rPr lang="en-US" altLang="zh-TW" sz="3200" b="1" dirty="0">
                <a:latin typeface="Times New Roman" pitchFamily="18" charset="0"/>
                <a:ea typeface="標楷體" pitchFamily="65" charset="-120"/>
              </a:rPr>
              <a:t>,</a:t>
            </a:r>
            <a:r>
              <a:rPr lang="zh-TW" altLang="en-US" sz="3200" b="1" dirty="0">
                <a:latin typeface="Times New Roman" pitchFamily="18" charset="0"/>
                <a:ea typeface="標楷體" pitchFamily="65" charset="-120"/>
              </a:rPr>
              <a:t>包含一份或多份</a:t>
            </a:r>
            <a:r>
              <a:rPr lang="en-US" altLang="zh-TW" sz="3200" b="1" dirty="0">
                <a:latin typeface="Times New Roman" pitchFamily="18" charset="0"/>
                <a:ea typeface="標楷體" pitchFamily="65" charset="-120"/>
              </a:rPr>
              <a:t>UCP600</a:t>
            </a:r>
            <a:r>
              <a:rPr lang="zh-TW" altLang="en-US" sz="3200" b="1" dirty="0">
                <a:latin typeface="Times New Roman" pitchFamily="18" charset="0"/>
                <a:ea typeface="標楷體" pitchFamily="65" charset="-120"/>
              </a:rPr>
              <a:t>第</a:t>
            </a:r>
            <a:r>
              <a:rPr lang="en-US" altLang="zh-TW" sz="3200" b="1" dirty="0">
                <a:latin typeface="Times New Roman" pitchFamily="18" charset="0"/>
                <a:ea typeface="標楷體" pitchFamily="65" charset="-120"/>
              </a:rPr>
              <a:t>19-25</a:t>
            </a:r>
            <a:r>
              <a:rPr lang="zh-TW" altLang="en-US" sz="3200" b="1" dirty="0">
                <a:latin typeface="Times New Roman" pitchFamily="18" charset="0"/>
                <a:ea typeface="標楷體" pitchFamily="65" charset="-120"/>
              </a:rPr>
              <a:t>條所規定之正本運送單據之</a:t>
            </a:r>
            <a:r>
              <a:rPr lang="zh-TW" altLang="en-US" sz="3200" b="1" dirty="0" smtClean="0">
                <a:latin typeface="Times New Roman" pitchFamily="18" charset="0"/>
                <a:ea typeface="標楷體" pitchFamily="65" charset="-120"/>
              </a:rPr>
              <a:t>提示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運送單據副本或其他替代性單據</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並不適用</a:t>
            </a:r>
            <a:r>
              <a:rPr lang="en-US" altLang="zh-TW" sz="3200" b="1" dirty="0" smtClean="0">
                <a:latin typeface="Times New Roman" pitchFamily="18" charset="0"/>
                <a:ea typeface="標楷體" pitchFamily="65" charset="-120"/>
              </a:rPr>
              <a:t>.</a:t>
            </a:r>
          </a:p>
        </p:txBody>
      </p:sp>
    </p:spTree>
    <p:extLst>
      <p:ext uri="{BB962C8B-B14F-4D97-AF65-F5344CB8AC3E}">
        <p14:creationId xmlns:p14="http://schemas.microsoft.com/office/powerpoint/2010/main" xmlns="" val="4266560203"/>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fld id="{1D0518C2-A89B-4998-BC7F-D4150D6BEF4B}" type="slidenum">
              <a:rPr kumimoji="0" lang="en-US" altLang="zh-TW" sz="1000" smtClean="0"/>
              <a:pPr eaLnBrk="1" hangingPunct="1">
                <a:spcBef>
                  <a:spcPct val="0"/>
                </a:spcBef>
                <a:buClrTx/>
                <a:buSzTx/>
                <a:buFontTx/>
                <a:buNone/>
              </a:pPr>
              <a:t>345</a:t>
            </a:fld>
            <a:endParaRPr kumimoji="0" lang="en-US" altLang="zh-TW" sz="1000" smtClean="0"/>
          </a:p>
        </p:txBody>
      </p:sp>
      <p:sp>
        <p:nvSpPr>
          <p:cNvPr id="98307" name="Rectangle 2"/>
          <p:cNvSpPr>
            <a:spLocks noChangeArrowheads="1"/>
          </p:cNvSpPr>
          <p:nvPr/>
        </p:nvSpPr>
        <p:spPr bwMode="auto">
          <a:xfrm>
            <a:off x="0" y="0"/>
            <a:ext cx="7956550" cy="981075"/>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3600" b="1">
                <a:latin typeface="Times New Roman" pitchFamily="18" charset="0"/>
                <a:ea typeface="標楷體" pitchFamily="65" charset="-120"/>
              </a:rPr>
              <a:t>有效期限、提示期間與最遲裝運日</a:t>
            </a:r>
          </a:p>
        </p:txBody>
      </p:sp>
      <p:sp>
        <p:nvSpPr>
          <p:cNvPr id="98308" name="Rectangle 3"/>
          <p:cNvSpPr>
            <a:spLocks noChangeArrowheads="1"/>
          </p:cNvSpPr>
          <p:nvPr/>
        </p:nvSpPr>
        <p:spPr bwMode="auto">
          <a:xfrm>
            <a:off x="0" y="981075"/>
            <a:ext cx="8388350" cy="1511300"/>
          </a:xfrm>
          <a:prstGeom prst="rect">
            <a:avLst/>
          </a:prstGeom>
          <a:solidFill>
            <a:srgbClr val="0033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r>
              <a:rPr lang="en-US" altLang="zh-TW" sz="3200" b="1">
                <a:solidFill>
                  <a:schemeClr val="bg1"/>
                </a:solidFill>
                <a:latin typeface="Times New Roman" pitchFamily="18" charset="0"/>
                <a:ea typeface="標楷體" pitchFamily="65" charset="-120"/>
              </a:rPr>
              <a:t>LC</a:t>
            </a:r>
            <a:r>
              <a:rPr lang="zh-TW" altLang="en-US" sz="3200" b="1">
                <a:solidFill>
                  <a:schemeClr val="bg1"/>
                </a:solidFill>
                <a:latin typeface="Times New Roman" pitchFamily="18" charset="0"/>
                <a:ea typeface="標楷體" pitchFamily="65" charset="-120"/>
              </a:rPr>
              <a:t>開狀日期</a:t>
            </a:r>
            <a:r>
              <a:rPr lang="en-US" altLang="zh-TW" sz="3200" b="1">
                <a:solidFill>
                  <a:schemeClr val="bg1"/>
                </a:solidFill>
                <a:latin typeface="Times New Roman" pitchFamily="18" charset="0"/>
                <a:ea typeface="標楷體" pitchFamily="65" charset="-120"/>
              </a:rPr>
              <a:t>2009/7/1,</a:t>
            </a:r>
            <a:r>
              <a:rPr lang="zh-TW" altLang="en-US" sz="3200" b="1">
                <a:solidFill>
                  <a:schemeClr val="bg1"/>
                </a:solidFill>
                <a:latin typeface="Times New Roman" pitchFamily="18" charset="0"/>
                <a:ea typeface="標楷體" pitchFamily="65" charset="-120"/>
              </a:rPr>
              <a:t>有效期限</a:t>
            </a:r>
            <a:r>
              <a:rPr lang="en-US" altLang="zh-TW" sz="3200" b="1">
                <a:solidFill>
                  <a:schemeClr val="bg1"/>
                </a:solidFill>
                <a:latin typeface="Times New Roman" pitchFamily="18" charset="0"/>
                <a:ea typeface="標楷體" pitchFamily="65" charset="-120"/>
              </a:rPr>
              <a:t>2009/9/15,</a:t>
            </a:r>
            <a:r>
              <a:rPr lang="zh-TW" altLang="en-US" sz="3200" b="1">
                <a:solidFill>
                  <a:schemeClr val="bg1"/>
                </a:solidFill>
                <a:latin typeface="Times New Roman" pitchFamily="18" charset="0"/>
                <a:ea typeface="標楷體" pitchFamily="65" charset="-120"/>
              </a:rPr>
              <a:t>可部</a:t>
            </a:r>
          </a:p>
          <a:p>
            <a:pPr eaLnBrk="1" hangingPunct="1">
              <a:spcBef>
                <a:spcPct val="0"/>
              </a:spcBef>
              <a:buClrTx/>
              <a:buSzTx/>
              <a:buFontTx/>
              <a:buNone/>
            </a:pPr>
            <a:r>
              <a:rPr lang="zh-TW" altLang="en-US" sz="3200" b="1">
                <a:solidFill>
                  <a:schemeClr val="bg1"/>
                </a:solidFill>
                <a:latin typeface="Times New Roman" pitchFamily="18" charset="0"/>
                <a:ea typeface="標楷體" pitchFamily="65" charset="-120"/>
              </a:rPr>
              <a:t>份裝運</a:t>
            </a:r>
            <a:r>
              <a:rPr lang="en-US" altLang="zh-TW" sz="3200" b="1">
                <a:solidFill>
                  <a:schemeClr val="bg1"/>
                </a:solidFill>
                <a:latin typeface="Times New Roman" pitchFamily="18" charset="0"/>
                <a:ea typeface="標楷體" pitchFamily="65" charset="-120"/>
              </a:rPr>
              <a:t>,</a:t>
            </a:r>
            <a:r>
              <a:rPr lang="zh-TW" altLang="en-US" sz="3200" b="1">
                <a:solidFill>
                  <a:schemeClr val="bg1"/>
                </a:solidFill>
                <a:latin typeface="Times New Roman" pitchFamily="18" charset="0"/>
                <a:ea typeface="標楷體" pitchFamily="65" charset="-120"/>
              </a:rPr>
              <a:t>最遲裝運日</a:t>
            </a:r>
            <a:r>
              <a:rPr lang="en-US" altLang="zh-TW" sz="3200" b="1">
                <a:solidFill>
                  <a:schemeClr val="bg1"/>
                </a:solidFill>
                <a:latin typeface="Times New Roman" pitchFamily="18" charset="0"/>
                <a:ea typeface="標楷體" pitchFamily="65" charset="-120"/>
              </a:rPr>
              <a:t>2009/9/10,</a:t>
            </a:r>
            <a:r>
              <a:rPr lang="zh-TW" altLang="en-US" sz="3200" b="1">
                <a:solidFill>
                  <a:schemeClr val="bg1"/>
                </a:solidFill>
                <a:latin typeface="Times New Roman" pitchFamily="18" charset="0"/>
                <a:ea typeface="標楷體" pitchFamily="65" charset="-120"/>
              </a:rPr>
              <a:t>提示期間</a:t>
            </a:r>
            <a:r>
              <a:rPr lang="en-US" altLang="zh-TW" sz="3200" b="1">
                <a:solidFill>
                  <a:schemeClr val="bg1"/>
                </a:solidFill>
                <a:latin typeface="Times New Roman" pitchFamily="18" charset="0"/>
                <a:ea typeface="標楷體" pitchFamily="65" charset="-120"/>
              </a:rPr>
              <a:t>15</a:t>
            </a:r>
            <a:r>
              <a:rPr lang="zh-TW" altLang="en-US" sz="3200" b="1">
                <a:solidFill>
                  <a:schemeClr val="bg1"/>
                </a:solidFill>
                <a:latin typeface="Times New Roman" pitchFamily="18" charset="0"/>
                <a:ea typeface="標楷體" pitchFamily="65" charset="-120"/>
              </a:rPr>
              <a:t>日</a:t>
            </a:r>
            <a:endParaRPr lang="zh-TW" altLang="en-US" sz="3200">
              <a:solidFill>
                <a:schemeClr val="bg1"/>
              </a:solidFill>
            </a:endParaRPr>
          </a:p>
        </p:txBody>
      </p:sp>
      <p:sp>
        <p:nvSpPr>
          <p:cNvPr id="98309" name="Line 4"/>
          <p:cNvSpPr>
            <a:spLocks noChangeShapeType="1"/>
          </p:cNvSpPr>
          <p:nvPr/>
        </p:nvSpPr>
        <p:spPr bwMode="auto">
          <a:xfrm>
            <a:off x="0" y="6165850"/>
            <a:ext cx="8748713"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8310" name="Rectangle 5"/>
          <p:cNvSpPr>
            <a:spLocks noChangeArrowheads="1"/>
          </p:cNvSpPr>
          <p:nvPr/>
        </p:nvSpPr>
        <p:spPr bwMode="auto">
          <a:xfrm>
            <a:off x="539750" y="2781300"/>
            <a:ext cx="719138" cy="2592388"/>
          </a:xfrm>
          <a:prstGeom prst="rect">
            <a:avLst/>
          </a:prstGeom>
          <a:solidFill>
            <a:srgbClr val="00FF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400" b="1">
                <a:latin typeface="Times New Roman" pitchFamily="18" charset="0"/>
                <a:ea typeface="標楷體" pitchFamily="65" charset="-120"/>
              </a:rPr>
              <a:t>第一批裝運</a:t>
            </a:r>
            <a:r>
              <a:rPr lang="en-US" altLang="zh-TW" sz="2400" b="1">
                <a:latin typeface="Times New Roman" pitchFamily="18" charset="0"/>
                <a:ea typeface="標楷體" pitchFamily="65" charset="-120"/>
              </a:rPr>
              <a:t>8/10</a:t>
            </a:r>
          </a:p>
        </p:txBody>
      </p:sp>
      <p:sp>
        <p:nvSpPr>
          <p:cNvPr id="98311" name="Rectangle 6"/>
          <p:cNvSpPr>
            <a:spLocks noChangeArrowheads="1"/>
          </p:cNvSpPr>
          <p:nvPr/>
        </p:nvSpPr>
        <p:spPr bwMode="auto">
          <a:xfrm>
            <a:off x="1979613" y="2781300"/>
            <a:ext cx="719137" cy="2592388"/>
          </a:xfrm>
          <a:prstGeom prst="rect">
            <a:avLst/>
          </a:prstGeom>
          <a:solidFill>
            <a:srgbClr val="00FF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400" b="1">
                <a:latin typeface="Times New Roman" pitchFamily="18" charset="0"/>
                <a:ea typeface="標楷體" pitchFamily="65" charset="-120"/>
              </a:rPr>
              <a:t>提示之末日</a:t>
            </a:r>
            <a:r>
              <a:rPr lang="en-US" altLang="zh-TW" sz="2400" b="1">
                <a:latin typeface="Times New Roman" pitchFamily="18" charset="0"/>
                <a:ea typeface="標楷體" pitchFamily="65" charset="-120"/>
              </a:rPr>
              <a:t>8/25</a:t>
            </a:r>
          </a:p>
        </p:txBody>
      </p:sp>
      <p:sp>
        <p:nvSpPr>
          <p:cNvPr id="98312" name="Rectangle 7"/>
          <p:cNvSpPr>
            <a:spLocks noChangeArrowheads="1"/>
          </p:cNvSpPr>
          <p:nvPr/>
        </p:nvSpPr>
        <p:spPr bwMode="auto">
          <a:xfrm>
            <a:off x="3203575" y="2781300"/>
            <a:ext cx="936625" cy="2592388"/>
          </a:xfrm>
          <a:prstGeom prst="rect">
            <a:avLst/>
          </a:prstGeom>
          <a:solidFill>
            <a:srgbClr val="00FF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2400" b="1">
                <a:latin typeface="Times New Roman" pitchFamily="18" charset="0"/>
                <a:ea typeface="標楷體" pitchFamily="65" charset="-120"/>
              </a:rPr>
              <a:t>8/25</a:t>
            </a:r>
            <a:r>
              <a:rPr lang="zh-TW" altLang="en-US" sz="2400" b="1">
                <a:latin typeface="Times New Roman" pitchFamily="18" charset="0"/>
                <a:ea typeface="標楷體" pitchFamily="65" charset="-120"/>
              </a:rPr>
              <a:t>以後提示</a:t>
            </a:r>
          </a:p>
          <a:p>
            <a:pPr algn="ctr" eaLnBrk="1" hangingPunct="1">
              <a:spcBef>
                <a:spcPct val="0"/>
              </a:spcBef>
              <a:buClrTx/>
              <a:buSzTx/>
              <a:buFontTx/>
              <a:buNone/>
            </a:pPr>
            <a:r>
              <a:rPr lang="zh-TW" altLang="en-US" sz="2400" b="1">
                <a:latin typeface="Times New Roman" pitchFamily="18" charset="0"/>
                <a:ea typeface="標楷體" pitchFamily="65" charset="-120"/>
              </a:rPr>
              <a:t>為慢提示</a:t>
            </a:r>
          </a:p>
        </p:txBody>
      </p:sp>
      <p:sp>
        <p:nvSpPr>
          <p:cNvPr id="98313" name="Rectangle 8"/>
          <p:cNvSpPr>
            <a:spLocks noChangeArrowheads="1"/>
          </p:cNvSpPr>
          <p:nvPr/>
        </p:nvSpPr>
        <p:spPr bwMode="auto">
          <a:xfrm>
            <a:off x="4572000" y="2781300"/>
            <a:ext cx="719138" cy="2592388"/>
          </a:xfrm>
          <a:prstGeom prst="rect">
            <a:avLst/>
          </a:prstGeom>
          <a:solidFill>
            <a:srgbClr val="00FF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400" b="1">
                <a:latin typeface="Times New Roman" pitchFamily="18" charset="0"/>
                <a:ea typeface="標楷體" pitchFamily="65" charset="-120"/>
              </a:rPr>
              <a:t>最後一批裝運</a:t>
            </a:r>
            <a:r>
              <a:rPr lang="en-US" altLang="zh-TW" sz="2400" b="1">
                <a:latin typeface="Times New Roman" pitchFamily="18" charset="0"/>
                <a:ea typeface="標楷體" pitchFamily="65" charset="-120"/>
              </a:rPr>
              <a:t>9/10</a:t>
            </a:r>
          </a:p>
        </p:txBody>
      </p:sp>
      <p:sp>
        <p:nvSpPr>
          <p:cNvPr id="98314" name="Rectangle 9"/>
          <p:cNvSpPr>
            <a:spLocks noChangeArrowheads="1"/>
          </p:cNvSpPr>
          <p:nvPr/>
        </p:nvSpPr>
        <p:spPr bwMode="auto">
          <a:xfrm>
            <a:off x="6948488" y="2781300"/>
            <a:ext cx="719137" cy="2592388"/>
          </a:xfrm>
          <a:prstGeom prst="rect">
            <a:avLst/>
          </a:prstGeom>
          <a:solidFill>
            <a:srgbClr val="00FF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400" b="1">
                <a:latin typeface="Times New Roman" pitchFamily="18" charset="0"/>
                <a:ea typeface="標楷體" pitchFamily="65" charset="-120"/>
              </a:rPr>
              <a:t>最後一批提示</a:t>
            </a:r>
            <a:r>
              <a:rPr lang="en-US" altLang="zh-TW" sz="2400" b="1">
                <a:latin typeface="Times New Roman" pitchFamily="18" charset="0"/>
                <a:ea typeface="標楷體" pitchFamily="65" charset="-120"/>
              </a:rPr>
              <a:t>9/15</a:t>
            </a:r>
          </a:p>
        </p:txBody>
      </p:sp>
      <p:sp>
        <p:nvSpPr>
          <p:cNvPr id="98315" name="Rectangle 10"/>
          <p:cNvSpPr>
            <a:spLocks noChangeArrowheads="1"/>
          </p:cNvSpPr>
          <p:nvPr/>
        </p:nvSpPr>
        <p:spPr bwMode="auto">
          <a:xfrm>
            <a:off x="8027988" y="2781300"/>
            <a:ext cx="1116012" cy="2592388"/>
          </a:xfrm>
          <a:prstGeom prst="rect">
            <a:avLst/>
          </a:prstGeom>
          <a:solidFill>
            <a:srgbClr val="00FF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2400" b="1">
                <a:latin typeface="Times New Roman" pitchFamily="18" charset="0"/>
                <a:ea typeface="標楷體" pitchFamily="65" charset="-120"/>
              </a:rPr>
              <a:t>9/15</a:t>
            </a:r>
            <a:r>
              <a:rPr lang="zh-TW" altLang="en-US" sz="2400" b="1">
                <a:latin typeface="Times New Roman" pitchFamily="18" charset="0"/>
                <a:ea typeface="標楷體" pitchFamily="65" charset="-120"/>
              </a:rPr>
              <a:t>以後提示</a:t>
            </a:r>
          </a:p>
          <a:p>
            <a:pPr algn="ctr" eaLnBrk="1" hangingPunct="1">
              <a:spcBef>
                <a:spcPct val="0"/>
              </a:spcBef>
              <a:buClrTx/>
              <a:buSzTx/>
              <a:buFontTx/>
              <a:buNone/>
            </a:pPr>
            <a:r>
              <a:rPr lang="zh-TW" altLang="en-US" sz="2400" b="1">
                <a:latin typeface="Times New Roman" pitchFamily="18" charset="0"/>
                <a:ea typeface="標楷體" pitchFamily="65" charset="-120"/>
              </a:rPr>
              <a:t>為</a:t>
            </a:r>
            <a:r>
              <a:rPr lang="en-US" altLang="zh-TW" sz="2400" b="1">
                <a:latin typeface="Times New Roman" pitchFamily="18" charset="0"/>
                <a:ea typeface="標楷體" pitchFamily="65" charset="-120"/>
              </a:rPr>
              <a:t>LC</a:t>
            </a:r>
            <a:r>
              <a:rPr lang="zh-TW" altLang="en-US" sz="2400" b="1">
                <a:latin typeface="Times New Roman" pitchFamily="18" charset="0"/>
                <a:ea typeface="標楷體" pitchFamily="65" charset="-120"/>
              </a:rPr>
              <a:t>過期</a:t>
            </a:r>
          </a:p>
        </p:txBody>
      </p:sp>
      <p:sp>
        <p:nvSpPr>
          <p:cNvPr id="98316" name="Line 11"/>
          <p:cNvSpPr>
            <a:spLocks noChangeShapeType="1"/>
          </p:cNvSpPr>
          <p:nvPr/>
        </p:nvSpPr>
        <p:spPr bwMode="auto">
          <a:xfrm>
            <a:off x="827088" y="5373688"/>
            <a:ext cx="0"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98317" name="Line 12"/>
          <p:cNvSpPr>
            <a:spLocks noChangeShapeType="1"/>
          </p:cNvSpPr>
          <p:nvPr/>
        </p:nvSpPr>
        <p:spPr bwMode="auto">
          <a:xfrm>
            <a:off x="2411413" y="5373688"/>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98318" name="Line 13"/>
          <p:cNvSpPr>
            <a:spLocks noChangeShapeType="1"/>
          </p:cNvSpPr>
          <p:nvPr/>
        </p:nvSpPr>
        <p:spPr bwMode="auto">
          <a:xfrm>
            <a:off x="3563938" y="5373688"/>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98319" name="Rectangle 14"/>
          <p:cNvSpPr>
            <a:spLocks noChangeArrowheads="1"/>
          </p:cNvSpPr>
          <p:nvPr/>
        </p:nvSpPr>
        <p:spPr bwMode="auto">
          <a:xfrm>
            <a:off x="5651500" y="2781300"/>
            <a:ext cx="1008063" cy="2592388"/>
          </a:xfrm>
          <a:prstGeom prst="rect">
            <a:avLst/>
          </a:prstGeom>
          <a:solidFill>
            <a:srgbClr val="00FF00"/>
          </a:solidFill>
          <a:ln w="9525">
            <a:solidFill>
              <a:schemeClr val="tx1"/>
            </a:solidFill>
            <a:miter lim="800000"/>
            <a:headEnd/>
            <a:tailEnd/>
          </a:ln>
        </p:spPr>
        <p:txBody>
          <a:bodyPr vert="eaVert"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2400" b="1">
                <a:latin typeface="Times New Roman" pitchFamily="18" charset="0"/>
                <a:ea typeface="標楷體" pitchFamily="65" charset="-120"/>
              </a:rPr>
              <a:t>9/10</a:t>
            </a:r>
            <a:r>
              <a:rPr lang="zh-TW" altLang="en-US" sz="2400" b="1">
                <a:latin typeface="Times New Roman" pitchFamily="18" charset="0"/>
                <a:ea typeface="標楷體" pitchFamily="65" charset="-120"/>
              </a:rPr>
              <a:t>以後裝運為</a:t>
            </a:r>
          </a:p>
          <a:p>
            <a:pPr algn="ctr" eaLnBrk="1" hangingPunct="1">
              <a:spcBef>
                <a:spcPct val="0"/>
              </a:spcBef>
              <a:buClrTx/>
              <a:buSzTx/>
              <a:buFontTx/>
              <a:buNone/>
            </a:pPr>
            <a:r>
              <a:rPr lang="zh-TW" altLang="en-US" sz="2400" b="1">
                <a:latin typeface="Times New Roman" pitchFamily="18" charset="0"/>
                <a:ea typeface="標楷體" pitchFamily="65" charset="-120"/>
              </a:rPr>
              <a:t>慢裝船</a:t>
            </a:r>
          </a:p>
        </p:txBody>
      </p:sp>
      <p:sp>
        <p:nvSpPr>
          <p:cNvPr id="98320" name="Line 15"/>
          <p:cNvSpPr>
            <a:spLocks noChangeShapeType="1"/>
          </p:cNvSpPr>
          <p:nvPr/>
        </p:nvSpPr>
        <p:spPr bwMode="auto">
          <a:xfrm>
            <a:off x="4932363" y="5373688"/>
            <a:ext cx="0"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98321" name="Line 16"/>
          <p:cNvSpPr>
            <a:spLocks noChangeShapeType="1"/>
          </p:cNvSpPr>
          <p:nvPr/>
        </p:nvSpPr>
        <p:spPr bwMode="auto">
          <a:xfrm>
            <a:off x="5795963" y="5445125"/>
            <a:ext cx="0" cy="7191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98322" name="Line 17"/>
          <p:cNvSpPr>
            <a:spLocks noChangeShapeType="1"/>
          </p:cNvSpPr>
          <p:nvPr/>
        </p:nvSpPr>
        <p:spPr bwMode="auto">
          <a:xfrm>
            <a:off x="7235825" y="5445125"/>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98323" name="Line 18"/>
          <p:cNvSpPr>
            <a:spLocks noChangeShapeType="1"/>
          </p:cNvSpPr>
          <p:nvPr/>
        </p:nvSpPr>
        <p:spPr bwMode="auto">
          <a:xfrm>
            <a:off x="8388350" y="5445125"/>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98324" name="Rectangle 19"/>
          <p:cNvSpPr>
            <a:spLocks noChangeArrowheads="1"/>
          </p:cNvSpPr>
          <p:nvPr/>
        </p:nvSpPr>
        <p:spPr bwMode="auto">
          <a:xfrm>
            <a:off x="539750" y="6237288"/>
            <a:ext cx="647700" cy="620712"/>
          </a:xfrm>
          <a:prstGeom prst="rect">
            <a:avLst/>
          </a:prstGeom>
          <a:solidFill>
            <a:srgbClr val="00FF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2400" b="1">
                <a:latin typeface="Times New Roman" pitchFamily="18" charset="0"/>
              </a:rPr>
              <a:t>8/10</a:t>
            </a:r>
          </a:p>
        </p:txBody>
      </p:sp>
      <p:sp>
        <p:nvSpPr>
          <p:cNvPr id="98325" name="Rectangle 20"/>
          <p:cNvSpPr>
            <a:spLocks noChangeArrowheads="1"/>
          </p:cNvSpPr>
          <p:nvPr/>
        </p:nvSpPr>
        <p:spPr bwMode="auto">
          <a:xfrm>
            <a:off x="1979613" y="6237288"/>
            <a:ext cx="647700" cy="620712"/>
          </a:xfrm>
          <a:prstGeom prst="rect">
            <a:avLst/>
          </a:prstGeom>
          <a:solidFill>
            <a:srgbClr val="00FF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2400" b="1">
                <a:latin typeface="Times New Roman" pitchFamily="18" charset="0"/>
              </a:rPr>
              <a:t>8/25</a:t>
            </a:r>
          </a:p>
        </p:txBody>
      </p:sp>
      <p:sp>
        <p:nvSpPr>
          <p:cNvPr id="98326" name="Rectangle 21"/>
          <p:cNvSpPr>
            <a:spLocks noChangeArrowheads="1"/>
          </p:cNvSpPr>
          <p:nvPr/>
        </p:nvSpPr>
        <p:spPr bwMode="auto">
          <a:xfrm>
            <a:off x="7019925" y="6237288"/>
            <a:ext cx="647700" cy="620712"/>
          </a:xfrm>
          <a:prstGeom prst="rect">
            <a:avLst/>
          </a:prstGeom>
          <a:solidFill>
            <a:srgbClr val="00FF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2400" b="1">
                <a:latin typeface="Times New Roman" pitchFamily="18" charset="0"/>
              </a:rPr>
              <a:t>9/15</a:t>
            </a:r>
          </a:p>
        </p:txBody>
      </p:sp>
      <p:sp>
        <p:nvSpPr>
          <p:cNvPr id="98327" name="Rectangle 22"/>
          <p:cNvSpPr>
            <a:spLocks noChangeArrowheads="1"/>
          </p:cNvSpPr>
          <p:nvPr/>
        </p:nvSpPr>
        <p:spPr bwMode="auto">
          <a:xfrm>
            <a:off x="4643438" y="6237288"/>
            <a:ext cx="647700" cy="620712"/>
          </a:xfrm>
          <a:prstGeom prst="rect">
            <a:avLst/>
          </a:prstGeom>
          <a:solidFill>
            <a:srgbClr val="00FF00"/>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2400" b="1">
                <a:latin typeface="Times New Roman" pitchFamily="18" charset="0"/>
              </a:rPr>
              <a:t>9/10</a:t>
            </a:r>
          </a:p>
        </p:txBody>
      </p:sp>
      <p:sp>
        <p:nvSpPr>
          <p:cNvPr id="98328" name="AutoShape 23"/>
          <p:cNvSpPr>
            <a:spLocks noChangeArrowheads="1"/>
          </p:cNvSpPr>
          <p:nvPr/>
        </p:nvSpPr>
        <p:spPr bwMode="auto">
          <a:xfrm>
            <a:off x="827088" y="5661025"/>
            <a:ext cx="1657350" cy="504825"/>
          </a:xfrm>
          <a:prstGeom prst="curvedDownArrow">
            <a:avLst>
              <a:gd name="adj1" fmla="val 65660"/>
              <a:gd name="adj2" fmla="val 131321"/>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2400" b="1">
                <a:latin typeface="Times New Roman" pitchFamily="18" charset="0"/>
                <a:ea typeface="標楷體" pitchFamily="65" charset="-120"/>
              </a:rPr>
              <a:t>15</a:t>
            </a:r>
            <a:r>
              <a:rPr lang="zh-TW" altLang="en-US" sz="2400" b="1">
                <a:latin typeface="Times New Roman" pitchFamily="18" charset="0"/>
                <a:ea typeface="標楷體" pitchFamily="65" charset="-120"/>
              </a:rPr>
              <a:t>天</a:t>
            </a:r>
          </a:p>
        </p:txBody>
      </p:sp>
      <p:sp>
        <p:nvSpPr>
          <p:cNvPr id="98329" name="AutoShape 24"/>
          <p:cNvSpPr>
            <a:spLocks noChangeArrowheads="1"/>
          </p:cNvSpPr>
          <p:nvPr/>
        </p:nvSpPr>
        <p:spPr bwMode="auto">
          <a:xfrm>
            <a:off x="5003800" y="5661025"/>
            <a:ext cx="2663825" cy="431800"/>
          </a:xfrm>
          <a:prstGeom prst="curvedDownArrow">
            <a:avLst>
              <a:gd name="adj1" fmla="val 123382"/>
              <a:gd name="adj2" fmla="val 246765"/>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kumimoji="0" lang="en-US" altLang="zh-TW" sz="2400" b="1">
                <a:latin typeface="Times New Roman" pitchFamily="18" charset="0"/>
                <a:ea typeface="標楷體" pitchFamily="65" charset="-120"/>
              </a:rPr>
              <a:t>5</a:t>
            </a:r>
            <a:r>
              <a:rPr kumimoji="0" lang="zh-TW" altLang="en-US" sz="2400" b="1">
                <a:latin typeface="Times New Roman" pitchFamily="18" charset="0"/>
                <a:ea typeface="標楷體" pitchFamily="65" charset="-120"/>
              </a:rPr>
              <a:t>天</a:t>
            </a:r>
            <a:endParaRPr lang="zh-TW" altLang="en-US" sz="2400" b="1">
              <a:latin typeface="Times New Roman" pitchFamily="18" charset="0"/>
              <a:ea typeface="標楷體" pitchFamily="65" charset="-120"/>
            </a:endParaRPr>
          </a:p>
        </p:txBody>
      </p:sp>
    </p:spTree>
    <p:extLst>
      <p:ext uri="{BB962C8B-B14F-4D97-AF65-F5344CB8AC3E}">
        <p14:creationId xmlns:p14="http://schemas.microsoft.com/office/powerpoint/2010/main" xmlns="" val="374340952"/>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a:spLocks noGrp="1"/>
          </p:cNvSpPr>
          <p:nvPr>
            <p:ph type="title"/>
          </p:nvPr>
        </p:nvSpPr>
        <p:spPr>
          <a:xfrm>
            <a:off x="0" y="0"/>
            <a:ext cx="8686800" cy="936625"/>
          </a:xfrm>
        </p:spPr>
        <p:txBody>
          <a:bodyPr/>
          <a:lstStyle/>
          <a:p>
            <a:r>
              <a:rPr lang="zh-TW" altLang="zh-TW" sz="3600" b="1" dirty="0" smtClean="0">
                <a:solidFill>
                  <a:srgbClr val="003300"/>
                </a:solidFill>
                <a:latin typeface="Times New Roman" pitchFamily="18" charset="0"/>
                <a:ea typeface="標楷體" pitchFamily="65" charset="-120"/>
                <a:cs typeface="Times New Roman" pitchFamily="18" charset="0"/>
              </a:rPr>
              <a:t>提示多套複合運送單據時</a:t>
            </a:r>
            <a:r>
              <a:rPr lang="en-US" altLang="zh-TW" sz="3600" b="1" dirty="0" smtClean="0">
                <a:solidFill>
                  <a:srgbClr val="003300"/>
                </a:solidFill>
                <a:latin typeface="Times New Roman" pitchFamily="18" charset="0"/>
                <a:ea typeface="標楷體" pitchFamily="65" charset="-120"/>
                <a:cs typeface="Times New Roman" pitchFamily="18" charset="0"/>
              </a:rPr>
              <a:t>,</a:t>
            </a:r>
            <a:r>
              <a:rPr lang="zh-TW" altLang="zh-TW" sz="3600" b="1" dirty="0" smtClean="0">
                <a:solidFill>
                  <a:srgbClr val="003300"/>
                </a:solidFill>
                <a:latin typeface="Times New Roman" pitchFamily="18" charset="0"/>
                <a:ea typeface="標楷體" pitchFamily="65" charset="-120"/>
                <a:cs typeface="Times New Roman" pitchFamily="18" charset="0"/>
              </a:rPr>
              <a:t>提示期間的決定</a:t>
            </a:r>
            <a:endParaRPr lang="zh-TW" altLang="en-US" sz="3600" b="1" dirty="0" smtClean="0">
              <a:solidFill>
                <a:srgbClr val="00330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a:xfrm>
            <a:off x="0" y="1196752"/>
            <a:ext cx="9144000" cy="5544615"/>
          </a:xfrm>
        </p:spPr>
        <p:txBody>
          <a:bodyPr>
            <a:normAutofit/>
          </a:bodyPr>
          <a:lstStyle/>
          <a:p>
            <a:pPr>
              <a:defRPr/>
            </a:pPr>
            <a:r>
              <a:rPr lang="en-US" altLang="zh-TW" sz="2800" b="1" dirty="0" smtClean="0">
                <a:latin typeface="Times New Roman" pitchFamily="18" charset="0"/>
                <a:ea typeface="標楷體" pitchFamily="65" charset="-120"/>
                <a:cs typeface="Times New Roman" pitchFamily="18" charset="0"/>
              </a:rPr>
              <a:t>ISBP 745 paragraphD23)(b):</a:t>
            </a:r>
            <a:r>
              <a:rPr lang="zh-TW" altLang="zh-TW" sz="2800" b="1" dirty="0" smtClean="0">
                <a:latin typeface="Times New Roman" pitchFamily="18" charset="0"/>
                <a:ea typeface="標楷體" pitchFamily="65" charset="-120"/>
                <a:cs typeface="Times New Roman" pitchFamily="18" charset="0"/>
              </a:rPr>
              <a:t>當信用狀</a:t>
            </a:r>
            <a:r>
              <a:rPr lang="zh-TW" altLang="zh-TW" sz="2800" b="1" dirty="0" smtClean="0">
                <a:solidFill>
                  <a:srgbClr val="FF0000"/>
                </a:solidFill>
                <a:latin typeface="Times New Roman" pitchFamily="18" charset="0"/>
                <a:ea typeface="標楷體" pitchFamily="65" charset="-120"/>
                <a:cs typeface="Times New Roman" pitchFamily="18" charset="0"/>
              </a:rPr>
              <a:t>禁止部分裝運</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且依</a:t>
            </a:r>
            <a:r>
              <a:rPr lang="en-US" altLang="zh-TW" sz="2800" b="1" dirty="0" smtClean="0">
                <a:latin typeface="Times New Roman" pitchFamily="18" charset="0"/>
                <a:ea typeface="標楷體" pitchFamily="65" charset="-120"/>
                <a:cs typeface="Times New Roman" pitchFamily="18" charset="0"/>
              </a:rPr>
              <a:t>paragraph  D23 (a)</a:t>
            </a:r>
            <a:r>
              <a:rPr lang="zh-TW" altLang="zh-TW" sz="2800" b="1" dirty="0" smtClean="0">
                <a:latin typeface="Times New Roman" pitchFamily="18" charset="0"/>
                <a:ea typeface="標楷體" pitchFamily="65" charset="-120"/>
                <a:cs typeface="Times New Roman" pitchFamily="18" charset="0"/>
              </a:rPr>
              <a:t>提示一套以上之正本複合運送單據且各含不同之收受、發送、接管或裝運日期</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則以其中</a:t>
            </a:r>
            <a:r>
              <a:rPr lang="zh-TW" altLang="zh-TW" sz="2800" b="1" dirty="0" smtClean="0">
                <a:solidFill>
                  <a:srgbClr val="FF0000"/>
                </a:solidFill>
                <a:latin typeface="Times New Roman" pitchFamily="18" charset="0"/>
                <a:ea typeface="標楷體" pitchFamily="65" charset="-120"/>
                <a:cs typeface="Times New Roman" pitchFamily="18" charset="0"/>
              </a:rPr>
              <a:t>最遲之日期作為提示單據期間之計算基準</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註</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亦屬</a:t>
            </a:r>
            <a:r>
              <a:rPr lang="en-US" altLang="zh-TW" sz="2800" b="1" dirty="0" smtClean="0">
                <a:latin typeface="Times New Roman" pitchFamily="18" charset="0"/>
                <a:ea typeface="標楷體" pitchFamily="65" charset="-120"/>
                <a:cs typeface="Times New Roman" pitchFamily="18" charset="0"/>
              </a:rPr>
              <a:t>UCP600</a:t>
            </a:r>
            <a:r>
              <a:rPr lang="zh-TW" altLang="en-US" sz="2800" b="1" dirty="0" smtClean="0">
                <a:latin typeface="Times New Roman" pitchFamily="18" charset="0"/>
                <a:ea typeface="標楷體" pitchFamily="65" charset="-120"/>
                <a:cs typeface="Times New Roman" pitchFamily="18" charset="0"/>
              </a:rPr>
              <a:t>第</a:t>
            </a:r>
            <a:r>
              <a:rPr lang="en-US" altLang="zh-TW" sz="2800" b="1" dirty="0" smtClean="0">
                <a:latin typeface="Times New Roman" pitchFamily="18" charset="0"/>
                <a:ea typeface="標楷體" pitchFamily="65" charset="-120"/>
                <a:cs typeface="Times New Roman" pitchFamily="18" charset="0"/>
              </a:rPr>
              <a:t>31</a:t>
            </a:r>
            <a:r>
              <a:rPr lang="zh-TW" altLang="en-US" sz="2800" b="1" dirty="0" smtClean="0">
                <a:latin typeface="Times New Roman" pitchFamily="18" charset="0"/>
                <a:ea typeface="標楷體" pitchFamily="65" charset="-120"/>
                <a:cs typeface="Times New Roman" pitchFamily="18" charset="0"/>
              </a:rPr>
              <a:t>條</a:t>
            </a:r>
            <a:r>
              <a:rPr lang="en-US" altLang="zh-TW" sz="2800" b="1" dirty="0" smtClean="0">
                <a:latin typeface="Times New Roman" pitchFamily="18" charset="0"/>
                <a:ea typeface="標楷體" pitchFamily="65" charset="-120"/>
                <a:cs typeface="Times New Roman" pitchFamily="18" charset="0"/>
              </a:rPr>
              <a:t>b</a:t>
            </a:r>
            <a:r>
              <a:rPr lang="zh-TW" altLang="en-US" sz="2800" b="1" dirty="0" smtClean="0">
                <a:latin typeface="Times New Roman" pitchFamily="18" charset="0"/>
                <a:ea typeface="標楷體" pitchFamily="65" charset="-120"/>
                <a:cs typeface="Times New Roman" pitchFamily="18" charset="0"/>
              </a:rPr>
              <a:t>項之規定</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且該日期絕不可遲於信用狀規定之最遲收受、發送、接管或裝運日期</a:t>
            </a:r>
            <a:r>
              <a:rPr lang="en-US" altLang="zh-TW" sz="2800" b="1" dirty="0" smtClean="0">
                <a:latin typeface="Times New Roman" pitchFamily="18" charset="0"/>
                <a:ea typeface="標楷體" pitchFamily="65" charset="-120"/>
                <a:cs typeface="Times New Roman" pitchFamily="18" charset="0"/>
              </a:rPr>
              <a:t>.</a:t>
            </a:r>
          </a:p>
          <a:p>
            <a:pPr>
              <a:defRPr/>
            </a:pPr>
            <a:r>
              <a:rPr lang="en-US" altLang="zh-TW" sz="2800" b="1" dirty="0" smtClean="0">
                <a:latin typeface="Times New Roman" pitchFamily="18" charset="0"/>
                <a:ea typeface="標楷體" pitchFamily="65" charset="-120"/>
                <a:cs typeface="Times New Roman" pitchFamily="18" charset="0"/>
              </a:rPr>
              <a:t>ISBP 745 paragraphD23)(C):</a:t>
            </a:r>
            <a:r>
              <a:rPr lang="zh-TW" altLang="zh-TW" sz="2800" b="1" dirty="0" smtClean="0">
                <a:latin typeface="Times New Roman" pitchFamily="18" charset="0"/>
                <a:ea typeface="標楷體" pitchFamily="65" charset="-120"/>
                <a:cs typeface="Times New Roman" pitchFamily="18" charset="0"/>
              </a:rPr>
              <a:t>當</a:t>
            </a:r>
            <a:r>
              <a:rPr lang="zh-TW" altLang="zh-TW" sz="2800" b="1" dirty="0" smtClean="0">
                <a:solidFill>
                  <a:srgbClr val="FF0000"/>
                </a:solidFill>
                <a:latin typeface="Times New Roman" pitchFamily="18" charset="0"/>
                <a:ea typeface="標楷體" pitchFamily="65" charset="-120"/>
                <a:cs typeface="Times New Roman" pitchFamily="18" charset="0"/>
              </a:rPr>
              <a:t>允許部分裝運</a:t>
            </a:r>
            <a:r>
              <a:rPr lang="zh-TW" altLang="zh-TW" sz="2800" b="1" dirty="0" smtClean="0">
                <a:latin typeface="Times New Roman" pitchFamily="18" charset="0"/>
                <a:ea typeface="標楷體" pitchFamily="65" charset="-120"/>
                <a:cs typeface="Times New Roman" pitchFamily="18" charset="0"/>
              </a:rPr>
              <a:t>且提示一套以上之正本複合運送單據</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其為同一伴書項下之單一提示</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且各含不同之收受、發送、接管或裝運日期且裝載於不同之運輸工具</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則以其中</a:t>
            </a:r>
            <a:r>
              <a:rPr lang="zh-TW" altLang="zh-TW" sz="2800" b="1" dirty="0" smtClean="0">
                <a:solidFill>
                  <a:srgbClr val="FF0000"/>
                </a:solidFill>
                <a:latin typeface="Times New Roman" pitchFamily="18" charset="0"/>
                <a:ea typeface="標楷體" pitchFamily="65" charset="-120"/>
                <a:cs typeface="Times New Roman" pitchFamily="18" charset="0"/>
              </a:rPr>
              <a:t>最早之日期做為提示期間之計算基準</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且該等日期絕不可遲於信用狀規定之最晚收受、發送、接管或裝運日</a:t>
            </a:r>
            <a:r>
              <a:rPr lang="en-US" altLang="zh-TW" sz="2800" b="1" dirty="0" smtClean="0">
                <a:latin typeface="Times New Roman" pitchFamily="18" charset="0"/>
                <a:ea typeface="標楷體" pitchFamily="65" charset="-120"/>
                <a:cs typeface="Times New Roman" pitchFamily="18" charset="0"/>
              </a:rPr>
              <a:t>.</a:t>
            </a:r>
            <a:endParaRPr lang="zh-TW" altLang="en-US" sz="2800" b="1" dirty="0">
              <a:latin typeface="Times New Roman" pitchFamily="18" charset="0"/>
              <a:ea typeface="標楷體" pitchFamily="65" charset="-120"/>
              <a:cs typeface="Times New Roman" pitchFamily="18" charset="0"/>
            </a:endParaRPr>
          </a:p>
        </p:txBody>
      </p:sp>
      <p:sp>
        <p:nvSpPr>
          <p:cNvPr id="10035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fld id="{7F021BF6-0A09-4188-A0A8-DAC0D60F77D4}" type="slidenum">
              <a:rPr kumimoji="0" lang="zh-TW" altLang="en-US" sz="1000" smtClean="0"/>
              <a:pPr eaLnBrk="1" hangingPunct="1">
                <a:spcBef>
                  <a:spcPct val="0"/>
                </a:spcBef>
                <a:buClrTx/>
                <a:buSzTx/>
                <a:buFontTx/>
                <a:buNone/>
              </a:pPr>
              <a:t>346</a:t>
            </a:fld>
            <a:endParaRPr kumimoji="0" lang="zh-TW" altLang="en-US" sz="1000" smtClean="0"/>
          </a:p>
        </p:txBody>
      </p:sp>
    </p:spTree>
    <p:extLst>
      <p:ext uri="{BB962C8B-B14F-4D97-AF65-F5344CB8AC3E}">
        <p14:creationId xmlns:p14="http://schemas.microsoft.com/office/powerpoint/2010/main" xmlns="" val="124461201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p:cNvSpPr>
          <p:nvPr>
            <p:ph type="title"/>
          </p:nvPr>
        </p:nvSpPr>
        <p:spPr>
          <a:xfrm>
            <a:off x="395536" y="0"/>
            <a:ext cx="8229600" cy="980728"/>
          </a:xfrm>
        </p:spPr>
        <p:txBody>
          <a:bodyPr>
            <a:normAutofit/>
          </a:bodyPr>
          <a:lstStyle/>
          <a:p>
            <a:pPr algn="ctr"/>
            <a:r>
              <a:rPr lang="zh-TW" altLang="en-US" sz="4000" b="1" dirty="0" smtClean="0">
                <a:solidFill>
                  <a:srgbClr val="003300"/>
                </a:solidFill>
                <a:latin typeface="Times New Roman" pitchFamily="18" charset="0"/>
                <a:ea typeface="標楷體" pitchFamily="65" charset="-120"/>
                <a:cs typeface="Times New Roman" pitchFamily="18" charset="0"/>
              </a:rPr>
              <a:t>運送單據副本之提示期間</a:t>
            </a:r>
          </a:p>
        </p:txBody>
      </p:sp>
      <p:sp>
        <p:nvSpPr>
          <p:cNvPr id="101379" name="內容版面配置區 2"/>
          <p:cNvSpPr>
            <a:spLocks noGrp="1"/>
          </p:cNvSpPr>
          <p:nvPr>
            <p:ph idx="1"/>
          </p:nvPr>
        </p:nvSpPr>
        <p:spPr>
          <a:xfrm>
            <a:off x="0" y="1124744"/>
            <a:ext cx="9036050" cy="5472906"/>
          </a:xfrm>
        </p:spPr>
        <p:txBody>
          <a:bodyPr>
            <a:normAutofit/>
          </a:bodyPr>
          <a:lstStyle/>
          <a:p>
            <a:r>
              <a:rPr lang="zh-TW" altLang="zh-TW" sz="2800" b="1" dirty="0" smtClean="0">
                <a:latin typeface="Times New Roman" pitchFamily="18" charset="0"/>
                <a:ea typeface="標楷體" pitchFamily="65" charset="-120"/>
                <a:cs typeface="Times New Roman" pitchFamily="18" charset="0"/>
              </a:rPr>
              <a:t>當信用狀要求提示UCP600 19-25所涵蓋之運送單據之副本</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其各該相關條款並不適用</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因這些條款僅適用於正本運送單據</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副本運送單據僅須依據信用狀明確規定的範圍內審查</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除此之外依照UCP600第14條(f)項之規定</a:t>
            </a:r>
            <a:r>
              <a:rPr lang="en-US" altLang="zh-TW" sz="2800" b="1" dirty="0" smtClean="0">
                <a:latin typeface="Times New Roman" pitchFamily="18" charset="0"/>
                <a:ea typeface="標楷體" pitchFamily="65" charset="-120"/>
                <a:cs typeface="Times New Roman" pitchFamily="18" charset="0"/>
              </a:rPr>
              <a:t>.</a:t>
            </a:r>
          </a:p>
          <a:p>
            <a:r>
              <a:rPr lang="zh-TW" altLang="zh-TW" sz="2800" b="1" dirty="0" smtClean="0">
                <a:latin typeface="Times New Roman" pitchFamily="18" charset="0"/>
                <a:ea typeface="標楷體" pitchFamily="65" charset="-120"/>
                <a:cs typeface="Times New Roman" pitchFamily="18" charset="0"/>
              </a:rPr>
              <a:t>UCP600第19條至25條所涵蓋之運送單據之副本</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並不適用UCP600第14(c)條所預設之21曆日或信用狀規定的任何提示期間</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除非信用狀明確敘明此等提示期間判斷的基礎否則</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提示得於不晚於有效期限之任何時間為之</a:t>
            </a:r>
            <a:r>
              <a:rPr lang="en-US" altLang="zh-TW" sz="2800" b="1" dirty="0" smtClean="0">
                <a:latin typeface="Times New Roman" pitchFamily="18" charset="0"/>
                <a:ea typeface="標楷體" pitchFamily="65" charset="-120"/>
                <a:cs typeface="Times New Roman" pitchFamily="18" charset="0"/>
              </a:rPr>
              <a:t>.</a:t>
            </a:r>
          </a:p>
          <a:p>
            <a:pPr>
              <a:buFont typeface="Wingdings" pitchFamily="2" charset="2"/>
              <a:buNone/>
            </a:pPr>
            <a:r>
              <a:rPr lang="en-US" altLang="zh-TW" sz="2800" b="1" dirty="0" smtClean="0">
                <a:latin typeface="Times New Roman" pitchFamily="18" charset="0"/>
                <a:ea typeface="標楷體" pitchFamily="65" charset="-120"/>
                <a:cs typeface="Times New Roman" pitchFamily="18" charset="0"/>
              </a:rPr>
              <a:t>-ISBP 745 paragraph A6) </a:t>
            </a:r>
            <a:r>
              <a:rPr lang="en-US" altLang="zh-TW" sz="2800" b="1" dirty="0" err="1" smtClean="0">
                <a:latin typeface="Times New Roman" pitchFamily="18" charset="0"/>
                <a:ea typeface="標楷體" pitchFamily="65" charset="-120"/>
                <a:cs typeface="Times New Roman" pitchFamily="18" charset="0"/>
              </a:rPr>
              <a:t>a.&amp;c</a:t>
            </a:r>
            <a:r>
              <a:rPr lang="en-US" altLang="zh-TW" sz="2800" b="1" dirty="0" smtClean="0">
                <a:latin typeface="Times New Roman" pitchFamily="18" charset="0"/>
                <a:ea typeface="標楷體" pitchFamily="65" charset="-120"/>
                <a:cs typeface="Times New Roman" pitchFamily="18" charset="0"/>
              </a:rPr>
              <a:t>.</a:t>
            </a:r>
            <a:endParaRPr lang="zh-TW" altLang="en-US" sz="2800" b="1" dirty="0" smtClean="0">
              <a:latin typeface="Times New Roman" pitchFamily="18" charset="0"/>
              <a:ea typeface="標楷體" pitchFamily="65" charset="-120"/>
              <a:cs typeface="Times New Roman" pitchFamily="18" charset="0"/>
            </a:endParaRPr>
          </a:p>
        </p:txBody>
      </p:sp>
      <p:sp>
        <p:nvSpPr>
          <p:cNvPr id="10138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fld id="{DF324F60-D3B9-4267-9592-6BA05228262B}" type="slidenum">
              <a:rPr kumimoji="0" lang="en-US" altLang="zh-TW" sz="1000" smtClean="0"/>
              <a:pPr eaLnBrk="1" hangingPunct="1">
                <a:spcBef>
                  <a:spcPct val="0"/>
                </a:spcBef>
                <a:buClrTx/>
                <a:buSzTx/>
                <a:buFontTx/>
                <a:buNone/>
              </a:pPr>
              <a:t>347</a:t>
            </a:fld>
            <a:endParaRPr kumimoji="0" lang="en-US" altLang="zh-TW" sz="1000" smtClean="0"/>
          </a:p>
        </p:txBody>
      </p:sp>
    </p:spTree>
    <p:extLst>
      <p:ext uri="{BB962C8B-B14F-4D97-AF65-F5344CB8AC3E}">
        <p14:creationId xmlns:p14="http://schemas.microsoft.com/office/powerpoint/2010/main" xmlns="" val="450942371"/>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a:spLocks noGrp="1"/>
          </p:cNvSpPr>
          <p:nvPr>
            <p:ph type="title"/>
          </p:nvPr>
        </p:nvSpPr>
        <p:spPr>
          <a:xfrm>
            <a:off x="539750" y="0"/>
            <a:ext cx="8229600" cy="836712"/>
          </a:xfrm>
        </p:spPr>
        <p:txBody>
          <a:bodyPr/>
          <a:lstStyle/>
          <a:p>
            <a:pPr algn="ctr"/>
            <a:r>
              <a:rPr lang="zh-TW" altLang="en-US" sz="4000" b="1" dirty="0" smtClean="0">
                <a:solidFill>
                  <a:srgbClr val="003300"/>
                </a:solidFill>
                <a:latin typeface="Times New Roman" pitchFamily="18" charset="0"/>
                <a:ea typeface="標楷體" pitchFamily="65" charset="-120"/>
                <a:cs typeface="Times New Roman" pitchFamily="18" charset="0"/>
              </a:rPr>
              <a:t>其他單據之提示期間</a:t>
            </a:r>
            <a:endParaRPr lang="zh-TW" altLang="en-US" sz="4000" b="1" dirty="0" smtClean="0">
              <a:solidFill>
                <a:srgbClr val="003300"/>
              </a:solidFill>
              <a:ea typeface="標楷體" pitchFamily="65" charset="-120"/>
              <a:cs typeface="Times New Roman" pitchFamily="18" charset="0"/>
            </a:endParaRPr>
          </a:p>
        </p:txBody>
      </p:sp>
      <p:sp>
        <p:nvSpPr>
          <p:cNvPr id="102403" name="內容版面配置區 2"/>
          <p:cNvSpPr>
            <a:spLocks noGrp="1"/>
          </p:cNvSpPr>
          <p:nvPr>
            <p:ph idx="1"/>
          </p:nvPr>
        </p:nvSpPr>
        <p:spPr>
          <a:xfrm>
            <a:off x="0" y="836613"/>
            <a:ext cx="9144000" cy="6021387"/>
          </a:xfrm>
        </p:spPr>
        <p:txBody>
          <a:bodyPr/>
          <a:lstStyle/>
          <a:p>
            <a:r>
              <a:rPr lang="zh-TW" altLang="zh-TW" sz="3200" b="1" dirty="0" smtClean="0">
                <a:latin typeface="Times New Roman" pitchFamily="18" charset="0"/>
                <a:ea typeface="標楷體" pitchFamily="65" charset="-120"/>
                <a:cs typeface="Times New Roman" pitchFamily="18" charset="0"/>
              </a:rPr>
              <a:t>依據</a:t>
            </a:r>
            <a:r>
              <a:rPr lang="en-US" altLang="zh-TW" sz="3200" b="1" dirty="0" smtClean="0">
                <a:latin typeface="Times New Roman" pitchFamily="18" charset="0"/>
                <a:ea typeface="標楷體" pitchFamily="65" charset="-120"/>
                <a:cs typeface="Times New Roman" pitchFamily="18" charset="0"/>
              </a:rPr>
              <a:t>ISBP paragraph </a:t>
            </a:r>
            <a:r>
              <a:rPr lang="zh-TW" altLang="zh-TW" sz="3200" b="1" dirty="0" smtClean="0">
                <a:latin typeface="Times New Roman" pitchFamily="18" charset="0"/>
                <a:ea typeface="標楷體" pitchFamily="65" charset="-120"/>
                <a:cs typeface="Times New Roman" pitchFamily="18" charset="0"/>
              </a:rPr>
              <a:t>745 </a:t>
            </a:r>
            <a:r>
              <a:rPr lang="en-US" altLang="zh-TW" sz="3200" b="1" dirty="0" smtClean="0">
                <a:latin typeface="Times New Roman" pitchFamily="18" charset="0"/>
                <a:ea typeface="標楷體" pitchFamily="65" charset="-120"/>
                <a:cs typeface="Times New Roman" pitchFamily="18" charset="0"/>
              </a:rPr>
              <a:t>A18</a:t>
            </a:r>
            <a:r>
              <a:rPr lang="zh-TW" altLang="zh-TW" sz="3200" b="1" dirty="0" smtClean="0">
                <a:latin typeface="Times New Roman" pitchFamily="18" charset="0"/>
                <a:ea typeface="標楷體" pitchFamily="65" charset="-120"/>
                <a:cs typeface="Times New Roman" pitchFamily="18" charset="0"/>
              </a:rPr>
              <a:t>) (a)之實務補充</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常使用於與貨物運送有關之單據,例如:但不限於小提單、提貨單、貨物收據、承攬運送人收貨證明、承攬運送人裝運證明、承攬運送人運送證明、承攬運送人貨物收據及大副收據,均非UCP600第19條至25條所定義之運送單據.該等單據僅以信用狀明示範圍內之規定審查,除此之外依據UCP600第14條(f)項之規定.</a:t>
            </a:r>
            <a:endParaRPr lang="en-US" altLang="zh-TW" sz="3200" b="1" dirty="0" smtClean="0">
              <a:latin typeface="Times New Roman" pitchFamily="18" charset="0"/>
              <a:ea typeface="標楷體" pitchFamily="65" charset="-120"/>
              <a:cs typeface="Times New Roman" pitchFamily="18" charset="0"/>
            </a:endParaRPr>
          </a:p>
          <a:p>
            <a:r>
              <a:rPr lang="zh-TW" altLang="zh-TW" sz="3200" b="1" dirty="0" smtClean="0">
                <a:latin typeface="Times New Roman" pitchFamily="18" charset="0"/>
                <a:ea typeface="標楷體" pitchFamily="65" charset="-120"/>
                <a:cs typeface="Times New Roman" pitchFamily="18" charset="0"/>
              </a:rPr>
              <a:t>對前述</a:t>
            </a:r>
            <a:r>
              <a:rPr lang="en-US" altLang="zh-TW" sz="3200" b="1" dirty="0" smtClean="0">
                <a:latin typeface="Times New Roman" pitchFamily="18" charset="0"/>
                <a:ea typeface="標楷體" pitchFamily="65" charset="-120"/>
                <a:cs typeface="Times New Roman" pitchFamily="18" charset="0"/>
              </a:rPr>
              <a:t>A18(a)</a:t>
            </a:r>
            <a:r>
              <a:rPr lang="zh-TW" altLang="zh-TW" sz="3200" b="1" dirty="0" smtClean="0">
                <a:latin typeface="Times New Roman" pitchFamily="18" charset="0"/>
                <a:ea typeface="標楷體" pitchFamily="65" charset="-120"/>
                <a:cs typeface="Times New Roman" pitchFamily="18" charset="0"/>
              </a:rPr>
              <a:t>段所述之單據而言,一個須於裝運日後若干天內提示之信用狀條件將不予理會,且提示得於任何時間為之,但無論如何,不得遲於信用狀之有效期限.</a:t>
            </a:r>
            <a:endParaRPr lang="en-US" altLang="zh-TW" sz="3200" b="1" dirty="0" smtClean="0">
              <a:latin typeface="Times New Roman" pitchFamily="18" charset="0"/>
              <a:ea typeface="標楷體" pitchFamily="65" charset="-120"/>
              <a:cs typeface="Times New Roman" pitchFamily="18" charset="0"/>
            </a:endParaRPr>
          </a:p>
        </p:txBody>
      </p:sp>
      <p:sp>
        <p:nvSpPr>
          <p:cNvPr id="10240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fld id="{737F138B-9F56-4513-AF3B-DB369BE0F000}" type="slidenum">
              <a:rPr kumimoji="0" lang="en-US" altLang="zh-TW" sz="1000" smtClean="0"/>
              <a:pPr eaLnBrk="1" hangingPunct="1">
                <a:spcBef>
                  <a:spcPct val="0"/>
                </a:spcBef>
                <a:buClrTx/>
                <a:buSzTx/>
                <a:buFontTx/>
                <a:buNone/>
              </a:pPr>
              <a:t>348</a:t>
            </a:fld>
            <a:endParaRPr kumimoji="0" lang="en-US" altLang="zh-TW" sz="1000" smtClean="0"/>
          </a:p>
        </p:txBody>
      </p:sp>
    </p:spTree>
    <p:extLst>
      <p:ext uri="{BB962C8B-B14F-4D97-AF65-F5344CB8AC3E}">
        <p14:creationId xmlns:p14="http://schemas.microsoft.com/office/powerpoint/2010/main" xmlns="" val="412380450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p:cNvSpPr>
            <a:spLocks noGrp="1"/>
          </p:cNvSpPr>
          <p:nvPr>
            <p:ph type="title"/>
          </p:nvPr>
        </p:nvSpPr>
        <p:spPr>
          <a:xfrm>
            <a:off x="395288" y="260350"/>
            <a:ext cx="8229600" cy="936625"/>
          </a:xfrm>
        </p:spPr>
        <p:txBody>
          <a:bodyPr/>
          <a:lstStyle/>
          <a:p>
            <a:pPr algn="ctr"/>
            <a:r>
              <a:rPr lang="zh-TW" altLang="en-US" sz="4000" b="1" dirty="0" smtClean="0">
                <a:latin typeface="Times New Roman" pitchFamily="18" charset="0"/>
                <a:ea typeface="標楷體" pitchFamily="65" charset="-120"/>
                <a:cs typeface="Times New Roman" pitchFamily="18" charset="0"/>
              </a:rPr>
              <a:t>其他單據之提示期間</a:t>
            </a:r>
          </a:p>
        </p:txBody>
      </p:sp>
      <p:sp>
        <p:nvSpPr>
          <p:cNvPr id="103427" name="內容版面配置區 2"/>
          <p:cNvSpPr>
            <a:spLocks noGrp="1"/>
          </p:cNvSpPr>
          <p:nvPr>
            <p:ph idx="1"/>
          </p:nvPr>
        </p:nvSpPr>
        <p:spPr>
          <a:xfrm>
            <a:off x="0" y="1268760"/>
            <a:ext cx="9144000" cy="5255865"/>
          </a:xfrm>
        </p:spPr>
        <p:txBody>
          <a:bodyPr>
            <a:normAutofit/>
          </a:bodyPr>
          <a:lstStyle/>
          <a:p>
            <a:r>
              <a:rPr lang="en-US" altLang="zh-TW" sz="3200" b="1" dirty="0" smtClean="0">
                <a:latin typeface="Times New Roman" pitchFamily="18" charset="0"/>
                <a:ea typeface="標楷體" pitchFamily="65" charset="-120"/>
                <a:cs typeface="Times New Roman" pitchFamily="18" charset="0"/>
              </a:rPr>
              <a:t>ISBP 745 paragraph</a:t>
            </a:r>
            <a:r>
              <a:rPr lang="zh-TW" altLang="en-US" sz="3200" b="1" dirty="0" smtClean="0">
                <a:latin typeface="Times New Roman" pitchFamily="18" charset="0"/>
                <a:ea typeface="標楷體" pitchFamily="65" charset="-120"/>
                <a:cs typeface="Times New Roman" pitchFamily="18" charset="0"/>
              </a:rPr>
              <a:t> </a:t>
            </a:r>
            <a:r>
              <a:rPr lang="en-US" altLang="zh-TW" sz="3200" b="1" dirty="0" smtClean="0">
                <a:latin typeface="Times New Roman" pitchFamily="18" charset="0"/>
                <a:ea typeface="標楷體" pitchFamily="65" charset="-120"/>
                <a:cs typeface="Times New Roman" pitchFamily="18" charset="0"/>
              </a:rPr>
              <a:t>A18)(c): </a:t>
            </a:r>
            <a:r>
              <a:rPr lang="zh-TW" altLang="zh-TW" sz="3200" b="1" dirty="0" smtClean="0">
                <a:latin typeface="Times New Roman" pitchFamily="18" charset="0"/>
                <a:ea typeface="標楷體" pitchFamily="65" charset="-120"/>
                <a:cs typeface="Times New Roman" pitchFamily="18" charset="0"/>
              </a:rPr>
              <a:t>提示期間欲適用到</a:t>
            </a:r>
            <a:r>
              <a:rPr lang="en-US" altLang="zh-TW" sz="3200" b="1" dirty="0" smtClean="0">
                <a:latin typeface="Times New Roman" pitchFamily="18" charset="0"/>
                <a:ea typeface="標楷體" pitchFamily="65" charset="-120"/>
                <a:cs typeface="Times New Roman" pitchFamily="18" charset="0"/>
              </a:rPr>
              <a:t>paragraph A18)(a)</a:t>
            </a:r>
            <a:r>
              <a:rPr lang="zh-TW" altLang="zh-TW" sz="3200" b="1" dirty="0" smtClean="0">
                <a:latin typeface="Times New Roman" pitchFamily="18" charset="0"/>
                <a:ea typeface="標楷體" pitchFamily="65" charset="-120"/>
                <a:cs typeface="Times New Roman" pitchFamily="18" charset="0"/>
              </a:rPr>
              <a:t>所述之單據時</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信用狀應明確敘明提示應於各該單據的簽發日期或於該單據內提及的日期後若干</a:t>
            </a:r>
            <a:r>
              <a:rPr lang="zh-TW" altLang="en-US" sz="3200" b="1" dirty="0" smtClean="0">
                <a:latin typeface="Times New Roman" pitchFamily="18" charset="0"/>
                <a:ea typeface="標楷體" pitchFamily="65" charset="-120"/>
                <a:cs typeface="Times New Roman" pitchFamily="18" charset="0"/>
              </a:rPr>
              <a:t>日</a:t>
            </a:r>
            <a:r>
              <a:rPr lang="zh-TW" altLang="zh-TW" sz="3200" b="1" dirty="0" smtClean="0">
                <a:latin typeface="Times New Roman" pitchFamily="18" charset="0"/>
                <a:ea typeface="標楷體" pitchFamily="65" charset="-120"/>
                <a:cs typeface="Times New Roman" pitchFamily="18" charset="0"/>
              </a:rPr>
              <a:t>內為之</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例如</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當信用狀要求提示標題為</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領貨收據</a:t>
            </a:r>
            <a:r>
              <a:rPr lang="en-US" altLang="zh-TW" sz="3200" b="1" dirty="0" smtClean="0">
                <a:latin typeface="Times New Roman" pitchFamily="18" charset="0"/>
                <a:ea typeface="標楷體" pitchFamily="65" charset="-120"/>
                <a:cs typeface="Times New Roman" pitchFamily="18" charset="0"/>
              </a:rPr>
              <a:t>(cargo receipt)”</a:t>
            </a:r>
            <a:r>
              <a:rPr lang="zh-TW" altLang="zh-TW" sz="3200" b="1" dirty="0" smtClean="0">
                <a:latin typeface="Times New Roman" pitchFamily="18" charset="0"/>
                <a:ea typeface="標楷體" pitchFamily="65" charset="-120"/>
                <a:cs typeface="Times New Roman" pitchFamily="18" charset="0"/>
              </a:rPr>
              <a:t>之單據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則</a:t>
            </a:r>
            <a:r>
              <a:rPr lang="zh-TW" altLang="en-US" sz="3200" b="1" dirty="0" smtClean="0">
                <a:latin typeface="Times New Roman" pitchFamily="18" charset="0"/>
                <a:ea typeface="標楷體" pitchFamily="65" charset="-120"/>
                <a:cs typeface="Times New Roman" pitchFamily="18" charset="0"/>
              </a:rPr>
              <a:t>須</a:t>
            </a:r>
            <a:r>
              <a:rPr lang="zh-TW" altLang="zh-TW" sz="3200" b="1" dirty="0" smtClean="0">
                <a:latin typeface="Times New Roman" pitchFamily="18" charset="0"/>
                <a:ea typeface="標楷體" pitchFamily="65" charset="-120"/>
                <a:cs typeface="Times New Roman" pitchFamily="18" charset="0"/>
              </a:rPr>
              <a:t>敘明</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單據須於不遲於</a:t>
            </a:r>
            <a:r>
              <a:rPr lang="zh-TW" altLang="en-US" sz="3200" b="1" dirty="0" smtClean="0">
                <a:latin typeface="Times New Roman" pitchFamily="18" charset="0"/>
                <a:ea typeface="標楷體" pitchFamily="65" charset="-120"/>
                <a:cs typeface="Times New Roman" pitchFamily="18" charset="0"/>
              </a:rPr>
              <a:t>領</a:t>
            </a:r>
            <a:r>
              <a:rPr lang="zh-TW" altLang="zh-TW" sz="3200" b="1" dirty="0" smtClean="0">
                <a:latin typeface="Times New Roman" pitchFamily="18" charset="0"/>
                <a:ea typeface="標楷體" pitchFamily="65" charset="-120"/>
                <a:cs typeface="Times New Roman" pitchFamily="18" charset="0"/>
              </a:rPr>
              <a:t>貨收據日期後</a:t>
            </a:r>
            <a:r>
              <a:rPr lang="en-US" altLang="zh-TW" sz="3200" b="1" dirty="0" smtClean="0">
                <a:latin typeface="Times New Roman" pitchFamily="18" charset="0"/>
                <a:ea typeface="標楷體" pitchFamily="65" charset="-120"/>
                <a:cs typeface="Times New Roman" pitchFamily="18" charset="0"/>
              </a:rPr>
              <a:t>10</a:t>
            </a:r>
            <a:r>
              <a:rPr lang="zh-TW" altLang="en-US" sz="3200" b="1" dirty="0" smtClean="0">
                <a:latin typeface="Times New Roman" pitchFamily="18" charset="0"/>
                <a:ea typeface="標楷體" pitchFamily="65" charset="-120"/>
                <a:cs typeface="Times New Roman" pitchFamily="18" charset="0"/>
              </a:rPr>
              <a:t>日</a:t>
            </a:r>
            <a:r>
              <a:rPr lang="zh-TW" altLang="zh-TW" sz="3200" b="1" dirty="0" smtClean="0">
                <a:latin typeface="Times New Roman" pitchFamily="18" charset="0"/>
                <a:ea typeface="標楷體" pitchFamily="65" charset="-120"/>
                <a:cs typeface="Times New Roman" pitchFamily="18" charset="0"/>
              </a:rPr>
              <a:t>內提示</a:t>
            </a:r>
            <a:r>
              <a:rPr lang="en-US" altLang="zh-TW" sz="3200" b="1" dirty="0" smtClean="0">
                <a:latin typeface="Times New Roman" pitchFamily="18" charset="0"/>
                <a:ea typeface="標楷體" pitchFamily="65" charset="-120"/>
                <a:cs typeface="Times New Roman" pitchFamily="18" charset="0"/>
              </a:rPr>
              <a:t>”(“documents to be presented no later than 10days after the date of the cargo receipt”).</a:t>
            </a:r>
            <a:endParaRPr lang="zh-TW" altLang="en-US" sz="3200" b="1" dirty="0" smtClean="0">
              <a:latin typeface="Times New Roman" pitchFamily="18" charset="0"/>
              <a:ea typeface="標楷體" pitchFamily="65" charset="-120"/>
              <a:cs typeface="Times New Roman" pitchFamily="18" charset="0"/>
            </a:endParaRPr>
          </a:p>
        </p:txBody>
      </p:sp>
      <p:sp>
        <p:nvSpPr>
          <p:cNvPr id="10342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fld id="{4BD5D6B6-D698-4D3C-9F63-E6CDBAA4D9DA}" type="slidenum">
              <a:rPr kumimoji="0" lang="zh-TW" altLang="en-US" sz="1000" smtClean="0"/>
              <a:pPr eaLnBrk="1" hangingPunct="1">
                <a:spcBef>
                  <a:spcPct val="0"/>
                </a:spcBef>
                <a:buClrTx/>
                <a:buSzTx/>
                <a:buFontTx/>
                <a:buNone/>
              </a:pPr>
              <a:t>349</a:t>
            </a:fld>
            <a:endParaRPr kumimoji="0" lang="zh-TW" altLang="en-US" sz="1000" smtClean="0"/>
          </a:p>
        </p:txBody>
      </p:sp>
    </p:spTree>
    <p:extLst>
      <p:ext uri="{BB962C8B-B14F-4D97-AF65-F5344CB8AC3E}">
        <p14:creationId xmlns:p14="http://schemas.microsoft.com/office/powerpoint/2010/main" xmlns="" val="3803301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國民待遇</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依據</a:t>
            </a:r>
            <a:r>
              <a:rPr lang="en-US" altLang="zh-TW" sz="3200" b="1" dirty="0">
                <a:latin typeface="Times New Roman" panose="02020603050405020304" pitchFamily="18" charset="0"/>
                <a:cs typeface="Times New Roman" panose="02020603050405020304" pitchFamily="18" charset="0"/>
              </a:rPr>
              <a:t>GATT 1994</a:t>
            </a:r>
            <a:r>
              <a:rPr lang="zh-TW" altLang="zh-TW" sz="3200" b="1" dirty="0" smtClean="0">
                <a:latin typeface="Times New Roman" panose="02020603050405020304" pitchFamily="18" charset="0"/>
                <a:cs typeface="Times New Roman" panose="02020603050405020304" pitchFamily="18" charset="0"/>
              </a:rPr>
              <a:t>第</a:t>
            </a:r>
            <a:r>
              <a:rPr lang="en-US" altLang="zh-TW" sz="3200" b="1" dirty="0" smtClean="0">
                <a:latin typeface="Times New Roman" panose="02020603050405020304" pitchFamily="18" charset="0"/>
                <a:cs typeface="Times New Roman" panose="02020603050405020304" pitchFamily="18" charset="0"/>
              </a:rPr>
              <a:t>3</a:t>
            </a:r>
            <a:r>
              <a:rPr lang="zh-TW" altLang="zh-TW" sz="3200" b="1" dirty="0" smtClean="0">
                <a:latin typeface="Times New Roman" panose="02020603050405020304" pitchFamily="18" charset="0"/>
                <a:cs typeface="Times New Roman" panose="02020603050405020304" pitchFamily="18" charset="0"/>
              </a:rPr>
              <a:t>條有關</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國民待遇</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之原則</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solidFill>
                  <a:srgbClr val="FF0000"/>
                </a:solidFill>
                <a:latin typeface="Times New Roman" panose="02020603050405020304" pitchFamily="18" charset="0"/>
                <a:cs typeface="Times New Roman" panose="02020603050405020304" pitchFamily="18" charset="0"/>
              </a:rPr>
              <a:t>貨品</a:t>
            </a:r>
            <a:r>
              <a:rPr lang="zh-TW" altLang="zh-TW" sz="3200" b="1" dirty="0">
                <a:solidFill>
                  <a:srgbClr val="FF0000"/>
                </a:solidFill>
                <a:latin typeface="Times New Roman" panose="02020603050405020304" pitchFamily="18" charset="0"/>
                <a:cs typeface="Times New Roman" panose="02020603050405020304" pitchFamily="18" charset="0"/>
              </a:rPr>
              <a:t>一旦進入本國</a:t>
            </a:r>
            <a:r>
              <a:rPr lang="zh-TW" altLang="zh-TW" sz="3200" b="1" dirty="0" smtClean="0">
                <a:solidFill>
                  <a:srgbClr val="FF0000"/>
                </a:solidFill>
                <a:latin typeface="Times New Roman" panose="02020603050405020304" pitchFamily="18" charset="0"/>
                <a:cs typeface="Times New Roman" panose="02020603050405020304" pitchFamily="18" charset="0"/>
              </a:rPr>
              <a:t>市場</a:t>
            </a:r>
            <a:r>
              <a:rPr lang="en-US" altLang="zh-TW" sz="3200" b="1" dirty="0" smtClean="0">
                <a:solidFill>
                  <a:srgbClr val="FF0000"/>
                </a:solidFill>
                <a:latin typeface="Times New Roman" panose="02020603050405020304" pitchFamily="18" charset="0"/>
                <a:cs typeface="Times New Roman" panose="02020603050405020304" pitchFamily="18" charset="0"/>
              </a:rPr>
              <a:t>,</a:t>
            </a:r>
            <a:r>
              <a:rPr lang="zh-TW" altLang="zh-TW" sz="3200" b="1" dirty="0" smtClean="0">
                <a:solidFill>
                  <a:srgbClr val="FF0000"/>
                </a:solidFill>
                <a:latin typeface="Times New Roman" panose="02020603050405020304" pitchFamily="18" charset="0"/>
                <a:cs typeface="Times New Roman" panose="02020603050405020304" pitchFamily="18" charset="0"/>
              </a:rPr>
              <a:t>在</a:t>
            </a:r>
            <a:r>
              <a:rPr lang="zh-TW" altLang="zh-TW" sz="3200" b="1" dirty="0">
                <a:solidFill>
                  <a:srgbClr val="FF0000"/>
                </a:solidFill>
                <a:latin typeface="Times New Roman" panose="02020603050405020304" pitchFamily="18" charset="0"/>
                <a:cs typeface="Times New Roman" panose="02020603050405020304" pitchFamily="18" charset="0"/>
              </a:rPr>
              <a:t>內地稅及其他貿易措施</a:t>
            </a:r>
            <a:r>
              <a:rPr lang="zh-TW" altLang="zh-TW" sz="3200" b="1" dirty="0" smtClean="0">
                <a:solidFill>
                  <a:srgbClr val="FF0000"/>
                </a:solidFill>
                <a:latin typeface="Times New Roman" panose="02020603050405020304" pitchFamily="18" charset="0"/>
                <a:cs typeface="Times New Roman" panose="02020603050405020304" pitchFamily="18" charset="0"/>
              </a:rPr>
              <a:t>上</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即</a:t>
            </a:r>
            <a:r>
              <a:rPr lang="zh-TW" altLang="zh-TW" sz="3200" b="1" dirty="0">
                <a:latin typeface="Times New Roman" panose="02020603050405020304" pitchFamily="18" charset="0"/>
                <a:cs typeface="Times New Roman" panose="02020603050405020304" pitchFamily="18" charset="0"/>
              </a:rPr>
              <a:t>應享受與同類國產品相同之</a:t>
            </a:r>
            <a:r>
              <a:rPr lang="zh-TW" altLang="zh-TW" sz="3200" b="1" dirty="0" smtClean="0">
                <a:latin typeface="Times New Roman" panose="02020603050405020304" pitchFamily="18" charset="0"/>
                <a:cs typeface="Times New Roman" panose="02020603050405020304" pitchFamily="18" charset="0"/>
              </a:rPr>
              <a:t>待遇</a:t>
            </a:r>
            <a:r>
              <a:rPr lang="en-US" altLang="zh-TW" sz="3200" b="1" dirty="0">
                <a:latin typeface="Times New Roman" panose="02020603050405020304" pitchFamily="18" charset="0"/>
                <a:cs typeface="Times New Roman" panose="02020603050405020304" pitchFamily="18" charset="0"/>
              </a:rPr>
              <a:t>;</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smtClean="0">
                <a:latin typeface="Times New Roman" panose="02020603050405020304" pitchFamily="18" charset="0"/>
                <a:cs typeface="Times New Roman" panose="02020603050405020304" pitchFamily="18" charset="0"/>
              </a:rPr>
              <a:t>除</a:t>
            </a:r>
            <a:r>
              <a:rPr lang="zh-TW" altLang="zh-TW" sz="3200" b="1" dirty="0">
                <a:latin typeface="Times New Roman" panose="02020603050405020304" pitchFamily="18" charset="0"/>
                <a:cs typeface="Times New Roman" panose="02020603050405020304" pitchFamily="18" charset="0"/>
              </a:rPr>
              <a:t>產品</a:t>
            </a:r>
            <a:r>
              <a:rPr lang="zh-TW" altLang="zh-TW" sz="3200" b="1" dirty="0" smtClean="0">
                <a:latin typeface="Times New Roman" panose="02020603050405020304" pitchFamily="18" charset="0"/>
                <a:cs typeface="Times New Roman" panose="02020603050405020304" pitchFamily="18" charset="0"/>
              </a:rPr>
              <a:t>外</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國民</a:t>
            </a:r>
            <a:r>
              <a:rPr lang="zh-TW" altLang="zh-TW" sz="3200" b="1" dirty="0">
                <a:latin typeface="Times New Roman" panose="02020603050405020304" pitchFamily="18" charset="0"/>
                <a:cs typeface="Times New Roman" panose="02020603050405020304" pitchFamily="18" charset="0"/>
              </a:rPr>
              <a:t>待遇原則亦適用於服務貿易以及智慧財產權相關</a:t>
            </a:r>
            <a:r>
              <a:rPr lang="zh-TW" altLang="zh-TW" sz="3200" b="1" dirty="0" smtClean="0">
                <a:latin typeface="Times New Roman" panose="02020603050405020304" pitchFamily="18" charset="0"/>
                <a:cs typeface="Times New Roman" panose="02020603050405020304" pitchFamily="18" charset="0"/>
              </a:rPr>
              <a:t>領域</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1081639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fld id="{972BB273-5AE0-4FD5-81D3-078F3B87455C}" type="slidenum">
              <a:rPr kumimoji="0" lang="en-US" altLang="zh-TW" sz="1000" smtClean="0"/>
              <a:pPr eaLnBrk="1" hangingPunct="1">
                <a:spcBef>
                  <a:spcPct val="0"/>
                </a:spcBef>
                <a:buClrTx/>
                <a:buSzTx/>
                <a:buFontTx/>
                <a:buNone/>
              </a:pPr>
              <a:t>350</a:t>
            </a:fld>
            <a:endParaRPr kumimoji="0" lang="en-US" altLang="zh-TW" sz="1000" smtClean="0"/>
          </a:p>
        </p:txBody>
      </p:sp>
      <p:sp>
        <p:nvSpPr>
          <p:cNvPr id="104451" name="Rectangle 2"/>
          <p:cNvSpPr>
            <a:spLocks noGrp="1" noChangeArrowheads="1"/>
          </p:cNvSpPr>
          <p:nvPr>
            <p:ph type="title"/>
          </p:nvPr>
        </p:nvSpPr>
        <p:spPr>
          <a:xfrm>
            <a:off x="179388" y="115888"/>
            <a:ext cx="8389937" cy="1008856"/>
          </a:xfrm>
        </p:spPr>
        <p:txBody>
          <a:bodyPr>
            <a:normAutofit/>
          </a:bodyPr>
          <a:lstStyle/>
          <a:p>
            <a:pPr algn="ctr"/>
            <a:r>
              <a:rPr lang="zh-TW" altLang="en-US" sz="4000" b="1" dirty="0">
                <a:solidFill>
                  <a:srgbClr val="003300"/>
                </a:solidFill>
                <a:latin typeface="Times New Roman" pitchFamily="18" charset="0"/>
                <a:ea typeface="標楷體" pitchFamily="65" charset="-120"/>
              </a:rPr>
              <a:t>陳舊單據可以接受</a:t>
            </a:r>
            <a:endParaRPr lang="zh-TW" altLang="en-US" sz="4000" b="1" dirty="0" smtClean="0">
              <a:solidFill>
                <a:srgbClr val="003300"/>
              </a:solidFill>
              <a:latin typeface="Times New Roman" pitchFamily="18" charset="0"/>
              <a:ea typeface="標楷體" pitchFamily="65" charset="-120"/>
            </a:endParaRPr>
          </a:p>
        </p:txBody>
      </p:sp>
      <p:sp>
        <p:nvSpPr>
          <p:cNvPr id="104452" name="Rectangle 3"/>
          <p:cNvSpPr>
            <a:spLocks noGrp="1" noChangeArrowheads="1"/>
          </p:cNvSpPr>
          <p:nvPr>
            <p:ph type="body" idx="1"/>
          </p:nvPr>
        </p:nvSpPr>
        <p:spPr>
          <a:xfrm>
            <a:off x="0" y="1196751"/>
            <a:ext cx="9144000" cy="5400899"/>
          </a:xfrm>
        </p:spPr>
        <p:txBody>
          <a:bodyPr>
            <a:normAutofit/>
          </a:bodyPr>
          <a:lstStyle/>
          <a:p>
            <a:pPr eaLnBrk="1" hangingPunct="1"/>
            <a:r>
              <a:rPr lang="en-US" altLang="zh-TW" sz="3200" b="1" dirty="0" smtClean="0">
                <a:solidFill>
                  <a:srgbClr val="FF0000"/>
                </a:solidFill>
                <a:latin typeface="Times New Roman" pitchFamily="18" charset="0"/>
                <a:ea typeface="標楷體" pitchFamily="65" charset="-120"/>
              </a:rPr>
              <a:t>“</a:t>
            </a:r>
            <a:r>
              <a:rPr lang="zh-TW" altLang="en-US" sz="3200" b="1" dirty="0" smtClean="0">
                <a:solidFill>
                  <a:srgbClr val="FF0000"/>
                </a:solidFill>
                <a:latin typeface="Times New Roman" pitchFamily="18" charset="0"/>
                <a:ea typeface="標楷體" pitchFamily="65" charset="-120"/>
              </a:rPr>
              <a:t>陳舊單據可以接受</a:t>
            </a:r>
            <a:r>
              <a:rPr lang="en-US" altLang="zh-TW" sz="3200" b="1" dirty="0" smtClean="0">
                <a:solidFill>
                  <a:srgbClr val="FF0000"/>
                </a:solidFill>
                <a:latin typeface="Times New Roman" pitchFamily="18" charset="0"/>
                <a:ea typeface="標楷體" pitchFamily="65" charset="-120"/>
              </a:rPr>
              <a:t>(stale documents acceptable)</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依據</a:t>
            </a:r>
            <a:r>
              <a:rPr lang="en-US" altLang="zh-TW" sz="3200" b="1" dirty="0" smtClean="0">
                <a:latin typeface="Times New Roman" pitchFamily="18" charset="0"/>
                <a:ea typeface="標楷體" pitchFamily="65" charset="-120"/>
              </a:rPr>
              <a:t>ISBP 745 paragraph A19)(b)</a:t>
            </a:r>
            <a:r>
              <a:rPr lang="zh-TW" altLang="en-US" sz="3200" b="1" dirty="0" smtClean="0">
                <a:latin typeface="Times New Roman" pitchFamily="18" charset="0"/>
                <a:ea typeface="標楷體" pitchFamily="65" charset="-120"/>
              </a:rPr>
              <a:t>之解釋</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指遲於裝運日後二十一日始提示之單據</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可以接受</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只要其提示不遲於信用狀規定提示之有效期限</a:t>
            </a:r>
            <a:r>
              <a:rPr lang="en-US" altLang="zh-TW" sz="3200" b="1" dirty="0" smtClean="0">
                <a:latin typeface="Times New Roman" pitchFamily="18" charset="0"/>
                <a:ea typeface="標楷體" pitchFamily="65" charset="-120"/>
              </a:rPr>
              <a:t>. </a:t>
            </a:r>
          </a:p>
        </p:txBody>
      </p:sp>
      <p:sp>
        <p:nvSpPr>
          <p:cNvPr id="2" name="上彎箭號 1"/>
          <p:cNvSpPr/>
          <p:nvPr/>
        </p:nvSpPr>
        <p:spPr>
          <a:xfrm>
            <a:off x="7884368" y="2924944"/>
            <a:ext cx="504056" cy="504056"/>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80420032"/>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Arial" charset="0"/>
                <a:ea typeface="新細明體" charset="-120"/>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fld id="{B3B4B5BE-E82F-4FF1-85A7-AA9269BFD5A0}" type="slidenum">
              <a:rPr kumimoji="0" lang="en-US" altLang="zh-TW" sz="1000" smtClean="0"/>
              <a:pPr eaLnBrk="1" hangingPunct="1">
                <a:spcBef>
                  <a:spcPct val="0"/>
                </a:spcBef>
                <a:buClrTx/>
                <a:buSzTx/>
                <a:buFontTx/>
                <a:buNone/>
              </a:pPr>
              <a:t>351</a:t>
            </a:fld>
            <a:endParaRPr kumimoji="0" lang="en-US" altLang="zh-TW" sz="1000" smtClean="0"/>
          </a:p>
        </p:txBody>
      </p:sp>
      <p:sp>
        <p:nvSpPr>
          <p:cNvPr id="99331" name="Rectangle 2"/>
          <p:cNvSpPr>
            <a:spLocks noGrp="1" noChangeArrowheads="1"/>
          </p:cNvSpPr>
          <p:nvPr>
            <p:ph type="title"/>
          </p:nvPr>
        </p:nvSpPr>
        <p:spPr>
          <a:xfrm>
            <a:off x="467544" y="260648"/>
            <a:ext cx="8162925" cy="762000"/>
          </a:xfrm>
        </p:spPr>
        <p:txBody>
          <a:bodyPr>
            <a:normAutofit/>
          </a:bodyPr>
          <a:lstStyle/>
          <a:p>
            <a:pPr algn="ctr" eaLnBrk="1" hangingPunct="1"/>
            <a:r>
              <a:rPr lang="zh-TW" altLang="en-US" sz="4000" b="1" dirty="0" smtClean="0">
                <a:solidFill>
                  <a:srgbClr val="003300"/>
                </a:solidFill>
                <a:latin typeface="Times New Roman" pitchFamily="18" charset="0"/>
                <a:ea typeface="標楷體" pitchFamily="65" charset="-120"/>
              </a:rPr>
              <a:t>信用狀期日之展延</a:t>
            </a:r>
          </a:p>
        </p:txBody>
      </p:sp>
      <p:graphicFrame>
        <p:nvGraphicFramePr>
          <p:cNvPr id="277531" name="Group 27"/>
          <p:cNvGraphicFramePr>
            <a:graphicFrameLocks noGrp="1"/>
          </p:cNvGraphicFramePr>
          <p:nvPr>
            <p:ph type="tbl" idx="1"/>
            <p:extLst>
              <p:ext uri="{D42A27DB-BD31-4B8C-83A1-F6EECF244321}">
                <p14:modId xmlns:p14="http://schemas.microsoft.com/office/powerpoint/2010/main" xmlns="" val="283208961"/>
              </p:ext>
            </p:extLst>
          </p:nvPr>
        </p:nvGraphicFramePr>
        <p:xfrm>
          <a:off x="107504" y="1340768"/>
          <a:ext cx="8870950" cy="4384675"/>
        </p:xfrm>
        <a:graphic>
          <a:graphicData uri="http://schemas.openxmlformats.org/drawingml/2006/table">
            <a:tbl>
              <a:tblPr/>
              <a:tblGrid>
                <a:gridCol w="2957513"/>
                <a:gridCol w="2955925"/>
                <a:gridCol w="2957512"/>
              </a:tblGrid>
              <a:tr h="145707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800" b="1" i="0" u="none" strike="noStrike" cap="none" normalizeH="0" baseline="0" smtClean="0">
                          <a:ln>
                            <a:noFill/>
                          </a:ln>
                          <a:solidFill>
                            <a:schemeClr val="tx1"/>
                          </a:solidFill>
                          <a:effectLst/>
                          <a:latin typeface="Arial" charset="0"/>
                          <a:ea typeface="新細明體" charset="-120"/>
                        </a:rPr>
                        <a:t>          </a:t>
                      </a:r>
                      <a:r>
                        <a:rPr kumimoji="1" lang="zh-TW" altLang="en-US" sz="2800" b="1" i="0" u="none" strike="noStrike" cap="none" normalizeH="0" baseline="0" smtClean="0">
                          <a:ln>
                            <a:noFill/>
                          </a:ln>
                          <a:solidFill>
                            <a:schemeClr val="tx1"/>
                          </a:solidFill>
                          <a:effectLst/>
                          <a:latin typeface="Arial" charset="0"/>
                          <a:ea typeface="標楷體" pitchFamily="65" charset="-120"/>
                        </a:rPr>
                        <a:t>休業原因</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smtClean="0">
                          <a:ln>
                            <a:noFill/>
                          </a:ln>
                          <a:solidFill>
                            <a:schemeClr val="tx1"/>
                          </a:solidFill>
                          <a:effectLst/>
                          <a:latin typeface="Arial" charset="0"/>
                          <a:ea typeface="標楷體" pitchFamily="65" charset="-120"/>
                        </a:rPr>
                        <a:t>期日</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w="12700" cap="flat" cmpd="sng" algn="ctr">
                      <a:solidFill>
                        <a:schemeClr val="tx1"/>
                      </a:solidFill>
                      <a:prstDash val="solid"/>
                      <a:miter lim="800000"/>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UCP600</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第</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36</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條</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不可抗力因素</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天災</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人禍</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a:t>
                      </a:r>
                      <a:r>
                        <a:rPr kumimoji="1" lang="en-US" altLang="zh-TW" sz="2800" b="1" i="0" u="none" strike="noStrike" cap="none" normalizeH="0" baseline="0" smtClean="0">
                          <a:ln>
                            <a:noFill/>
                          </a:ln>
                          <a:solidFill>
                            <a:schemeClr val="tx1"/>
                          </a:solidFill>
                          <a:effectLst/>
                          <a:latin typeface="Arial"/>
                          <a:ea typeface="標楷體" pitchFamily="65" charset="-120"/>
                        </a:rPr>
                        <a:t>…</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依據</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UCP600</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第</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29</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條之展延</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例如</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國定假日或例假日</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4309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信用狀提示之有效期限</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不能展延</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順延至次一銀行營業日</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4151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提示期限</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不能展延</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順延至次一銀行營業日</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299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最遲裝運日</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不能展延</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800" b="1" i="0" u="none" strike="noStrike" cap="none" normalizeH="0" baseline="0" dirty="0" smtClean="0">
                          <a:ln>
                            <a:noFill/>
                          </a:ln>
                          <a:solidFill>
                            <a:schemeClr val="tx1"/>
                          </a:solidFill>
                          <a:effectLst/>
                          <a:latin typeface="Times New Roman" pitchFamily="18" charset="0"/>
                          <a:ea typeface="標楷體" pitchFamily="65" charset="-120"/>
                        </a:rPr>
                        <a:t>不能展延</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上彎箭號 4"/>
          <p:cNvSpPr/>
          <p:nvPr/>
        </p:nvSpPr>
        <p:spPr>
          <a:xfrm>
            <a:off x="8244408" y="5949280"/>
            <a:ext cx="504056" cy="504056"/>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981045242"/>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pPr algn="ctr"/>
            <a:r>
              <a:rPr lang="zh-TW" altLang="zh-TW" sz="4000" b="1" dirty="0"/>
              <a:t>符合之提示</a:t>
            </a:r>
            <a:r>
              <a:rPr lang="en-US" altLang="zh-TW" sz="4000" b="1" dirty="0"/>
              <a:t>(Complying presentation)</a:t>
            </a:r>
            <a:endParaRPr lang="zh-TW" altLang="en-US" sz="4000" b="1" dirty="0"/>
          </a:p>
        </p:txBody>
      </p:sp>
      <p:sp>
        <p:nvSpPr>
          <p:cNvPr id="3" name="投影片編號版面配置區 2"/>
          <p:cNvSpPr>
            <a:spLocks noGrp="1"/>
          </p:cNvSpPr>
          <p:nvPr>
            <p:ph type="sldNum" sz="quarter" idx="12"/>
          </p:nvPr>
        </p:nvSpPr>
        <p:spPr/>
        <p:txBody>
          <a:bodyPr/>
          <a:lstStyle/>
          <a:p>
            <a:pPr>
              <a:defRPr/>
            </a:pPr>
            <a:fld id="{9EC95CDB-5AD4-4461-966C-2F0383E20C3D}" type="slidenum">
              <a:rPr lang="en-US" altLang="zh-TW" smtClean="0"/>
              <a:pPr>
                <a:defRPr/>
              </a:pPr>
              <a:t>352</a:t>
            </a:fld>
            <a:endParaRPr lang="en-US" altLang="zh-TW"/>
          </a:p>
        </p:txBody>
      </p:sp>
      <p:sp>
        <p:nvSpPr>
          <p:cNvPr id="7" name="內容版面配置區 6"/>
          <p:cNvSpPr>
            <a:spLocks noGrp="1"/>
          </p:cNvSpPr>
          <p:nvPr>
            <p:ph sz="quarter" idx="1"/>
          </p:nvPr>
        </p:nvSpPr>
        <p:spPr>
          <a:xfrm>
            <a:off x="251520" y="1219200"/>
            <a:ext cx="8640960" cy="4937760"/>
          </a:xfrm>
        </p:spPr>
        <p:txBody>
          <a:bodyPr>
            <a:normAutofit/>
          </a:bodyPr>
          <a:lstStyle/>
          <a:p>
            <a:r>
              <a:rPr lang="zh-TW" altLang="zh-TW" sz="3200" b="1" dirty="0"/>
              <a:t>開狀銀行或指定銀行兌付或讓購之依據為提示之單據係屬</a:t>
            </a:r>
            <a:r>
              <a:rPr lang="zh-TW" altLang="zh-TW" sz="3200" b="1" dirty="0" smtClean="0"/>
              <a:t>符合</a:t>
            </a:r>
            <a:r>
              <a:rPr lang="en-US" altLang="zh-TW" sz="3200" b="1" dirty="0" smtClean="0"/>
              <a:t>,</a:t>
            </a:r>
            <a:r>
              <a:rPr lang="zh-TW" altLang="zh-TW" sz="3200" b="1" dirty="0" smtClean="0"/>
              <a:t>而所謂</a:t>
            </a:r>
            <a:r>
              <a:rPr lang="en-US" altLang="zh-TW" sz="3200" b="1" dirty="0" smtClean="0"/>
              <a:t>”</a:t>
            </a:r>
            <a:r>
              <a:rPr lang="zh-TW" altLang="zh-TW" sz="3200" b="1" dirty="0" smtClean="0"/>
              <a:t>符合</a:t>
            </a:r>
            <a:r>
              <a:rPr lang="zh-TW" altLang="zh-TW" sz="3200" b="1" dirty="0"/>
              <a:t>之</a:t>
            </a:r>
            <a:r>
              <a:rPr lang="zh-TW" altLang="zh-TW" sz="3200" b="1" dirty="0" smtClean="0"/>
              <a:t>提示</a:t>
            </a:r>
            <a:r>
              <a:rPr lang="en-US" altLang="zh-TW" sz="3200" b="1" dirty="0" smtClean="0"/>
              <a:t>”</a:t>
            </a:r>
            <a:r>
              <a:rPr lang="zh-TW" altLang="zh-TW" sz="3200" b="1" dirty="0" smtClean="0"/>
              <a:t>指</a:t>
            </a:r>
            <a:r>
              <a:rPr lang="zh-TW" altLang="zh-TW" sz="3200" b="1" dirty="0"/>
              <a:t>提示係依據信用狀條款、信用狀統一慣例可適用之規定及國際標準銀行實務</a:t>
            </a:r>
            <a:r>
              <a:rPr lang="en-US" altLang="zh-TW" sz="3200" b="1" dirty="0"/>
              <a:t>(</a:t>
            </a:r>
            <a:r>
              <a:rPr lang="zh-TW" altLang="zh-TW" sz="3200" b="1" dirty="0"/>
              <a:t>包括國際商會之</a:t>
            </a:r>
            <a:r>
              <a:rPr lang="en-US" altLang="zh-TW" sz="3200" b="1" dirty="0"/>
              <a:t>ISBP</a:t>
            </a:r>
            <a:r>
              <a:rPr lang="zh-TW" altLang="zh-TW" sz="3200" b="1" dirty="0"/>
              <a:t>及其他國際標準銀行實務</a:t>
            </a:r>
            <a:r>
              <a:rPr lang="en-US" altLang="zh-TW" sz="3200" b="1" dirty="0"/>
              <a:t>)</a:t>
            </a:r>
            <a:r>
              <a:rPr lang="zh-TW" altLang="zh-TW" sz="3200" b="1" dirty="0" smtClean="0"/>
              <a:t>作成</a:t>
            </a:r>
            <a:r>
              <a:rPr lang="en-US" altLang="zh-TW" sz="3200" b="1" dirty="0" smtClean="0"/>
              <a:t>.</a:t>
            </a:r>
          </a:p>
          <a:p>
            <a:r>
              <a:rPr lang="zh-TW" altLang="zh-TW" sz="3200" b="1" dirty="0" smtClean="0"/>
              <a:t>另</a:t>
            </a:r>
            <a:r>
              <a:rPr lang="zh-TW" altLang="zh-TW" sz="3200" b="1" dirty="0"/>
              <a:t>在信用狀作業</a:t>
            </a:r>
            <a:r>
              <a:rPr lang="zh-TW" altLang="zh-TW" sz="3200" b="1" dirty="0" smtClean="0"/>
              <a:t>時</a:t>
            </a:r>
            <a:r>
              <a:rPr lang="en-US" altLang="zh-TW" sz="3200" b="1" dirty="0" smtClean="0"/>
              <a:t>,</a:t>
            </a:r>
            <a:r>
              <a:rPr lang="zh-TW" altLang="zh-TW" sz="3200" b="1" dirty="0" smtClean="0"/>
              <a:t>單據</a:t>
            </a:r>
            <a:r>
              <a:rPr lang="zh-TW" altLang="zh-TW" sz="3200" b="1" dirty="0"/>
              <a:t>之相符性與買賣契約</a:t>
            </a:r>
            <a:r>
              <a:rPr lang="zh-TW" altLang="zh-TW" sz="3200" b="1" dirty="0" smtClean="0"/>
              <a:t>無關</a:t>
            </a:r>
            <a:r>
              <a:rPr lang="en-US" altLang="zh-TW" sz="3200" b="1" dirty="0"/>
              <a:t>.</a:t>
            </a:r>
            <a:endParaRPr lang="zh-TW" altLang="en-US" sz="3200" b="1" dirty="0"/>
          </a:p>
        </p:txBody>
      </p:sp>
    </p:spTree>
    <p:extLst>
      <p:ext uri="{BB962C8B-B14F-4D97-AF65-F5344CB8AC3E}">
        <p14:creationId xmlns:p14="http://schemas.microsoft.com/office/powerpoint/2010/main" xmlns="" val="1377091550"/>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4000" b="1" dirty="0"/>
              <a:t>單據相符之標準</a:t>
            </a:r>
            <a:endParaRPr lang="zh-TW" altLang="en-US" sz="4000" b="1" dirty="0"/>
          </a:p>
        </p:txBody>
      </p:sp>
      <p:sp>
        <p:nvSpPr>
          <p:cNvPr id="3" name="投影片編號版面配置區 2"/>
          <p:cNvSpPr>
            <a:spLocks noGrp="1"/>
          </p:cNvSpPr>
          <p:nvPr>
            <p:ph type="sldNum" sz="quarter" idx="12"/>
          </p:nvPr>
        </p:nvSpPr>
        <p:spPr/>
        <p:txBody>
          <a:bodyPr/>
          <a:lstStyle/>
          <a:p>
            <a:pPr>
              <a:defRPr/>
            </a:pPr>
            <a:fld id="{9EC95CDB-5AD4-4461-966C-2F0383E20C3D}" type="slidenum">
              <a:rPr lang="en-US" altLang="zh-TW" smtClean="0"/>
              <a:pPr>
                <a:defRPr/>
              </a:pPr>
              <a:t>353</a:t>
            </a:fld>
            <a:endParaRPr lang="en-US" altLang="zh-TW"/>
          </a:p>
        </p:txBody>
      </p:sp>
      <p:sp>
        <p:nvSpPr>
          <p:cNvPr id="7" name="內容版面配置區 6"/>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單據是否與信用狀及信用狀統一慣例</a:t>
            </a:r>
            <a:r>
              <a:rPr lang="zh-TW" altLang="zh-TW" sz="3200" b="1" dirty="0" smtClean="0">
                <a:latin typeface="Times New Roman" panose="02020603050405020304" pitchFamily="18" charset="0"/>
                <a:cs typeface="Times New Roman" panose="02020603050405020304" pitchFamily="18" charset="0"/>
              </a:rPr>
              <a:t>相符</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單據</a:t>
            </a:r>
            <a:r>
              <a:rPr lang="zh-TW" altLang="zh-TW" sz="3200" b="1" dirty="0">
                <a:latin typeface="Times New Roman" panose="02020603050405020304" pitchFamily="18" charset="0"/>
                <a:cs typeface="Times New Roman" panose="02020603050405020304" pitchFamily="18" charset="0"/>
              </a:rPr>
              <a:t>與單據間是否</a:t>
            </a:r>
            <a:r>
              <a:rPr lang="zh-TW" altLang="zh-TW" sz="3200" b="1" dirty="0" smtClean="0">
                <a:latin typeface="Times New Roman" panose="02020603050405020304" pitchFamily="18" charset="0"/>
                <a:cs typeface="Times New Roman" panose="02020603050405020304" pitchFamily="18" charset="0"/>
              </a:rPr>
              <a:t>相符</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其</a:t>
            </a:r>
            <a:r>
              <a:rPr lang="zh-TW" altLang="zh-TW" sz="3200" b="1" dirty="0">
                <a:latin typeface="Times New Roman" panose="02020603050405020304" pitchFamily="18" charset="0"/>
                <a:cs typeface="Times New Roman" panose="02020603050405020304" pitchFamily="18" charset="0"/>
              </a:rPr>
              <a:t>標準為何</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依據</a:t>
            </a:r>
            <a:r>
              <a:rPr lang="en-US" altLang="zh-TW" sz="3200" b="1" dirty="0">
                <a:latin typeface="Times New Roman" panose="02020603050405020304" pitchFamily="18" charset="0"/>
                <a:cs typeface="Times New Roman" panose="02020603050405020304" pitchFamily="18" charset="0"/>
              </a:rPr>
              <a:t>UCP600</a:t>
            </a:r>
            <a:r>
              <a:rPr lang="zh-TW" altLang="zh-TW" sz="3200" b="1" dirty="0">
                <a:latin typeface="Times New Roman" panose="02020603050405020304" pitchFamily="18" charset="0"/>
                <a:cs typeface="Times New Roman" panose="02020603050405020304" pitchFamily="18" charset="0"/>
              </a:rPr>
              <a:t>第</a:t>
            </a:r>
            <a:r>
              <a:rPr lang="en-US" altLang="zh-TW" sz="3200" b="1" dirty="0">
                <a:latin typeface="Times New Roman" panose="02020603050405020304" pitchFamily="18" charset="0"/>
                <a:cs typeface="Times New Roman" panose="02020603050405020304" pitchFamily="18" charset="0"/>
              </a:rPr>
              <a:t>14</a:t>
            </a:r>
            <a:r>
              <a:rPr lang="zh-TW" altLang="zh-TW" sz="3200" b="1" dirty="0">
                <a:latin typeface="Times New Roman" panose="02020603050405020304" pitchFamily="18" charset="0"/>
                <a:cs typeface="Times New Roman" panose="02020603050405020304" pitchFamily="18" charset="0"/>
              </a:rPr>
              <a:t>條</a:t>
            </a:r>
            <a:r>
              <a:rPr lang="en-US" altLang="zh-TW" sz="3200" b="1" dirty="0">
                <a:latin typeface="Times New Roman" panose="02020603050405020304" pitchFamily="18" charset="0"/>
                <a:cs typeface="Times New Roman" panose="02020603050405020304" pitchFamily="18" charset="0"/>
              </a:rPr>
              <a:t>d</a:t>
            </a:r>
            <a:r>
              <a:rPr lang="zh-TW" altLang="zh-TW" sz="3200" b="1" dirty="0">
                <a:latin typeface="Times New Roman" panose="02020603050405020304" pitchFamily="18" charset="0"/>
                <a:cs typeface="Times New Roman" panose="02020603050405020304" pitchFamily="18" charset="0"/>
              </a:rPr>
              <a:t>項之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單據</a:t>
            </a:r>
            <a:r>
              <a:rPr lang="zh-TW" altLang="zh-TW" sz="3200" b="1" dirty="0">
                <a:latin typeface="Times New Roman" panose="02020603050405020304" pitchFamily="18" charset="0"/>
                <a:cs typeface="Times New Roman" panose="02020603050405020304" pitchFamily="18" charset="0"/>
              </a:rPr>
              <a:t>中之資料無須與該單據之</a:t>
            </a:r>
            <a:r>
              <a:rPr lang="zh-TW" altLang="zh-TW" sz="3200" b="1" dirty="0" smtClean="0">
                <a:latin typeface="Times New Roman" panose="02020603050405020304" pitchFamily="18" charset="0"/>
                <a:cs typeface="Times New Roman" panose="02020603050405020304" pitchFamily="18" charset="0"/>
              </a:rPr>
              <a:t>資料</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任何</a:t>
            </a:r>
            <a:r>
              <a:rPr lang="zh-TW" altLang="zh-TW" sz="3200" b="1" dirty="0">
                <a:latin typeface="Times New Roman" panose="02020603050405020304" pitchFamily="18" charset="0"/>
                <a:cs typeface="Times New Roman" panose="02020603050405020304" pitchFamily="18" charset="0"/>
              </a:rPr>
              <a:t>其他規定之資料或信用狀中之資料完全</a:t>
            </a:r>
            <a:r>
              <a:rPr lang="zh-TW" altLang="zh-TW" sz="3200" b="1" dirty="0" smtClean="0">
                <a:latin typeface="Times New Roman" panose="02020603050405020304" pitchFamily="18" charset="0"/>
                <a:cs typeface="Times New Roman" panose="02020603050405020304" pitchFamily="18" charset="0"/>
              </a:rPr>
              <a:t>一致</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但</a:t>
            </a:r>
            <a:r>
              <a:rPr lang="zh-TW" altLang="zh-TW" sz="3200" b="1" dirty="0">
                <a:latin typeface="Times New Roman" panose="02020603050405020304" pitchFamily="18" charset="0"/>
                <a:cs typeface="Times New Roman" panose="02020603050405020304" pitchFamily="18" charset="0"/>
              </a:rPr>
              <a:t>不得</a:t>
            </a:r>
            <a:r>
              <a:rPr lang="zh-TW" altLang="zh-TW" sz="3200" b="1" dirty="0" smtClean="0">
                <a:latin typeface="Times New Roman" panose="02020603050405020304" pitchFamily="18" charset="0"/>
                <a:cs typeface="Times New Roman" panose="02020603050405020304" pitchFamily="18" charset="0"/>
              </a:rPr>
              <a:t>牴觸</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亦即</a:t>
            </a:r>
            <a:r>
              <a:rPr lang="zh-TW" altLang="zh-TW" sz="3200" b="1" dirty="0">
                <a:latin typeface="Times New Roman" panose="02020603050405020304" pitchFamily="18" charset="0"/>
                <a:cs typeface="Times New Roman" panose="02020603050405020304" pitchFamily="18" charset="0"/>
              </a:rPr>
              <a:t>所謂相符性不須如鏡影般</a:t>
            </a:r>
            <a:r>
              <a:rPr lang="en-US" altLang="zh-TW" sz="3200" b="1" dirty="0">
                <a:latin typeface="Times New Roman" panose="02020603050405020304" pitchFamily="18" charset="0"/>
                <a:cs typeface="Times New Roman" panose="02020603050405020304" pitchFamily="18" charset="0"/>
              </a:rPr>
              <a:t>(mirror image)</a:t>
            </a:r>
            <a:r>
              <a:rPr lang="zh-TW" altLang="zh-TW" sz="3200" b="1" dirty="0">
                <a:latin typeface="Times New Roman" panose="02020603050405020304" pitchFamily="18" charset="0"/>
                <a:cs typeface="Times New Roman" panose="02020603050405020304" pitchFamily="18" charset="0"/>
              </a:rPr>
              <a:t>的完全</a:t>
            </a:r>
            <a:r>
              <a:rPr lang="zh-TW" altLang="zh-TW" sz="3200" b="1" dirty="0" smtClean="0">
                <a:latin typeface="Times New Roman" panose="02020603050405020304" pitchFamily="18" charset="0"/>
                <a:cs typeface="Times New Roman" panose="02020603050405020304" pitchFamily="18" charset="0"/>
              </a:rPr>
              <a:t>一致</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只</a:t>
            </a:r>
            <a:r>
              <a:rPr lang="zh-TW" altLang="zh-TW" sz="3200" b="1" dirty="0">
                <a:latin typeface="Times New Roman" panose="02020603050405020304" pitchFamily="18" charset="0"/>
                <a:cs typeface="Times New Roman" panose="02020603050405020304" pitchFamily="18" charset="0"/>
              </a:rPr>
              <a:t>須不互相牴觸</a:t>
            </a:r>
            <a:r>
              <a:rPr lang="zh-TW" altLang="zh-TW" sz="3200" b="1" dirty="0" smtClean="0">
                <a:latin typeface="Times New Roman" panose="02020603050405020304" pitchFamily="18" charset="0"/>
                <a:cs typeface="Times New Roman" panose="02020603050405020304" pitchFamily="18" charset="0"/>
              </a:rPr>
              <a:t>即可</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38352188"/>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出口押匯應提示文件及單據</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354</a:t>
            </a:fld>
            <a:endParaRPr lang="zh-TW" altLang="en-US"/>
          </a:p>
        </p:txBody>
      </p:sp>
      <p:sp>
        <p:nvSpPr>
          <p:cNvPr id="4" name="內容版面配置區 3"/>
          <p:cNvSpPr>
            <a:spLocks noGrp="1"/>
          </p:cNvSpPr>
          <p:nvPr>
            <p:ph sz="quarter" idx="1"/>
          </p:nvPr>
        </p:nvSpPr>
        <p:spPr>
          <a:xfrm>
            <a:off x="179512" y="1196752"/>
            <a:ext cx="8229600" cy="4937760"/>
          </a:xfrm>
        </p:spPr>
        <p:txBody>
          <a:bodyPr>
            <a:normAutofit/>
          </a:bodyPr>
          <a:lstStyle/>
          <a:p>
            <a:r>
              <a:rPr lang="zh-TW" altLang="zh-TW" sz="3200" b="1" dirty="0"/>
              <a:t>出口押匯申請書</a:t>
            </a:r>
            <a:r>
              <a:rPr lang="en-US" altLang="zh-TW" sz="3200" b="1" dirty="0"/>
              <a:t>(</a:t>
            </a:r>
            <a:r>
              <a:rPr lang="zh-TW" altLang="zh-TW" sz="3200" b="1" dirty="0"/>
              <a:t>須蓋妥原留印鑑</a:t>
            </a:r>
            <a:r>
              <a:rPr lang="en-US" altLang="zh-TW" sz="3200" b="1" dirty="0" smtClean="0"/>
              <a:t>)</a:t>
            </a:r>
          </a:p>
          <a:p>
            <a:r>
              <a:rPr lang="zh-TW" altLang="zh-TW" sz="3200" b="1" dirty="0"/>
              <a:t>匯票</a:t>
            </a:r>
            <a:r>
              <a:rPr lang="en-US" altLang="zh-TW" sz="3200" b="1" dirty="0"/>
              <a:t>(</a:t>
            </a:r>
            <a:r>
              <a:rPr lang="zh-TW" altLang="zh-TW" sz="3200" b="1" dirty="0"/>
              <a:t>依信用狀規定，倘未規定則不須提示</a:t>
            </a:r>
            <a:r>
              <a:rPr lang="en-US" altLang="zh-TW" sz="3200" b="1" dirty="0" smtClean="0"/>
              <a:t>)</a:t>
            </a:r>
          </a:p>
          <a:p>
            <a:r>
              <a:rPr lang="zh-TW" altLang="zh-TW" sz="3200" b="1" dirty="0"/>
              <a:t>信用狀項下</a:t>
            </a:r>
            <a:r>
              <a:rPr lang="zh-TW" altLang="zh-TW" sz="3200" b="1" dirty="0" smtClean="0"/>
              <a:t>單據</a:t>
            </a:r>
            <a:endParaRPr lang="en-US" altLang="zh-TW" sz="3200" b="1" dirty="0" smtClean="0"/>
          </a:p>
          <a:p>
            <a:r>
              <a:rPr lang="zh-TW" altLang="zh-TW" sz="3200" b="1" dirty="0"/>
              <a:t>信用狀及全部修改書</a:t>
            </a:r>
            <a:r>
              <a:rPr lang="zh-TW" altLang="zh-TW" sz="3200" b="1" dirty="0" smtClean="0"/>
              <a:t>正本</a:t>
            </a:r>
            <a:endParaRPr lang="en-US" altLang="zh-TW" sz="3200" b="1" dirty="0" smtClean="0"/>
          </a:p>
          <a:p>
            <a:r>
              <a:rPr lang="zh-TW" altLang="zh-TW" sz="3200" b="1" dirty="0"/>
              <a:t>蓋妥原留印鑑之保結書</a:t>
            </a:r>
            <a:r>
              <a:rPr lang="en-US" altLang="zh-TW" sz="3200" b="1" dirty="0"/>
              <a:t>(</a:t>
            </a:r>
            <a:r>
              <a:rPr lang="zh-TW" altLang="zh-TW" sz="3200" b="1" dirty="0"/>
              <a:t>倘單據有瑕疵，而開狀行同意保結押匯時使用</a:t>
            </a:r>
            <a:r>
              <a:rPr lang="en-US" altLang="zh-TW" sz="3200" b="1" dirty="0" smtClean="0"/>
              <a:t>)</a:t>
            </a:r>
          </a:p>
          <a:p>
            <a:r>
              <a:rPr lang="zh-TW" altLang="zh-TW" sz="3200" b="1" dirty="0"/>
              <a:t>出口押匯轉付</a:t>
            </a:r>
            <a:r>
              <a:rPr lang="zh-TW" altLang="zh-TW" sz="3200" b="1" dirty="0" smtClean="0"/>
              <a:t>申請書</a:t>
            </a:r>
            <a:endParaRPr lang="en-US" altLang="zh-TW" sz="3200" b="1" dirty="0" smtClean="0"/>
          </a:p>
          <a:p>
            <a:pPr marL="0" indent="0">
              <a:buNone/>
            </a:pPr>
            <a:endParaRPr lang="zh-TW" altLang="en-US" sz="3200" b="1" dirty="0"/>
          </a:p>
        </p:txBody>
      </p:sp>
      <p:sp>
        <p:nvSpPr>
          <p:cNvPr id="5" name="向右箭號 4"/>
          <p:cNvSpPr/>
          <p:nvPr/>
        </p:nvSpPr>
        <p:spPr>
          <a:xfrm>
            <a:off x="696098" y="5013176"/>
            <a:ext cx="576064"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3563888" y="2394563"/>
            <a:ext cx="576064"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8316416" y="1844824"/>
            <a:ext cx="576064"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04590425"/>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出口押匯應提示文件及單據</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355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匯出匯款申請書</a:t>
            </a:r>
            <a:r>
              <a:rPr lang="en-US" altLang="zh-TW" sz="3200" b="1" dirty="0"/>
              <a:t>(</a:t>
            </a:r>
            <a:r>
              <a:rPr lang="zh-TW" altLang="zh-TW" sz="3200" b="1" dirty="0"/>
              <a:t>須匯付代理商佣金時</a:t>
            </a:r>
            <a:r>
              <a:rPr lang="en-US" altLang="zh-TW" sz="3200" b="1" dirty="0" smtClean="0"/>
              <a:t>)</a:t>
            </a:r>
          </a:p>
          <a:p>
            <a:r>
              <a:rPr lang="zh-TW" altLang="zh-TW" sz="3200" b="1" dirty="0"/>
              <a:t>信用狀轉讓書</a:t>
            </a:r>
            <a:r>
              <a:rPr lang="en-US" altLang="zh-TW" sz="3200" b="1" dirty="0"/>
              <a:t>(</a:t>
            </a:r>
            <a:r>
              <a:rPr lang="zh-TW" altLang="zh-TW" sz="3200" b="1" dirty="0"/>
              <a:t>信用狀轉讓時</a:t>
            </a:r>
            <a:r>
              <a:rPr lang="en-US" altLang="zh-TW" sz="3200" b="1" dirty="0" smtClean="0"/>
              <a:t>)</a:t>
            </a:r>
          </a:p>
          <a:p>
            <a:r>
              <a:rPr lang="zh-TW" altLang="zh-TW" sz="3200" b="1" dirty="0"/>
              <a:t>貼現申請書</a:t>
            </a:r>
            <a:r>
              <a:rPr lang="en-US" altLang="zh-TW" sz="3200" b="1" dirty="0"/>
              <a:t>(</a:t>
            </a:r>
            <a:r>
              <a:rPr lang="zh-TW" altLang="zh-TW" sz="3200" b="1" dirty="0"/>
              <a:t>賣方遠期信用狀押匯時，但實務上皆與出口押匯申請書合併印製</a:t>
            </a:r>
            <a:r>
              <a:rPr lang="en-US" altLang="zh-TW" sz="3200" b="1" dirty="0" smtClean="0"/>
              <a:t>)</a:t>
            </a:r>
          </a:p>
        </p:txBody>
      </p:sp>
    </p:spTree>
    <p:extLst>
      <p:ext uri="{BB962C8B-B14F-4D97-AF65-F5344CB8AC3E}">
        <p14:creationId xmlns:p14="http://schemas.microsoft.com/office/powerpoint/2010/main" xmlns="" val="2760333169"/>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84213" y="0"/>
            <a:ext cx="7772400" cy="981075"/>
          </a:xfrm>
        </p:spPr>
        <p:txBody>
          <a:bodyPr>
            <a:normAutofit/>
          </a:bodyPr>
          <a:lstStyle/>
          <a:p>
            <a:pPr algn="ctr" eaLnBrk="1" hangingPunct="1">
              <a:defRPr/>
            </a:pPr>
            <a:r>
              <a:rPr lang="zh-TW" altLang="en-US" sz="3600" b="1" dirty="0" smtClean="0">
                <a:latin typeface="Times New Roman" pitchFamily="18" charset="0"/>
                <a:ea typeface="標楷體" pitchFamily="65" charset="-120"/>
              </a:rPr>
              <a:t>匯票</a:t>
            </a:r>
            <a:r>
              <a:rPr lang="en-US" altLang="zh-TW" sz="3600" b="1" dirty="0" smtClean="0">
                <a:latin typeface="Times New Roman" pitchFamily="18" charset="0"/>
                <a:ea typeface="標楷體" pitchFamily="65" charset="-120"/>
              </a:rPr>
              <a:t>(Bills of exchange)</a:t>
            </a:r>
            <a:r>
              <a:rPr lang="en-US" altLang="zh-TW" sz="3600" dirty="0" smtClean="0"/>
              <a:t> </a:t>
            </a:r>
            <a:endParaRPr lang="zh-TW" altLang="en-US" sz="3600" dirty="0" smtClean="0"/>
          </a:p>
        </p:txBody>
      </p:sp>
      <p:sp>
        <p:nvSpPr>
          <p:cNvPr id="61443" name="Rectangle 3"/>
          <p:cNvSpPr>
            <a:spLocks noGrp="1" noChangeArrowheads="1"/>
          </p:cNvSpPr>
          <p:nvPr>
            <p:ph type="body" idx="1"/>
          </p:nvPr>
        </p:nvSpPr>
        <p:spPr>
          <a:xfrm>
            <a:off x="0" y="1124744"/>
            <a:ext cx="9144000" cy="5733256"/>
          </a:xfrm>
        </p:spPr>
        <p:txBody>
          <a:bodyPr/>
          <a:lstStyle/>
          <a:p>
            <a:pPr eaLnBrk="1" hangingPunct="1"/>
            <a:r>
              <a:rPr lang="zh-TW" altLang="en-US" sz="2800" b="1" dirty="0" smtClean="0">
                <a:latin typeface="Times New Roman" pitchFamily="18" charset="0"/>
                <a:ea typeface="標楷體" pitchFamily="65" charset="-120"/>
                <a:cs typeface="Times New Roman" pitchFamily="18" charset="0"/>
              </a:rPr>
              <a:t>匯票係發票人</a:t>
            </a:r>
            <a:r>
              <a:rPr lang="en-US" altLang="zh-TW" sz="2800" b="1" dirty="0" smtClean="0">
                <a:latin typeface="Times New Roman" pitchFamily="18" charset="0"/>
                <a:ea typeface="標楷體" pitchFamily="65" charset="-120"/>
                <a:cs typeface="Times New Roman" pitchFamily="18" charset="0"/>
              </a:rPr>
              <a:t>(drawer)</a:t>
            </a:r>
            <a:r>
              <a:rPr lang="zh-TW" altLang="en-US" sz="2800" b="1" dirty="0" smtClean="0">
                <a:latin typeface="Times New Roman" pitchFamily="18" charset="0"/>
                <a:ea typeface="標楷體" pitchFamily="65" charset="-120"/>
                <a:cs typeface="Times New Roman" pitchFamily="18" charset="0"/>
              </a:rPr>
              <a:t>簽發及簽署票據</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指示付款人</a:t>
            </a:r>
            <a:r>
              <a:rPr lang="en-US" altLang="zh-TW" sz="2800" b="1" dirty="0" smtClean="0">
                <a:latin typeface="Times New Roman" pitchFamily="18" charset="0"/>
                <a:ea typeface="標楷體" pitchFamily="65" charset="-120"/>
                <a:cs typeface="Times New Roman" pitchFamily="18" charset="0"/>
              </a:rPr>
              <a:t>(</a:t>
            </a:r>
            <a:r>
              <a:rPr lang="en-US" altLang="zh-TW" sz="2800" b="1" dirty="0" err="1" smtClean="0">
                <a:latin typeface="Times New Roman" pitchFamily="18" charset="0"/>
                <a:ea typeface="標楷體" pitchFamily="65" charset="-120"/>
                <a:cs typeface="Times New Roman" pitchFamily="18" charset="0"/>
              </a:rPr>
              <a:t>drawee</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－在跟單信用狀項下之匯票則為銀行</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支付一定之金額給第三者或發票人</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及受款人</a:t>
            </a:r>
            <a:r>
              <a:rPr lang="en-US" altLang="zh-TW" sz="2800" b="1" dirty="0" smtClean="0">
                <a:latin typeface="Times New Roman" pitchFamily="18" charset="0"/>
                <a:ea typeface="標楷體" pitchFamily="65" charset="-120"/>
                <a:cs typeface="Times New Roman" pitchFamily="18" charset="0"/>
              </a:rPr>
              <a:t>”payee”),</a:t>
            </a:r>
            <a:r>
              <a:rPr lang="zh-TW" altLang="en-US" sz="2800" b="1" dirty="0" smtClean="0">
                <a:latin typeface="Times New Roman" pitchFamily="18" charset="0"/>
                <a:ea typeface="標楷體" pitchFamily="65" charset="-120"/>
                <a:cs typeface="Times New Roman" pitchFamily="18" charset="0"/>
              </a:rPr>
              <a:t>該票據可為即期付款</a:t>
            </a:r>
            <a:r>
              <a:rPr lang="en-US" altLang="zh-TW" sz="2800" b="1" dirty="0" smtClean="0">
                <a:latin typeface="Times New Roman" pitchFamily="18" charset="0"/>
                <a:ea typeface="標楷體" pitchFamily="65" charset="-120"/>
                <a:cs typeface="Times New Roman" pitchFamily="18" charset="0"/>
              </a:rPr>
              <a:t>(sight draft)</a:t>
            </a:r>
            <a:r>
              <a:rPr lang="zh-TW" altLang="en-US" sz="2800" b="1" dirty="0" smtClean="0">
                <a:latin typeface="Times New Roman" pitchFamily="18" charset="0"/>
                <a:ea typeface="標楷體" pitchFamily="65" charset="-120"/>
                <a:cs typeface="Times New Roman" pitchFamily="18" charset="0"/>
              </a:rPr>
              <a:t>或未來之確定日期付款</a:t>
            </a:r>
            <a:r>
              <a:rPr lang="en-US" altLang="zh-TW" sz="2800" b="1" dirty="0" smtClean="0">
                <a:latin typeface="Times New Roman" pitchFamily="18" charset="0"/>
                <a:ea typeface="標楷體" pitchFamily="65" charset="-120"/>
                <a:cs typeface="Times New Roman" pitchFamily="18" charset="0"/>
              </a:rPr>
              <a:t>(tenor</a:t>
            </a:r>
            <a:r>
              <a:rPr lang="zh-TW" altLang="en-US" sz="2800" b="1" dirty="0" smtClean="0">
                <a:latin typeface="Times New Roman" pitchFamily="18" charset="0"/>
                <a:ea typeface="標楷體" pitchFamily="65" charset="-120"/>
                <a:cs typeface="Times New Roman" pitchFamily="18" charset="0"/>
              </a:rPr>
              <a:t>或</a:t>
            </a:r>
            <a:r>
              <a:rPr lang="en-US" altLang="zh-TW" sz="2800" b="1" dirty="0" err="1" smtClean="0">
                <a:latin typeface="Times New Roman" pitchFamily="18" charset="0"/>
                <a:ea typeface="標楷體" pitchFamily="65" charset="-120"/>
                <a:cs typeface="Times New Roman" pitchFamily="18" charset="0"/>
              </a:rPr>
              <a:t>usance</a:t>
            </a:r>
            <a:r>
              <a:rPr lang="en-US" altLang="zh-TW" sz="2800" b="1" dirty="0" smtClean="0">
                <a:latin typeface="Times New Roman" pitchFamily="18" charset="0"/>
                <a:ea typeface="標楷體" pitchFamily="65" charset="-120"/>
                <a:cs typeface="Times New Roman" pitchFamily="18" charset="0"/>
              </a:rPr>
              <a:t> draft),</a:t>
            </a:r>
            <a:r>
              <a:rPr lang="zh-TW" altLang="en-US" sz="2800" b="1" dirty="0" smtClean="0">
                <a:latin typeface="Times New Roman" pitchFamily="18" charset="0"/>
                <a:ea typeface="標楷體" pitchFamily="65" charset="-120"/>
                <a:cs typeface="Times New Roman" pitchFamily="18" charset="0"/>
              </a:rPr>
              <a:t>該付款須為無條件</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遠期票據得提示給付款人承兌</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得在背面或正面以簽字為之</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依準據法而定</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該承兌構成在到期日之無條件付款</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受款人或其後之職票人亦得以貼現之方式讓購此票據</a:t>
            </a:r>
            <a:r>
              <a:rPr lang="en-US" altLang="zh-TW" sz="2800" b="1" dirty="0" smtClean="0">
                <a:latin typeface="Times New Roman" pitchFamily="18" charset="0"/>
                <a:ea typeface="標楷體" pitchFamily="65" charset="-120"/>
                <a:cs typeface="Times New Roman" pitchFamily="18" charset="0"/>
              </a:rPr>
              <a:t>.</a:t>
            </a:r>
          </a:p>
          <a:p>
            <a:pPr eaLnBrk="1" hangingPunct="1"/>
            <a:r>
              <a:rPr lang="zh-TW" altLang="en-US" sz="2800" b="1" dirty="0" smtClean="0">
                <a:latin typeface="Times New Roman" pitchFamily="18" charset="0"/>
                <a:ea typeface="標楷體" pitchFamily="65" charset="-120"/>
                <a:cs typeface="Times New Roman" pitchFamily="18" charset="0"/>
              </a:rPr>
              <a:t>匯票如作成付款給特定之一方</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則轉讓票據時須該受款人須背書及交付票據</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如作成付款給執票人</a:t>
            </a:r>
            <a:r>
              <a:rPr lang="en-US" altLang="zh-TW" sz="2800" b="1" dirty="0" smtClean="0">
                <a:latin typeface="Times New Roman" pitchFamily="18" charset="0"/>
                <a:ea typeface="標楷體" pitchFamily="65" charset="-120"/>
                <a:cs typeface="Times New Roman" pitchFamily="18" charset="0"/>
              </a:rPr>
              <a:t>(bearer),</a:t>
            </a:r>
            <a:r>
              <a:rPr lang="zh-TW" altLang="en-US" sz="2800" b="1" dirty="0" smtClean="0">
                <a:latin typeface="Times New Roman" pitchFamily="18" charset="0"/>
                <a:ea typeface="標楷體" pitchFamily="65" charset="-120"/>
                <a:cs typeface="Times New Roman" pitchFamily="18" charset="0"/>
              </a:rPr>
              <a:t>於此情形</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票據不須記載執票人名稱</a:t>
            </a:r>
            <a:r>
              <a:rPr lang="en-US" altLang="zh-TW" sz="2800" b="1" dirty="0" smtClean="0">
                <a:latin typeface="Times New Roman" pitchFamily="18" charset="0"/>
                <a:ea typeface="標楷體" pitchFamily="65" charset="-120"/>
                <a:cs typeface="Times New Roman" pitchFamily="18" charset="0"/>
              </a:rPr>
              <a:t>,</a:t>
            </a:r>
            <a:r>
              <a:rPr lang="zh-TW" altLang="en-US" sz="2800" b="1" dirty="0" smtClean="0">
                <a:latin typeface="Times New Roman" pitchFamily="18" charset="0"/>
                <a:ea typeface="標楷體" pitchFamily="65" charset="-120"/>
                <a:cs typeface="Times New Roman" pitchFamily="18" charset="0"/>
              </a:rPr>
              <a:t>轉讓票據亦僅須交付票據即可</a:t>
            </a:r>
            <a:r>
              <a:rPr lang="en-US" altLang="zh-TW" sz="2800" b="1" dirty="0" smtClean="0">
                <a:latin typeface="Times New Roman" pitchFamily="18" charset="0"/>
                <a:ea typeface="標楷體" pitchFamily="65" charset="-120"/>
                <a:cs typeface="Times New Roman" pitchFamily="18" charset="0"/>
              </a:rPr>
              <a:t>.</a:t>
            </a:r>
            <a:r>
              <a:rPr lang="en-US" altLang="zh-TW" sz="2800" dirty="0" smtClean="0">
                <a:latin typeface="Times New Roman" pitchFamily="18" charset="0"/>
                <a:cs typeface="Times New Roman" pitchFamily="18" charset="0"/>
              </a:rPr>
              <a:t> </a:t>
            </a:r>
          </a:p>
        </p:txBody>
      </p:sp>
      <p:sp>
        <p:nvSpPr>
          <p:cNvPr id="4" name="投影片編號版面配置區 3"/>
          <p:cNvSpPr>
            <a:spLocks noGrp="1"/>
          </p:cNvSpPr>
          <p:nvPr>
            <p:ph type="sldNum" sz="quarter" idx="12"/>
          </p:nvPr>
        </p:nvSpPr>
        <p:spPr/>
        <p:txBody>
          <a:bodyPr/>
          <a:lstStyle/>
          <a:p>
            <a:fld id="{3C21A1A7-A076-459B-B17A-8AE6AE076AA8}" type="slidenum">
              <a:rPr lang="zh-TW" altLang="en-US" smtClean="0"/>
              <a:pPr/>
              <a:t>356</a:t>
            </a:fld>
            <a:endParaRPr lang="zh-TW" altLang="en-US"/>
          </a:p>
        </p:txBody>
      </p:sp>
      <p:sp>
        <p:nvSpPr>
          <p:cNvPr id="2" name="上彎箭號 1"/>
          <p:cNvSpPr/>
          <p:nvPr/>
        </p:nvSpPr>
        <p:spPr>
          <a:xfrm>
            <a:off x="8172400" y="6093296"/>
            <a:ext cx="648072" cy="36004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71054303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836712"/>
          </a:xfrm>
        </p:spPr>
        <p:txBody>
          <a:bodyPr>
            <a:normAutofit/>
          </a:bodyPr>
          <a:lstStyle/>
          <a:p>
            <a:pPr algn="ctr"/>
            <a:r>
              <a:rPr lang="zh-TW" altLang="en-US" sz="4000" b="1" dirty="0"/>
              <a:t>信用</a:t>
            </a:r>
            <a:r>
              <a:rPr lang="zh-TW" altLang="en-US" sz="4000" b="1" dirty="0" smtClean="0"/>
              <a:t>狀項下單據</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357</a:t>
            </a:fld>
            <a:endParaRPr lang="zh-TW" altLang="en-US"/>
          </a:p>
        </p:txBody>
      </p:sp>
      <p:sp>
        <p:nvSpPr>
          <p:cNvPr id="4" name="內容版面配置區 3"/>
          <p:cNvSpPr>
            <a:spLocks noGrp="1"/>
          </p:cNvSpPr>
          <p:nvPr>
            <p:ph sz="quarter" idx="1"/>
          </p:nvPr>
        </p:nvSpPr>
        <p:spPr>
          <a:xfrm>
            <a:off x="0" y="980728"/>
            <a:ext cx="9144000" cy="5688632"/>
          </a:xfrm>
        </p:spPr>
        <p:txBody>
          <a:bodyPr>
            <a:normAutofit/>
          </a:bodyPr>
          <a:lstStyle/>
          <a:p>
            <a:pPr marL="0" indent="0">
              <a:buNone/>
            </a:pPr>
            <a:r>
              <a:rPr lang="zh-TW" altLang="en-US" sz="2800" b="1" dirty="0" smtClean="0"/>
              <a:t>依據信用狀之規定提示</a:t>
            </a:r>
            <a:r>
              <a:rPr lang="en-US" altLang="zh-TW" sz="2800" b="1" dirty="0" smtClean="0"/>
              <a:t>,</a:t>
            </a:r>
            <a:r>
              <a:rPr lang="zh-TW" altLang="en-US" sz="2800" b="1" dirty="0" smtClean="0"/>
              <a:t>通常有</a:t>
            </a:r>
            <a:r>
              <a:rPr lang="en-US" altLang="zh-TW" sz="2800" b="1" dirty="0" smtClean="0"/>
              <a:t>:</a:t>
            </a:r>
          </a:p>
          <a:p>
            <a:r>
              <a:rPr lang="zh-TW" altLang="zh-TW" sz="2800" b="1" dirty="0" smtClean="0"/>
              <a:t>商業</a:t>
            </a:r>
            <a:r>
              <a:rPr lang="zh-TW" altLang="zh-TW" sz="2800" b="1" dirty="0"/>
              <a:t>發票</a:t>
            </a:r>
            <a:r>
              <a:rPr lang="en-US" altLang="zh-TW" sz="2800" b="1" dirty="0"/>
              <a:t>(Commercial invoice</a:t>
            </a:r>
            <a:r>
              <a:rPr lang="en-US" altLang="zh-TW" sz="2800" b="1" dirty="0" smtClean="0"/>
              <a:t>)</a:t>
            </a:r>
            <a:r>
              <a:rPr lang="en-US" altLang="zh-TW" sz="2800" b="1" dirty="0"/>
              <a:t>:</a:t>
            </a:r>
            <a:r>
              <a:rPr lang="zh-TW" altLang="zh-TW" sz="2800" b="1" dirty="0" smtClean="0"/>
              <a:t>買賣</a:t>
            </a:r>
            <a:r>
              <a:rPr lang="zh-TW" altLang="zh-TW" sz="2800" b="1" dirty="0"/>
              <a:t>交易成立</a:t>
            </a:r>
            <a:r>
              <a:rPr lang="zh-TW" altLang="zh-TW" sz="2800" b="1" dirty="0" smtClean="0"/>
              <a:t>後</a:t>
            </a:r>
            <a:r>
              <a:rPr lang="en-US" altLang="zh-TW" sz="2800" b="1" dirty="0" smtClean="0"/>
              <a:t>,</a:t>
            </a:r>
            <a:r>
              <a:rPr lang="zh-TW" altLang="zh-TW" sz="2800" b="1" dirty="0" smtClean="0"/>
              <a:t>於</a:t>
            </a:r>
            <a:r>
              <a:rPr lang="zh-TW" altLang="zh-TW" sz="2800" b="1" dirty="0"/>
              <a:t>貨物裝運</a:t>
            </a:r>
            <a:r>
              <a:rPr lang="zh-TW" altLang="zh-TW" sz="2800" b="1" dirty="0" smtClean="0"/>
              <a:t>時</a:t>
            </a:r>
            <a:r>
              <a:rPr lang="en-US" altLang="zh-TW" sz="2800" b="1" dirty="0" smtClean="0"/>
              <a:t>,</a:t>
            </a:r>
            <a:r>
              <a:rPr lang="zh-TW" altLang="zh-TW" sz="2800" b="1" dirty="0" smtClean="0"/>
              <a:t>由</a:t>
            </a:r>
            <a:r>
              <a:rPr lang="zh-TW" altLang="zh-TW" sz="2800" b="1" dirty="0"/>
              <a:t>出口商簽發給進口商作為貨物清單或帳單之</a:t>
            </a:r>
            <a:r>
              <a:rPr lang="zh-TW" altLang="zh-TW" sz="2800" b="1" dirty="0" smtClean="0"/>
              <a:t>單據</a:t>
            </a:r>
            <a:r>
              <a:rPr lang="en-US" altLang="zh-TW" sz="2800" b="1" dirty="0" smtClean="0"/>
              <a:t>,</a:t>
            </a:r>
            <a:r>
              <a:rPr lang="zh-TW" altLang="zh-TW" sz="2800" b="1" dirty="0" smtClean="0"/>
              <a:t>亦</a:t>
            </a:r>
            <a:r>
              <a:rPr lang="zh-TW" altLang="zh-TW" sz="2800" b="1" dirty="0"/>
              <a:t>為進口報關必要之</a:t>
            </a:r>
            <a:r>
              <a:rPr lang="zh-TW" altLang="zh-TW" sz="2800" b="1" dirty="0" smtClean="0"/>
              <a:t>文件</a:t>
            </a:r>
            <a:r>
              <a:rPr lang="en-US" altLang="zh-TW" sz="2800" b="1" dirty="0" smtClean="0"/>
              <a:t>.</a:t>
            </a:r>
          </a:p>
          <a:p>
            <a:r>
              <a:rPr lang="zh-TW" altLang="zh-TW" sz="2800" b="1" dirty="0"/>
              <a:t>包裝單</a:t>
            </a:r>
            <a:r>
              <a:rPr lang="en-US" altLang="zh-TW" sz="2800" b="1" dirty="0"/>
              <a:t>(Packing </a:t>
            </a:r>
            <a:r>
              <a:rPr lang="en-US" altLang="zh-TW" sz="2800" b="1" dirty="0" smtClean="0"/>
              <a:t>list</a:t>
            </a:r>
            <a:r>
              <a:rPr lang="en-US" altLang="zh-TW" sz="2800" b="1" dirty="0"/>
              <a:t>;</a:t>
            </a:r>
            <a:r>
              <a:rPr lang="zh-TW" altLang="zh-TW" sz="2800" b="1" dirty="0" smtClean="0"/>
              <a:t>亦</a:t>
            </a:r>
            <a:r>
              <a:rPr lang="zh-TW" altLang="zh-TW" sz="2800" b="1" dirty="0"/>
              <a:t>稱裝箱單</a:t>
            </a:r>
            <a:r>
              <a:rPr lang="en-US" altLang="zh-TW" sz="2800" b="1" dirty="0" smtClean="0"/>
              <a:t>)</a:t>
            </a:r>
            <a:r>
              <a:rPr lang="en-US" altLang="zh-TW" sz="2800" b="1" dirty="0"/>
              <a:t>:</a:t>
            </a:r>
            <a:r>
              <a:rPr lang="zh-TW" altLang="zh-TW" sz="2800" b="1" dirty="0" smtClean="0"/>
              <a:t>係</a:t>
            </a:r>
            <a:r>
              <a:rPr lang="zh-TW" altLang="zh-TW" sz="2800" b="1" dirty="0"/>
              <a:t>由出口商所</a:t>
            </a:r>
            <a:r>
              <a:rPr lang="zh-TW" altLang="zh-TW" sz="2800" b="1" dirty="0" smtClean="0"/>
              <a:t>製作</a:t>
            </a:r>
            <a:r>
              <a:rPr lang="en-US" altLang="zh-TW" sz="2800" b="1" dirty="0" smtClean="0"/>
              <a:t>,</a:t>
            </a:r>
            <a:r>
              <a:rPr lang="zh-TW" altLang="zh-TW" sz="2800" b="1" dirty="0" smtClean="0"/>
              <a:t>記載</a:t>
            </a:r>
            <a:r>
              <a:rPr lang="zh-TW" altLang="zh-TW" sz="2800" b="1" dirty="0"/>
              <a:t>其所裝運貨物每一件包裝內容之清單</a:t>
            </a:r>
            <a:r>
              <a:rPr lang="en-US" altLang="zh-TW" sz="2800" b="1" dirty="0"/>
              <a:t>(</a:t>
            </a:r>
            <a:r>
              <a:rPr lang="zh-TW" altLang="zh-TW" sz="2800" b="1" dirty="0"/>
              <a:t>包含每一細項、型號、數量、重量或材積等</a:t>
            </a:r>
            <a:r>
              <a:rPr lang="en-US" altLang="zh-TW" sz="2800" b="1" dirty="0" smtClean="0"/>
              <a:t>)</a:t>
            </a:r>
            <a:r>
              <a:rPr lang="en-US" altLang="zh-TW" sz="2800" b="1" dirty="0"/>
              <a:t>,</a:t>
            </a:r>
            <a:r>
              <a:rPr lang="zh-TW" altLang="zh-TW" sz="2800" b="1" dirty="0" smtClean="0"/>
              <a:t>也是</a:t>
            </a:r>
            <a:r>
              <a:rPr lang="zh-TW" altLang="zh-TW" sz="2800" b="1" dirty="0"/>
              <a:t>商業發票之補充</a:t>
            </a:r>
            <a:r>
              <a:rPr lang="zh-TW" altLang="zh-TW" sz="2800" b="1" dirty="0" smtClean="0"/>
              <a:t>單據</a:t>
            </a:r>
            <a:r>
              <a:rPr lang="en-US" altLang="zh-TW" sz="2800" b="1" dirty="0" smtClean="0"/>
              <a:t>.</a:t>
            </a:r>
          </a:p>
          <a:p>
            <a:r>
              <a:rPr lang="zh-TW" altLang="zh-TW" sz="2800" b="1" dirty="0"/>
              <a:t>倘信用狀要求</a:t>
            </a:r>
            <a:r>
              <a:rPr lang="en-US" altLang="zh-TW" sz="2800" b="1" dirty="0"/>
              <a:t>”Neutral packing list(</a:t>
            </a:r>
            <a:r>
              <a:rPr lang="zh-TW" altLang="zh-TW" sz="2800" b="1" dirty="0"/>
              <a:t>中立包裝單</a:t>
            </a:r>
            <a:r>
              <a:rPr lang="en-US" altLang="zh-TW" sz="2800" b="1" dirty="0" smtClean="0"/>
              <a:t>)”</a:t>
            </a:r>
            <a:r>
              <a:rPr lang="en-US" altLang="zh-TW" sz="2800" b="1" dirty="0"/>
              <a:t>,</a:t>
            </a:r>
            <a:r>
              <a:rPr lang="zh-TW" altLang="zh-TW" sz="2800" b="1" dirty="0" smtClean="0"/>
              <a:t>此</a:t>
            </a:r>
            <a:r>
              <a:rPr lang="zh-TW" altLang="zh-TW" sz="2800" b="1" dirty="0"/>
              <a:t>通常使用於貿易商開狀進口貨物轉賣真正之買方時</a:t>
            </a:r>
            <a:r>
              <a:rPr lang="zh-TW" altLang="zh-TW" sz="2800" b="1" dirty="0" smtClean="0"/>
              <a:t>使用</a:t>
            </a:r>
            <a:r>
              <a:rPr lang="en-US" altLang="zh-TW" sz="2800" b="1" dirty="0" smtClean="0"/>
              <a:t>,</a:t>
            </a:r>
            <a:r>
              <a:rPr lang="zh-TW" altLang="zh-TW" sz="2800" b="1" dirty="0" smtClean="0"/>
              <a:t>其</a:t>
            </a:r>
            <a:r>
              <a:rPr lang="zh-TW" altLang="zh-TW" sz="2800" b="1" dirty="0"/>
              <a:t>製作應依據信用狀規定之簽發人</a:t>
            </a:r>
            <a:r>
              <a:rPr lang="en-US" altLang="zh-TW" sz="2800" b="1" dirty="0"/>
              <a:t>(</a:t>
            </a:r>
            <a:r>
              <a:rPr lang="zh-TW" altLang="zh-TW" sz="2800" b="1" dirty="0"/>
              <a:t>通常為申請開狀之貿易商或第三者</a:t>
            </a:r>
            <a:r>
              <a:rPr lang="en-US" altLang="zh-TW" sz="2800" b="1" dirty="0"/>
              <a:t>)</a:t>
            </a:r>
            <a:r>
              <a:rPr lang="zh-TW" altLang="zh-TW" sz="2800" b="1" dirty="0"/>
              <a:t>之名義或無箋頭(letterhead)之空白用紙</a:t>
            </a:r>
            <a:r>
              <a:rPr lang="zh-TW" altLang="zh-TW" sz="2800" b="1" dirty="0" smtClean="0"/>
              <a:t>簽發</a:t>
            </a:r>
            <a:r>
              <a:rPr lang="en-US" altLang="zh-TW" sz="2800" b="1" dirty="0" smtClean="0"/>
              <a:t>.</a:t>
            </a:r>
            <a:endParaRPr lang="zh-TW" altLang="en-US" sz="2800" b="1" dirty="0"/>
          </a:p>
        </p:txBody>
      </p:sp>
      <p:sp>
        <p:nvSpPr>
          <p:cNvPr id="5" name="向右箭號 4"/>
          <p:cNvSpPr/>
          <p:nvPr/>
        </p:nvSpPr>
        <p:spPr>
          <a:xfrm>
            <a:off x="1475656" y="5930935"/>
            <a:ext cx="576064"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013354218"/>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052736"/>
          </a:xfrm>
        </p:spPr>
        <p:txBody>
          <a:bodyPr>
            <a:normAutofit/>
          </a:bodyPr>
          <a:lstStyle/>
          <a:p>
            <a:pPr algn="ctr"/>
            <a:r>
              <a:rPr lang="zh-TW" altLang="en-US" sz="4000" b="1" dirty="0"/>
              <a:t>信用</a:t>
            </a:r>
            <a:r>
              <a:rPr lang="zh-TW" altLang="en-US" sz="4000" b="1" dirty="0" smtClean="0"/>
              <a:t>狀項下單據</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358</a:t>
            </a:fld>
            <a:endParaRPr lang="zh-TW" altLang="en-US"/>
          </a:p>
        </p:txBody>
      </p:sp>
      <p:sp>
        <p:nvSpPr>
          <p:cNvPr id="4" name="內容版面配置區 3"/>
          <p:cNvSpPr>
            <a:spLocks noGrp="1"/>
          </p:cNvSpPr>
          <p:nvPr>
            <p:ph sz="quarter" idx="1"/>
          </p:nvPr>
        </p:nvSpPr>
        <p:spPr>
          <a:xfrm>
            <a:off x="0" y="1268760"/>
            <a:ext cx="9144000" cy="5040560"/>
          </a:xfrm>
        </p:spPr>
        <p:txBody>
          <a:bodyPr>
            <a:normAutofit/>
          </a:bodyPr>
          <a:lstStyle/>
          <a:p>
            <a:r>
              <a:rPr lang="zh-TW" altLang="zh-TW" sz="2800" b="1" dirty="0"/>
              <a:t>檢驗證明書</a:t>
            </a:r>
            <a:r>
              <a:rPr lang="en-US" altLang="zh-TW" sz="2800" b="1" dirty="0"/>
              <a:t>(Inspection certificate</a:t>
            </a:r>
            <a:r>
              <a:rPr lang="en-US" altLang="zh-TW" sz="2800" b="1" dirty="0" smtClean="0"/>
              <a:t>)</a:t>
            </a:r>
            <a:r>
              <a:rPr lang="en-US" altLang="zh-TW" sz="2800" b="1" dirty="0"/>
              <a:t>:</a:t>
            </a:r>
            <a:r>
              <a:rPr lang="zh-TW" altLang="zh-TW" sz="2800" b="1" dirty="0" smtClean="0"/>
              <a:t>證明</a:t>
            </a:r>
            <a:r>
              <a:rPr lang="zh-TW" altLang="zh-TW" sz="2800" b="1" dirty="0"/>
              <a:t>所裝運之</a:t>
            </a:r>
            <a:r>
              <a:rPr lang="zh-TW" altLang="zh-TW" sz="2800" b="1" dirty="0" smtClean="0"/>
              <a:t>貨物</a:t>
            </a:r>
            <a:r>
              <a:rPr lang="en-US" altLang="zh-TW" sz="2800" b="1" dirty="0" smtClean="0"/>
              <a:t>,</a:t>
            </a:r>
            <a:r>
              <a:rPr lang="zh-TW" altLang="zh-TW" sz="2800" b="1" dirty="0" smtClean="0"/>
              <a:t>其</a:t>
            </a:r>
            <a:r>
              <a:rPr lang="zh-TW" altLang="zh-TW" sz="2800" b="1" dirty="0"/>
              <a:t>品質、規格或型號</a:t>
            </a:r>
            <a:r>
              <a:rPr lang="en-US" altLang="zh-TW" sz="2800" b="1" dirty="0"/>
              <a:t>…</a:t>
            </a:r>
            <a:r>
              <a:rPr lang="zh-TW" altLang="zh-TW" sz="2800" b="1" dirty="0"/>
              <a:t>等符合買賣契約所規定之</a:t>
            </a:r>
            <a:r>
              <a:rPr lang="zh-TW" altLang="zh-TW" sz="2800" b="1" dirty="0" smtClean="0"/>
              <a:t>單據</a:t>
            </a:r>
            <a:r>
              <a:rPr lang="en-US" altLang="zh-TW" sz="2800" b="1" dirty="0" smtClean="0"/>
              <a:t>.</a:t>
            </a:r>
          </a:p>
          <a:p>
            <a:r>
              <a:rPr lang="zh-TW" altLang="zh-TW" sz="2800" b="1" dirty="0"/>
              <a:t>產地證明書</a:t>
            </a:r>
            <a:r>
              <a:rPr lang="en-US" altLang="zh-TW" sz="2800" b="1" dirty="0"/>
              <a:t>(Certificate of origin</a:t>
            </a:r>
            <a:r>
              <a:rPr lang="en-US" altLang="zh-TW" sz="2800" b="1" dirty="0" smtClean="0"/>
              <a:t>)</a:t>
            </a:r>
            <a:r>
              <a:rPr lang="en-US" altLang="zh-TW" sz="2800" b="1" dirty="0"/>
              <a:t>:</a:t>
            </a:r>
            <a:r>
              <a:rPr lang="zh-TW" altLang="zh-TW" sz="2800" b="1" dirty="0" smtClean="0"/>
              <a:t>證明</a:t>
            </a:r>
            <a:r>
              <a:rPr lang="zh-TW" altLang="zh-TW" sz="2800" b="1" dirty="0"/>
              <a:t>貨物確屬某國生產、製造或加工之證明</a:t>
            </a:r>
            <a:r>
              <a:rPr lang="zh-TW" altLang="zh-TW" sz="2800" b="1" dirty="0" smtClean="0"/>
              <a:t>單據</a:t>
            </a:r>
            <a:r>
              <a:rPr lang="en-US" altLang="zh-TW" sz="2800" b="1" dirty="0" smtClean="0"/>
              <a:t>,</a:t>
            </a:r>
            <a:r>
              <a:rPr lang="zh-TW" altLang="zh-TW" sz="2800" b="1" dirty="0" smtClean="0"/>
              <a:t>原則</a:t>
            </a:r>
            <a:r>
              <a:rPr lang="zh-TW" altLang="zh-TW" sz="2800" b="1" dirty="0"/>
              <a:t>應由信用狀規定之簽發人</a:t>
            </a:r>
            <a:r>
              <a:rPr lang="zh-TW" altLang="zh-TW" sz="2800" b="1" dirty="0" smtClean="0"/>
              <a:t>簽發</a:t>
            </a:r>
            <a:r>
              <a:rPr lang="en-US" altLang="zh-TW" sz="2800" b="1" dirty="0" smtClean="0"/>
              <a:t>.</a:t>
            </a:r>
          </a:p>
          <a:p>
            <a:r>
              <a:rPr lang="zh-TW" altLang="zh-TW" sz="2800" b="1" dirty="0"/>
              <a:t>保險單據</a:t>
            </a:r>
            <a:r>
              <a:rPr lang="en-US" altLang="zh-TW" sz="2800" b="1" dirty="0"/>
              <a:t>(Insurance documents</a:t>
            </a:r>
            <a:r>
              <a:rPr lang="en-US" altLang="zh-TW" sz="2800" b="1" dirty="0" smtClean="0"/>
              <a:t>)</a:t>
            </a:r>
            <a:r>
              <a:rPr lang="en-US" altLang="zh-TW" sz="2800" b="1" dirty="0"/>
              <a:t>:</a:t>
            </a:r>
            <a:r>
              <a:rPr lang="zh-TW" altLang="zh-TW" sz="2800" b="1" dirty="0" smtClean="0"/>
              <a:t>保險公司</a:t>
            </a:r>
            <a:r>
              <a:rPr lang="zh-TW" altLang="zh-TW" sz="2800" b="1" dirty="0"/>
              <a:t>或保險人確認保險契約成立的正式</a:t>
            </a:r>
            <a:r>
              <a:rPr lang="zh-TW" altLang="zh-TW" sz="2800" b="1" dirty="0" smtClean="0"/>
              <a:t>憑證</a:t>
            </a:r>
            <a:r>
              <a:rPr lang="en-US" altLang="zh-TW" sz="2800" b="1" dirty="0" smtClean="0"/>
              <a:t>,</a:t>
            </a:r>
            <a:r>
              <a:rPr lang="zh-TW" altLang="zh-TW" sz="2800" b="1" dirty="0" smtClean="0"/>
              <a:t>載</a:t>
            </a:r>
            <a:r>
              <a:rPr lang="zh-TW" altLang="zh-TW" sz="2800" b="1" dirty="0"/>
              <a:t>明保險人與被保險人雙方當事人約定之權利及</a:t>
            </a:r>
            <a:r>
              <a:rPr lang="zh-TW" altLang="zh-TW" sz="2800" b="1" dirty="0" smtClean="0"/>
              <a:t>義務</a:t>
            </a:r>
            <a:r>
              <a:rPr lang="en-US" altLang="zh-TW" sz="2800" b="1" dirty="0" smtClean="0"/>
              <a:t>,</a:t>
            </a:r>
            <a:r>
              <a:rPr lang="zh-TW" altLang="zh-TW" sz="2800" b="1" dirty="0" smtClean="0"/>
              <a:t>在</a:t>
            </a:r>
            <a:r>
              <a:rPr lang="zh-TW" altLang="zh-TW" sz="2800" b="1" dirty="0"/>
              <a:t>保險標的物遭受損害或滅</a:t>
            </a:r>
            <a:r>
              <a:rPr lang="zh-TW" altLang="zh-TW" sz="2800" b="1" dirty="0" smtClean="0"/>
              <a:t>失時</a:t>
            </a:r>
            <a:r>
              <a:rPr lang="en-US" altLang="zh-TW" sz="2800" b="1" dirty="0" smtClean="0"/>
              <a:t>,</a:t>
            </a:r>
            <a:r>
              <a:rPr lang="zh-TW" altLang="zh-TW" sz="2800" b="1" dirty="0" smtClean="0"/>
              <a:t>於</a:t>
            </a:r>
            <a:r>
              <a:rPr lang="zh-TW" altLang="zh-TW" sz="2800" b="1" dirty="0"/>
              <a:t>保險責任承保範圍</a:t>
            </a:r>
            <a:r>
              <a:rPr lang="zh-TW" altLang="zh-TW" sz="2800" b="1" dirty="0" smtClean="0"/>
              <a:t>內</a:t>
            </a:r>
            <a:r>
              <a:rPr lang="en-US" altLang="zh-TW" sz="2800" b="1" dirty="0" smtClean="0"/>
              <a:t>,</a:t>
            </a:r>
            <a:r>
              <a:rPr lang="zh-TW" altLang="zh-TW" sz="2800" b="1" dirty="0" smtClean="0"/>
              <a:t>據此</a:t>
            </a:r>
            <a:r>
              <a:rPr lang="zh-TW" altLang="zh-TW" sz="2800" b="1" dirty="0"/>
              <a:t>索賠之</a:t>
            </a:r>
            <a:r>
              <a:rPr lang="zh-TW" altLang="zh-TW" sz="2800" b="1" dirty="0" smtClean="0"/>
              <a:t>單據</a:t>
            </a:r>
            <a:r>
              <a:rPr lang="en-US" altLang="zh-TW" sz="2800" b="1" dirty="0" smtClean="0"/>
              <a:t>.</a:t>
            </a:r>
            <a:endParaRPr lang="zh-TW" altLang="en-US" sz="2800" b="1" dirty="0"/>
          </a:p>
        </p:txBody>
      </p:sp>
      <p:sp>
        <p:nvSpPr>
          <p:cNvPr id="5" name="向右箭號 4"/>
          <p:cNvSpPr/>
          <p:nvPr/>
        </p:nvSpPr>
        <p:spPr>
          <a:xfrm>
            <a:off x="7380312" y="5013176"/>
            <a:ext cx="576064"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071039502"/>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980728"/>
          </a:xfrm>
        </p:spPr>
        <p:txBody>
          <a:bodyPr>
            <a:normAutofit/>
          </a:bodyPr>
          <a:lstStyle/>
          <a:p>
            <a:pPr algn="ctr"/>
            <a:r>
              <a:rPr lang="zh-TW" altLang="en-US" sz="4000" b="1" dirty="0"/>
              <a:t>信用</a:t>
            </a:r>
            <a:r>
              <a:rPr lang="zh-TW" altLang="en-US" sz="4000" b="1" dirty="0" smtClean="0"/>
              <a:t>狀項下單據</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359</a:t>
            </a:fld>
            <a:endParaRPr lang="zh-TW" altLang="en-US"/>
          </a:p>
        </p:txBody>
      </p:sp>
      <p:sp>
        <p:nvSpPr>
          <p:cNvPr id="4" name="內容版面配置區 3"/>
          <p:cNvSpPr>
            <a:spLocks noGrp="1"/>
          </p:cNvSpPr>
          <p:nvPr>
            <p:ph sz="quarter" idx="1"/>
          </p:nvPr>
        </p:nvSpPr>
        <p:spPr>
          <a:xfrm>
            <a:off x="179512" y="1196752"/>
            <a:ext cx="8784976" cy="5472608"/>
          </a:xfrm>
        </p:spPr>
        <p:txBody>
          <a:bodyPr>
            <a:normAutofit/>
          </a:bodyPr>
          <a:lstStyle/>
          <a:p>
            <a:r>
              <a:rPr lang="zh-TW" altLang="zh-TW" sz="2800" b="1" dirty="0">
                <a:latin typeface="Times New Roman" panose="02020603050405020304" pitchFamily="18" charset="0"/>
                <a:cs typeface="Times New Roman" panose="02020603050405020304" pitchFamily="18" charset="0"/>
              </a:rPr>
              <a:t>領事發票</a:t>
            </a:r>
            <a:r>
              <a:rPr lang="en-US" altLang="zh-TW" sz="2800" b="1" dirty="0">
                <a:latin typeface="Times New Roman" panose="02020603050405020304" pitchFamily="18" charset="0"/>
                <a:cs typeface="Times New Roman" panose="02020603050405020304" pitchFamily="18" charset="0"/>
              </a:rPr>
              <a:t>(</a:t>
            </a:r>
            <a:r>
              <a:rPr lang="en-US" altLang="zh-TW" sz="2800" b="1" dirty="0" smtClean="0">
                <a:latin typeface="Times New Roman" panose="02020603050405020304" pitchFamily="18" charset="0"/>
                <a:cs typeface="Times New Roman" panose="02020603050405020304" pitchFamily="18" charset="0"/>
              </a:rPr>
              <a:t>Consul </a:t>
            </a:r>
            <a:r>
              <a:rPr lang="en-US" altLang="zh-TW" sz="2800" b="1" dirty="0">
                <a:latin typeface="Times New Roman" panose="02020603050405020304" pitchFamily="18" charset="0"/>
                <a:cs typeface="Times New Roman" panose="02020603050405020304" pitchFamily="18" charset="0"/>
              </a:rPr>
              <a:t>invoice</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某些</a:t>
            </a:r>
            <a:r>
              <a:rPr lang="zh-TW" altLang="zh-TW" sz="2800" b="1" dirty="0">
                <a:latin typeface="Times New Roman" panose="02020603050405020304" pitchFamily="18" charset="0"/>
                <a:cs typeface="Times New Roman" panose="02020603050405020304" pitchFamily="18" charset="0"/>
              </a:rPr>
              <a:t>進口國因</a:t>
            </a:r>
            <a:r>
              <a:rPr lang="zh-TW" altLang="zh-TW" sz="2800" b="1" dirty="0" smtClean="0">
                <a:latin typeface="Times New Roman" panose="02020603050405020304" pitchFamily="18" charset="0"/>
                <a:cs typeface="Times New Roman" panose="02020603050405020304" pitchFamily="18" charset="0"/>
              </a:rPr>
              <a:t>外匯管制</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或</a:t>
            </a:r>
            <a:r>
              <a:rPr lang="zh-TW" altLang="zh-TW" sz="2800" b="1" dirty="0">
                <a:latin typeface="Times New Roman" panose="02020603050405020304" pitchFamily="18" charset="0"/>
                <a:cs typeface="Times New Roman" panose="02020603050405020304" pitchFamily="18" charset="0"/>
              </a:rPr>
              <a:t>防止進口商低報進口貨價逃漏</a:t>
            </a:r>
            <a:r>
              <a:rPr lang="zh-TW" altLang="zh-TW" sz="2800" b="1" dirty="0" smtClean="0">
                <a:latin typeface="Times New Roman" panose="02020603050405020304" pitchFamily="18" charset="0"/>
                <a:cs typeface="Times New Roman" panose="02020603050405020304" pitchFamily="18" charset="0"/>
              </a:rPr>
              <a:t>關稅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或</a:t>
            </a:r>
            <a:r>
              <a:rPr lang="zh-TW" altLang="zh-TW" sz="2800" b="1" dirty="0">
                <a:latin typeface="Times New Roman" panose="02020603050405020304" pitchFamily="18" charset="0"/>
                <a:cs typeface="Times New Roman" panose="02020603050405020304" pitchFamily="18" charset="0"/>
              </a:rPr>
              <a:t>高報進口貨價逃避</a:t>
            </a:r>
            <a:r>
              <a:rPr lang="zh-TW" altLang="zh-TW" sz="2800" b="1" dirty="0" smtClean="0">
                <a:latin typeface="Times New Roman" panose="02020603050405020304" pitchFamily="18" charset="0"/>
                <a:cs typeface="Times New Roman" panose="02020603050405020304" pitchFamily="18" charset="0"/>
              </a:rPr>
              <a:t>外匯管制</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或</a:t>
            </a:r>
            <a:r>
              <a:rPr lang="zh-TW" altLang="zh-TW" sz="2800" b="1" dirty="0">
                <a:latin typeface="Times New Roman" panose="02020603050405020304" pitchFamily="18" charset="0"/>
                <a:cs typeface="Times New Roman" panose="02020603050405020304" pitchFamily="18" charset="0"/>
              </a:rPr>
              <a:t>查核有無傾銷之</a:t>
            </a:r>
            <a:r>
              <a:rPr lang="zh-TW" altLang="zh-TW" sz="2800" b="1" dirty="0" smtClean="0">
                <a:latin typeface="Times New Roman" panose="02020603050405020304" pitchFamily="18" charset="0"/>
                <a:cs typeface="Times New Roman" panose="02020603050405020304" pitchFamily="18" charset="0"/>
              </a:rPr>
              <a:t>情況</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而</a:t>
            </a:r>
            <a:r>
              <a:rPr lang="zh-TW" altLang="zh-TW" sz="2800" b="1" dirty="0">
                <a:latin typeface="Times New Roman" panose="02020603050405020304" pitchFamily="18" charset="0"/>
                <a:cs typeface="Times New Roman" panose="02020603050405020304" pitchFamily="18" charset="0"/>
              </a:rPr>
              <a:t>要求出口商依據特定之格式</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或出口商本身之</a:t>
            </a:r>
            <a:r>
              <a:rPr lang="zh-TW" altLang="zh-TW" sz="2800" b="1" dirty="0" smtClean="0">
                <a:latin typeface="Times New Roman" panose="02020603050405020304" pitchFamily="18" charset="0"/>
                <a:cs typeface="Times New Roman" panose="02020603050405020304" pitchFamily="18" charset="0"/>
              </a:rPr>
              <a:t>格式</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簽發</a:t>
            </a:r>
            <a:r>
              <a:rPr lang="zh-TW" altLang="zh-TW" sz="2800" b="1" dirty="0">
                <a:latin typeface="Times New Roman" panose="02020603050405020304" pitchFamily="18" charset="0"/>
                <a:cs typeface="Times New Roman" panose="02020603050405020304" pitchFamily="18" charset="0"/>
              </a:rPr>
              <a:t>發票但須經進口國駐出口國之領事或商務代表簽證之發票謂之領事</a:t>
            </a:r>
            <a:r>
              <a:rPr lang="zh-TW" altLang="zh-TW" sz="2800" b="1" dirty="0" smtClean="0">
                <a:latin typeface="Times New Roman" panose="02020603050405020304" pitchFamily="18" charset="0"/>
                <a:cs typeface="Times New Roman" panose="02020603050405020304" pitchFamily="18" charset="0"/>
              </a:rPr>
              <a:t>發票</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海關發票</a:t>
            </a:r>
            <a:r>
              <a:rPr lang="en-US" altLang="zh-TW" sz="2800" b="1" dirty="0">
                <a:latin typeface="Times New Roman" panose="02020603050405020304" pitchFamily="18" charset="0"/>
                <a:cs typeface="Times New Roman" panose="02020603050405020304" pitchFamily="18" charset="0"/>
              </a:rPr>
              <a:t>(Customs invoice</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出口商</a:t>
            </a:r>
            <a:r>
              <a:rPr lang="zh-TW" altLang="zh-TW" sz="2800" b="1" dirty="0">
                <a:latin typeface="Times New Roman" panose="02020603050405020304" pitchFamily="18" charset="0"/>
                <a:cs typeface="Times New Roman" panose="02020603050405020304" pitchFamily="18" charset="0"/>
              </a:rPr>
              <a:t>使用進口國海關當局特定之格式所簽發之</a:t>
            </a:r>
            <a:r>
              <a:rPr lang="zh-TW" altLang="zh-TW" sz="2800" b="1" dirty="0" smtClean="0">
                <a:latin typeface="Times New Roman" panose="02020603050405020304" pitchFamily="18" charset="0"/>
                <a:cs typeface="Times New Roman" panose="02020603050405020304" pitchFamily="18" charset="0"/>
              </a:rPr>
              <a:t>發票</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其</a:t>
            </a:r>
            <a:r>
              <a:rPr lang="zh-TW" altLang="zh-TW" sz="2800" b="1" dirty="0">
                <a:latin typeface="Times New Roman" panose="02020603050405020304" pitchFamily="18" charset="0"/>
                <a:cs typeface="Times New Roman" panose="02020603050405020304" pitchFamily="18" charset="0"/>
              </a:rPr>
              <a:t>作用與領事發票同，但不須經領事</a:t>
            </a:r>
            <a:r>
              <a:rPr lang="zh-TW" altLang="zh-TW" sz="2800" b="1" dirty="0" smtClean="0">
                <a:latin typeface="Times New Roman" panose="02020603050405020304" pitchFamily="18" charset="0"/>
                <a:cs typeface="Times New Roman" panose="02020603050405020304" pitchFamily="18" charset="0"/>
              </a:rPr>
              <a:t>簽證</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
        <p:nvSpPr>
          <p:cNvPr id="5" name="向右箭號 4"/>
          <p:cNvSpPr/>
          <p:nvPr/>
        </p:nvSpPr>
        <p:spPr>
          <a:xfrm>
            <a:off x="3347864" y="4797152"/>
            <a:ext cx="576064"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071039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756320"/>
          </a:xfrm>
        </p:spPr>
        <p:txBody>
          <a:bodyPr>
            <a:normAutofit/>
          </a:bodyPr>
          <a:lstStyle/>
          <a:p>
            <a:pPr algn="ctr"/>
            <a:r>
              <a:rPr lang="zh-TW" altLang="zh-TW" sz="4000" b="1" dirty="0"/>
              <a:t>區域經濟</a:t>
            </a:r>
            <a:r>
              <a:rPr lang="zh-TW" altLang="zh-TW" sz="4000" b="1" dirty="0" smtClean="0"/>
              <a:t>組織</a:t>
            </a:r>
            <a:r>
              <a:rPr lang="zh-TW" altLang="en-US" sz="4000" b="1" dirty="0">
                <a:latin typeface="Times New Roman" panose="02020603050405020304" pitchFamily="18" charset="0"/>
                <a:cs typeface="Times New Roman" panose="02020603050405020304" pitchFamily="18" charset="0"/>
              </a:rPr>
              <a:t>之要點</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36</a:t>
            </a:fld>
            <a:endParaRPr lang="zh-TW" altLang="en-US"/>
          </a:p>
        </p:txBody>
      </p:sp>
      <p:sp>
        <p:nvSpPr>
          <p:cNvPr id="4" name="內容版面配置區 3"/>
          <p:cNvSpPr>
            <a:spLocks noGrp="1"/>
          </p:cNvSpPr>
          <p:nvPr>
            <p:ph sz="quarter" idx="1"/>
          </p:nvPr>
        </p:nvSpPr>
        <p:spPr>
          <a:xfrm>
            <a:off x="179512" y="980728"/>
            <a:ext cx="8856984" cy="5472608"/>
          </a:xfrm>
        </p:spPr>
        <p:txBody>
          <a:bodyPr>
            <a:normAutofit/>
          </a:bodyPr>
          <a:lstStyle/>
          <a:p>
            <a:r>
              <a:rPr lang="zh-TW" altLang="zh-TW" sz="3200" b="1" dirty="0">
                <a:latin typeface="Times New Roman" panose="02020603050405020304" pitchFamily="18" charset="0"/>
                <a:cs typeface="Times New Roman" panose="02020603050405020304" pitchFamily="18" charset="0"/>
              </a:rPr>
              <a:t>亞太經濟合作</a:t>
            </a:r>
            <a:r>
              <a:rPr lang="en-US" altLang="zh-TW" sz="3200" b="1" dirty="0">
                <a:latin typeface="Times New Roman" panose="02020603050405020304" pitchFamily="18" charset="0"/>
                <a:cs typeface="Times New Roman" panose="02020603050405020304" pitchFamily="18" charset="0"/>
              </a:rPr>
              <a:t>(APEC)</a:t>
            </a:r>
            <a:r>
              <a:rPr lang="zh-TW" altLang="zh-TW" sz="3200" b="1" dirty="0" smtClean="0">
                <a:latin typeface="Times New Roman" panose="02020603050405020304" pitchFamily="18" charset="0"/>
                <a:cs typeface="Times New Roman" panose="02020603050405020304" pitchFamily="18" charset="0"/>
              </a:rPr>
              <a:t>組織</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經濟合作暨發展組織</a:t>
            </a:r>
            <a:r>
              <a:rPr lang="en-US" altLang="zh-TW" sz="3200" b="1" dirty="0">
                <a:latin typeface="Times New Roman" panose="02020603050405020304" pitchFamily="18" charset="0"/>
                <a:cs typeface="Times New Roman" panose="02020603050405020304" pitchFamily="18" charset="0"/>
              </a:rPr>
              <a:t>(Organization for Economic Co-operation and Development,</a:t>
            </a:r>
            <a:r>
              <a:rPr lang="zh-TW" altLang="zh-TW" sz="3200" b="1" dirty="0">
                <a:latin typeface="Times New Roman" panose="02020603050405020304" pitchFamily="18" charset="0"/>
                <a:cs typeface="Times New Roman" panose="02020603050405020304" pitchFamily="18" charset="0"/>
              </a:rPr>
              <a:t>簡稱</a:t>
            </a:r>
            <a:r>
              <a:rPr lang="en-US" altLang="zh-TW" sz="3200" b="1" dirty="0">
                <a:latin typeface="Times New Roman" panose="02020603050405020304" pitchFamily="18" charset="0"/>
                <a:cs typeface="Times New Roman" panose="02020603050405020304" pitchFamily="18" charset="0"/>
              </a:rPr>
              <a:t>OECD</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歐盟</a:t>
            </a:r>
            <a:r>
              <a:rPr lang="en-US" altLang="zh-TW" sz="3200" b="1" dirty="0">
                <a:latin typeface="Times New Roman" panose="02020603050405020304" pitchFamily="18" charset="0"/>
                <a:cs typeface="Times New Roman" panose="02020603050405020304" pitchFamily="18" charset="0"/>
              </a:rPr>
              <a:t>( European Union</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北美自由貿易協定</a:t>
            </a:r>
            <a:r>
              <a:rPr lang="en-US" altLang="zh-TW" sz="3200" b="1" dirty="0">
                <a:latin typeface="Times New Roman" panose="02020603050405020304" pitchFamily="18" charset="0"/>
                <a:cs typeface="Times New Roman" panose="02020603050405020304" pitchFamily="18" charset="0"/>
              </a:rPr>
              <a:t>(NAFTA</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東南亞國協</a:t>
            </a:r>
            <a:r>
              <a:rPr lang="en-US" altLang="zh-TW" sz="3200" b="1" dirty="0">
                <a:latin typeface="Times New Roman" panose="02020603050405020304" pitchFamily="18" charset="0"/>
                <a:cs typeface="Times New Roman" panose="02020603050405020304" pitchFamily="18" charset="0"/>
              </a:rPr>
              <a:t>(Association of South East Asian Nation, ASEAN</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solidFill>
                  <a:srgbClr val="FF0000"/>
                </a:solidFill>
                <a:latin typeface="Times New Roman" panose="02020603050405020304" pitchFamily="18" charset="0"/>
                <a:cs typeface="Times New Roman" panose="02020603050405020304" pitchFamily="18" charset="0"/>
              </a:rPr>
              <a:t>跨太平洋戰略經濟夥伴關係協定</a:t>
            </a:r>
            <a:r>
              <a:rPr lang="en-US" altLang="zh-TW" sz="3200" b="1" dirty="0">
                <a:solidFill>
                  <a:srgbClr val="FF0000"/>
                </a:solidFill>
                <a:latin typeface="Times New Roman" panose="02020603050405020304" pitchFamily="18" charset="0"/>
                <a:cs typeface="Times New Roman" panose="02020603050405020304" pitchFamily="18" charset="0"/>
              </a:rPr>
              <a:t>(Trans-Pacific </a:t>
            </a:r>
            <a:r>
              <a:rPr lang="en-US" altLang="zh-TW" sz="3200" b="1" dirty="0" err="1" smtClean="0">
                <a:solidFill>
                  <a:srgbClr val="FF0000"/>
                </a:solidFill>
                <a:latin typeface="Times New Roman" panose="02020603050405020304" pitchFamily="18" charset="0"/>
                <a:cs typeface="Times New Roman" panose="02020603050405020304" pitchFamily="18" charset="0"/>
              </a:rPr>
              <a:t>Partnership</a:t>
            </a:r>
            <a:r>
              <a:rPr lang="en-US" altLang="zh-TW" sz="3200" b="1" dirty="0" err="1">
                <a:solidFill>
                  <a:srgbClr val="FF0000"/>
                </a:solidFill>
                <a:latin typeface="Times New Roman" panose="02020603050405020304" pitchFamily="18" charset="0"/>
                <a:cs typeface="Times New Roman" panose="02020603050405020304" pitchFamily="18" charset="0"/>
              </a:rPr>
              <a:t>;</a:t>
            </a:r>
            <a:r>
              <a:rPr lang="en-US" altLang="zh-TW" sz="3200" b="1" dirty="0" err="1" smtClean="0">
                <a:solidFill>
                  <a:srgbClr val="FF0000"/>
                </a:solidFill>
                <a:latin typeface="Times New Roman" panose="02020603050405020304" pitchFamily="18" charset="0"/>
                <a:cs typeface="Times New Roman" panose="02020603050405020304" pitchFamily="18" charset="0"/>
              </a:rPr>
              <a:t>TPP</a:t>
            </a:r>
            <a:r>
              <a:rPr lang="en-US" altLang="zh-TW" sz="3200" b="1" dirty="0">
                <a:solidFill>
                  <a:srgbClr val="FF0000"/>
                </a:solidFill>
                <a:latin typeface="Times New Roman" panose="02020603050405020304" pitchFamily="18" charset="0"/>
                <a:cs typeface="Times New Roman" panose="02020603050405020304" pitchFamily="18" charset="0"/>
              </a:rPr>
              <a:t>)</a:t>
            </a:r>
            <a:endParaRPr lang="zh-TW"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5773204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052736"/>
          </a:xfrm>
        </p:spPr>
        <p:txBody>
          <a:bodyPr>
            <a:normAutofit/>
          </a:bodyPr>
          <a:lstStyle/>
          <a:p>
            <a:pPr algn="ctr"/>
            <a:r>
              <a:rPr lang="zh-TW" altLang="en-US" sz="4000" b="1" dirty="0"/>
              <a:t>信用</a:t>
            </a:r>
            <a:r>
              <a:rPr lang="zh-TW" altLang="en-US" sz="4000" b="1" dirty="0" smtClean="0"/>
              <a:t>狀項下運送單據</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360</a:t>
            </a:fld>
            <a:endParaRPr lang="zh-TW" altLang="en-US"/>
          </a:p>
        </p:txBody>
      </p:sp>
      <p:sp>
        <p:nvSpPr>
          <p:cNvPr id="4" name="內容版面配置區 3"/>
          <p:cNvSpPr>
            <a:spLocks noGrp="1"/>
          </p:cNvSpPr>
          <p:nvPr>
            <p:ph sz="quarter" idx="1"/>
          </p:nvPr>
        </p:nvSpPr>
        <p:spPr>
          <a:xfrm>
            <a:off x="179512" y="1196752"/>
            <a:ext cx="8784976" cy="5472608"/>
          </a:xfrm>
        </p:spPr>
        <p:txBody>
          <a:bodyPr>
            <a:normAutofit/>
          </a:bodyPr>
          <a:lstStyle/>
          <a:p>
            <a:r>
              <a:rPr lang="zh-TW" altLang="zh-TW" sz="2800" b="1" dirty="0">
                <a:latin typeface="Times New Roman" panose="02020603050405020304" pitchFamily="18" charset="0"/>
                <a:cs typeface="Times New Roman" panose="02020603050405020304" pitchFamily="18" charset="0"/>
              </a:rPr>
              <a:t>複合或聯合運送提單</a:t>
            </a:r>
            <a:r>
              <a:rPr lang="en-US" altLang="zh-TW" sz="2800" b="1" dirty="0">
                <a:latin typeface="Times New Roman" panose="02020603050405020304" pitchFamily="18" charset="0"/>
                <a:cs typeface="Times New Roman" panose="02020603050405020304" pitchFamily="18" charset="0"/>
              </a:rPr>
              <a:t>(Multimodal or combined transport B/L</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聯運提單</a:t>
            </a:r>
            <a:r>
              <a:rPr lang="en-US" altLang="zh-TW" sz="2800" b="1" dirty="0">
                <a:latin typeface="Times New Roman" panose="02020603050405020304" pitchFamily="18" charset="0"/>
                <a:cs typeface="Times New Roman" panose="02020603050405020304" pitchFamily="18" charset="0"/>
              </a:rPr>
              <a:t>(Through B/L</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海運提單</a:t>
            </a:r>
            <a:r>
              <a:rPr lang="en-US" altLang="zh-TW" sz="2800" b="1" dirty="0">
                <a:latin typeface="Times New Roman" panose="02020603050405020304" pitchFamily="18" charset="0"/>
                <a:cs typeface="Times New Roman" panose="02020603050405020304" pitchFamily="18" charset="0"/>
              </a:rPr>
              <a:t>(Marine bill of lading</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不可轉讓之海運貨單</a:t>
            </a:r>
            <a:r>
              <a:rPr lang="en-US" altLang="zh-TW" sz="2800" b="1" dirty="0">
                <a:latin typeface="Times New Roman" panose="02020603050405020304" pitchFamily="18" charset="0"/>
                <a:cs typeface="Times New Roman" panose="02020603050405020304" pitchFamily="18" charset="0"/>
              </a:rPr>
              <a:t>(Non-negotiable sea waybill</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傭船提單</a:t>
            </a:r>
            <a:r>
              <a:rPr lang="en-US" altLang="zh-TW" sz="2800" b="1" dirty="0">
                <a:latin typeface="Times New Roman" panose="02020603050405020304" pitchFamily="18" charset="0"/>
                <a:cs typeface="Times New Roman" panose="02020603050405020304" pitchFamily="18" charset="0"/>
              </a:rPr>
              <a:t>(Charter party bill of lading</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空運提單</a:t>
            </a:r>
            <a:r>
              <a:rPr lang="en-US" altLang="zh-TW" sz="2800" b="1" dirty="0">
                <a:latin typeface="Times New Roman" panose="02020603050405020304" pitchFamily="18" charset="0"/>
                <a:cs typeface="Times New Roman" panose="02020603050405020304" pitchFamily="18" charset="0"/>
              </a:rPr>
              <a:t>(Air waybill</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公路、鐵路或內陸水路運送單據</a:t>
            </a:r>
            <a:r>
              <a:rPr lang="en-US" altLang="zh-TW" sz="2800" b="1" dirty="0">
                <a:latin typeface="Times New Roman" panose="02020603050405020304" pitchFamily="18" charset="0"/>
                <a:cs typeface="Times New Roman" panose="02020603050405020304" pitchFamily="18" charset="0"/>
              </a:rPr>
              <a:t>(Road, Rail or Inland waterway transport documents</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快遞及郵政收據</a:t>
            </a:r>
            <a:r>
              <a:rPr lang="en-US" altLang="zh-TW" sz="2800" b="1" dirty="0">
                <a:latin typeface="Times New Roman" panose="02020603050405020304" pitchFamily="18" charset="0"/>
                <a:cs typeface="Times New Roman" panose="02020603050405020304" pitchFamily="18" charset="0"/>
              </a:rPr>
              <a:t>(Courier and Post receipts</a:t>
            </a:r>
            <a:r>
              <a:rPr lang="en-US" altLang="zh-TW" sz="2800" b="1" dirty="0" smtClean="0">
                <a:latin typeface="Times New Roman" panose="02020603050405020304" pitchFamily="18" charset="0"/>
                <a:cs typeface="Times New Roman" panose="02020603050405020304" pitchFamily="18" charset="0"/>
              </a:rPr>
              <a:t>)</a:t>
            </a:r>
          </a:p>
          <a:p>
            <a:r>
              <a:rPr lang="zh-TW" altLang="en-US" sz="2800" b="1" dirty="0" smtClean="0">
                <a:latin typeface="Times New Roman" panose="02020603050405020304" pitchFamily="18" charset="0"/>
                <a:cs typeface="Times New Roman" panose="02020603050405020304" pitchFamily="18" charset="0"/>
              </a:rPr>
              <a:t>領貨收據</a:t>
            </a:r>
            <a:r>
              <a:rPr lang="en-US" altLang="zh-TW" sz="2800" b="1" dirty="0" smtClean="0">
                <a:latin typeface="Times New Roman" panose="02020603050405020304" pitchFamily="18" charset="0"/>
                <a:cs typeface="Times New Roman" panose="02020603050405020304" pitchFamily="18" charset="0"/>
              </a:rPr>
              <a:t>(Cargo receipt)</a:t>
            </a:r>
            <a:endParaRPr lang="zh-TW" altLang="en-US" sz="2800" b="1" dirty="0">
              <a:latin typeface="Times New Roman" panose="02020603050405020304" pitchFamily="18" charset="0"/>
              <a:cs typeface="Times New Roman" panose="02020603050405020304" pitchFamily="18" charset="0"/>
            </a:endParaRPr>
          </a:p>
        </p:txBody>
      </p:sp>
      <p:sp>
        <p:nvSpPr>
          <p:cNvPr id="5" name="上彎箭號 4"/>
          <p:cNvSpPr/>
          <p:nvPr/>
        </p:nvSpPr>
        <p:spPr>
          <a:xfrm>
            <a:off x="7596336" y="6021288"/>
            <a:ext cx="576064" cy="504056"/>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611848242"/>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Times New Roman" pitchFamily="18" charset="0"/>
                <a:ea typeface="標楷體" pitchFamily="65" charset="-120"/>
              </a:rPr>
              <a:t>出口押匯作業程序</a:t>
            </a:r>
          </a:p>
        </p:txBody>
      </p:sp>
      <p:sp>
        <p:nvSpPr>
          <p:cNvPr id="207875" name="Rectangle 3"/>
          <p:cNvSpPr>
            <a:spLocks noGrp="1" noChangeArrowheads="1"/>
          </p:cNvSpPr>
          <p:nvPr>
            <p:ph type="body" sz="half" idx="1"/>
          </p:nvPr>
        </p:nvSpPr>
        <p:spPr/>
        <p:txBody>
          <a:bodyPr>
            <a:normAutofit/>
          </a:bodyPr>
          <a:lstStyle/>
          <a:p>
            <a:pPr eaLnBrk="1" hangingPunct="1"/>
            <a:r>
              <a:rPr lang="zh-TW" altLang="en-US" sz="3200" b="1" dirty="0" smtClean="0">
                <a:ea typeface="標楷體" pitchFamily="65" charset="-120"/>
              </a:rPr>
              <a:t>收件</a:t>
            </a:r>
          </a:p>
          <a:p>
            <a:pPr eaLnBrk="1" hangingPunct="1"/>
            <a:r>
              <a:rPr lang="zh-TW" altLang="en-US" sz="3200" b="1" dirty="0" smtClean="0">
                <a:ea typeface="標楷體" pitchFamily="65" charset="-120"/>
              </a:rPr>
              <a:t>審單</a:t>
            </a:r>
          </a:p>
          <a:p>
            <a:pPr eaLnBrk="1" hangingPunct="1"/>
            <a:r>
              <a:rPr lang="zh-TW" altLang="en-US" sz="3200" b="1" dirty="0" smtClean="0">
                <a:ea typeface="標楷體" pitchFamily="65" charset="-120"/>
              </a:rPr>
              <a:t>繕打結匯證實書及撥款</a:t>
            </a:r>
          </a:p>
          <a:p>
            <a:pPr eaLnBrk="1" hangingPunct="1"/>
            <a:r>
              <a:rPr lang="zh-TW" altLang="en-US" sz="3200" b="1" dirty="0" smtClean="0">
                <a:ea typeface="標楷體" pitchFamily="65" charset="-120"/>
              </a:rPr>
              <a:t>填送央行外匯交易日報表</a:t>
            </a:r>
          </a:p>
        </p:txBody>
      </p:sp>
      <p:sp>
        <p:nvSpPr>
          <p:cNvPr id="207876" name="Rectangle 4"/>
          <p:cNvSpPr>
            <a:spLocks noGrp="1" noChangeArrowheads="1"/>
          </p:cNvSpPr>
          <p:nvPr>
            <p:ph type="body" sz="half" idx="2"/>
          </p:nvPr>
        </p:nvSpPr>
        <p:spPr/>
        <p:txBody>
          <a:bodyPr>
            <a:normAutofit/>
          </a:bodyPr>
          <a:lstStyle/>
          <a:p>
            <a:pPr eaLnBrk="1" hangingPunct="1"/>
            <a:r>
              <a:rPr lang="zh-TW" altLang="en-US" sz="3200" b="1" dirty="0" smtClean="0">
                <a:ea typeface="標楷體" pitchFamily="65" charset="-120"/>
              </a:rPr>
              <a:t>製作押匯單據伴書</a:t>
            </a:r>
            <a:r>
              <a:rPr lang="en-US" altLang="zh-TW" sz="3200" b="1" dirty="0" smtClean="0">
                <a:ea typeface="標楷體" pitchFamily="65" charset="-120"/>
              </a:rPr>
              <a:t>(covering letter)</a:t>
            </a:r>
          </a:p>
          <a:p>
            <a:pPr eaLnBrk="1" hangingPunct="1"/>
            <a:r>
              <a:rPr lang="zh-TW" altLang="en-US" sz="3200" b="1" dirty="0" smtClean="0">
                <a:ea typeface="標楷體" pitchFamily="65" charset="-120"/>
              </a:rPr>
              <a:t>寄單</a:t>
            </a:r>
          </a:p>
          <a:p>
            <a:pPr eaLnBrk="1" hangingPunct="1"/>
            <a:r>
              <a:rPr lang="zh-TW" altLang="en-US" sz="3200" b="1" dirty="0" smtClean="0">
                <a:ea typeface="標楷體" pitchFamily="65" charset="-120"/>
              </a:rPr>
              <a:t>求償</a:t>
            </a:r>
          </a:p>
          <a:p>
            <a:pPr eaLnBrk="1" hangingPunct="1"/>
            <a:r>
              <a:rPr lang="zh-TW" altLang="en-US" sz="3200" b="1" dirty="0" smtClean="0">
                <a:ea typeface="標楷體" pitchFamily="65" charset="-120"/>
              </a:rPr>
              <a:t>催收</a:t>
            </a:r>
          </a:p>
          <a:p>
            <a:pPr eaLnBrk="1" hangingPunct="1"/>
            <a:r>
              <a:rPr lang="zh-TW" altLang="en-US" sz="3200" b="1" dirty="0" smtClean="0">
                <a:ea typeface="標楷體" pitchFamily="65" charset="-120"/>
              </a:rPr>
              <a:t>銷帳</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361</a:t>
            </a:fld>
            <a:endParaRPr lang="zh-TW" altLang="en-US"/>
          </a:p>
        </p:txBody>
      </p:sp>
    </p:spTree>
    <p:extLst>
      <p:ext uri="{BB962C8B-B14F-4D97-AF65-F5344CB8AC3E}">
        <p14:creationId xmlns:p14="http://schemas.microsoft.com/office/powerpoint/2010/main" xmlns="" val="1917368887"/>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4066" name="Object 2"/>
          <p:cNvGraphicFramePr>
            <a:graphicFrameLocks noGrp="1" noChangeAspect="1"/>
          </p:cNvGraphicFramePr>
          <p:nvPr>
            <p:ph/>
          </p:nvPr>
        </p:nvGraphicFramePr>
        <p:xfrm>
          <a:off x="892175" y="873125"/>
          <a:ext cx="8150225" cy="7888288"/>
        </p:xfrm>
        <a:graphic>
          <a:graphicData uri="http://schemas.openxmlformats.org/presentationml/2006/ole">
            <p:oleObj spid="_x0000_s2236" name="Document" r:id="rId3" imgW="8280485" imgH="8013913" progId="Word.Document.8">
              <p:embed/>
            </p:oleObj>
          </a:graphicData>
        </a:graphic>
      </p:graphicFrame>
      <p:sp>
        <p:nvSpPr>
          <p:cNvPr id="2" name="投影片編號版面配置區 1"/>
          <p:cNvSpPr>
            <a:spLocks noGrp="1"/>
          </p:cNvSpPr>
          <p:nvPr>
            <p:ph type="sldNum" sz="quarter" idx="12"/>
          </p:nvPr>
        </p:nvSpPr>
        <p:spPr/>
        <p:txBody>
          <a:bodyPr/>
          <a:lstStyle/>
          <a:p>
            <a:pPr>
              <a:defRPr/>
            </a:pPr>
            <a:fld id="{9EC95CDB-5AD4-4461-966C-2F0383E20C3D}" type="slidenum">
              <a:rPr lang="en-US" altLang="zh-TW" smtClean="0"/>
              <a:pPr>
                <a:defRPr/>
              </a:pPr>
              <a:t>362</a:t>
            </a:fld>
            <a:endParaRPr lang="en-US" altLang="zh-TW"/>
          </a:p>
        </p:txBody>
      </p:sp>
    </p:spTree>
    <p:extLst>
      <p:ext uri="{BB962C8B-B14F-4D97-AF65-F5344CB8AC3E}">
        <p14:creationId xmlns:p14="http://schemas.microsoft.com/office/powerpoint/2010/main" xmlns="" val="1054717336"/>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出口單據有瑕疵之處理方式</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363</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修改信用</a:t>
            </a:r>
            <a:r>
              <a:rPr lang="zh-TW" altLang="zh-TW" sz="3200" b="1" dirty="0" smtClean="0"/>
              <a:t>狀</a:t>
            </a:r>
            <a:endParaRPr lang="en-US" altLang="zh-TW" sz="3200" b="1" dirty="0" smtClean="0"/>
          </a:p>
          <a:p>
            <a:r>
              <a:rPr lang="zh-TW" altLang="zh-TW" sz="3200" b="1" dirty="0"/>
              <a:t>信用狀項下</a:t>
            </a:r>
            <a:r>
              <a:rPr lang="zh-TW" altLang="zh-TW" sz="3200" b="1" dirty="0" smtClean="0"/>
              <a:t>託收</a:t>
            </a:r>
            <a:endParaRPr lang="en-US" altLang="zh-TW" sz="3200" b="1" dirty="0" smtClean="0"/>
          </a:p>
          <a:p>
            <a:r>
              <a:rPr lang="zh-TW" altLang="zh-TW" sz="3200" b="1" dirty="0"/>
              <a:t>電詢或電報</a:t>
            </a:r>
            <a:r>
              <a:rPr lang="zh-TW" altLang="zh-TW" sz="3200" b="1" dirty="0" smtClean="0"/>
              <a:t>押匯</a:t>
            </a:r>
            <a:endParaRPr lang="en-US" altLang="zh-TW" sz="3200" b="1" dirty="0" smtClean="0"/>
          </a:p>
          <a:p>
            <a:r>
              <a:rPr lang="zh-TW" altLang="zh-TW" sz="3200" b="1" dirty="0"/>
              <a:t>保結押匯</a:t>
            </a:r>
            <a:endParaRPr lang="zh-TW" altLang="en-US" sz="3200" b="1" dirty="0"/>
          </a:p>
        </p:txBody>
      </p:sp>
    </p:spTree>
    <p:extLst>
      <p:ext uri="{BB962C8B-B14F-4D97-AF65-F5344CB8AC3E}">
        <p14:creationId xmlns:p14="http://schemas.microsoft.com/office/powerpoint/2010/main" xmlns="" val="4140127641"/>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764704"/>
          </a:xfrm>
        </p:spPr>
        <p:txBody>
          <a:bodyPr>
            <a:normAutofit/>
          </a:bodyPr>
          <a:lstStyle/>
          <a:p>
            <a:pPr algn="ctr"/>
            <a:r>
              <a:rPr lang="zh-TW" altLang="zh-TW" sz="4000" b="1" dirty="0"/>
              <a:t>出口押匯遭拒付之處理</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364</a:t>
            </a:fld>
            <a:endParaRPr lang="zh-TW" altLang="en-US"/>
          </a:p>
        </p:txBody>
      </p:sp>
      <p:sp>
        <p:nvSpPr>
          <p:cNvPr id="4" name="內容版面配置區 3"/>
          <p:cNvSpPr>
            <a:spLocks noGrp="1"/>
          </p:cNvSpPr>
          <p:nvPr>
            <p:ph sz="quarter" idx="1"/>
          </p:nvPr>
        </p:nvSpPr>
        <p:spPr>
          <a:xfrm>
            <a:off x="0" y="836712"/>
            <a:ext cx="9144000" cy="5904656"/>
          </a:xfrm>
        </p:spPr>
        <p:txBody>
          <a:bodyPr>
            <a:noAutofit/>
          </a:bodyPr>
          <a:lstStyle/>
          <a:p>
            <a:r>
              <a:rPr lang="zh-TW" altLang="zh-TW" sz="3200" b="1" dirty="0">
                <a:latin typeface="Times New Roman" panose="02020603050405020304" pitchFamily="18" charset="0"/>
                <a:cs typeface="Times New Roman" panose="02020603050405020304" pitchFamily="18" charset="0"/>
              </a:rPr>
              <a:t>押匯銀行應將拒付之通知轉知</a:t>
            </a:r>
            <a:r>
              <a:rPr lang="zh-TW" altLang="zh-TW" sz="3200" b="1" dirty="0" smtClean="0">
                <a:latin typeface="Times New Roman" panose="02020603050405020304" pitchFamily="18" charset="0"/>
                <a:cs typeface="Times New Roman" panose="02020603050405020304" pitchFamily="18" charset="0"/>
              </a:rPr>
              <a:t>出口商</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請</a:t>
            </a:r>
            <a:r>
              <a:rPr lang="zh-TW" altLang="zh-TW" sz="3200" b="1" dirty="0">
                <a:latin typeface="Times New Roman" panose="02020603050405020304" pitchFamily="18" charset="0"/>
                <a:cs typeface="Times New Roman" panose="02020603050405020304" pitchFamily="18" charset="0"/>
              </a:rPr>
              <a:t>其補正或補齊</a:t>
            </a:r>
            <a:r>
              <a:rPr lang="zh-TW" altLang="zh-TW" sz="3200" b="1" dirty="0" smtClean="0">
                <a:latin typeface="Times New Roman" panose="02020603050405020304" pitchFamily="18" charset="0"/>
                <a:cs typeface="Times New Roman" panose="02020603050405020304" pitchFamily="18" charset="0"/>
              </a:rPr>
              <a:t>單據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在</a:t>
            </a:r>
            <a:r>
              <a:rPr lang="zh-TW" altLang="zh-TW" sz="3200" b="1" dirty="0">
                <a:latin typeface="Times New Roman" panose="02020603050405020304" pitchFamily="18" charset="0"/>
                <a:cs typeface="Times New Roman" panose="02020603050405020304" pitchFamily="18" charset="0"/>
              </a:rPr>
              <a:t>有效之提示期限</a:t>
            </a:r>
            <a:r>
              <a:rPr lang="zh-TW" altLang="zh-TW" sz="3200" b="1" dirty="0" smtClean="0">
                <a:latin typeface="Times New Roman" panose="02020603050405020304" pitchFamily="18" charset="0"/>
                <a:cs typeface="Times New Roman" panose="02020603050405020304" pitchFamily="18" charset="0"/>
              </a:rPr>
              <a:t>內</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重</a:t>
            </a:r>
            <a:r>
              <a:rPr lang="zh-TW" altLang="zh-TW" sz="3200" b="1" dirty="0">
                <a:latin typeface="Times New Roman" panose="02020603050405020304" pitchFamily="18" charset="0"/>
                <a:cs typeface="Times New Roman" panose="02020603050405020304" pitchFamily="18" charset="0"/>
              </a:rPr>
              <a:t>行</a:t>
            </a:r>
            <a:r>
              <a:rPr lang="zh-TW" altLang="zh-TW" sz="3200" b="1" dirty="0" smtClean="0">
                <a:latin typeface="Times New Roman" panose="02020603050405020304" pitchFamily="18" charset="0"/>
                <a:cs typeface="Times New Roman" panose="02020603050405020304" pitchFamily="18" charset="0"/>
              </a:rPr>
              <a:t>提示</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研究其拒付之</a:t>
            </a:r>
            <a:r>
              <a:rPr lang="zh-TW" altLang="zh-TW" sz="3200" b="1" dirty="0" smtClean="0">
                <a:latin typeface="Times New Roman" panose="02020603050405020304" pitchFamily="18" charset="0"/>
                <a:cs typeface="Times New Roman" panose="02020603050405020304" pitchFamily="18" charset="0"/>
              </a:rPr>
              <a:t>理由</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尋找</a:t>
            </a:r>
            <a:r>
              <a:rPr lang="zh-TW" altLang="zh-TW" sz="3200" b="1" dirty="0">
                <a:latin typeface="Times New Roman" panose="02020603050405020304" pitchFamily="18" charset="0"/>
                <a:cs typeface="Times New Roman" panose="02020603050405020304" pitchFamily="18" charset="0"/>
              </a:rPr>
              <a:t>抗辯之</a:t>
            </a:r>
            <a:r>
              <a:rPr lang="zh-TW" altLang="zh-TW" sz="3200" b="1" dirty="0" smtClean="0">
                <a:latin typeface="Times New Roman" panose="02020603050405020304" pitchFamily="18" charset="0"/>
                <a:cs typeface="Times New Roman" panose="02020603050405020304" pitchFamily="18" charset="0"/>
              </a:rPr>
              <a:t>依據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據理力爭</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請出口商與進口商聯繫</a:t>
            </a:r>
            <a:r>
              <a:rPr lang="zh-TW" altLang="zh-TW" sz="3200" b="1" dirty="0" smtClean="0">
                <a:latin typeface="Times New Roman" panose="02020603050405020304" pitchFamily="18" charset="0"/>
                <a:cs typeface="Times New Roman" panose="02020603050405020304" pitchFamily="18" charset="0"/>
              </a:rPr>
              <a:t>解決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或</a:t>
            </a:r>
            <a:r>
              <a:rPr lang="zh-TW" altLang="zh-TW" sz="3200" b="1" dirty="0">
                <a:latin typeface="Times New Roman" panose="02020603050405020304" pitchFamily="18" charset="0"/>
                <a:cs typeface="Times New Roman" panose="02020603050405020304" pitchFamily="18" charset="0"/>
              </a:rPr>
              <a:t>將貨物轉賣其他</a:t>
            </a:r>
            <a:r>
              <a:rPr lang="zh-TW" altLang="zh-TW" sz="3200" b="1" dirty="0" smtClean="0">
                <a:latin typeface="Times New Roman" panose="02020603050405020304" pitchFamily="18" charset="0"/>
                <a:cs typeface="Times New Roman" panose="02020603050405020304" pitchFamily="18" charset="0"/>
              </a:rPr>
              <a:t>進口商</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向出口商追回押匯</a:t>
            </a:r>
            <a:r>
              <a:rPr lang="zh-TW" altLang="zh-TW" sz="3200" b="1" dirty="0" smtClean="0">
                <a:latin typeface="Times New Roman" panose="02020603050405020304" pitchFamily="18" charset="0"/>
                <a:cs typeface="Times New Roman" panose="02020603050405020304" pitchFamily="18" charset="0"/>
              </a:rPr>
              <a:t>本息</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或</a:t>
            </a:r>
            <a:r>
              <a:rPr lang="zh-TW" altLang="zh-TW" sz="3200" b="1" dirty="0">
                <a:latin typeface="Times New Roman" panose="02020603050405020304" pitchFamily="18" charset="0"/>
                <a:cs typeface="Times New Roman" panose="02020603050405020304" pitchFamily="18" charset="0"/>
              </a:rPr>
              <a:t>徵提其他擔保品以確保</a:t>
            </a:r>
            <a:r>
              <a:rPr lang="zh-TW" altLang="zh-TW" sz="3200" b="1" dirty="0" smtClean="0">
                <a:latin typeface="Times New Roman" panose="02020603050405020304" pitchFamily="18" charset="0"/>
                <a:cs typeface="Times New Roman" panose="02020603050405020304" pitchFamily="18" charset="0"/>
              </a:rPr>
              <a:t>債權</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出口商</a:t>
            </a:r>
            <a:r>
              <a:rPr lang="zh-TW" altLang="zh-TW" sz="3200" b="1" dirty="0">
                <a:latin typeface="Times New Roman" panose="02020603050405020304" pitchFamily="18" charset="0"/>
                <a:cs typeface="Times New Roman" panose="02020603050405020304" pitchFamily="18" charset="0"/>
              </a:rPr>
              <a:t>信用發生</a:t>
            </a:r>
            <a:r>
              <a:rPr lang="zh-TW" altLang="zh-TW" sz="3200" b="1" dirty="0" smtClean="0">
                <a:latin typeface="Times New Roman" panose="02020603050405020304" pitchFamily="18" charset="0"/>
                <a:cs typeface="Times New Roman" panose="02020603050405020304" pitchFamily="18" charset="0"/>
              </a:rPr>
              <a:t>變化</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適時採取保全</a:t>
            </a:r>
            <a:r>
              <a:rPr lang="zh-TW" altLang="zh-TW" sz="3200" b="1" dirty="0" smtClean="0">
                <a:latin typeface="Times New Roman" panose="02020603050405020304" pitchFamily="18" charset="0"/>
                <a:cs typeface="Times New Roman" panose="02020603050405020304" pitchFamily="18" charset="0"/>
              </a:rPr>
              <a:t>措施</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押匯銀行宜聯繫船</a:t>
            </a:r>
            <a:r>
              <a:rPr lang="zh-TW" altLang="zh-TW" sz="3200" b="1" dirty="0" smtClean="0">
                <a:latin typeface="Times New Roman" panose="02020603050405020304" pitchFamily="18" charset="0"/>
                <a:cs typeface="Times New Roman" panose="02020603050405020304" pitchFamily="18" charset="0"/>
              </a:rPr>
              <a:t>公司</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調查</a:t>
            </a:r>
            <a:r>
              <a:rPr lang="zh-TW" altLang="zh-TW" sz="3200" b="1" dirty="0">
                <a:latin typeface="Times New Roman" panose="02020603050405020304" pitchFamily="18" charset="0"/>
                <a:cs typeface="Times New Roman" panose="02020603050405020304" pitchFamily="18" charset="0"/>
              </a:rPr>
              <a:t>貨物存放地點、保管</a:t>
            </a:r>
            <a:r>
              <a:rPr lang="zh-TW" altLang="zh-TW" sz="3200" b="1" dirty="0" smtClean="0">
                <a:latin typeface="Times New Roman" panose="02020603050405020304" pitchFamily="18" charset="0"/>
                <a:cs typeface="Times New Roman" panose="02020603050405020304" pitchFamily="18" charset="0"/>
              </a:rPr>
              <a:t>狀況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必要</a:t>
            </a:r>
            <a:r>
              <a:rPr lang="zh-TW" altLang="zh-TW" sz="3200" b="1" dirty="0">
                <a:latin typeface="Times New Roman" panose="02020603050405020304" pitchFamily="18" charset="0"/>
                <a:cs typeface="Times New Roman" panose="02020603050405020304" pitchFamily="18" charset="0"/>
              </a:rPr>
              <a:t>時得電請開狀</a:t>
            </a:r>
            <a:r>
              <a:rPr lang="zh-TW" altLang="zh-TW" sz="3200" b="1" dirty="0" smtClean="0">
                <a:latin typeface="Times New Roman" panose="02020603050405020304" pitchFamily="18" charset="0"/>
                <a:cs typeface="Times New Roman" panose="02020603050405020304" pitchFamily="18" charset="0"/>
              </a:rPr>
              <a:t>銀行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代辦</a:t>
            </a:r>
            <a:r>
              <a:rPr lang="zh-TW" altLang="zh-TW" sz="3200" b="1" dirty="0">
                <a:latin typeface="Times New Roman" panose="02020603050405020304" pitchFamily="18" charset="0"/>
                <a:cs typeface="Times New Roman" panose="02020603050405020304" pitchFamily="18" charset="0"/>
              </a:rPr>
              <a:t>進倉手續及投保保險</a:t>
            </a:r>
            <a:r>
              <a:rPr lang="zh-TW" altLang="zh-TW" sz="3200" b="1" dirty="0" smtClean="0">
                <a:latin typeface="Times New Roman" panose="02020603050405020304" pitchFamily="18" charset="0"/>
                <a:cs typeface="Times New Roman" panose="02020603050405020304" pitchFamily="18" charset="0"/>
              </a:rPr>
              <a:t>事宜</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通知開狀銀行有關單據之</a:t>
            </a:r>
            <a:r>
              <a:rPr lang="zh-TW" altLang="zh-TW" sz="3200" b="1" dirty="0" smtClean="0">
                <a:latin typeface="Times New Roman" panose="02020603050405020304" pitchFamily="18" charset="0"/>
                <a:cs typeface="Times New Roman" panose="02020603050405020304" pitchFamily="18" charset="0"/>
              </a:rPr>
              <a:t>處理</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
        <p:nvSpPr>
          <p:cNvPr id="5" name="向左箭號 4"/>
          <p:cNvSpPr/>
          <p:nvPr/>
        </p:nvSpPr>
        <p:spPr>
          <a:xfrm>
            <a:off x="6300192" y="5877272"/>
            <a:ext cx="2232248" cy="5760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出口押匯</a:t>
            </a: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3124540350"/>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標題 4"/>
          <p:cNvSpPr>
            <a:spLocks noGrp="1"/>
          </p:cNvSpPr>
          <p:nvPr>
            <p:ph type="title"/>
          </p:nvPr>
        </p:nvSpPr>
        <p:spPr>
          <a:xfrm>
            <a:off x="1763711" y="0"/>
            <a:ext cx="6692901" cy="863600"/>
          </a:xfrm>
        </p:spPr>
        <p:txBody>
          <a:bodyPr>
            <a:normAutofit/>
          </a:bodyPr>
          <a:lstStyle/>
          <a:p>
            <a:pPr algn="ctr"/>
            <a:r>
              <a:rPr lang="zh-TW" altLang="en-US" sz="4000" b="1" dirty="0" smtClean="0">
                <a:solidFill>
                  <a:schemeClr val="tx1"/>
                </a:solidFill>
                <a:latin typeface="Times New Roman" pitchFamily="18" charset="0"/>
                <a:ea typeface="標楷體" pitchFamily="65" charset="-120"/>
                <a:cs typeface="Times New Roman" pitchFamily="18" charset="0"/>
              </a:rPr>
              <a:t>一般三角貿易之交易型式</a:t>
            </a:r>
          </a:p>
        </p:txBody>
      </p:sp>
      <p:sp>
        <p:nvSpPr>
          <p:cNvPr id="256003" name="投影片編號版面配置區 3"/>
          <p:cNvSpPr>
            <a:spLocks noGrp="1"/>
          </p:cNvSpPr>
          <p:nvPr>
            <p:ph type="sldNum" sz="quarter" idx="12"/>
          </p:nvPr>
        </p:nvSpPr>
        <p:spPr>
          <a:noFill/>
        </p:spPr>
        <p:txBody>
          <a:bodyPr/>
          <a:lstStyle/>
          <a:p>
            <a:fld id="{08EF84BE-9320-4B80-B9DF-E1B945C62CE2}" type="slidenum">
              <a:rPr lang="zh-TW" altLang="en-US" smtClean="0"/>
              <a:pPr/>
              <a:t>365</a:t>
            </a:fld>
            <a:endParaRPr lang="en-US" altLang="zh-TW" smtClean="0"/>
          </a:p>
        </p:txBody>
      </p:sp>
      <p:pic>
        <p:nvPicPr>
          <p:cNvPr id="256004" name="Picture 5" descr="工廠的煙囪冒著黑煙"/>
          <p:cNvPicPr>
            <a:picLocks noChangeAspect="1" noChangeArrowheads="1"/>
          </p:cNvPicPr>
          <p:nvPr/>
        </p:nvPicPr>
        <p:blipFill>
          <a:blip r:embed="rId2" cstate="print"/>
          <a:srcRect/>
          <a:stretch>
            <a:fillRect/>
          </a:stretch>
        </p:blipFill>
        <p:spPr bwMode="auto">
          <a:xfrm>
            <a:off x="7812088" y="981075"/>
            <a:ext cx="1181100" cy="1123950"/>
          </a:xfrm>
          <a:prstGeom prst="rect">
            <a:avLst/>
          </a:prstGeom>
          <a:noFill/>
          <a:ln w="9525">
            <a:noFill/>
            <a:miter lim="800000"/>
            <a:headEnd/>
            <a:tailEnd/>
          </a:ln>
        </p:spPr>
      </p:pic>
      <p:pic>
        <p:nvPicPr>
          <p:cNvPr id="256005" name="Picture 2" descr="http://upload.wikimedia.org/wikipedia/commons/thumb/c/c7/Crowne_Plaza_İzmir.jpg/170px-Crowne_Plaza_İzmir.jpg">
            <a:hlinkClick r:id="rId3"/>
          </p:cNvPr>
          <p:cNvPicPr>
            <a:picLocks noChangeAspect="1" noChangeArrowheads="1"/>
          </p:cNvPicPr>
          <p:nvPr/>
        </p:nvPicPr>
        <p:blipFill>
          <a:blip r:embed="rId4" cstate="print"/>
          <a:srcRect/>
          <a:stretch>
            <a:fillRect/>
          </a:stretch>
        </p:blipFill>
        <p:spPr bwMode="auto">
          <a:xfrm>
            <a:off x="3635375" y="5084763"/>
            <a:ext cx="1657350" cy="1368425"/>
          </a:xfrm>
          <a:prstGeom prst="rect">
            <a:avLst/>
          </a:prstGeom>
          <a:noFill/>
          <a:ln w="9525">
            <a:noFill/>
            <a:miter lim="800000"/>
            <a:headEnd/>
            <a:tailEnd/>
          </a:ln>
        </p:spPr>
      </p:pic>
      <p:pic>
        <p:nvPicPr>
          <p:cNvPr id="256006" name="Picture 2" descr="http://www.wmschwartz.com/images/wholesale-insurance.jpg">
            <a:hlinkClick r:id="rId5"/>
          </p:cNvPr>
          <p:cNvPicPr>
            <a:picLocks noChangeAspect="1" noChangeArrowheads="1"/>
          </p:cNvPicPr>
          <p:nvPr/>
        </p:nvPicPr>
        <p:blipFill>
          <a:blip r:embed="rId6" cstate="print"/>
          <a:srcRect/>
          <a:stretch>
            <a:fillRect/>
          </a:stretch>
        </p:blipFill>
        <p:spPr bwMode="auto">
          <a:xfrm>
            <a:off x="323850" y="1052513"/>
            <a:ext cx="1446213" cy="1141412"/>
          </a:xfrm>
          <a:prstGeom prst="rect">
            <a:avLst/>
          </a:prstGeom>
          <a:noFill/>
          <a:ln w="9525">
            <a:noFill/>
            <a:miter lim="800000"/>
            <a:headEnd/>
            <a:tailEnd/>
          </a:ln>
        </p:spPr>
      </p:pic>
      <p:sp>
        <p:nvSpPr>
          <p:cNvPr id="256007" name="矩形 8"/>
          <p:cNvSpPr>
            <a:spLocks noChangeArrowheads="1"/>
          </p:cNvSpPr>
          <p:nvPr/>
        </p:nvSpPr>
        <p:spPr bwMode="auto">
          <a:xfrm>
            <a:off x="539750" y="1844675"/>
            <a:ext cx="1079500" cy="360363"/>
          </a:xfrm>
          <a:prstGeom prst="rect">
            <a:avLst/>
          </a:prstGeom>
          <a:solidFill>
            <a:srgbClr val="006600"/>
          </a:solidFill>
          <a:ln w="9525" algn="ctr">
            <a:solidFill>
              <a:schemeClr val="tx1"/>
            </a:solidFill>
            <a:round/>
            <a:headEnd/>
            <a:tailEnd/>
          </a:ln>
        </p:spPr>
        <p:txBody>
          <a:bodyPr wrap="none"/>
          <a:lstStyle/>
          <a:p>
            <a:pPr algn="ctr"/>
            <a:r>
              <a:rPr lang="en-US" altLang="zh-TW" sz="2000" b="1">
                <a:solidFill>
                  <a:schemeClr val="bg1"/>
                </a:solidFill>
                <a:latin typeface="Times New Roman" pitchFamily="18" charset="0"/>
                <a:cs typeface="Times New Roman" pitchFamily="18" charset="0"/>
              </a:rPr>
              <a:t>Buyer</a:t>
            </a:r>
            <a:endParaRPr lang="zh-TW" altLang="en-US" sz="2000" b="1">
              <a:solidFill>
                <a:schemeClr val="bg1"/>
              </a:solidFill>
              <a:latin typeface="Times New Roman" pitchFamily="18" charset="0"/>
              <a:cs typeface="Times New Roman" pitchFamily="18" charset="0"/>
            </a:endParaRPr>
          </a:p>
        </p:txBody>
      </p:sp>
      <p:sp>
        <p:nvSpPr>
          <p:cNvPr id="256008" name="矩形 9"/>
          <p:cNvSpPr>
            <a:spLocks noChangeArrowheads="1"/>
          </p:cNvSpPr>
          <p:nvPr/>
        </p:nvSpPr>
        <p:spPr bwMode="auto">
          <a:xfrm>
            <a:off x="7812088" y="1916113"/>
            <a:ext cx="1152525" cy="360362"/>
          </a:xfrm>
          <a:prstGeom prst="rect">
            <a:avLst/>
          </a:prstGeom>
          <a:solidFill>
            <a:srgbClr val="006600"/>
          </a:solidFill>
          <a:ln w="9525" algn="ctr">
            <a:solidFill>
              <a:schemeClr val="tx1"/>
            </a:solidFill>
            <a:round/>
            <a:headEnd/>
            <a:tailEnd/>
          </a:ln>
        </p:spPr>
        <p:txBody>
          <a:bodyPr wrap="none"/>
          <a:lstStyle/>
          <a:p>
            <a:pPr algn="ctr"/>
            <a:r>
              <a:rPr lang="en-US" altLang="zh-TW" sz="2000" b="1">
                <a:solidFill>
                  <a:schemeClr val="bg1"/>
                </a:solidFill>
                <a:latin typeface="Times New Roman" pitchFamily="18" charset="0"/>
                <a:cs typeface="Times New Roman" pitchFamily="18" charset="0"/>
              </a:rPr>
              <a:t>Supplier</a:t>
            </a:r>
            <a:endParaRPr lang="zh-TW" altLang="en-US" sz="2000" b="1">
              <a:solidFill>
                <a:schemeClr val="bg1"/>
              </a:solidFill>
              <a:latin typeface="Times New Roman" pitchFamily="18" charset="0"/>
              <a:cs typeface="Times New Roman" pitchFamily="18" charset="0"/>
            </a:endParaRPr>
          </a:p>
        </p:txBody>
      </p:sp>
      <p:sp>
        <p:nvSpPr>
          <p:cNvPr id="256009" name="矩形 10"/>
          <p:cNvSpPr>
            <a:spLocks noChangeArrowheads="1"/>
          </p:cNvSpPr>
          <p:nvPr/>
        </p:nvSpPr>
        <p:spPr bwMode="auto">
          <a:xfrm>
            <a:off x="3635375" y="6092825"/>
            <a:ext cx="1657350" cy="360363"/>
          </a:xfrm>
          <a:prstGeom prst="rect">
            <a:avLst/>
          </a:prstGeom>
          <a:solidFill>
            <a:srgbClr val="006600"/>
          </a:solidFill>
          <a:ln w="9525" algn="ctr">
            <a:solidFill>
              <a:schemeClr val="tx1"/>
            </a:solidFill>
            <a:round/>
            <a:headEnd/>
            <a:tailEnd/>
          </a:ln>
        </p:spPr>
        <p:txBody>
          <a:bodyPr wrap="none"/>
          <a:lstStyle/>
          <a:p>
            <a:pPr algn="ctr"/>
            <a:r>
              <a:rPr lang="en-US" altLang="zh-TW" sz="2400" b="1">
                <a:solidFill>
                  <a:schemeClr val="bg1"/>
                </a:solidFill>
                <a:latin typeface="Times New Roman" pitchFamily="18" charset="0"/>
                <a:cs typeface="Times New Roman" pitchFamily="18" charset="0"/>
              </a:rPr>
              <a:t>Middleman</a:t>
            </a:r>
            <a:endParaRPr lang="zh-TW" altLang="en-US" sz="2400" b="1">
              <a:solidFill>
                <a:schemeClr val="bg1"/>
              </a:solidFill>
              <a:latin typeface="Times New Roman" pitchFamily="18" charset="0"/>
              <a:cs typeface="Times New Roman" pitchFamily="18" charset="0"/>
            </a:endParaRPr>
          </a:p>
        </p:txBody>
      </p:sp>
      <p:pic>
        <p:nvPicPr>
          <p:cNvPr id="256010" name="Picture 3" descr="銀行建築"/>
          <p:cNvPicPr>
            <a:picLocks noChangeAspect="1" noChangeArrowheads="1"/>
          </p:cNvPicPr>
          <p:nvPr/>
        </p:nvPicPr>
        <p:blipFill>
          <a:blip r:embed="rId7" cstate="print"/>
          <a:srcRect/>
          <a:stretch>
            <a:fillRect/>
          </a:stretch>
        </p:blipFill>
        <p:spPr bwMode="auto">
          <a:xfrm>
            <a:off x="395288" y="5229225"/>
            <a:ext cx="865187" cy="1008063"/>
          </a:xfrm>
          <a:prstGeom prst="rect">
            <a:avLst/>
          </a:prstGeom>
          <a:noFill/>
          <a:ln w="9525">
            <a:noFill/>
            <a:miter lim="800000"/>
            <a:headEnd/>
            <a:tailEnd/>
          </a:ln>
        </p:spPr>
      </p:pic>
      <p:pic>
        <p:nvPicPr>
          <p:cNvPr id="256011" name="Picture 3" descr="銀行建築"/>
          <p:cNvPicPr>
            <a:picLocks noChangeAspect="1" noChangeArrowheads="1"/>
          </p:cNvPicPr>
          <p:nvPr/>
        </p:nvPicPr>
        <p:blipFill>
          <a:blip r:embed="rId7" cstate="print"/>
          <a:srcRect/>
          <a:stretch>
            <a:fillRect/>
          </a:stretch>
        </p:blipFill>
        <p:spPr bwMode="auto">
          <a:xfrm>
            <a:off x="8101013" y="5300663"/>
            <a:ext cx="863600" cy="1008062"/>
          </a:xfrm>
          <a:prstGeom prst="rect">
            <a:avLst/>
          </a:prstGeom>
          <a:noFill/>
          <a:ln w="9525">
            <a:noFill/>
            <a:miter lim="800000"/>
            <a:headEnd/>
            <a:tailEnd/>
          </a:ln>
        </p:spPr>
      </p:pic>
      <p:sp>
        <p:nvSpPr>
          <p:cNvPr id="256012" name="矩形 13"/>
          <p:cNvSpPr>
            <a:spLocks noChangeArrowheads="1"/>
          </p:cNvSpPr>
          <p:nvPr/>
        </p:nvSpPr>
        <p:spPr bwMode="auto">
          <a:xfrm>
            <a:off x="1331913" y="3357563"/>
            <a:ext cx="1223962" cy="358775"/>
          </a:xfrm>
          <a:prstGeom prst="rect">
            <a:avLst/>
          </a:prstGeom>
          <a:solidFill>
            <a:srgbClr val="FF0000"/>
          </a:solidFill>
          <a:ln w="9525" algn="ctr">
            <a:solidFill>
              <a:schemeClr val="tx1"/>
            </a:solidFill>
            <a:round/>
            <a:headEnd/>
            <a:tailEnd/>
          </a:ln>
        </p:spPr>
        <p:txBody>
          <a:bodyPr wrap="none"/>
          <a:lstStyle/>
          <a:p>
            <a:pPr algn="ctr"/>
            <a:r>
              <a:rPr lang="zh-TW" altLang="en-US" sz="2000" b="1">
                <a:solidFill>
                  <a:schemeClr val="bg1"/>
                </a:solidFill>
                <a:ea typeface="標楷體" pitchFamily="65" charset="-120"/>
                <a:cs typeface="Times New Roman" pitchFamily="18" charset="0"/>
              </a:rPr>
              <a:t>下訂單</a:t>
            </a:r>
          </a:p>
        </p:txBody>
      </p:sp>
      <p:sp>
        <p:nvSpPr>
          <p:cNvPr id="256013" name="矩形 14"/>
          <p:cNvSpPr>
            <a:spLocks noChangeArrowheads="1"/>
          </p:cNvSpPr>
          <p:nvPr/>
        </p:nvSpPr>
        <p:spPr bwMode="auto">
          <a:xfrm>
            <a:off x="6804025" y="3357563"/>
            <a:ext cx="1223963" cy="358775"/>
          </a:xfrm>
          <a:prstGeom prst="rect">
            <a:avLst/>
          </a:prstGeom>
          <a:solidFill>
            <a:srgbClr val="FF0000"/>
          </a:solidFill>
          <a:ln w="9525" algn="ctr">
            <a:solidFill>
              <a:schemeClr val="tx1"/>
            </a:solidFill>
            <a:round/>
            <a:headEnd/>
            <a:tailEnd/>
          </a:ln>
        </p:spPr>
        <p:txBody>
          <a:bodyPr wrap="none"/>
          <a:lstStyle/>
          <a:p>
            <a:pPr algn="ctr"/>
            <a:r>
              <a:rPr lang="zh-TW" altLang="en-US" sz="2000" b="1">
                <a:solidFill>
                  <a:schemeClr val="bg1"/>
                </a:solidFill>
                <a:ea typeface="標楷體" pitchFamily="65" charset="-120"/>
                <a:cs typeface="Times New Roman" pitchFamily="18" charset="0"/>
              </a:rPr>
              <a:t>轉單</a:t>
            </a:r>
          </a:p>
        </p:txBody>
      </p:sp>
      <p:cxnSp>
        <p:nvCxnSpPr>
          <p:cNvPr id="256014" name="直線接點 16"/>
          <p:cNvCxnSpPr>
            <a:cxnSpLocks noChangeShapeType="1"/>
          </p:cNvCxnSpPr>
          <p:nvPr/>
        </p:nvCxnSpPr>
        <p:spPr bwMode="auto">
          <a:xfrm>
            <a:off x="1547813" y="2205038"/>
            <a:ext cx="0" cy="1152525"/>
          </a:xfrm>
          <a:prstGeom prst="line">
            <a:avLst/>
          </a:prstGeom>
          <a:noFill/>
          <a:ln w="9525" algn="ctr">
            <a:solidFill>
              <a:schemeClr val="tx1"/>
            </a:solidFill>
            <a:round/>
            <a:headEnd/>
            <a:tailEnd/>
          </a:ln>
        </p:spPr>
      </p:cxnSp>
      <p:cxnSp>
        <p:nvCxnSpPr>
          <p:cNvPr id="256015" name="圖案 18"/>
          <p:cNvCxnSpPr>
            <a:cxnSpLocks noChangeShapeType="1"/>
            <a:stCxn id="256012" idx="3"/>
          </p:cNvCxnSpPr>
          <p:nvPr/>
        </p:nvCxnSpPr>
        <p:spPr bwMode="auto">
          <a:xfrm>
            <a:off x="2555875" y="3536950"/>
            <a:ext cx="1439863" cy="1547813"/>
          </a:xfrm>
          <a:prstGeom prst="bentConnector2">
            <a:avLst/>
          </a:prstGeom>
          <a:noFill/>
          <a:ln w="9525" algn="ctr">
            <a:solidFill>
              <a:schemeClr val="tx1"/>
            </a:solidFill>
            <a:round/>
            <a:headEnd/>
            <a:tailEnd type="arrow" w="med" len="med"/>
          </a:ln>
        </p:spPr>
      </p:cxnSp>
      <p:cxnSp>
        <p:nvCxnSpPr>
          <p:cNvPr id="256016" name="直線接點 23"/>
          <p:cNvCxnSpPr>
            <a:cxnSpLocks noChangeShapeType="1"/>
          </p:cNvCxnSpPr>
          <p:nvPr/>
        </p:nvCxnSpPr>
        <p:spPr bwMode="auto">
          <a:xfrm flipV="1">
            <a:off x="5076825" y="3573463"/>
            <a:ext cx="0" cy="1511300"/>
          </a:xfrm>
          <a:prstGeom prst="line">
            <a:avLst/>
          </a:prstGeom>
          <a:noFill/>
          <a:ln w="9525" algn="ctr">
            <a:solidFill>
              <a:schemeClr val="tx1"/>
            </a:solidFill>
            <a:round/>
            <a:headEnd/>
            <a:tailEnd/>
          </a:ln>
        </p:spPr>
      </p:cxnSp>
      <p:cxnSp>
        <p:nvCxnSpPr>
          <p:cNvPr id="256017" name="直線接點 25"/>
          <p:cNvCxnSpPr>
            <a:cxnSpLocks noChangeShapeType="1"/>
            <a:endCxn id="256013" idx="1"/>
          </p:cNvCxnSpPr>
          <p:nvPr/>
        </p:nvCxnSpPr>
        <p:spPr bwMode="auto">
          <a:xfrm flipV="1">
            <a:off x="5076825" y="3536950"/>
            <a:ext cx="1727200" cy="36513"/>
          </a:xfrm>
          <a:prstGeom prst="line">
            <a:avLst/>
          </a:prstGeom>
          <a:noFill/>
          <a:ln w="9525" algn="ctr">
            <a:solidFill>
              <a:schemeClr val="tx1"/>
            </a:solidFill>
            <a:round/>
            <a:headEnd/>
            <a:tailEnd/>
          </a:ln>
        </p:spPr>
      </p:cxnSp>
      <p:cxnSp>
        <p:nvCxnSpPr>
          <p:cNvPr id="256018" name="直線單箭頭接點 29"/>
          <p:cNvCxnSpPr>
            <a:cxnSpLocks noChangeShapeType="1"/>
          </p:cNvCxnSpPr>
          <p:nvPr/>
        </p:nvCxnSpPr>
        <p:spPr bwMode="auto">
          <a:xfrm flipV="1">
            <a:off x="7956550" y="2276475"/>
            <a:ext cx="0" cy="1081088"/>
          </a:xfrm>
          <a:prstGeom prst="straightConnector1">
            <a:avLst/>
          </a:prstGeom>
          <a:noFill/>
          <a:ln w="9525" algn="ctr">
            <a:solidFill>
              <a:schemeClr val="tx1"/>
            </a:solidFill>
            <a:round/>
            <a:headEnd/>
            <a:tailEnd type="arrow" w="med" len="med"/>
          </a:ln>
        </p:spPr>
      </p:cxnSp>
      <p:sp>
        <p:nvSpPr>
          <p:cNvPr id="256019" name="矩形 30"/>
          <p:cNvSpPr>
            <a:spLocks noChangeArrowheads="1"/>
          </p:cNvSpPr>
          <p:nvPr/>
        </p:nvSpPr>
        <p:spPr bwMode="auto">
          <a:xfrm>
            <a:off x="3779838" y="1196975"/>
            <a:ext cx="1223962" cy="360363"/>
          </a:xfrm>
          <a:prstGeom prst="rect">
            <a:avLst/>
          </a:prstGeom>
          <a:solidFill>
            <a:srgbClr val="92D050"/>
          </a:solidFill>
          <a:ln w="9525" algn="ctr">
            <a:solidFill>
              <a:schemeClr val="tx1"/>
            </a:solidFill>
            <a:round/>
            <a:headEnd/>
            <a:tailEnd/>
          </a:ln>
        </p:spPr>
        <p:txBody>
          <a:bodyPr wrap="none"/>
          <a:lstStyle/>
          <a:p>
            <a:pPr algn="ctr"/>
            <a:r>
              <a:rPr lang="zh-TW" altLang="en-US" sz="2000" b="1">
                <a:ea typeface="標楷體" pitchFamily="65" charset="-120"/>
                <a:cs typeface="Times New Roman" pitchFamily="18" charset="0"/>
              </a:rPr>
              <a:t>直接出貨</a:t>
            </a:r>
          </a:p>
        </p:txBody>
      </p:sp>
      <p:sp>
        <p:nvSpPr>
          <p:cNvPr id="256020" name="矩形 31"/>
          <p:cNvSpPr>
            <a:spLocks noChangeArrowheads="1"/>
          </p:cNvSpPr>
          <p:nvPr/>
        </p:nvSpPr>
        <p:spPr bwMode="auto">
          <a:xfrm>
            <a:off x="250825" y="4149725"/>
            <a:ext cx="1944688" cy="358775"/>
          </a:xfrm>
          <a:prstGeom prst="rect">
            <a:avLst/>
          </a:prstGeom>
          <a:solidFill>
            <a:srgbClr val="00B0F0"/>
          </a:solidFill>
          <a:ln w="9525" algn="ctr">
            <a:solidFill>
              <a:schemeClr val="tx1"/>
            </a:solidFill>
            <a:round/>
            <a:headEnd/>
            <a:tailEnd/>
          </a:ln>
        </p:spPr>
        <p:txBody>
          <a:bodyPr wrap="none"/>
          <a:lstStyle/>
          <a:p>
            <a:pPr algn="ctr"/>
            <a:r>
              <a:rPr lang="zh-TW" altLang="en-US" sz="2000" b="1">
                <a:ea typeface="標楷體" pitchFamily="65" charset="-120"/>
                <a:cs typeface="Times New Roman" pitchFamily="18" charset="0"/>
              </a:rPr>
              <a:t>申請開狀或其他</a:t>
            </a:r>
          </a:p>
        </p:txBody>
      </p:sp>
      <p:sp>
        <p:nvSpPr>
          <p:cNvPr id="256021" name="矩形 32"/>
          <p:cNvSpPr>
            <a:spLocks noChangeArrowheads="1"/>
          </p:cNvSpPr>
          <p:nvPr/>
        </p:nvSpPr>
        <p:spPr bwMode="auto">
          <a:xfrm>
            <a:off x="1820863" y="5394325"/>
            <a:ext cx="1295400" cy="649288"/>
          </a:xfrm>
          <a:prstGeom prst="rect">
            <a:avLst/>
          </a:prstGeom>
          <a:solidFill>
            <a:srgbClr val="00B0F0"/>
          </a:solidFill>
          <a:ln w="9525" algn="ctr">
            <a:solidFill>
              <a:schemeClr val="tx1"/>
            </a:solidFill>
            <a:round/>
            <a:headEnd/>
            <a:tailEnd/>
          </a:ln>
        </p:spPr>
        <p:txBody>
          <a:bodyPr wrap="none"/>
          <a:lstStyle/>
          <a:p>
            <a:pPr algn="ctr"/>
            <a:r>
              <a:rPr lang="zh-TW" altLang="en-US" sz="2000" b="1">
                <a:ea typeface="標楷體" pitchFamily="65" charset="-120"/>
                <a:cs typeface="Times New Roman" pitchFamily="18" charset="0"/>
              </a:rPr>
              <a:t>開發信用狀</a:t>
            </a:r>
            <a:endParaRPr lang="en-US" altLang="zh-TW" sz="2000" b="1">
              <a:ea typeface="標楷體" pitchFamily="65" charset="-120"/>
              <a:cs typeface="Times New Roman" pitchFamily="18" charset="0"/>
            </a:endParaRPr>
          </a:p>
          <a:p>
            <a:pPr algn="ctr"/>
            <a:r>
              <a:rPr lang="zh-TW" altLang="en-US" sz="2000" b="1">
                <a:ea typeface="標楷體" pitchFamily="65" charset="-120"/>
                <a:cs typeface="Times New Roman" pitchFamily="18" charset="0"/>
              </a:rPr>
              <a:t>或其他</a:t>
            </a:r>
          </a:p>
        </p:txBody>
      </p:sp>
      <p:sp>
        <p:nvSpPr>
          <p:cNvPr id="256022" name="矩形 33"/>
          <p:cNvSpPr>
            <a:spLocks noChangeArrowheads="1"/>
          </p:cNvSpPr>
          <p:nvPr/>
        </p:nvSpPr>
        <p:spPr bwMode="auto">
          <a:xfrm>
            <a:off x="6124575" y="5403850"/>
            <a:ext cx="1655763" cy="719138"/>
          </a:xfrm>
          <a:prstGeom prst="rect">
            <a:avLst/>
          </a:prstGeom>
          <a:solidFill>
            <a:srgbClr val="00B0F0"/>
          </a:solidFill>
          <a:ln w="9525" algn="ctr">
            <a:solidFill>
              <a:schemeClr val="tx1"/>
            </a:solidFill>
            <a:round/>
            <a:headEnd/>
            <a:tailEnd/>
          </a:ln>
        </p:spPr>
        <p:txBody>
          <a:bodyPr wrap="none"/>
          <a:lstStyle/>
          <a:p>
            <a:pPr algn="ctr"/>
            <a:r>
              <a:rPr lang="zh-TW" altLang="en-US" sz="2000" b="1">
                <a:ea typeface="標楷體" pitchFamily="65" charset="-120"/>
                <a:cs typeface="Times New Roman" pitchFamily="18" charset="0"/>
              </a:rPr>
              <a:t>申請轉讓</a:t>
            </a:r>
            <a:r>
              <a:rPr lang="en-US" altLang="zh-TW" sz="2000" b="1">
                <a:ea typeface="標楷體" pitchFamily="65" charset="-120"/>
                <a:cs typeface="Times New Roman" pitchFamily="18" charset="0"/>
              </a:rPr>
              <a:t>/</a:t>
            </a:r>
            <a:r>
              <a:rPr lang="zh-TW" altLang="en-US" sz="2000" b="1">
                <a:ea typeface="標楷體" pitchFamily="65" charset="-120"/>
                <a:cs typeface="Times New Roman" pitchFamily="18" charset="0"/>
              </a:rPr>
              <a:t>轉開</a:t>
            </a:r>
            <a:endParaRPr lang="en-US" altLang="zh-TW" sz="2000" b="1">
              <a:ea typeface="標楷體" pitchFamily="65" charset="-120"/>
              <a:cs typeface="Times New Roman" pitchFamily="18" charset="0"/>
            </a:endParaRPr>
          </a:p>
          <a:p>
            <a:pPr algn="ctr"/>
            <a:r>
              <a:rPr lang="zh-TW" altLang="en-US" sz="2000" b="1">
                <a:ea typeface="標楷體" pitchFamily="65" charset="-120"/>
                <a:cs typeface="Times New Roman" pitchFamily="18" charset="0"/>
              </a:rPr>
              <a:t>信用狀或其他</a:t>
            </a:r>
          </a:p>
        </p:txBody>
      </p:sp>
      <p:sp>
        <p:nvSpPr>
          <p:cNvPr id="256023" name="矩形 34"/>
          <p:cNvSpPr>
            <a:spLocks noChangeArrowheads="1"/>
          </p:cNvSpPr>
          <p:nvPr/>
        </p:nvSpPr>
        <p:spPr bwMode="auto">
          <a:xfrm>
            <a:off x="6659563" y="4221163"/>
            <a:ext cx="2376487" cy="720725"/>
          </a:xfrm>
          <a:prstGeom prst="rect">
            <a:avLst/>
          </a:prstGeom>
          <a:solidFill>
            <a:srgbClr val="00B0F0"/>
          </a:solidFill>
          <a:ln w="9525" algn="ctr">
            <a:solidFill>
              <a:schemeClr val="tx1"/>
            </a:solidFill>
            <a:round/>
            <a:headEnd/>
            <a:tailEnd/>
          </a:ln>
        </p:spPr>
        <p:txBody>
          <a:bodyPr wrap="none"/>
          <a:lstStyle/>
          <a:p>
            <a:pPr algn="ctr"/>
            <a:r>
              <a:rPr lang="zh-TW" altLang="en-US" sz="2400" b="1">
                <a:ea typeface="標楷體" pitchFamily="65" charset="-120"/>
                <a:cs typeface="Times New Roman" pitchFamily="18" charset="0"/>
              </a:rPr>
              <a:t>轉讓</a:t>
            </a:r>
            <a:r>
              <a:rPr lang="en-US" altLang="zh-TW" sz="2400" b="1">
                <a:ea typeface="標楷體" pitchFamily="65" charset="-120"/>
                <a:cs typeface="Times New Roman" pitchFamily="18" charset="0"/>
              </a:rPr>
              <a:t>/</a:t>
            </a:r>
            <a:r>
              <a:rPr lang="zh-TW" altLang="en-US" sz="2400" b="1">
                <a:ea typeface="標楷體" pitchFamily="65" charset="-120"/>
                <a:cs typeface="Times New Roman" pitchFamily="18" charset="0"/>
              </a:rPr>
              <a:t>轉開信用狀</a:t>
            </a:r>
            <a:endParaRPr lang="en-US" altLang="zh-TW" sz="2400" b="1">
              <a:ea typeface="標楷體" pitchFamily="65" charset="-120"/>
              <a:cs typeface="Times New Roman" pitchFamily="18" charset="0"/>
            </a:endParaRPr>
          </a:p>
          <a:p>
            <a:pPr algn="ctr"/>
            <a:r>
              <a:rPr lang="zh-TW" altLang="en-US" sz="2400" b="1">
                <a:ea typeface="標楷體" pitchFamily="65" charset="-120"/>
                <a:cs typeface="Times New Roman" pitchFamily="18" charset="0"/>
              </a:rPr>
              <a:t>或其他</a:t>
            </a:r>
          </a:p>
        </p:txBody>
      </p:sp>
      <p:sp>
        <p:nvSpPr>
          <p:cNvPr id="256024" name="矩形 36"/>
          <p:cNvSpPr>
            <a:spLocks noChangeArrowheads="1"/>
          </p:cNvSpPr>
          <p:nvPr/>
        </p:nvSpPr>
        <p:spPr bwMode="auto">
          <a:xfrm>
            <a:off x="3635375" y="2420938"/>
            <a:ext cx="1728788" cy="360362"/>
          </a:xfrm>
          <a:prstGeom prst="rect">
            <a:avLst/>
          </a:prstGeom>
          <a:solidFill>
            <a:srgbClr val="92D050"/>
          </a:solidFill>
          <a:ln w="9525" algn="ctr">
            <a:solidFill>
              <a:schemeClr val="tx1"/>
            </a:solidFill>
            <a:round/>
            <a:headEnd/>
            <a:tailEnd/>
          </a:ln>
        </p:spPr>
        <p:txBody>
          <a:bodyPr wrap="none"/>
          <a:lstStyle/>
          <a:p>
            <a:pPr algn="ctr"/>
            <a:r>
              <a:rPr lang="zh-TW" altLang="en-US" sz="2000" b="1">
                <a:ea typeface="標楷體" pitchFamily="65" charset="-120"/>
                <a:cs typeface="Times New Roman" pitchFamily="18" charset="0"/>
              </a:rPr>
              <a:t>經第三地轉口</a:t>
            </a:r>
          </a:p>
        </p:txBody>
      </p:sp>
      <p:cxnSp>
        <p:nvCxnSpPr>
          <p:cNvPr id="256025" name="直線接點 38"/>
          <p:cNvCxnSpPr>
            <a:cxnSpLocks noChangeShapeType="1"/>
          </p:cNvCxnSpPr>
          <p:nvPr/>
        </p:nvCxnSpPr>
        <p:spPr bwMode="auto">
          <a:xfrm>
            <a:off x="684213" y="2205038"/>
            <a:ext cx="0" cy="1944687"/>
          </a:xfrm>
          <a:prstGeom prst="line">
            <a:avLst/>
          </a:prstGeom>
          <a:noFill/>
          <a:ln w="9525" algn="ctr">
            <a:solidFill>
              <a:schemeClr val="tx1"/>
            </a:solidFill>
            <a:round/>
            <a:headEnd/>
            <a:tailEnd/>
          </a:ln>
        </p:spPr>
      </p:cxnSp>
      <p:cxnSp>
        <p:nvCxnSpPr>
          <p:cNvPr id="256026" name="直線單箭頭接點 40"/>
          <p:cNvCxnSpPr>
            <a:cxnSpLocks noChangeShapeType="1"/>
          </p:cNvCxnSpPr>
          <p:nvPr/>
        </p:nvCxnSpPr>
        <p:spPr bwMode="auto">
          <a:xfrm>
            <a:off x="684213" y="4508500"/>
            <a:ext cx="0" cy="720725"/>
          </a:xfrm>
          <a:prstGeom prst="straightConnector1">
            <a:avLst/>
          </a:prstGeom>
          <a:noFill/>
          <a:ln w="9525" algn="ctr">
            <a:solidFill>
              <a:schemeClr val="tx1"/>
            </a:solidFill>
            <a:round/>
            <a:headEnd/>
            <a:tailEnd type="arrow" w="med" len="med"/>
          </a:ln>
        </p:spPr>
      </p:cxnSp>
      <p:cxnSp>
        <p:nvCxnSpPr>
          <p:cNvPr id="256027" name="直線接點 43"/>
          <p:cNvCxnSpPr>
            <a:cxnSpLocks noChangeShapeType="1"/>
            <a:endCxn id="256021" idx="1"/>
          </p:cNvCxnSpPr>
          <p:nvPr/>
        </p:nvCxnSpPr>
        <p:spPr bwMode="auto">
          <a:xfrm flipV="1">
            <a:off x="1260475" y="5719763"/>
            <a:ext cx="560388" cy="12700"/>
          </a:xfrm>
          <a:prstGeom prst="line">
            <a:avLst/>
          </a:prstGeom>
          <a:noFill/>
          <a:ln w="9525" algn="ctr">
            <a:solidFill>
              <a:schemeClr val="tx1"/>
            </a:solidFill>
            <a:round/>
            <a:headEnd/>
            <a:tailEnd/>
          </a:ln>
        </p:spPr>
      </p:cxnSp>
      <p:cxnSp>
        <p:nvCxnSpPr>
          <p:cNvPr id="256028" name="直線單箭頭接點 47"/>
          <p:cNvCxnSpPr>
            <a:cxnSpLocks noChangeShapeType="1"/>
            <a:stCxn id="256021" idx="3"/>
          </p:cNvCxnSpPr>
          <p:nvPr/>
        </p:nvCxnSpPr>
        <p:spPr bwMode="auto">
          <a:xfrm flipV="1">
            <a:off x="3116263" y="5702300"/>
            <a:ext cx="515937" cy="17463"/>
          </a:xfrm>
          <a:prstGeom prst="straightConnector1">
            <a:avLst/>
          </a:prstGeom>
          <a:noFill/>
          <a:ln w="9525" algn="ctr">
            <a:solidFill>
              <a:schemeClr val="tx1"/>
            </a:solidFill>
            <a:round/>
            <a:headEnd/>
            <a:tailEnd type="arrow" w="med" len="med"/>
          </a:ln>
        </p:spPr>
      </p:cxnSp>
      <p:cxnSp>
        <p:nvCxnSpPr>
          <p:cNvPr id="256029" name="直線接點 49"/>
          <p:cNvCxnSpPr>
            <a:cxnSpLocks noChangeShapeType="1"/>
            <a:endCxn id="256022" idx="1"/>
          </p:cNvCxnSpPr>
          <p:nvPr/>
        </p:nvCxnSpPr>
        <p:spPr bwMode="auto">
          <a:xfrm flipV="1">
            <a:off x="5292725" y="5762625"/>
            <a:ext cx="831850" cy="6350"/>
          </a:xfrm>
          <a:prstGeom prst="line">
            <a:avLst/>
          </a:prstGeom>
          <a:noFill/>
          <a:ln w="9525" algn="ctr">
            <a:solidFill>
              <a:schemeClr val="tx1"/>
            </a:solidFill>
            <a:round/>
            <a:headEnd/>
            <a:tailEnd/>
          </a:ln>
        </p:spPr>
      </p:cxnSp>
      <p:cxnSp>
        <p:nvCxnSpPr>
          <p:cNvPr id="256030" name="直線單箭頭接點 53"/>
          <p:cNvCxnSpPr>
            <a:cxnSpLocks noChangeShapeType="1"/>
            <a:stCxn id="256022" idx="3"/>
          </p:cNvCxnSpPr>
          <p:nvPr/>
        </p:nvCxnSpPr>
        <p:spPr bwMode="auto">
          <a:xfrm>
            <a:off x="7780338" y="5762625"/>
            <a:ext cx="300037" cy="6350"/>
          </a:xfrm>
          <a:prstGeom prst="straightConnector1">
            <a:avLst/>
          </a:prstGeom>
          <a:noFill/>
          <a:ln w="9525" algn="ctr">
            <a:solidFill>
              <a:schemeClr val="tx1"/>
            </a:solidFill>
            <a:round/>
            <a:headEnd/>
            <a:tailEnd type="arrow" w="med" len="med"/>
          </a:ln>
        </p:spPr>
      </p:cxnSp>
      <p:cxnSp>
        <p:nvCxnSpPr>
          <p:cNvPr id="256031" name="直線接點 55"/>
          <p:cNvCxnSpPr>
            <a:cxnSpLocks noChangeShapeType="1"/>
          </p:cNvCxnSpPr>
          <p:nvPr/>
        </p:nvCxnSpPr>
        <p:spPr bwMode="auto">
          <a:xfrm flipH="1" flipV="1">
            <a:off x="8532813" y="4941888"/>
            <a:ext cx="0" cy="358775"/>
          </a:xfrm>
          <a:prstGeom prst="line">
            <a:avLst/>
          </a:prstGeom>
          <a:noFill/>
          <a:ln w="9525" algn="ctr">
            <a:solidFill>
              <a:schemeClr val="tx1"/>
            </a:solidFill>
            <a:round/>
            <a:headEnd/>
            <a:tailEnd/>
          </a:ln>
        </p:spPr>
      </p:cxnSp>
      <p:cxnSp>
        <p:nvCxnSpPr>
          <p:cNvPr id="256032" name="直線單箭頭接點 57"/>
          <p:cNvCxnSpPr>
            <a:cxnSpLocks noChangeShapeType="1"/>
          </p:cNvCxnSpPr>
          <p:nvPr/>
        </p:nvCxnSpPr>
        <p:spPr bwMode="auto">
          <a:xfrm flipV="1">
            <a:off x="8532813" y="2276475"/>
            <a:ext cx="0" cy="1944688"/>
          </a:xfrm>
          <a:prstGeom prst="straightConnector1">
            <a:avLst/>
          </a:prstGeom>
          <a:noFill/>
          <a:ln w="9525" algn="ctr">
            <a:solidFill>
              <a:schemeClr val="tx1"/>
            </a:solidFill>
            <a:round/>
            <a:headEnd/>
            <a:tailEnd type="arrow" w="med" len="med"/>
          </a:ln>
        </p:spPr>
      </p:cxnSp>
      <p:cxnSp>
        <p:nvCxnSpPr>
          <p:cNvPr id="256033" name="直線接點 59"/>
          <p:cNvCxnSpPr>
            <a:cxnSpLocks noChangeShapeType="1"/>
            <a:stCxn id="256019" idx="3"/>
          </p:cNvCxnSpPr>
          <p:nvPr/>
        </p:nvCxnSpPr>
        <p:spPr bwMode="auto">
          <a:xfrm>
            <a:off x="5003800" y="1376363"/>
            <a:ext cx="2809875" cy="11112"/>
          </a:xfrm>
          <a:prstGeom prst="line">
            <a:avLst/>
          </a:prstGeom>
          <a:noFill/>
          <a:ln w="9525" algn="ctr">
            <a:solidFill>
              <a:schemeClr val="tx1"/>
            </a:solidFill>
            <a:round/>
            <a:headEnd/>
            <a:tailEnd/>
          </a:ln>
        </p:spPr>
      </p:cxnSp>
      <p:cxnSp>
        <p:nvCxnSpPr>
          <p:cNvPr id="256034" name="直線單箭頭接點 61"/>
          <p:cNvCxnSpPr>
            <a:cxnSpLocks noChangeShapeType="1"/>
            <a:stCxn id="256019" idx="1"/>
          </p:cNvCxnSpPr>
          <p:nvPr/>
        </p:nvCxnSpPr>
        <p:spPr bwMode="auto">
          <a:xfrm flipH="1">
            <a:off x="1787525" y="1376363"/>
            <a:ext cx="1992313" cy="11112"/>
          </a:xfrm>
          <a:prstGeom prst="straightConnector1">
            <a:avLst/>
          </a:prstGeom>
          <a:noFill/>
          <a:ln w="9525" algn="ctr">
            <a:solidFill>
              <a:schemeClr val="tx1"/>
            </a:solidFill>
            <a:round/>
            <a:headEnd/>
            <a:tailEnd type="arrow" w="med" len="med"/>
          </a:ln>
        </p:spPr>
      </p:cxnSp>
      <p:cxnSp>
        <p:nvCxnSpPr>
          <p:cNvPr id="256035" name="肘形接點 63"/>
          <p:cNvCxnSpPr>
            <a:cxnSpLocks noChangeShapeType="1"/>
            <a:stCxn id="256008" idx="1"/>
            <a:endCxn id="256024" idx="3"/>
          </p:cNvCxnSpPr>
          <p:nvPr/>
        </p:nvCxnSpPr>
        <p:spPr bwMode="auto">
          <a:xfrm rot="10800000" flipV="1">
            <a:off x="5364163" y="2097088"/>
            <a:ext cx="2447925" cy="503237"/>
          </a:xfrm>
          <a:prstGeom prst="bentConnector3">
            <a:avLst>
              <a:gd name="adj1" fmla="val 50000"/>
            </a:avLst>
          </a:prstGeom>
          <a:noFill/>
          <a:ln w="9525" algn="ctr">
            <a:solidFill>
              <a:schemeClr val="tx1"/>
            </a:solidFill>
            <a:round/>
            <a:headEnd/>
            <a:tailEnd type="arrow" w="med" len="med"/>
          </a:ln>
        </p:spPr>
      </p:cxnSp>
      <p:cxnSp>
        <p:nvCxnSpPr>
          <p:cNvPr id="256036" name="肘形接點 65"/>
          <p:cNvCxnSpPr>
            <a:cxnSpLocks noChangeShapeType="1"/>
            <a:stCxn id="256024" idx="1"/>
          </p:cNvCxnSpPr>
          <p:nvPr/>
        </p:nvCxnSpPr>
        <p:spPr bwMode="auto">
          <a:xfrm rot="10800000">
            <a:off x="1763713" y="2060575"/>
            <a:ext cx="1871662" cy="539750"/>
          </a:xfrm>
          <a:prstGeom prst="bentConnector3">
            <a:avLst>
              <a:gd name="adj1" fmla="val 50000"/>
            </a:avLst>
          </a:prstGeom>
          <a:noFill/>
          <a:ln w="9525" algn="ctr">
            <a:solidFill>
              <a:schemeClr val="tx1"/>
            </a:solidFill>
            <a:round/>
            <a:headEnd/>
            <a:tailEnd type="arrow" w="med" len="med"/>
          </a:ln>
        </p:spPr>
      </p:cxnSp>
      <p:cxnSp>
        <p:nvCxnSpPr>
          <p:cNvPr id="256037" name="直線單箭頭接點 67"/>
          <p:cNvCxnSpPr>
            <a:cxnSpLocks noChangeShapeType="1"/>
          </p:cNvCxnSpPr>
          <p:nvPr/>
        </p:nvCxnSpPr>
        <p:spPr bwMode="auto">
          <a:xfrm>
            <a:off x="1774825" y="1887538"/>
            <a:ext cx="6042025" cy="4762"/>
          </a:xfrm>
          <a:prstGeom prst="straightConnector1">
            <a:avLst/>
          </a:prstGeom>
          <a:noFill/>
          <a:ln w="9525" algn="ctr">
            <a:solidFill>
              <a:schemeClr val="tx1"/>
            </a:solidFill>
            <a:round/>
            <a:headEnd type="arrow" w="med" len="med"/>
            <a:tailEnd type="arrow" w="med" len="med"/>
          </a:ln>
        </p:spPr>
      </p:cxnSp>
      <p:cxnSp>
        <p:nvCxnSpPr>
          <p:cNvPr id="256038" name="直線接點 69"/>
          <p:cNvCxnSpPr>
            <a:cxnSpLocks noChangeShapeType="1"/>
          </p:cNvCxnSpPr>
          <p:nvPr/>
        </p:nvCxnSpPr>
        <p:spPr bwMode="auto">
          <a:xfrm flipH="1">
            <a:off x="4500563" y="1773238"/>
            <a:ext cx="215900" cy="215900"/>
          </a:xfrm>
          <a:prstGeom prst="line">
            <a:avLst/>
          </a:prstGeom>
          <a:noFill/>
          <a:ln w="38100" algn="ctr">
            <a:solidFill>
              <a:srgbClr val="FF0000"/>
            </a:solidFill>
            <a:round/>
            <a:headEnd/>
            <a:tailEnd/>
          </a:ln>
        </p:spPr>
      </p:cxnSp>
      <p:cxnSp>
        <p:nvCxnSpPr>
          <p:cNvPr id="256039" name="直線接點 71"/>
          <p:cNvCxnSpPr>
            <a:cxnSpLocks noChangeShapeType="1"/>
          </p:cNvCxnSpPr>
          <p:nvPr/>
        </p:nvCxnSpPr>
        <p:spPr bwMode="auto">
          <a:xfrm>
            <a:off x="4500563" y="1773238"/>
            <a:ext cx="215900" cy="215900"/>
          </a:xfrm>
          <a:prstGeom prst="line">
            <a:avLst/>
          </a:prstGeom>
          <a:noFill/>
          <a:ln w="38100" algn="ctr">
            <a:solidFill>
              <a:srgbClr val="FF0000"/>
            </a:solidFill>
            <a:round/>
            <a:headEnd/>
            <a:tailEnd/>
          </a:ln>
        </p:spPr>
      </p:cxnSp>
      <p:sp>
        <p:nvSpPr>
          <p:cNvPr id="40" name="燕尾形向右箭號 39"/>
          <p:cNvSpPr/>
          <p:nvPr/>
        </p:nvSpPr>
        <p:spPr>
          <a:xfrm>
            <a:off x="23154" y="-91899"/>
            <a:ext cx="1872208" cy="648072"/>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rPr>
              <a:t>三角貿易</a:t>
            </a:r>
            <a:endParaRPr lang="zh-TW" altLang="en-US" sz="2400" b="1" dirty="0">
              <a:solidFill>
                <a:schemeClr val="tx1"/>
              </a:solidFill>
            </a:endParaRPr>
          </a:p>
        </p:txBody>
      </p:sp>
    </p:spTree>
    <p:extLst>
      <p:ext uri="{BB962C8B-B14F-4D97-AF65-F5344CB8AC3E}">
        <p14:creationId xmlns:p14="http://schemas.microsoft.com/office/powerpoint/2010/main" xmlns="" val="3041129044"/>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67544" y="0"/>
            <a:ext cx="8229600" cy="1124743"/>
          </a:xfrm>
        </p:spPr>
        <p:txBody>
          <a:bodyPr/>
          <a:lstStyle/>
          <a:p>
            <a:pPr algn="ctr" eaLnBrk="1" hangingPunct="1"/>
            <a:r>
              <a:rPr lang="zh-TW" altLang="en-US" sz="4000" b="1" dirty="0" smtClean="0">
                <a:latin typeface="Times New Roman" pitchFamily="18" charset="0"/>
                <a:ea typeface="標楷體" pitchFamily="65" charset="-120"/>
              </a:rPr>
              <a:t>辦理三角</a:t>
            </a:r>
            <a:r>
              <a:rPr lang="en-US" altLang="zh-TW" sz="4000" b="1" dirty="0" smtClean="0">
                <a:latin typeface="Times New Roman" pitchFamily="18" charset="0"/>
                <a:ea typeface="標楷體" pitchFamily="65" charset="-120"/>
              </a:rPr>
              <a:t>/</a:t>
            </a:r>
            <a:r>
              <a:rPr lang="zh-TW" altLang="en-US" sz="4000" b="1" dirty="0" smtClean="0">
                <a:latin typeface="Times New Roman" pitchFamily="18" charset="0"/>
                <a:ea typeface="標楷體" pitchFamily="65" charset="-120"/>
              </a:rPr>
              <a:t>仲介貿易之方式</a:t>
            </a:r>
          </a:p>
        </p:txBody>
      </p:sp>
      <p:sp>
        <p:nvSpPr>
          <p:cNvPr id="257027" name="Rectangle 3"/>
          <p:cNvSpPr>
            <a:spLocks noGrp="1" noChangeArrowheads="1"/>
          </p:cNvSpPr>
          <p:nvPr>
            <p:ph type="body" idx="1"/>
          </p:nvPr>
        </p:nvSpPr>
        <p:spPr>
          <a:xfrm>
            <a:off x="0" y="1196753"/>
            <a:ext cx="8964613" cy="5661248"/>
          </a:xfrm>
        </p:spPr>
        <p:txBody>
          <a:bodyPr/>
          <a:lstStyle/>
          <a:p>
            <a:pPr eaLnBrk="1" hangingPunct="1">
              <a:lnSpc>
                <a:spcPct val="90000"/>
              </a:lnSpc>
            </a:pPr>
            <a:r>
              <a:rPr lang="zh-TW" altLang="en-US" sz="3200" b="1" dirty="0" smtClean="0">
                <a:latin typeface="Times New Roman" pitchFamily="18" charset="0"/>
                <a:ea typeface="標楷體" pitchFamily="65" charset="-120"/>
              </a:rPr>
              <a:t>單純開發貨物自出口地至第三地之三角貿易信用狀</a:t>
            </a:r>
            <a:r>
              <a:rPr lang="en-US" altLang="zh-TW" sz="3200" b="1" dirty="0" smtClean="0">
                <a:latin typeface="Times New Roman" pitchFamily="18" charset="0"/>
                <a:ea typeface="標楷體" pitchFamily="65" charset="-120"/>
              </a:rPr>
              <a:t>.</a:t>
            </a:r>
          </a:p>
          <a:p>
            <a:pPr eaLnBrk="1" hangingPunct="1">
              <a:lnSpc>
                <a:spcPct val="90000"/>
              </a:lnSpc>
            </a:pPr>
            <a:r>
              <a:rPr lang="zh-TW" altLang="en-US" sz="3200" b="1" dirty="0" smtClean="0">
                <a:latin typeface="Times New Roman" pitchFamily="18" charset="0"/>
                <a:ea typeface="標楷體" pitchFamily="65" charset="-120"/>
              </a:rPr>
              <a:t>憑</a:t>
            </a:r>
            <a:r>
              <a:rPr lang="en-US" altLang="zh-TW" sz="3200" b="1" dirty="0" smtClean="0">
                <a:latin typeface="Times New Roman" pitchFamily="18" charset="0"/>
                <a:ea typeface="標楷體" pitchFamily="65" charset="-120"/>
              </a:rPr>
              <a:t>Master L/C</a:t>
            </a:r>
            <a:r>
              <a:rPr lang="zh-TW" altLang="en-US" sz="3200" b="1" dirty="0" smtClean="0">
                <a:latin typeface="Times New Roman" pitchFamily="18" charset="0"/>
                <a:ea typeface="標楷體" pitchFamily="65" charset="-120"/>
              </a:rPr>
              <a:t>轉開</a:t>
            </a:r>
            <a:r>
              <a:rPr lang="en-US" altLang="zh-TW" sz="3200" b="1" dirty="0" smtClean="0">
                <a:latin typeface="Times New Roman" pitchFamily="18" charset="0"/>
                <a:ea typeface="標楷體" pitchFamily="65" charset="-120"/>
              </a:rPr>
              <a:t>Back-to-Back L/C</a:t>
            </a:r>
            <a:r>
              <a:rPr lang="zh-TW" altLang="en-US" sz="3200" b="1" dirty="0" smtClean="0">
                <a:latin typeface="Times New Roman" pitchFamily="18" charset="0"/>
                <a:ea typeface="標楷體" pitchFamily="65" charset="-120"/>
              </a:rPr>
              <a:t>給國內供應商</a:t>
            </a:r>
            <a:r>
              <a:rPr lang="en-US" altLang="zh-TW" sz="3200" b="1" dirty="0" smtClean="0">
                <a:latin typeface="Times New Roman" pitchFamily="18" charset="0"/>
                <a:ea typeface="標楷體" pitchFamily="65" charset="-120"/>
              </a:rPr>
              <a:t>(Vendor).</a:t>
            </a:r>
          </a:p>
          <a:p>
            <a:pPr eaLnBrk="1" hangingPunct="1">
              <a:lnSpc>
                <a:spcPct val="90000"/>
              </a:lnSpc>
            </a:pPr>
            <a:r>
              <a:rPr lang="zh-TW" altLang="en-US" sz="3200" b="1" dirty="0" smtClean="0">
                <a:latin typeface="Times New Roman" pitchFamily="18" charset="0"/>
                <a:ea typeface="標楷體" pitchFamily="65" charset="-120"/>
              </a:rPr>
              <a:t>憑</a:t>
            </a:r>
            <a:r>
              <a:rPr lang="en-US" altLang="zh-TW" sz="3200" b="1" dirty="0" smtClean="0">
                <a:latin typeface="Times New Roman" pitchFamily="18" charset="0"/>
                <a:ea typeface="標楷體" pitchFamily="65" charset="-120"/>
              </a:rPr>
              <a:t>Master L/C</a:t>
            </a:r>
            <a:r>
              <a:rPr lang="zh-TW" altLang="en-US" sz="3200" b="1" dirty="0" smtClean="0">
                <a:latin typeface="Times New Roman" pitchFamily="18" charset="0"/>
                <a:ea typeface="標楷體" pitchFamily="65" charset="-120"/>
              </a:rPr>
              <a:t>轉開</a:t>
            </a:r>
            <a:r>
              <a:rPr lang="en-US" altLang="zh-TW" sz="3200" b="1" dirty="0" smtClean="0">
                <a:latin typeface="Times New Roman" pitchFamily="18" charset="0"/>
                <a:ea typeface="標楷體" pitchFamily="65" charset="-120"/>
              </a:rPr>
              <a:t>Back-to-Back L/C</a:t>
            </a:r>
            <a:r>
              <a:rPr lang="zh-TW" altLang="en-US" sz="3200" b="1" dirty="0" smtClean="0">
                <a:latin typeface="Times New Roman" pitchFamily="18" charset="0"/>
                <a:ea typeface="標楷體" pitchFamily="65" charset="-120"/>
              </a:rPr>
              <a:t>給國外供應商</a:t>
            </a:r>
            <a:r>
              <a:rPr lang="en-US" altLang="zh-TW" sz="3200" b="1" dirty="0" smtClean="0">
                <a:latin typeface="Times New Roman" pitchFamily="18" charset="0"/>
                <a:ea typeface="標楷體" pitchFamily="65" charset="-120"/>
              </a:rPr>
              <a:t>.</a:t>
            </a:r>
            <a:r>
              <a:rPr lang="en-US" altLang="zh-TW" sz="3200" b="1" dirty="0" smtClean="0">
                <a:ea typeface="標楷體" pitchFamily="65" charset="-120"/>
              </a:rPr>
              <a:t>”</a:t>
            </a:r>
            <a:r>
              <a:rPr lang="zh-TW" altLang="en-US" sz="3200" b="1" dirty="0" smtClean="0">
                <a:latin typeface="Times New Roman" pitchFamily="18" charset="0"/>
                <a:ea typeface="標楷體" pitchFamily="65" charset="-120"/>
              </a:rPr>
              <a:t>信用狀統一慣例未規範</a:t>
            </a:r>
            <a:r>
              <a:rPr lang="en-US" altLang="zh-TW" sz="3200" b="1" dirty="0" smtClean="0">
                <a:latin typeface="Times New Roman" pitchFamily="18" charset="0"/>
                <a:ea typeface="標楷體" pitchFamily="65" charset="-120"/>
              </a:rPr>
              <a:t>Back-to-Back L/C</a:t>
            </a:r>
            <a:r>
              <a:rPr lang="en-US" altLang="zh-TW" sz="3200" b="1" dirty="0" smtClean="0">
                <a:ea typeface="標楷體" pitchFamily="65" charset="-120"/>
              </a:rPr>
              <a:t>”</a:t>
            </a:r>
            <a:endParaRPr lang="en-US" altLang="zh-TW" sz="3200" b="1" dirty="0" smtClean="0">
              <a:latin typeface="Times New Roman" pitchFamily="18" charset="0"/>
              <a:ea typeface="標楷體" pitchFamily="65" charset="-120"/>
            </a:endParaRPr>
          </a:p>
          <a:p>
            <a:pPr eaLnBrk="1" hangingPunct="1">
              <a:lnSpc>
                <a:spcPct val="90000"/>
              </a:lnSpc>
            </a:pPr>
            <a:r>
              <a:rPr lang="zh-TW" altLang="en-US" sz="3200" b="1" dirty="0" smtClean="0">
                <a:latin typeface="Times New Roman" pitchFamily="18" charset="0"/>
                <a:ea typeface="標楷體" pitchFamily="65" charset="-120"/>
              </a:rPr>
              <a:t>使用信用狀轉讓</a:t>
            </a:r>
            <a:r>
              <a:rPr lang="en-US" altLang="zh-TW" sz="3200" b="1" dirty="0" smtClean="0">
                <a:latin typeface="Times New Roman" pitchFamily="18" charset="0"/>
                <a:ea typeface="標楷體" pitchFamily="65" charset="-120"/>
              </a:rPr>
              <a:t>(Transfer).</a:t>
            </a:r>
          </a:p>
          <a:p>
            <a:pPr eaLnBrk="1" hangingPunct="1">
              <a:lnSpc>
                <a:spcPct val="90000"/>
              </a:lnSpc>
            </a:pPr>
            <a:r>
              <a:rPr lang="zh-TW" altLang="en-US" sz="3200" b="1" dirty="0" smtClean="0">
                <a:latin typeface="Times New Roman" pitchFamily="18" charset="0"/>
                <a:ea typeface="標楷體" pitchFamily="65" charset="-120"/>
              </a:rPr>
              <a:t>款項讓與</a:t>
            </a:r>
            <a:r>
              <a:rPr lang="en-US" altLang="zh-TW" sz="3200" b="1" dirty="0" smtClean="0">
                <a:latin typeface="Times New Roman" pitchFamily="18" charset="0"/>
                <a:ea typeface="標楷體" pitchFamily="65" charset="-120"/>
              </a:rPr>
              <a:t>(Assignment of Proceeds).</a:t>
            </a:r>
          </a:p>
        </p:txBody>
      </p:sp>
      <p:sp>
        <p:nvSpPr>
          <p:cNvPr id="4" name="投影片編號版面配置區 3"/>
          <p:cNvSpPr>
            <a:spLocks noGrp="1"/>
          </p:cNvSpPr>
          <p:nvPr>
            <p:ph type="sldNum" sz="quarter" idx="12"/>
          </p:nvPr>
        </p:nvSpPr>
        <p:spPr/>
        <p:txBody>
          <a:bodyPr/>
          <a:lstStyle/>
          <a:p>
            <a:fld id="{6D447E34-87FF-4364-9729-FBEAB2C4B0ED}" type="slidenum">
              <a:rPr lang="zh-TW" altLang="en-US" smtClean="0"/>
              <a:pPr/>
              <a:t>366</a:t>
            </a:fld>
            <a:endParaRPr lang="zh-TW" altLang="en-US"/>
          </a:p>
        </p:txBody>
      </p:sp>
    </p:spTree>
    <p:extLst>
      <p:ext uri="{BB962C8B-B14F-4D97-AF65-F5344CB8AC3E}">
        <p14:creationId xmlns:p14="http://schemas.microsoft.com/office/powerpoint/2010/main" xmlns="" val="2622372635"/>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4469"/>
            <a:ext cx="8229600" cy="822243"/>
          </a:xfrm>
        </p:spPr>
        <p:txBody>
          <a:bodyPr>
            <a:normAutofit/>
          </a:bodyPr>
          <a:lstStyle/>
          <a:p>
            <a:pPr algn="ctr"/>
            <a:r>
              <a:rPr lang="zh-TW" altLang="zh-TW" sz="4000" b="1" dirty="0">
                <a:solidFill>
                  <a:srgbClr val="003300"/>
                </a:solidFill>
              </a:rPr>
              <a:t>信用狀轉讓之方式</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367</a:t>
            </a:fld>
            <a:endParaRPr lang="zh-TW" altLang="en-US"/>
          </a:p>
        </p:txBody>
      </p:sp>
      <p:sp>
        <p:nvSpPr>
          <p:cNvPr id="4" name="內容版面配置區 3"/>
          <p:cNvSpPr>
            <a:spLocks noGrp="1"/>
          </p:cNvSpPr>
          <p:nvPr>
            <p:ph sz="quarter" idx="1"/>
          </p:nvPr>
        </p:nvSpPr>
        <p:spPr>
          <a:xfrm>
            <a:off x="0" y="836712"/>
            <a:ext cx="9144000" cy="6021288"/>
          </a:xfrm>
        </p:spPr>
        <p:txBody>
          <a:bodyPr>
            <a:noAutofit/>
          </a:bodyPr>
          <a:lstStyle/>
          <a:p>
            <a:r>
              <a:rPr lang="zh-TW" altLang="zh-TW" sz="3200" b="1" dirty="0">
                <a:latin typeface="Times New Roman" panose="02020603050405020304" pitchFamily="18" charset="0"/>
                <a:cs typeface="Times New Roman" panose="02020603050405020304" pitchFamily="18" charset="0"/>
              </a:rPr>
              <a:t>全額與部分</a:t>
            </a:r>
            <a:r>
              <a:rPr lang="zh-TW" altLang="zh-TW" sz="3200" b="1" dirty="0" smtClean="0">
                <a:latin typeface="Times New Roman" panose="02020603050405020304" pitchFamily="18" charset="0"/>
                <a:cs typeface="Times New Roman" panose="02020603050405020304" pitchFamily="18" charset="0"/>
              </a:rPr>
              <a:t>轉讓</a:t>
            </a:r>
            <a:endParaRPr lang="en-US" altLang="zh-TW" sz="3200" b="1"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zh-TW" altLang="zh-TW" sz="3200" b="1" dirty="0">
                <a:latin typeface="Times New Roman" panose="02020603050405020304" pitchFamily="18" charset="0"/>
                <a:cs typeface="Times New Roman" panose="02020603050405020304" pitchFamily="18" charset="0"/>
              </a:rPr>
              <a:t>全額轉讓</a:t>
            </a:r>
            <a:r>
              <a:rPr lang="en-US" altLang="zh-TW" sz="3200" b="1" dirty="0">
                <a:latin typeface="Times New Roman" panose="02020603050405020304" pitchFamily="18" charset="0"/>
                <a:cs typeface="Times New Roman" panose="02020603050405020304" pitchFamily="18" charset="0"/>
              </a:rPr>
              <a:t>(Total Transfer</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即將</a:t>
            </a:r>
            <a:r>
              <a:rPr lang="zh-TW" altLang="zh-TW" sz="3200" b="1" dirty="0">
                <a:latin typeface="Times New Roman" panose="02020603050405020304" pitchFamily="18" charset="0"/>
                <a:cs typeface="Times New Roman" panose="02020603050405020304" pitchFamily="18" charset="0"/>
              </a:rPr>
              <a:t>信用狀全部金額轉讓給某一受讓</a:t>
            </a:r>
            <a:r>
              <a:rPr lang="zh-TW" altLang="zh-TW" sz="3200" b="1" dirty="0" smtClean="0">
                <a:latin typeface="Times New Roman" panose="02020603050405020304" pitchFamily="18" charset="0"/>
                <a:cs typeface="Times New Roman" panose="02020603050405020304" pitchFamily="18" charset="0"/>
              </a:rPr>
              <a:t>人</a:t>
            </a:r>
            <a:r>
              <a:rPr lang="en-US" altLang="zh-TW" sz="3200" b="1" dirty="0" smtClean="0">
                <a:latin typeface="Times New Roman" panose="02020603050405020304" pitchFamily="18" charset="0"/>
                <a:cs typeface="Times New Roman" panose="02020603050405020304" pitchFamily="18" charset="0"/>
              </a:rPr>
              <a:t>;</a:t>
            </a:r>
          </a:p>
          <a:p>
            <a:pPr lvl="1">
              <a:buFont typeface="Arial" panose="020B0604020202020204" pitchFamily="34" charset="0"/>
              <a:buChar char="•"/>
            </a:pPr>
            <a:r>
              <a:rPr lang="zh-TW" altLang="zh-TW" sz="3200" b="1" dirty="0">
                <a:latin typeface="Times New Roman" panose="02020603050405020304" pitchFamily="18" charset="0"/>
                <a:cs typeface="Times New Roman" panose="02020603050405020304" pitchFamily="18" charset="0"/>
              </a:rPr>
              <a:t>部分轉讓</a:t>
            </a:r>
            <a:r>
              <a:rPr lang="en-US" altLang="zh-TW" sz="3200" b="1" dirty="0">
                <a:latin typeface="Times New Roman" panose="02020603050405020304" pitchFamily="18" charset="0"/>
                <a:cs typeface="Times New Roman" panose="02020603050405020304" pitchFamily="18" charset="0"/>
              </a:rPr>
              <a:t>(Partial Transfer</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如</a:t>
            </a:r>
            <a:r>
              <a:rPr lang="zh-TW" altLang="zh-TW" sz="3200" b="1" dirty="0">
                <a:latin typeface="Times New Roman" panose="02020603050405020304" pitchFamily="18" charset="0"/>
                <a:cs typeface="Times New Roman" panose="02020603050405020304" pitchFamily="18" charset="0"/>
              </a:rPr>
              <a:t>部份裝運</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動支未</a:t>
            </a:r>
            <a:r>
              <a:rPr lang="zh-TW" altLang="zh-TW" sz="3200" b="1" dirty="0" smtClean="0">
                <a:latin typeface="Times New Roman" panose="02020603050405020304" pitchFamily="18" charset="0"/>
                <a:cs typeface="Times New Roman" panose="02020603050405020304" pitchFamily="18" charset="0"/>
              </a:rPr>
              <a:t>禁止</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依據</a:t>
            </a:r>
            <a:r>
              <a:rPr lang="en-US" altLang="zh-TW" sz="3200" b="1" dirty="0">
                <a:latin typeface="Times New Roman" panose="02020603050405020304" pitchFamily="18" charset="0"/>
                <a:cs typeface="Times New Roman" panose="02020603050405020304" pitchFamily="18" charset="0"/>
              </a:rPr>
              <a:t>UCP600</a:t>
            </a:r>
            <a:r>
              <a:rPr lang="zh-TW" altLang="zh-TW" sz="3200" b="1" dirty="0">
                <a:latin typeface="Times New Roman" panose="02020603050405020304" pitchFamily="18" charset="0"/>
                <a:cs typeface="Times New Roman" panose="02020603050405020304" pitchFamily="18" charset="0"/>
              </a:rPr>
              <a:t>第</a:t>
            </a:r>
            <a:r>
              <a:rPr lang="en-US" altLang="zh-TW" sz="3200" b="1" dirty="0">
                <a:latin typeface="Times New Roman" panose="02020603050405020304" pitchFamily="18" charset="0"/>
                <a:cs typeface="Times New Roman" panose="02020603050405020304" pitchFamily="18" charset="0"/>
              </a:rPr>
              <a:t>38</a:t>
            </a:r>
            <a:r>
              <a:rPr lang="zh-TW" altLang="zh-TW" sz="3200" b="1" dirty="0">
                <a:latin typeface="Times New Roman" panose="02020603050405020304" pitchFamily="18" charset="0"/>
                <a:cs typeface="Times New Roman" panose="02020603050405020304" pitchFamily="18" charset="0"/>
              </a:rPr>
              <a:t>條</a:t>
            </a:r>
            <a:r>
              <a:rPr lang="en-US" altLang="zh-TW" sz="3200" b="1" dirty="0">
                <a:latin typeface="Times New Roman" panose="02020603050405020304" pitchFamily="18" charset="0"/>
                <a:cs typeface="Times New Roman" panose="02020603050405020304" pitchFamily="18" charset="0"/>
              </a:rPr>
              <a:t>d</a:t>
            </a:r>
            <a:r>
              <a:rPr lang="zh-TW" altLang="zh-TW" sz="3200" b="1" dirty="0">
                <a:latin typeface="Times New Roman" panose="02020603050405020304" pitchFamily="18" charset="0"/>
                <a:cs typeface="Times New Roman" panose="02020603050405020304" pitchFamily="18" charset="0"/>
              </a:rPr>
              <a:t>項之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可</a:t>
            </a:r>
            <a:r>
              <a:rPr lang="zh-TW" altLang="zh-TW" sz="3200" b="1" dirty="0">
                <a:latin typeface="Times New Roman" panose="02020603050405020304" pitchFamily="18" charset="0"/>
                <a:cs typeface="Times New Roman" panose="02020603050405020304" pitchFamily="18" charset="0"/>
              </a:rPr>
              <a:t>轉讓信用狀之各</a:t>
            </a:r>
            <a:r>
              <a:rPr lang="zh-TW" altLang="zh-TW" sz="3200" b="1" dirty="0" smtClean="0">
                <a:latin typeface="Times New Roman" panose="02020603050405020304" pitchFamily="18" charset="0"/>
                <a:cs typeface="Times New Roman" panose="02020603050405020304" pitchFamily="18" charset="0"/>
              </a:rPr>
              <a:t>部分</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不</a:t>
            </a:r>
            <a:r>
              <a:rPr lang="zh-TW" altLang="zh-TW" sz="3200" b="1" dirty="0">
                <a:latin typeface="Times New Roman" panose="02020603050405020304" pitchFamily="18" charset="0"/>
                <a:cs typeface="Times New Roman" panose="02020603050405020304" pitchFamily="18" charset="0"/>
              </a:rPr>
              <a:t>超過信用狀總</a:t>
            </a:r>
            <a:r>
              <a:rPr lang="zh-TW" altLang="zh-TW" sz="3200" b="1" dirty="0" smtClean="0">
                <a:latin typeface="Times New Roman" panose="02020603050405020304" pitchFamily="18" charset="0"/>
                <a:cs typeface="Times New Roman" panose="02020603050405020304" pitchFamily="18" charset="0"/>
              </a:rPr>
              <a:t>金額</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得分</a:t>
            </a:r>
            <a:r>
              <a:rPr lang="zh-TW" altLang="zh-TW" sz="3200" b="1" dirty="0">
                <a:latin typeface="Times New Roman" panose="02020603050405020304" pitchFamily="18" charset="0"/>
                <a:cs typeface="Times New Roman" panose="02020603050405020304" pitchFamily="18" charset="0"/>
              </a:rPr>
              <a:t>別</a:t>
            </a:r>
            <a:r>
              <a:rPr lang="zh-TW" altLang="zh-TW" sz="3200" b="1" dirty="0" smtClean="0">
                <a:latin typeface="Times New Roman" panose="02020603050405020304" pitchFamily="18" charset="0"/>
                <a:cs typeface="Times New Roman" panose="02020603050405020304" pitchFamily="18" charset="0"/>
              </a:rPr>
              <a:t>轉讓</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而</a:t>
            </a:r>
            <a:r>
              <a:rPr lang="zh-TW" altLang="zh-TW" sz="3200" b="1" dirty="0">
                <a:latin typeface="Times New Roman" panose="02020603050405020304" pitchFamily="18" charset="0"/>
                <a:cs typeface="Times New Roman" panose="02020603050405020304" pitchFamily="18" charset="0"/>
              </a:rPr>
              <a:t>該等轉讓之總合將認係僅構成信用狀之一次</a:t>
            </a:r>
            <a:r>
              <a:rPr lang="zh-TW" altLang="zh-TW" sz="3200" b="1" dirty="0" smtClean="0">
                <a:latin typeface="Times New Roman" panose="02020603050405020304" pitchFamily="18" charset="0"/>
                <a:cs typeface="Times New Roman" panose="02020603050405020304" pitchFamily="18" charset="0"/>
              </a:rPr>
              <a:t>轉讓</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變換信用狀條件之</a:t>
            </a:r>
            <a:r>
              <a:rPr lang="zh-TW" altLang="zh-TW" sz="3200" b="1" dirty="0" smtClean="0">
                <a:latin typeface="Times New Roman" panose="02020603050405020304" pitchFamily="18" charset="0"/>
                <a:cs typeface="Times New Roman" panose="02020603050405020304" pitchFamily="18" charset="0"/>
              </a:rPr>
              <a:t>轉讓</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原條件</a:t>
            </a:r>
            <a:r>
              <a:rPr lang="zh-TW" altLang="zh-TW" sz="3200" b="1" dirty="0" smtClean="0">
                <a:latin typeface="Times New Roman" panose="02020603050405020304" pitchFamily="18" charset="0"/>
                <a:cs typeface="Times New Roman" panose="02020603050405020304" pitchFamily="18" charset="0"/>
              </a:rPr>
              <a:t>轉讓</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變換信用狀條件</a:t>
            </a:r>
            <a:r>
              <a:rPr lang="zh-TW" altLang="zh-TW" sz="3200" b="1" dirty="0" smtClean="0">
                <a:latin typeface="Times New Roman" panose="02020603050405020304" pitchFamily="18" charset="0"/>
                <a:cs typeface="Times New Roman" panose="02020603050405020304" pitchFamily="18" charset="0"/>
              </a:rPr>
              <a:t>轉讓</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是否替換單據</a:t>
            </a:r>
            <a:r>
              <a:rPr lang="zh-TW" altLang="zh-TW" sz="3200" b="1" dirty="0" smtClean="0">
                <a:latin typeface="Times New Roman" panose="02020603050405020304" pitchFamily="18" charset="0"/>
                <a:cs typeface="Times New Roman" panose="02020603050405020304" pitchFamily="18" charset="0"/>
              </a:rPr>
              <a:t>轉讓</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不替換</a:t>
            </a:r>
            <a:r>
              <a:rPr lang="zh-TW" altLang="zh-TW" sz="3200" b="1" dirty="0" smtClean="0">
                <a:latin typeface="Times New Roman" panose="02020603050405020304" pitchFamily="18" charset="0"/>
                <a:cs typeface="Times New Roman" panose="02020603050405020304" pitchFamily="18" charset="0"/>
              </a:rPr>
              <a:t>單據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替換</a:t>
            </a:r>
            <a:r>
              <a:rPr lang="zh-TW" altLang="zh-TW" sz="3200" b="1" dirty="0" smtClean="0">
                <a:latin typeface="Times New Roman" panose="02020603050405020304" pitchFamily="18" charset="0"/>
                <a:cs typeface="Times New Roman" panose="02020603050405020304" pitchFamily="18" charset="0"/>
              </a:rPr>
              <a:t>單據</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26510710"/>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0" y="0"/>
            <a:ext cx="4572000" cy="533400"/>
          </a:xfrm>
          <a:prstGeom prst="rect">
            <a:avLst/>
          </a:prstGeom>
          <a:solidFill>
            <a:srgbClr val="006600"/>
          </a:solidFill>
          <a:ln w="9525">
            <a:solidFill>
              <a:schemeClr val="bg2"/>
            </a:solidFill>
            <a:miter lim="800000"/>
            <a:headEnd/>
            <a:tailEnd/>
          </a:ln>
        </p:spPr>
        <p:txBody>
          <a:bodyPr wrap="none" anchor="ctr"/>
          <a:lstStyle/>
          <a:p>
            <a:pPr algn="ctr"/>
            <a:r>
              <a:rPr lang="zh-TW" altLang="en-US" sz="2400" b="1" dirty="0">
                <a:solidFill>
                  <a:schemeClr val="bg1"/>
                </a:solidFill>
                <a:latin typeface="Times New Roman" pitchFamily="18" charset="0"/>
                <a:ea typeface="標楷體" pitchFamily="65" charset="-120"/>
              </a:rPr>
              <a:t>轉讓信用狀</a:t>
            </a:r>
            <a:r>
              <a:rPr lang="en-US" altLang="zh-TW" sz="2400" b="1" dirty="0">
                <a:solidFill>
                  <a:schemeClr val="bg1"/>
                </a:solidFill>
                <a:latin typeface="Times New Roman" pitchFamily="18" charset="0"/>
                <a:ea typeface="標楷體" pitchFamily="65" charset="-120"/>
              </a:rPr>
              <a:t>(Transferable Credit )</a:t>
            </a:r>
          </a:p>
        </p:txBody>
      </p:sp>
      <p:sp>
        <p:nvSpPr>
          <p:cNvPr id="335875" name="Rectangle 3"/>
          <p:cNvSpPr>
            <a:spLocks noChangeArrowheads="1"/>
          </p:cNvSpPr>
          <p:nvPr/>
        </p:nvSpPr>
        <p:spPr bwMode="auto">
          <a:xfrm>
            <a:off x="381000" y="838200"/>
            <a:ext cx="2057400" cy="457200"/>
          </a:xfrm>
          <a:prstGeom prst="rect">
            <a:avLst/>
          </a:prstGeom>
          <a:noFill/>
          <a:ln w="9525">
            <a:solidFill>
              <a:schemeClr val="tx1"/>
            </a:solidFill>
            <a:miter lim="800000"/>
            <a:headEnd/>
            <a:tailEnd/>
          </a:ln>
        </p:spPr>
        <p:txBody>
          <a:bodyPr wrap="none" anchor="ctr"/>
          <a:lstStyle/>
          <a:p>
            <a:pPr algn="ctr"/>
            <a:r>
              <a:rPr lang="zh-TW" altLang="en-US" sz="2400" b="1" dirty="0">
                <a:latin typeface="Verdana" pitchFamily="34" charset="0"/>
                <a:ea typeface="標楷體" pitchFamily="65" charset="-120"/>
              </a:rPr>
              <a:t>開狀申請人</a:t>
            </a:r>
          </a:p>
        </p:txBody>
      </p:sp>
      <p:sp>
        <p:nvSpPr>
          <p:cNvPr id="335876" name="Rectangle 4"/>
          <p:cNvSpPr>
            <a:spLocks noChangeArrowheads="1"/>
          </p:cNvSpPr>
          <p:nvPr/>
        </p:nvSpPr>
        <p:spPr bwMode="auto">
          <a:xfrm>
            <a:off x="3352800" y="838200"/>
            <a:ext cx="2286000" cy="457200"/>
          </a:xfrm>
          <a:prstGeom prst="rect">
            <a:avLst/>
          </a:prstGeom>
          <a:noFill/>
          <a:ln w="9525">
            <a:solidFill>
              <a:schemeClr val="tx1"/>
            </a:solidFill>
            <a:miter lim="800000"/>
            <a:headEnd/>
            <a:tailEnd/>
          </a:ln>
        </p:spPr>
        <p:txBody>
          <a:bodyPr wrap="none" anchor="ctr"/>
          <a:lstStyle/>
          <a:p>
            <a:pPr algn="ctr"/>
            <a:r>
              <a:rPr lang="zh-TW" altLang="en-US" sz="2400" b="1">
                <a:latin typeface="Verdana" pitchFamily="34" charset="0"/>
                <a:ea typeface="標楷體" pitchFamily="65" charset="-120"/>
              </a:rPr>
              <a:t>第一受益人</a:t>
            </a:r>
          </a:p>
        </p:txBody>
      </p:sp>
      <p:sp>
        <p:nvSpPr>
          <p:cNvPr id="335877" name="Rectangle 5"/>
          <p:cNvSpPr>
            <a:spLocks noChangeArrowheads="1"/>
          </p:cNvSpPr>
          <p:nvPr/>
        </p:nvSpPr>
        <p:spPr bwMode="auto">
          <a:xfrm>
            <a:off x="6477000" y="838200"/>
            <a:ext cx="2209800" cy="457200"/>
          </a:xfrm>
          <a:prstGeom prst="rect">
            <a:avLst/>
          </a:prstGeom>
          <a:noFill/>
          <a:ln w="9525">
            <a:solidFill>
              <a:schemeClr val="tx1"/>
            </a:solidFill>
            <a:miter lim="800000"/>
            <a:headEnd/>
            <a:tailEnd/>
          </a:ln>
        </p:spPr>
        <p:txBody>
          <a:bodyPr wrap="none" anchor="ctr"/>
          <a:lstStyle/>
          <a:p>
            <a:pPr algn="ctr"/>
            <a:r>
              <a:rPr lang="zh-TW" altLang="en-US" sz="2400" b="1" dirty="0">
                <a:latin typeface="Verdana" pitchFamily="34" charset="0"/>
                <a:ea typeface="標楷體" pitchFamily="65" charset="-120"/>
              </a:rPr>
              <a:t>第二受益人</a:t>
            </a:r>
            <a:endParaRPr lang="zh-TW" altLang="en-US" sz="2400" dirty="0">
              <a:latin typeface="Verdana" pitchFamily="34" charset="0"/>
            </a:endParaRPr>
          </a:p>
        </p:txBody>
      </p:sp>
      <p:sp>
        <p:nvSpPr>
          <p:cNvPr id="335878" name="Rectangle 6"/>
          <p:cNvSpPr>
            <a:spLocks noChangeArrowheads="1"/>
          </p:cNvSpPr>
          <p:nvPr/>
        </p:nvSpPr>
        <p:spPr bwMode="auto">
          <a:xfrm>
            <a:off x="304800" y="3810000"/>
            <a:ext cx="1676400" cy="457200"/>
          </a:xfrm>
          <a:prstGeom prst="rect">
            <a:avLst/>
          </a:prstGeom>
          <a:noFill/>
          <a:ln w="9525">
            <a:solidFill>
              <a:schemeClr val="tx1"/>
            </a:solidFill>
            <a:miter lim="800000"/>
            <a:headEnd/>
            <a:tailEnd/>
          </a:ln>
        </p:spPr>
        <p:txBody>
          <a:bodyPr wrap="none" anchor="ctr"/>
          <a:lstStyle/>
          <a:p>
            <a:pPr algn="ctr"/>
            <a:r>
              <a:rPr lang="zh-TW" altLang="en-US" sz="2400" b="1" dirty="0">
                <a:latin typeface="Verdana" pitchFamily="34" charset="0"/>
                <a:ea typeface="標楷體" pitchFamily="65" charset="-120"/>
              </a:rPr>
              <a:t>開狀銀行</a:t>
            </a:r>
          </a:p>
        </p:txBody>
      </p:sp>
      <p:sp>
        <p:nvSpPr>
          <p:cNvPr id="335879" name="Rectangle 7"/>
          <p:cNvSpPr>
            <a:spLocks noChangeArrowheads="1"/>
          </p:cNvSpPr>
          <p:nvPr/>
        </p:nvSpPr>
        <p:spPr bwMode="auto">
          <a:xfrm>
            <a:off x="4572000" y="3810000"/>
            <a:ext cx="4038600" cy="457200"/>
          </a:xfrm>
          <a:prstGeom prst="rect">
            <a:avLst/>
          </a:prstGeom>
          <a:noFill/>
          <a:ln w="9525">
            <a:solidFill>
              <a:schemeClr val="tx1"/>
            </a:solidFill>
            <a:miter lim="800000"/>
            <a:headEnd/>
            <a:tailEnd/>
          </a:ln>
        </p:spPr>
        <p:txBody>
          <a:bodyPr wrap="none" anchor="ctr"/>
          <a:lstStyle/>
          <a:p>
            <a:pPr algn="ctr"/>
            <a:r>
              <a:rPr lang="zh-TW" altLang="en-US" sz="2400" b="1" dirty="0">
                <a:latin typeface="Verdana" pitchFamily="34" charset="0"/>
                <a:ea typeface="標楷體" pitchFamily="65" charset="-120"/>
              </a:rPr>
              <a:t>轉讓銀行</a:t>
            </a:r>
          </a:p>
        </p:txBody>
      </p:sp>
      <p:sp>
        <p:nvSpPr>
          <p:cNvPr id="335880" name="Rectangle 8"/>
          <p:cNvSpPr>
            <a:spLocks noChangeArrowheads="1"/>
          </p:cNvSpPr>
          <p:nvPr/>
        </p:nvSpPr>
        <p:spPr bwMode="auto">
          <a:xfrm>
            <a:off x="0" y="2209800"/>
            <a:ext cx="1524000" cy="457200"/>
          </a:xfrm>
          <a:prstGeom prst="rect">
            <a:avLst/>
          </a:prstGeom>
          <a:solidFill>
            <a:schemeClr val="bg1"/>
          </a:solidFill>
          <a:ln w="9525">
            <a:solidFill>
              <a:schemeClr val="tx1"/>
            </a:solidFill>
            <a:miter lim="800000"/>
            <a:headEnd/>
            <a:tailEnd/>
          </a:ln>
        </p:spPr>
        <p:txBody>
          <a:bodyPr wrap="none" anchor="ctr"/>
          <a:lstStyle/>
          <a:p>
            <a:pPr algn="ctr"/>
            <a:r>
              <a:rPr lang="en-US" altLang="zh-TW" sz="2400" b="1">
                <a:latin typeface="Times New Roman" pitchFamily="18" charset="0"/>
                <a:ea typeface="標楷體" pitchFamily="65" charset="-120"/>
              </a:rPr>
              <a:t>1.</a:t>
            </a:r>
            <a:r>
              <a:rPr lang="zh-TW" altLang="en-US" sz="2400" b="1">
                <a:latin typeface="Times New Roman" pitchFamily="18" charset="0"/>
                <a:ea typeface="標楷體" pitchFamily="65" charset="-120"/>
              </a:rPr>
              <a:t>申請開狀</a:t>
            </a:r>
          </a:p>
        </p:txBody>
      </p:sp>
      <p:sp>
        <p:nvSpPr>
          <p:cNvPr id="335881" name="Rectangle 9"/>
          <p:cNvSpPr>
            <a:spLocks noChangeArrowheads="1"/>
          </p:cNvSpPr>
          <p:nvPr/>
        </p:nvSpPr>
        <p:spPr bwMode="auto">
          <a:xfrm>
            <a:off x="1143000" y="1600200"/>
            <a:ext cx="2667000" cy="457200"/>
          </a:xfrm>
          <a:prstGeom prst="rect">
            <a:avLst/>
          </a:prstGeom>
          <a:solidFill>
            <a:schemeClr val="bg1"/>
          </a:solidFill>
          <a:ln w="9525">
            <a:solidFill>
              <a:schemeClr val="tx1"/>
            </a:solidFill>
            <a:miter lim="800000"/>
            <a:headEnd/>
            <a:tailEnd/>
          </a:ln>
        </p:spPr>
        <p:txBody>
          <a:bodyPr wrap="none" anchor="ctr"/>
          <a:lstStyle/>
          <a:p>
            <a:pPr algn="ctr"/>
            <a:r>
              <a:rPr lang="en-US" altLang="zh-TW" sz="2400" b="1">
                <a:latin typeface="Times New Roman" pitchFamily="18" charset="0"/>
                <a:ea typeface="標楷體" pitchFamily="65" charset="-120"/>
              </a:rPr>
              <a:t>2.</a:t>
            </a:r>
            <a:r>
              <a:rPr lang="zh-TW" altLang="en-US" sz="2400" b="1">
                <a:latin typeface="Times New Roman" pitchFamily="18" charset="0"/>
                <a:ea typeface="標楷體" pitchFamily="65" charset="-120"/>
              </a:rPr>
              <a:t>開發可轉讓信用狀</a:t>
            </a:r>
          </a:p>
        </p:txBody>
      </p:sp>
      <p:sp>
        <p:nvSpPr>
          <p:cNvPr id="335882" name="Line 10"/>
          <p:cNvSpPr>
            <a:spLocks noChangeShapeType="1"/>
          </p:cNvSpPr>
          <p:nvPr/>
        </p:nvSpPr>
        <p:spPr bwMode="auto">
          <a:xfrm>
            <a:off x="838200" y="1295400"/>
            <a:ext cx="0" cy="914400"/>
          </a:xfrm>
          <a:prstGeom prst="line">
            <a:avLst/>
          </a:prstGeom>
          <a:noFill/>
          <a:ln w="9525">
            <a:solidFill>
              <a:schemeClr val="tx1"/>
            </a:solidFill>
            <a:miter lim="800000"/>
            <a:headEnd/>
            <a:tailEnd/>
          </a:ln>
        </p:spPr>
        <p:txBody>
          <a:bodyPr wrap="none"/>
          <a:lstStyle/>
          <a:p>
            <a:endParaRPr lang="zh-TW" altLang="en-US"/>
          </a:p>
        </p:txBody>
      </p:sp>
      <p:sp>
        <p:nvSpPr>
          <p:cNvPr id="335883" name="Line 11"/>
          <p:cNvSpPr>
            <a:spLocks noChangeShapeType="1"/>
          </p:cNvSpPr>
          <p:nvPr/>
        </p:nvSpPr>
        <p:spPr bwMode="auto">
          <a:xfrm>
            <a:off x="838200" y="2667000"/>
            <a:ext cx="0" cy="11430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335884" name="Line 12"/>
          <p:cNvSpPr>
            <a:spLocks noChangeShapeType="1"/>
          </p:cNvSpPr>
          <p:nvPr/>
        </p:nvSpPr>
        <p:spPr bwMode="auto">
          <a:xfrm flipV="1">
            <a:off x="1752600" y="2057400"/>
            <a:ext cx="0" cy="1752600"/>
          </a:xfrm>
          <a:prstGeom prst="line">
            <a:avLst/>
          </a:prstGeom>
          <a:noFill/>
          <a:ln w="9525">
            <a:solidFill>
              <a:schemeClr val="tx1"/>
            </a:solidFill>
            <a:miter lim="800000"/>
            <a:headEnd/>
            <a:tailEnd/>
          </a:ln>
        </p:spPr>
        <p:txBody>
          <a:bodyPr wrap="none"/>
          <a:lstStyle/>
          <a:p>
            <a:endParaRPr lang="zh-TW" altLang="en-US"/>
          </a:p>
        </p:txBody>
      </p:sp>
      <p:sp>
        <p:nvSpPr>
          <p:cNvPr id="335885" name="Line 13"/>
          <p:cNvSpPr>
            <a:spLocks noChangeShapeType="1"/>
          </p:cNvSpPr>
          <p:nvPr/>
        </p:nvSpPr>
        <p:spPr bwMode="auto">
          <a:xfrm flipV="1">
            <a:off x="3581400" y="1295400"/>
            <a:ext cx="0" cy="3048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335886" name="Rectangle 14"/>
          <p:cNvSpPr>
            <a:spLocks noChangeArrowheads="1"/>
          </p:cNvSpPr>
          <p:nvPr/>
        </p:nvSpPr>
        <p:spPr bwMode="auto">
          <a:xfrm>
            <a:off x="4800600" y="1676400"/>
            <a:ext cx="1600200" cy="457200"/>
          </a:xfrm>
          <a:prstGeom prst="rect">
            <a:avLst/>
          </a:prstGeom>
          <a:solidFill>
            <a:schemeClr val="bg1"/>
          </a:solidFill>
          <a:ln w="9525">
            <a:solidFill>
              <a:schemeClr val="tx1"/>
            </a:solidFill>
            <a:miter lim="800000"/>
            <a:headEnd/>
            <a:tailEnd/>
          </a:ln>
        </p:spPr>
        <p:txBody>
          <a:bodyPr wrap="none" anchor="ctr"/>
          <a:lstStyle/>
          <a:p>
            <a:pPr algn="ctr"/>
            <a:r>
              <a:rPr lang="en-US" altLang="zh-TW" sz="2400" b="1">
                <a:latin typeface="Times New Roman" pitchFamily="18" charset="0"/>
                <a:ea typeface="標楷體" pitchFamily="65" charset="-120"/>
              </a:rPr>
              <a:t>3.</a:t>
            </a:r>
            <a:r>
              <a:rPr lang="zh-TW" altLang="en-US" sz="2400" b="1">
                <a:latin typeface="Times New Roman" pitchFamily="18" charset="0"/>
                <a:ea typeface="標楷體" pitchFamily="65" charset="-120"/>
              </a:rPr>
              <a:t>申請轉讓</a:t>
            </a:r>
          </a:p>
        </p:txBody>
      </p:sp>
      <p:sp>
        <p:nvSpPr>
          <p:cNvPr id="335887" name="Rectangle 15"/>
          <p:cNvSpPr>
            <a:spLocks noChangeArrowheads="1"/>
          </p:cNvSpPr>
          <p:nvPr/>
        </p:nvSpPr>
        <p:spPr bwMode="auto">
          <a:xfrm>
            <a:off x="7010400" y="2286000"/>
            <a:ext cx="2133600" cy="457200"/>
          </a:xfrm>
          <a:prstGeom prst="rect">
            <a:avLst/>
          </a:prstGeom>
          <a:solidFill>
            <a:schemeClr val="bg1"/>
          </a:solidFill>
          <a:ln w="9525">
            <a:solidFill>
              <a:schemeClr val="tx1"/>
            </a:solidFill>
            <a:miter lim="800000"/>
            <a:headEnd/>
            <a:tailEnd/>
          </a:ln>
        </p:spPr>
        <p:txBody>
          <a:bodyPr wrap="none" anchor="ctr"/>
          <a:lstStyle/>
          <a:p>
            <a:pPr algn="ctr"/>
            <a:r>
              <a:rPr lang="en-US" altLang="zh-TW" sz="2400" b="1">
                <a:latin typeface="Times New Roman" pitchFamily="18" charset="0"/>
                <a:ea typeface="標楷體" pitchFamily="65" charset="-120"/>
              </a:rPr>
              <a:t>4.</a:t>
            </a:r>
            <a:r>
              <a:rPr lang="zh-TW" altLang="en-US" sz="2400" b="1">
                <a:latin typeface="Times New Roman" pitchFamily="18" charset="0"/>
                <a:ea typeface="標楷體" pitchFamily="65" charset="-120"/>
              </a:rPr>
              <a:t>已轉讓信用狀</a:t>
            </a:r>
          </a:p>
        </p:txBody>
      </p:sp>
      <p:sp>
        <p:nvSpPr>
          <p:cNvPr id="335888" name="Line 16"/>
          <p:cNvSpPr>
            <a:spLocks noChangeShapeType="1"/>
          </p:cNvSpPr>
          <p:nvPr/>
        </p:nvSpPr>
        <p:spPr bwMode="auto">
          <a:xfrm>
            <a:off x="5334000" y="1295400"/>
            <a:ext cx="0" cy="381000"/>
          </a:xfrm>
          <a:prstGeom prst="line">
            <a:avLst/>
          </a:prstGeom>
          <a:noFill/>
          <a:ln w="9525">
            <a:solidFill>
              <a:schemeClr val="tx1"/>
            </a:solidFill>
            <a:miter lim="800000"/>
            <a:headEnd/>
            <a:tailEnd/>
          </a:ln>
        </p:spPr>
        <p:txBody>
          <a:bodyPr wrap="none"/>
          <a:lstStyle/>
          <a:p>
            <a:endParaRPr lang="zh-TW" altLang="en-US"/>
          </a:p>
        </p:txBody>
      </p:sp>
      <p:sp>
        <p:nvSpPr>
          <p:cNvPr id="335889" name="Line 17"/>
          <p:cNvSpPr>
            <a:spLocks noChangeShapeType="1"/>
          </p:cNvSpPr>
          <p:nvPr/>
        </p:nvSpPr>
        <p:spPr bwMode="auto">
          <a:xfrm>
            <a:off x="5334000" y="2133600"/>
            <a:ext cx="0" cy="16764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335890" name="Line 18"/>
          <p:cNvSpPr>
            <a:spLocks noChangeShapeType="1"/>
          </p:cNvSpPr>
          <p:nvPr/>
        </p:nvSpPr>
        <p:spPr bwMode="auto">
          <a:xfrm flipV="1">
            <a:off x="8077200" y="2743200"/>
            <a:ext cx="0" cy="1066800"/>
          </a:xfrm>
          <a:prstGeom prst="line">
            <a:avLst/>
          </a:prstGeom>
          <a:noFill/>
          <a:ln w="9525">
            <a:solidFill>
              <a:schemeClr val="tx1"/>
            </a:solidFill>
            <a:miter lim="800000"/>
            <a:headEnd/>
            <a:tailEnd/>
          </a:ln>
        </p:spPr>
        <p:txBody>
          <a:bodyPr wrap="none"/>
          <a:lstStyle/>
          <a:p>
            <a:endParaRPr lang="zh-TW" altLang="en-US"/>
          </a:p>
        </p:txBody>
      </p:sp>
      <p:sp>
        <p:nvSpPr>
          <p:cNvPr id="335891" name="Line 19"/>
          <p:cNvSpPr>
            <a:spLocks noChangeShapeType="1"/>
          </p:cNvSpPr>
          <p:nvPr/>
        </p:nvSpPr>
        <p:spPr bwMode="auto">
          <a:xfrm flipV="1">
            <a:off x="8077200" y="1295400"/>
            <a:ext cx="0" cy="9906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335892" name="Rectangle 20"/>
          <p:cNvSpPr>
            <a:spLocks noChangeArrowheads="1"/>
          </p:cNvSpPr>
          <p:nvPr/>
        </p:nvSpPr>
        <p:spPr bwMode="auto">
          <a:xfrm>
            <a:off x="5562600" y="2286000"/>
            <a:ext cx="1371600" cy="838200"/>
          </a:xfrm>
          <a:prstGeom prst="rect">
            <a:avLst/>
          </a:prstGeom>
          <a:solidFill>
            <a:schemeClr val="bg1"/>
          </a:solidFill>
          <a:ln w="9525">
            <a:solidFill>
              <a:schemeClr val="tx1"/>
            </a:solidFill>
            <a:miter lim="800000"/>
            <a:headEnd/>
            <a:tailEnd/>
          </a:ln>
        </p:spPr>
        <p:txBody>
          <a:bodyPr wrap="none" anchor="ctr"/>
          <a:lstStyle/>
          <a:p>
            <a:pPr algn="ctr"/>
            <a:r>
              <a:rPr lang="en-US" altLang="zh-TW" sz="2400" b="1">
                <a:latin typeface="Times New Roman" pitchFamily="18" charset="0"/>
                <a:ea typeface="標楷體" pitchFamily="65" charset="-120"/>
              </a:rPr>
              <a:t>a.</a:t>
            </a:r>
            <a:r>
              <a:rPr lang="zh-TW" altLang="en-US" sz="2400" b="1">
                <a:latin typeface="Verdana" pitchFamily="34" charset="0"/>
                <a:ea typeface="標楷體" pitchFamily="65" charset="-120"/>
              </a:rPr>
              <a:t>第二受</a:t>
            </a:r>
          </a:p>
          <a:p>
            <a:pPr algn="ctr"/>
            <a:r>
              <a:rPr lang="zh-TW" altLang="en-US" sz="2400" b="1">
                <a:latin typeface="Verdana" pitchFamily="34" charset="0"/>
                <a:ea typeface="標楷體" pitchFamily="65" charset="-120"/>
              </a:rPr>
              <a:t>益人單據</a:t>
            </a:r>
          </a:p>
        </p:txBody>
      </p:sp>
      <p:sp>
        <p:nvSpPr>
          <p:cNvPr id="335893" name="Rectangle 21"/>
          <p:cNvSpPr>
            <a:spLocks noChangeArrowheads="1"/>
          </p:cNvSpPr>
          <p:nvPr/>
        </p:nvSpPr>
        <p:spPr bwMode="auto">
          <a:xfrm>
            <a:off x="2743200" y="2362200"/>
            <a:ext cx="2209800" cy="685800"/>
          </a:xfrm>
          <a:prstGeom prst="rect">
            <a:avLst/>
          </a:prstGeom>
          <a:solidFill>
            <a:schemeClr val="bg1"/>
          </a:solidFill>
          <a:ln w="9525">
            <a:solidFill>
              <a:schemeClr val="tx1"/>
            </a:solidFill>
            <a:miter lim="800000"/>
            <a:headEnd/>
            <a:tailEnd/>
          </a:ln>
        </p:spPr>
        <p:txBody>
          <a:bodyPr wrap="none" anchor="ctr"/>
          <a:lstStyle/>
          <a:p>
            <a:pPr algn="ctr"/>
            <a:r>
              <a:rPr lang="en-US" altLang="zh-TW" sz="2400" b="1">
                <a:latin typeface="Times New Roman" pitchFamily="18" charset="0"/>
                <a:ea typeface="標楷體" pitchFamily="65" charset="-120"/>
              </a:rPr>
              <a:t>b.</a:t>
            </a:r>
            <a:r>
              <a:rPr lang="zh-TW" altLang="en-US" sz="2400" b="1">
                <a:latin typeface="Times New Roman" pitchFamily="18" charset="0"/>
                <a:ea typeface="標楷體" pitchFamily="65" charset="-120"/>
              </a:rPr>
              <a:t>第一受益人</a:t>
            </a:r>
          </a:p>
          <a:p>
            <a:pPr algn="ctr"/>
            <a:r>
              <a:rPr lang="zh-TW" altLang="en-US" sz="2400" b="1">
                <a:latin typeface="Times New Roman" pitchFamily="18" charset="0"/>
                <a:ea typeface="標楷體" pitchFamily="65" charset="-120"/>
              </a:rPr>
              <a:t>替換發票及匯票</a:t>
            </a:r>
          </a:p>
        </p:txBody>
      </p:sp>
      <p:sp>
        <p:nvSpPr>
          <p:cNvPr id="335894" name="Rectangle 22"/>
          <p:cNvSpPr>
            <a:spLocks noChangeArrowheads="1"/>
          </p:cNvSpPr>
          <p:nvPr/>
        </p:nvSpPr>
        <p:spPr bwMode="auto">
          <a:xfrm>
            <a:off x="2362200" y="3657600"/>
            <a:ext cx="1752600" cy="838200"/>
          </a:xfrm>
          <a:prstGeom prst="rect">
            <a:avLst/>
          </a:prstGeom>
          <a:solidFill>
            <a:schemeClr val="bg1"/>
          </a:solidFill>
          <a:ln w="9525">
            <a:solidFill>
              <a:schemeClr val="tx1"/>
            </a:solidFill>
            <a:miter lim="800000"/>
            <a:headEnd/>
            <a:tailEnd/>
          </a:ln>
        </p:spPr>
        <p:txBody>
          <a:bodyPr wrap="none" anchor="ctr"/>
          <a:lstStyle/>
          <a:p>
            <a:pPr algn="ctr"/>
            <a:r>
              <a:rPr lang="en-US" altLang="zh-TW" sz="2400" b="1">
                <a:latin typeface="Times New Roman" pitchFamily="18" charset="0"/>
                <a:ea typeface="標楷體" pitchFamily="65" charset="-120"/>
              </a:rPr>
              <a:t>c.</a:t>
            </a:r>
            <a:r>
              <a:rPr lang="zh-TW" altLang="en-US" sz="2400" b="1">
                <a:latin typeface="Times New Roman" pitchFamily="18" charset="0"/>
                <a:ea typeface="標楷體" pitchFamily="65" charset="-120"/>
              </a:rPr>
              <a:t>提示替換</a:t>
            </a:r>
          </a:p>
          <a:p>
            <a:pPr algn="ctr"/>
            <a:r>
              <a:rPr lang="zh-TW" altLang="en-US" sz="2400" b="1">
                <a:latin typeface="Times New Roman" pitchFamily="18" charset="0"/>
                <a:ea typeface="標楷體" pitchFamily="65" charset="-120"/>
              </a:rPr>
              <a:t>後之單據</a:t>
            </a:r>
          </a:p>
        </p:txBody>
      </p:sp>
      <p:sp>
        <p:nvSpPr>
          <p:cNvPr id="335895" name="Line 23"/>
          <p:cNvSpPr>
            <a:spLocks noChangeShapeType="1"/>
          </p:cNvSpPr>
          <p:nvPr/>
        </p:nvSpPr>
        <p:spPr bwMode="auto">
          <a:xfrm>
            <a:off x="6705600" y="1295400"/>
            <a:ext cx="0" cy="990600"/>
          </a:xfrm>
          <a:prstGeom prst="line">
            <a:avLst/>
          </a:prstGeom>
          <a:noFill/>
          <a:ln w="9525">
            <a:solidFill>
              <a:schemeClr val="tx1"/>
            </a:solidFill>
            <a:miter lim="800000"/>
            <a:headEnd/>
            <a:tailEnd/>
          </a:ln>
        </p:spPr>
        <p:txBody>
          <a:bodyPr wrap="none"/>
          <a:lstStyle/>
          <a:p>
            <a:endParaRPr lang="zh-TW" altLang="en-US"/>
          </a:p>
        </p:txBody>
      </p:sp>
      <p:sp>
        <p:nvSpPr>
          <p:cNvPr id="335896" name="Line 24"/>
          <p:cNvSpPr>
            <a:spLocks noChangeShapeType="1"/>
          </p:cNvSpPr>
          <p:nvPr/>
        </p:nvSpPr>
        <p:spPr bwMode="auto">
          <a:xfrm>
            <a:off x="6705600" y="3124200"/>
            <a:ext cx="0" cy="6858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335897" name="Line 25"/>
          <p:cNvSpPr>
            <a:spLocks noChangeShapeType="1"/>
          </p:cNvSpPr>
          <p:nvPr/>
        </p:nvSpPr>
        <p:spPr bwMode="auto">
          <a:xfrm>
            <a:off x="4648200" y="1295400"/>
            <a:ext cx="0" cy="1066800"/>
          </a:xfrm>
          <a:prstGeom prst="line">
            <a:avLst/>
          </a:prstGeom>
          <a:noFill/>
          <a:ln w="9525">
            <a:solidFill>
              <a:schemeClr val="tx1"/>
            </a:solidFill>
            <a:miter lim="800000"/>
            <a:headEnd/>
            <a:tailEnd/>
          </a:ln>
        </p:spPr>
        <p:txBody>
          <a:bodyPr wrap="none"/>
          <a:lstStyle/>
          <a:p>
            <a:endParaRPr lang="zh-TW" altLang="en-US"/>
          </a:p>
        </p:txBody>
      </p:sp>
      <p:sp>
        <p:nvSpPr>
          <p:cNvPr id="335898" name="Line 26"/>
          <p:cNvSpPr>
            <a:spLocks noChangeShapeType="1"/>
          </p:cNvSpPr>
          <p:nvPr/>
        </p:nvSpPr>
        <p:spPr bwMode="auto">
          <a:xfrm>
            <a:off x="4648200" y="3048000"/>
            <a:ext cx="0" cy="7620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335899" name="Line 27"/>
          <p:cNvSpPr>
            <a:spLocks noChangeShapeType="1"/>
          </p:cNvSpPr>
          <p:nvPr/>
        </p:nvSpPr>
        <p:spPr bwMode="auto">
          <a:xfrm>
            <a:off x="4114800" y="4038600"/>
            <a:ext cx="457200" cy="0"/>
          </a:xfrm>
          <a:prstGeom prst="line">
            <a:avLst/>
          </a:prstGeom>
          <a:noFill/>
          <a:ln w="9525">
            <a:solidFill>
              <a:schemeClr val="tx1"/>
            </a:solidFill>
            <a:miter lim="800000"/>
            <a:headEnd/>
            <a:tailEnd/>
          </a:ln>
        </p:spPr>
        <p:txBody>
          <a:bodyPr wrap="none"/>
          <a:lstStyle/>
          <a:p>
            <a:endParaRPr lang="zh-TW" altLang="en-US"/>
          </a:p>
        </p:txBody>
      </p:sp>
      <p:sp>
        <p:nvSpPr>
          <p:cNvPr id="335900" name="Line 28"/>
          <p:cNvSpPr>
            <a:spLocks noChangeShapeType="1"/>
          </p:cNvSpPr>
          <p:nvPr/>
        </p:nvSpPr>
        <p:spPr bwMode="auto">
          <a:xfrm flipH="1">
            <a:off x="1981200" y="4038600"/>
            <a:ext cx="381000" cy="0"/>
          </a:xfrm>
          <a:prstGeom prst="line">
            <a:avLst/>
          </a:prstGeom>
          <a:noFill/>
          <a:ln w="9525">
            <a:solidFill>
              <a:schemeClr val="tx1"/>
            </a:solidFill>
            <a:miter lim="800000"/>
            <a:headEnd/>
            <a:tailEnd type="triangle" w="med" len="med"/>
          </a:ln>
        </p:spPr>
        <p:txBody>
          <a:bodyPr wrap="none"/>
          <a:lstStyle/>
          <a:p>
            <a:endParaRPr lang="zh-TW" altLang="en-US"/>
          </a:p>
        </p:txBody>
      </p:sp>
      <p:sp>
        <p:nvSpPr>
          <p:cNvPr id="335901" name="Rectangle 29"/>
          <p:cNvSpPr>
            <a:spLocks noChangeArrowheads="1"/>
          </p:cNvSpPr>
          <p:nvPr/>
        </p:nvSpPr>
        <p:spPr bwMode="auto">
          <a:xfrm>
            <a:off x="228600" y="5013325"/>
            <a:ext cx="8763000" cy="1512019"/>
          </a:xfrm>
          <a:prstGeom prst="rect">
            <a:avLst/>
          </a:prstGeom>
          <a:noFill/>
          <a:ln w="9525">
            <a:solidFill>
              <a:schemeClr val="tx1"/>
            </a:solidFill>
            <a:miter lim="800000"/>
            <a:headEnd/>
            <a:tailEnd/>
          </a:ln>
        </p:spPr>
        <p:txBody>
          <a:bodyPr wrap="none" anchor="ctr"/>
          <a:lstStyle/>
          <a:p>
            <a:pPr algn="ctr"/>
            <a:r>
              <a:rPr lang="zh-TW" altLang="en-US" sz="2800" b="1" dirty="0">
                <a:latin typeface="Times New Roman" pitchFamily="18" charset="0"/>
                <a:ea typeface="標楷體" pitchFamily="65" charset="-120"/>
              </a:rPr>
              <a:t>註</a:t>
            </a:r>
            <a:r>
              <a:rPr lang="en-US" altLang="zh-TW" sz="2800" b="1" dirty="0">
                <a:latin typeface="Times New Roman" pitchFamily="18" charset="0"/>
                <a:ea typeface="標楷體" pitchFamily="65" charset="-120"/>
              </a:rPr>
              <a:t>:</a:t>
            </a:r>
            <a:r>
              <a:rPr lang="zh-TW" altLang="en-US" sz="2800" b="1" dirty="0">
                <a:latin typeface="Times New Roman" pitchFamily="18" charset="0"/>
                <a:ea typeface="標楷體" pitchFamily="65" charset="-120"/>
              </a:rPr>
              <a:t>第</a:t>
            </a:r>
            <a:r>
              <a:rPr lang="en-US" altLang="zh-TW" sz="2800" b="1" dirty="0">
                <a:latin typeface="Times New Roman" pitchFamily="18" charset="0"/>
                <a:ea typeface="標楷體" pitchFamily="65" charset="-120"/>
              </a:rPr>
              <a:t>38</a:t>
            </a:r>
            <a:r>
              <a:rPr lang="zh-TW" altLang="en-US" sz="2800" b="1" dirty="0">
                <a:latin typeface="Times New Roman" pitchFamily="18" charset="0"/>
                <a:ea typeface="標楷體" pitchFamily="65" charset="-120"/>
              </a:rPr>
              <a:t>條</a:t>
            </a:r>
            <a:r>
              <a:rPr lang="en-US" altLang="zh-TW" sz="2800" b="1" dirty="0">
                <a:latin typeface="Times New Roman" pitchFamily="18" charset="0"/>
                <a:ea typeface="標楷體" pitchFamily="65" charset="-120"/>
              </a:rPr>
              <a:t>k</a:t>
            </a:r>
            <a:r>
              <a:rPr lang="zh-TW" altLang="en-US" sz="2800" b="1" dirty="0">
                <a:latin typeface="Times New Roman" pitchFamily="18" charset="0"/>
                <a:ea typeface="標楷體" pitchFamily="65" charset="-120"/>
              </a:rPr>
              <a:t>項規定</a:t>
            </a:r>
            <a:r>
              <a:rPr lang="en-US" altLang="zh-TW" sz="2800" b="1" dirty="0">
                <a:latin typeface="Times New Roman" pitchFamily="18" charset="0"/>
                <a:ea typeface="標楷體" pitchFamily="65" charset="-120"/>
              </a:rPr>
              <a:t>,</a:t>
            </a:r>
            <a:r>
              <a:rPr lang="zh-TW" altLang="en-US" sz="2800" b="1" dirty="0">
                <a:latin typeface="Times New Roman" pitchFamily="18" charset="0"/>
                <a:ea typeface="標楷體" pitchFamily="65" charset="-120"/>
              </a:rPr>
              <a:t>第二受益人之單據提示須</a:t>
            </a:r>
            <a:r>
              <a:rPr lang="zh-TW" altLang="en-US" sz="2800" b="1" dirty="0" smtClean="0">
                <a:latin typeface="Times New Roman" pitchFamily="18" charset="0"/>
                <a:ea typeface="標楷體" pitchFamily="65" charset="-120"/>
              </a:rPr>
              <a:t>向</a:t>
            </a:r>
            <a:endParaRPr lang="en-US" altLang="zh-TW" sz="2800" b="1" dirty="0" smtClean="0">
              <a:latin typeface="Times New Roman" pitchFamily="18" charset="0"/>
              <a:ea typeface="標楷體" pitchFamily="65" charset="-120"/>
            </a:endParaRPr>
          </a:p>
          <a:p>
            <a:pPr algn="ctr"/>
            <a:r>
              <a:rPr lang="zh-TW" altLang="en-US" sz="2800" b="1" dirty="0" smtClean="0">
                <a:latin typeface="Times New Roman" pitchFamily="18" charset="0"/>
                <a:ea typeface="標楷體" pitchFamily="65" charset="-120"/>
              </a:rPr>
              <a:t>轉讓</a:t>
            </a:r>
            <a:r>
              <a:rPr lang="zh-TW" altLang="en-US" sz="2800" b="1" dirty="0">
                <a:latin typeface="Times New Roman" pitchFamily="18" charset="0"/>
                <a:ea typeface="標楷體" pitchFamily="65" charset="-120"/>
              </a:rPr>
              <a:t>銀行</a:t>
            </a:r>
            <a:r>
              <a:rPr lang="zh-TW" altLang="en-US" sz="2800" b="1" dirty="0" smtClean="0">
                <a:latin typeface="Times New Roman" pitchFamily="18" charset="0"/>
                <a:ea typeface="標楷體" pitchFamily="65" charset="-120"/>
              </a:rPr>
              <a:t>提示因此</a:t>
            </a:r>
            <a:r>
              <a:rPr lang="en-US" altLang="zh-TW" sz="2800" b="1" dirty="0">
                <a:latin typeface="Times New Roman" pitchFamily="18" charset="0"/>
                <a:ea typeface="標楷體" pitchFamily="65" charset="-120"/>
              </a:rPr>
              <a:t>,</a:t>
            </a:r>
            <a:r>
              <a:rPr lang="zh-TW" altLang="en-US" sz="2800" b="1" dirty="0">
                <a:latin typeface="Times New Roman" pitchFamily="18" charset="0"/>
                <a:ea typeface="標楷體" pitchFamily="65" charset="-120"/>
              </a:rPr>
              <a:t>在不換單轉讓之信用狀</a:t>
            </a:r>
            <a:r>
              <a:rPr lang="en-US" altLang="zh-TW" sz="2800" b="1" dirty="0" smtClean="0">
                <a:latin typeface="Times New Roman" pitchFamily="18" charset="0"/>
                <a:ea typeface="標楷體" pitchFamily="65" charset="-120"/>
              </a:rPr>
              <a:t>,</a:t>
            </a:r>
          </a:p>
          <a:p>
            <a:pPr algn="ctr"/>
            <a:r>
              <a:rPr lang="zh-TW" altLang="en-US" sz="2800" b="1" dirty="0" smtClean="0">
                <a:latin typeface="Times New Roman" pitchFamily="18" charset="0"/>
                <a:ea typeface="標楷體" pitchFamily="65" charset="-120"/>
              </a:rPr>
              <a:t>應</a:t>
            </a:r>
            <a:r>
              <a:rPr lang="zh-TW" altLang="en-US" sz="2800" b="1" dirty="0">
                <a:latin typeface="Times New Roman" pitchFamily="18" charset="0"/>
                <a:ea typeface="標楷體" pitchFamily="65" charset="-120"/>
              </a:rPr>
              <a:t>注意此項規定之排除</a:t>
            </a:r>
            <a:r>
              <a:rPr lang="en-US" altLang="zh-TW" sz="2800" b="1" dirty="0">
                <a:latin typeface="Times New Roman" pitchFamily="18" charset="0"/>
                <a:ea typeface="標楷體" pitchFamily="65" charset="-120"/>
              </a:rPr>
              <a:t>.</a:t>
            </a:r>
          </a:p>
        </p:txBody>
      </p:sp>
      <p:sp>
        <p:nvSpPr>
          <p:cNvPr id="30" name="投影片編號版面配置區 29"/>
          <p:cNvSpPr>
            <a:spLocks noGrp="1"/>
          </p:cNvSpPr>
          <p:nvPr>
            <p:ph type="sldNum" sz="quarter" idx="12"/>
          </p:nvPr>
        </p:nvSpPr>
        <p:spPr/>
        <p:txBody>
          <a:bodyPr/>
          <a:lstStyle/>
          <a:p>
            <a:fld id="{12D423E9-5AD9-49D9-8F0C-CDC9C9650DC8}" type="slidenum">
              <a:rPr lang="zh-TW" altLang="en-US" smtClean="0"/>
              <a:pPr/>
              <a:t>368</a:t>
            </a:fld>
            <a:endParaRPr lang="zh-TW" altLang="en-US"/>
          </a:p>
        </p:txBody>
      </p:sp>
    </p:spTree>
    <p:extLst>
      <p:ext uri="{BB962C8B-B14F-4D97-AF65-F5344CB8AC3E}">
        <p14:creationId xmlns:p14="http://schemas.microsoft.com/office/powerpoint/2010/main" xmlns="" val="3120672953"/>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122238"/>
            <a:ext cx="7543800" cy="930275"/>
          </a:xfrm>
        </p:spPr>
        <p:txBody>
          <a:bodyPr>
            <a:normAutofit/>
          </a:bodyPr>
          <a:lstStyle/>
          <a:p>
            <a:pPr algn="ctr" eaLnBrk="1" hangingPunct="1"/>
            <a:r>
              <a:rPr lang="zh-TW" altLang="en-US" sz="4000" b="1" dirty="0" smtClean="0">
                <a:ea typeface="標楷體" pitchFamily="65" charset="-120"/>
              </a:rPr>
              <a:t>三角貿易轉開狀應注意事項</a:t>
            </a:r>
          </a:p>
        </p:txBody>
      </p:sp>
      <p:sp>
        <p:nvSpPr>
          <p:cNvPr id="263171" name="Rectangle 3"/>
          <p:cNvSpPr>
            <a:spLocks noGrp="1" noChangeArrowheads="1"/>
          </p:cNvSpPr>
          <p:nvPr>
            <p:ph type="body" idx="1"/>
          </p:nvPr>
        </p:nvSpPr>
        <p:spPr>
          <a:xfrm>
            <a:off x="323850" y="1125538"/>
            <a:ext cx="8286750" cy="5732462"/>
          </a:xfrm>
        </p:spPr>
        <p:txBody>
          <a:bodyPr/>
          <a:lstStyle/>
          <a:p>
            <a:pPr eaLnBrk="1" hangingPunct="1"/>
            <a:r>
              <a:rPr lang="zh-TW" altLang="en-US" sz="2800" b="1" smtClean="0">
                <a:latin typeface="Times New Roman" pitchFamily="18" charset="0"/>
                <a:ea typeface="標楷體" pitchFamily="65" charset="-120"/>
              </a:rPr>
              <a:t>僅係單據之交易</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 交易內容</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貨物流程掌控不易</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風險較高</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應加強控管</a:t>
            </a:r>
            <a:r>
              <a:rPr lang="en-US" altLang="zh-TW" sz="2800" b="1" smtClean="0">
                <a:latin typeface="Times New Roman" pitchFamily="18" charset="0"/>
                <a:ea typeface="標楷體" pitchFamily="65" charset="-120"/>
              </a:rPr>
              <a:t>.</a:t>
            </a:r>
            <a:endParaRPr lang="zh-TW" altLang="en-US" sz="2800" b="1" smtClean="0">
              <a:latin typeface="Times New Roman" pitchFamily="18" charset="0"/>
              <a:ea typeface="標楷體" pitchFamily="65" charset="-120"/>
            </a:endParaRPr>
          </a:p>
          <a:p>
            <a:pPr eaLnBrk="1" hangingPunct="1"/>
            <a:r>
              <a:rPr lang="zh-TW" altLang="en-US" sz="2800" b="1" smtClean="0">
                <a:latin typeface="Times New Roman" pitchFamily="18" charset="0"/>
                <a:ea typeface="標楷體" pitchFamily="65" charset="-120"/>
              </a:rPr>
              <a:t>憑</a:t>
            </a:r>
            <a:r>
              <a:rPr lang="en-US" altLang="zh-TW" sz="2800" b="1" smtClean="0">
                <a:latin typeface="Times New Roman" pitchFamily="18" charset="0"/>
                <a:ea typeface="標楷體" pitchFamily="65" charset="-120"/>
              </a:rPr>
              <a:t>MASTER L/C </a:t>
            </a:r>
            <a:r>
              <a:rPr lang="zh-TW" altLang="en-US" sz="2800" b="1" smtClean="0">
                <a:latin typeface="Times New Roman" pitchFamily="18" charset="0"/>
                <a:ea typeface="標楷體" pitchFamily="65" charset="-120"/>
              </a:rPr>
              <a:t>轉開</a:t>
            </a:r>
            <a:r>
              <a:rPr lang="en-US" altLang="zh-TW" sz="2800" b="1" smtClean="0">
                <a:latin typeface="Times New Roman" pitchFamily="18" charset="0"/>
                <a:ea typeface="標楷體" pitchFamily="65" charset="-120"/>
              </a:rPr>
              <a:t>Back-to-Back L/C</a:t>
            </a:r>
            <a:r>
              <a:rPr lang="zh-TW" altLang="en-US" sz="2800" b="1" smtClean="0">
                <a:latin typeface="Times New Roman" pitchFamily="18" charset="0"/>
                <a:ea typeface="標楷體" pitchFamily="65" charset="-120"/>
              </a:rPr>
              <a:t>應注意換單及避免重覆融資。</a:t>
            </a:r>
          </a:p>
          <a:p>
            <a:pPr eaLnBrk="1" hangingPunct="1"/>
            <a:r>
              <a:rPr lang="zh-TW" altLang="en-US" sz="2800" b="1" smtClean="0">
                <a:latin typeface="Times New Roman" pitchFamily="18" charset="0"/>
                <a:ea typeface="標楷體" pitchFamily="65" charset="-120"/>
              </a:rPr>
              <a:t>憑</a:t>
            </a:r>
            <a:r>
              <a:rPr lang="en-US" altLang="zh-TW" sz="2800" b="1" smtClean="0">
                <a:latin typeface="Times New Roman" pitchFamily="18" charset="0"/>
                <a:ea typeface="標楷體" pitchFamily="65" charset="-120"/>
              </a:rPr>
              <a:t>MASTER L/C </a:t>
            </a:r>
            <a:r>
              <a:rPr lang="zh-TW" altLang="en-US" sz="2800" b="1" smtClean="0">
                <a:latin typeface="Times New Roman" pitchFamily="18" charset="0"/>
                <a:ea typeface="標楷體" pitchFamily="65" charset="-120"/>
              </a:rPr>
              <a:t>轉開</a:t>
            </a:r>
            <a:r>
              <a:rPr lang="en-US" altLang="zh-TW" sz="2800" b="1" smtClean="0">
                <a:latin typeface="Times New Roman" pitchFamily="18" charset="0"/>
                <a:ea typeface="標楷體" pitchFamily="65" charset="-120"/>
              </a:rPr>
              <a:t>Back-to-Back L/C,</a:t>
            </a:r>
            <a:r>
              <a:rPr lang="zh-TW" altLang="en-US" sz="2800" b="1" smtClean="0">
                <a:latin typeface="Times New Roman" pitchFamily="18" charset="0"/>
                <a:ea typeface="標楷體" pitchFamily="65" charset="-120"/>
              </a:rPr>
              <a:t>兩者是分立之契約</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轉開狀銀行不得以</a:t>
            </a:r>
            <a:r>
              <a:rPr lang="en-US" altLang="zh-TW" sz="2800" b="1" smtClean="0">
                <a:latin typeface="Times New Roman" pitchFamily="18" charset="0"/>
                <a:ea typeface="標楷體" pitchFamily="65" charset="-120"/>
              </a:rPr>
              <a:t>Back-to-Back L/C</a:t>
            </a:r>
            <a:r>
              <a:rPr lang="zh-TW" altLang="en-US" sz="2800" b="1" smtClean="0">
                <a:latin typeface="Times New Roman" pitchFamily="18" charset="0"/>
                <a:ea typeface="標楷體" pitchFamily="65" charset="-120"/>
              </a:rPr>
              <a:t>之單據不符</a:t>
            </a:r>
            <a:r>
              <a:rPr lang="en-US" altLang="zh-TW" sz="2800" b="1" smtClean="0">
                <a:latin typeface="Times New Roman" pitchFamily="18" charset="0"/>
                <a:ea typeface="標楷體" pitchFamily="65" charset="-120"/>
              </a:rPr>
              <a:t>MASTER L/C </a:t>
            </a:r>
            <a:r>
              <a:rPr lang="zh-TW" altLang="en-US" sz="2800" b="1" smtClean="0">
                <a:latin typeface="Times New Roman" pitchFamily="18" charset="0"/>
                <a:ea typeface="標楷體" pitchFamily="65" charset="-120"/>
              </a:rPr>
              <a:t>之規定</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為理由</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主張拒付</a:t>
            </a:r>
            <a:r>
              <a:rPr lang="en-US" altLang="zh-TW" sz="2800" b="1" smtClean="0">
                <a:latin typeface="Times New Roman" pitchFamily="18" charset="0"/>
                <a:ea typeface="標楷體" pitchFamily="65" charset="-120"/>
              </a:rPr>
              <a:t>.</a:t>
            </a:r>
            <a:endParaRPr lang="zh-TW" altLang="en-US" sz="2800" b="1" smtClean="0">
              <a:latin typeface="Times New Roman" pitchFamily="18" charset="0"/>
              <a:ea typeface="標楷體" pitchFamily="65" charset="-120"/>
            </a:endParaRPr>
          </a:p>
          <a:p>
            <a:pPr eaLnBrk="1" hangingPunct="1"/>
            <a:r>
              <a:rPr lang="zh-TW" altLang="en-US" sz="2800" b="1" smtClean="0">
                <a:latin typeface="Times New Roman" pitchFamily="18" charset="0"/>
                <a:ea typeface="標楷體" pitchFamily="65" charset="-120"/>
                <a:cs typeface="Times New Roman" pitchFamily="18" charset="0"/>
              </a:rPr>
              <a:t>應注意依據國際商會之意見</a:t>
            </a:r>
            <a:r>
              <a:rPr lang="en-US" altLang="zh-TW" sz="2800" b="1" smtClean="0">
                <a:latin typeface="Times New Roman" pitchFamily="18" charset="0"/>
                <a:ea typeface="標楷體" pitchFamily="65" charset="-120"/>
                <a:cs typeface="Times New Roman" pitchFamily="18" charset="0"/>
              </a:rPr>
              <a:t>,</a:t>
            </a:r>
            <a:r>
              <a:rPr lang="zh-TW" altLang="en-US" sz="2800" b="1" smtClean="0">
                <a:latin typeface="Times New Roman" pitchFamily="18" charset="0"/>
                <a:ea typeface="標楷體" pitchFamily="65" charset="-120"/>
                <a:cs typeface="Times New Roman" pitchFamily="18" charset="0"/>
              </a:rPr>
              <a:t>信用狀統一慣例並未規範</a:t>
            </a:r>
            <a:r>
              <a:rPr lang="en-US" altLang="zh-TW" sz="2800" b="1" smtClean="0">
                <a:latin typeface="Times New Roman" pitchFamily="18" charset="0"/>
                <a:ea typeface="標楷體" pitchFamily="65" charset="-120"/>
                <a:cs typeface="Times New Roman" pitchFamily="18" charset="0"/>
              </a:rPr>
              <a:t>Back-to-Back L/C.</a:t>
            </a:r>
            <a:endParaRPr lang="zh-TW" altLang="en-US" sz="2800" b="1" smtClean="0">
              <a:latin typeface="Times New Roman" pitchFamily="18" charset="0"/>
              <a:ea typeface="標楷體" pitchFamily="65" charset="-120"/>
              <a:cs typeface="Times New Roman" pitchFamily="18" charset="0"/>
            </a:endParaRPr>
          </a:p>
          <a:p>
            <a:pPr eaLnBrk="1" hangingPunct="1"/>
            <a:r>
              <a:rPr lang="zh-TW" altLang="en-US" sz="2800" b="1" smtClean="0">
                <a:latin typeface="Times New Roman" pitchFamily="18" charset="0"/>
                <a:ea typeface="標楷體" pitchFamily="65" charset="-120"/>
              </a:rPr>
              <a:t>注意開狀之技巧有效期間</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提示期間及地點之安排</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補償方式</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提單之替換或修改</a:t>
            </a:r>
            <a:r>
              <a:rPr lang="en-US" altLang="zh-TW" sz="2800" b="1" smtClean="0">
                <a:latin typeface="Times New Roman" pitchFamily="18" charset="0"/>
                <a:ea typeface="標楷體" pitchFamily="65" charset="-120"/>
              </a:rPr>
              <a:t>;</a:t>
            </a:r>
            <a:r>
              <a:rPr lang="zh-TW" altLang="en-US" sz="2800" b="1" smtClean="0">
                <a:latin typeface="Times New Roman" pitchFamily="18" charset="0"/>
                <a:ea typeface="標楷體" pitchFamily="65" charset="-120"/>
              </a:rPr>
              <a:t>保險金額之安排等。</a:t>
            </a:r>
          </a:p>
        </p:txBody>
      </p:sp>
      <p:sp>
        <p:nvSpPr>
          <p:cNvPr id="4" name="投影片編號版面配置區 3"/>
          <p:cNvSpPr>
            <a:spLocks noGrp="1"/>
          </p:cNvSpPr>
          <p:nvPr>
            <p:ph type="sldNum" sz="quarter" idx="12"/>
          </p:nvPr>
        </p:nvSpPr>
        <p:spPr/>
        <p:txBody>
          <a:bodyPr/>
          <a:lstStyle/>
          <a:p>
            <a:fld id="{6D447E34-87FF-4364-9729-FBEAB2C4B0ED}" type="slidenum">
              <a:rPr lang="zh-TW" altLang="en-US" smtClean="0"/>
              <a:pPr/>
              <a:t>369</a:t>
            </a:fld>
            <a:endParaRPr lang="zh-TW" altLang="en-US"/>
          </a:p>
        </p:txBody>
      </p:sp>
    </p:spTree>
    <p:extLst>
      <p:ext uri="{BB962C8B-B14F-4D97-AF65-F5344CB8AC3E}">
        <p14:creationId xmlns:p14="http://schemas.microsoft.com/office/powerpoint/2010/main" xmlns="" val="700086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TW" altLang="zh-TW" b="1" dirty="0"/>
              <a:t>跨太平洋戰略經濟夥伴關係協定</a:t>
            </a:r>
            <a:r>
              <a:rPr lang="en-US" altLang="zh-TW" b="1" dirty="0"/>
              <a:t>(Trans-Pacific Partnership</a:t>
            </a:r>
            <a:r>
              <a:rPr lang="zh-TW" altLang="zh-TW" b="1" dirty="0"/>
              <a:t>，</a:t>
            </a:r>
            <a:r>
              <a:rPr lang="en-US" altLang="zh-TW" b="1" dirty="0"/>
              <a:t>TPP)</a:t>
            </a:r>
            <a:endParaRPr lang="zh-TW" altLang="en-US"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37</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是由亞太經濟合作會議成員國</a:t>
            </a:r>
            <a:r>
              <a:rPr lang="zh-TW" altLang="zh-TW" sz="3200" b="1" dirty="0" smtClean="0">
                <a:latin typeface="Times New Roman" panose="02020603050405020304" pitchFamily="18" charset="0"/>
                <a:cs typeface="Times New Roman" panose="02020603050405020304" pitchFamily="18" charset="0"/>
              </a:rPr>
              <a:t>發起</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從</a:t>
            </a:r>
            <a:r>
              <a:rPr lang="en-US" altLang="zh-TW" sz="3200" b="1" dirty="0">
                <a:latin typeface="Times New Roman" panose="02020603050405020304" pitchFamily="18" charset="0"/>
                <a:cs typeface="Times New Roman" panose="02020603050405020304" pitchFamily="18" charset="0"/>
              </a:rPr>
              <a:t>2002</a:t>
            </a:r>
            <a:r>
              <a:rPr lang="zh-TW" altLang="zh-TW" sz="3200" b="1" dirty="0">
                <a:latin typeface="Times New Roman" panose="02020603050405020304" pitchFamily="18" charset="0"/>
                <a:cs typeface="Times New Roman" panose="02020603050405020304" pitchFamily="18" charset="0"/>
              </a:rPr>
              <a:t>年開始醞釀的一組多邊關係的自由貿易</a:t>
            </a:r>
            <a:r>
              <a:rPr lang="zh-TW" altLang="zh-TW" sz="3200" b="1" dirty="0" smtClean="0">
                <a:latin typeface="Times New Roman" panose="02020603050405020304" pitchFamily="18" charset="0"/>
                <a:cs typeface="Times New Roman" panose="02020603050405020304" pitchFamily="18" charset="0"/>
              </a:rPr>
              <a:t>協定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旨在</a:t>
            </a:r>
            <a:r>
              <a:rPr lang="zh-TW" altLang="zh-TW" sz="3200" b="1" dirty="0">
                <a:latin typeface="Times New Roman" panose="02020603050405020304" pitchFamily="18" charset="0"/>
                <a:cs typeface="Times New Roman" panose="02020603050405020304" pitchFamily="18" charset="0"/>
              </a:rPr>
              <a:t>促進亞太地區的貿易</a:t>
            </a:r>
            <a:r>
              <a:rPr lang="zh-TW" altLang="zh-TW" sz="3200" b="1" dirty="0" smtClean="0">
                <a:latin typeface="Times New Roman" panose="02020603050405020304" pitchFamily="18" charset="0"/>
                <a:cs typeface="Times New Roman" panose="02020603050405020304" pitchFamily="18" charset="0"/>
              </a:rPr>
              <a:t>自由化</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跨</a:t>
            </a:r>
            <a:r>
              <a:rPr lang="zh-TW" altLang="zh-TW" sz="3200" b="1" dirty="0">
                <a:latin typeface="Times New Roman" panose="02020603050405020304" pitchFamily="18" charset="0"/>
                <a:cs typeface="Times New Roman" panose="02020603050405020304" pitchFamily="18" charset="0"/>
              </a:rPr>
              <a:t>太平洋夥伴關係協議第一條一款三項</a:t>
            </a:r>
            <a:r>
              <a:rPr lang="en-US" altLang="zh-TW" sz="3200" b="1" dirty="0">
                <a:latin typeface="Times New Roman" panose="02020603050405020304" pitchFamily="18" charset="0"/>
                <a:cs typeface="Times New Roman" panose="02020603050405020304" pitchFamily="18" charset="0"/>
              </a:rPr>
              <a:t>(Article 1.1.3)</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本</a:t>
            </a:r>
            <a:r>
              <a:rPr lang="zh-TW" altLang="zh-TW" sz="3200" b="1" dirty="0">
                <a:latin typeface="Times New Roman" panose="02020603050405020304" pitchFamily="18" charset="0"/>
                <a:cs typeface="Times New Roman" panose="02020603050405020304" pitchFamily="18" charset="0"/>
              </a:rPr>
              <a:t>組織支持亞太經濟合作</a:t>
            </a:r>
            <a:r>
              <a:rPr lang="zh-TW" altLang="zh-TW" sz="3200" b="1" dirty="0" smtClean="0">
                <a:latin typeface="Times New Roman" panose="02020603050405020304" pitchFamily="18" charset="0"/>
                <a:cs typeface="Times New Roman" panose="02020603050405020304" pitchFamily="18" charset="0"/>
              </a:rPr>
              <a:t>會議</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促進</a:t>
            </a:r>
            <a:r>
              <a:rPr lang="zh-TW" altLang="zh-TW" sz="3200" b="1" dirty="0">
                <a:latin typeface="Times New Roman" panose="02020603050405020304" pitchFamily="18" charset="0"/>
                <a:cs typeface="Times New Roman" panose="02020603050405020304" pitchFamily="18" charset="0"/>
              </a:rPr>
              <a:t>自由化進程，達成自由開放貿易之</a:t>
            </a:r>
            <a:r>
              <a:rPr lang="zh-TW" altLang="zh-TW" sz="3200" b="1" dirty="0" smtClean="0">
                <a:latin typeface="Times New Roman" panose="02020603050405020304" pitchFamily="18" charset="0"/>
                <a:cs typeface="Times New Roman" panose="02020603050405020304" pitchFamily="18" charset="0"/>
              </a:rPr>
              <a:t>目的</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5453376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標題 1"/>
          <p:cNvSpPr>
            <a:spLocks noGrp="1"/>
          </p:cNvSpPr>
          <p:nvPr>
            <p:ph type="title"/>
          </p:nvPr>
        </p:nvSpPr>
        <p:spPr>
          <a:xfrm>
            <a:off x="457200" y="122238"/>
            <a:ext cx="7543800" cy="930275"/>
          </a:xfrm>
        </p:spPr>
        <p:txBody>
          <a:bodyPr/>
          <a:lstStyle/>
          <a:p>
            <a:pPr algn="ctr"/>
            <a:r>
              <a:rPr lang="zh-TW" altLang="zh-TW" sz="4000" b="1" dirty="0" smtClean="0">
                <a:latin typeface="Times New Roman" pitchFamily="18" charset="0"/>
                <a:ea typeface="標楷體" pitchFamily="65" charset="-120"/>
                <a:cs typeface="Times New Roman" pitchFamily="18" charset="0"/>
              </a:rPr>
              <a:t>開發</a:t>
            </a:r>
            <a:r>
              <a:rPr lang="en-US" altLang="zh-TW" sz="4000" b="1" dirty="0" smtClean="0">
                <a:latin typeface="Times New Roman" pitchFamily="18" charset="0"/>
                <a:ea typeface="標楷體" pitchFamily="65" charset="-120"/>
                <a:cs typeface="Times New Roman" pitchFamily="18" charset="0"/>
              </a:rPr>
              <a:t>Back-to-Back L/C</a:t>
            </a:r>
            <a:r>
              <a:rPr lang="zh-TW" altLang="zh-TW" sz="4000" b="1" dirty="0" smtClean="0">
                <a:latin typeface="Times New Roman" pitchFamily="18" charset="0"/>
                <a:ea typeface="標楷體" pitchFamily="65" charset="-120"/>
                <a:cs typeface="Times New Roman" pitchFamily="18" charset="0"/>
              </a:rPr>
              <a:t>時應注意</a:t>
            </a:r>
            <a:endParaRPr lang="zh-TW" altLang="en-US" sz="4000" b="1" dirty="0" smtClean="0">
              <a:latin typeface="Times New Roman" pitchFamily="18" charset="0"/>
              <a:ea typeface="標楷體" pitchFamily="65" charset="-120"/>
              <a:cs typeface="Times New Roman" pitchFamily="18" charset="0"/>
            </a:endParaRPr>
          </a:p>
        </p:txBody>
      </p:sp>
      <p:sp>
        <p:nvSpPr>
          <p:cNvPr id="264195" name="內容版面配置區 2"/>
          <p:cNvSpPr>
            <a:spLocks noGrp="1"/>
          </p:cNvSpPr>
          <p:nvPr>
            <p:ph idx="1"/>
          </p:nvPr>
        </p:nvSpPr>
        <p:spPr>
          <a:xfrm>
            <a:off x="0" y="1196752"/>
            <a:ext cx="9144000" cy="5256213"/>
          </a:xfrm>
        </p:spPr>
        <p:txBody>
          <a:bodyPr>
            <a:noAutofit/>
          </a:bodyPr>
          <a:lstStyle/>
          <a:p>
            <a:r>
              <a:rPr lang="zh-TW" altLang="zh-TW" sz="3200" b="1" dirty="0" smtClean="0">
                <a:latin typeface="Times New Roman" pitchFamily="18" charset="0"/>
                <a:ea typeface="標楷體" pitchFamily="65" charset="-120"/>
                <a:cs typeface="Times New Roman" pitchFamily="18" charset="0"/>
              </a:rPr>
              <a:t>轉開信用狀有效期間之截止地點，宜規定在本地或</a:t>
            </a:r>
            <a:r>
              <a:rPr lang="en-US" altLang="zh-TW" sz="3200" b="1" dirty="0" smtClean="0">
                <a:latin typeface="Times New Roman" pitchFamily="18" charset="0"/>
                <a:ea typeface="標楷體" pitchFamily="65" charset="-120"/>
                <a:cs typeface="Times New Roman" pitchFamily="18" charset="0"/>
              </a:rPr>
              <a:t>Back-to-Back L/C</a:t>
            </a:r>
            <a:r>
              <a:rPr lang="zh-TW" altLang="zh-TW" sz="3200" b="1" dirty="0" smtClean="0">
                <a:latin typeface="Times New Roman" pitchFamily="18" charset="0"/>
                <a:ea typeface="標楷體" pitchFamily="65" charset="-120"/>
                <a:cs typeface="Times New Roman" pitchFamily="18" charset="0"/>
              </a:rPr>
              <a:t>開狀銀行櫃台，信用狀有效期間及提示期間應較</a:t>
            </a:r>
            <a:r>
              <a:rPr lang="en-US" altLang="zh-TW" sz="3200" b="1" dirty="0" smtClean="0">
                <a:latin typeface="Times New Roman" pitchFamily="18" charset="0"/>
                <a:ea typeface="標楷體" pitchFamily="65" charset="-120"/>
                <a:cs typeface="Times New Roman" pitchFamily="18" charset="0"/>
              </a:rPr>
              <a:t>Master L/C</a:t>
            </a:r>
            <a:r>
              <a:rPr lang="zh-TW" altLang="zh-TW" sz="3200" b="1" dirty="0" smtClean="0">
                <a:latin typeface="Times New Roman" pitchFamily="18" charset="0"/>
                <a:ea typeface="標楷體" pitchFamily="65" charset="-120"/>
                <a:cs typeface="Times New Roman" pitchFamily="18" charset="0"/>
              </a:rPr>
              <a:t>所規定者提前及縮短，以利中間商能及時替換單據。</a:t>
            </a:r>
            <a:endParaRPr lang="en-US" altLang="zh-TW" sz="3200" b="1" dirty="0" smtClean="0">
              <a:latin typeface="Times New Roman" pitchFamily="18" charset="0"/>
              <a:ea typeface="標楷體" pitchFamily="65" charset="-120"/>
              <a:cs typeface="Times New Roman" pitchFamily="18" charset="0"/>
            </a:endParaRPr>
          </a:p>
          <a:p>
            <a:r>
              <a:rPr lang="zh-TW" altLang="zh-TW" sz="3200" b="1" dirty="0" smtClean="0">
                <a:latin typeface="Times New Roman" pitchFamily="18" charset="0"/>
                <a:ea typeface="標楷體" pitchFamily="65" charset="-120"/>
                <a:cs typeface="Times New Roman" pitchFamily="18" charset="0"/>
              </a:rPr>
              <a:t>信用狀之使用方式宜規定在轉開狀之銀行</a:t>
            </a:r>
            <a:endParaRPr lang="en-US" altLang="zh-TW" sz="3200" b="1" dirty="0" smtClean="0">
              <a:latin typeface="Times New Roman" pitchFamily="18" charset="0"/>
              <a:ea typeface="標楷體" pitchFamily="65" charset="-120"/>
              <a:cs typeface="Times New Roman" pitchFamily="18" charset="0"/>
            </a:endParaRPr>
          </a:p>
          <a:p>
            <a:r>
              <a:rPr lang="zh-TW" altLang="en-US" sz="3200" b="1" dirty="0" smtClean="0">
                <a:latin typeface="Times New Roman" pitchFamily="18" charset="0"/>
                <a:ea typeface="標楷體" pitchFamily="65" charset="-120"/>
                <a:cs typeface="Times New Roman" pitchFamily="18" charset="0"/>
              </a:rPr>
              <a:t>提單之替換</a:t>
            </a:r>
            <a:endParaRPr lang="en-US" altLang="zh-TW" sz="3200" b="1" dirty="0" smtClean="0">
              <a:latin typeface="Times New Roman" pitchFamily="18" charset="0"/>
              <a:ea typeface="標楷體" pitchFamily="65" charset="-120"/>
              <a:cs typeface="Times New Roman" pitchFamily="18" charset="0"/>
            </a:endParaRPr>
          </a:p>
          <a:p>
            <a:r>
              <a:rPr lang="zh-TW" altLang="zh-TW" sz="3200" b="1" dirty="0" smtClean="0">
                <a:latin typeface="Times New Roman" pitchFamily="18" charset="0"/>
                <a:ea typeface="標楷體" pitchFamily="65" charset="-120"/>
                <a:cs typeface="Times New Roman" pitchFamily="18" charset="0"/>
              </a:rPr>
              <a:t>倘須提示保險單據，而</a:t>
            </a:r>
            <a:r>
              <a:rPr lang="en-US" altLang="zh-TW" sz="3200" b="1" dirty="0" smtClean="0">
                <a:latin typeface="Times New Roman" pitchFamily="18" charset="0"/>
                <a:ea typeface="標楷體" pitchFamily="65" charset="-120"/>
                <a:cs typeface="Times New Roman" pitchFamily="18" charset="0"/>
              </a:rPr>
              <a:t>Back-to-Back L/C</a:t>
            </a:r>
            <a:r>
              <a:rPr lang="zh-TW" altLang="zh-TW" sz="3200" b="1" dirty="0" smtClean="0">
                <a:latin typeface="Times New Roman" pitchFamily="18" charset="0"/>
                <a:ea typeface="標楷體" pitchFamily="65" charset="-120"/>
                <a:cs typeface="Times New Roman" pitchFamily="18" charset="0"/>
              </a:rPr>
              <a:t>之信用狀金額較</a:t>
            </a:r>
            <a:r>
              <a:rPr lang="en-US" altLang="zh-TW" sz="3200" b="1" dirty="0" smtClean="0">
                <a:latin typeface="Times New Roman" pitchFamily="18" charset="0"/>
                <a:ea typeface="標楷體" pitchFamily="65" charset="-120"/>
                <a:cs typeface="Times New Roman" pitchFamily="18" charset="0"/>
              </a:rPr>
              <a:t>Master L/C</a:t>
            </a:r>
            <a:r>
              <a:rPr lang="zh-TW" altLang="zh-TW" sz="3200" b="1" dirty="0" smtClean="0">
                <a:latin typeface="Times New Roman" pitchFamily="18" charset="0"/>
                <a:ea typeface="標楷體" pitchFamily="65" charset="-120"/>
                <a:cs typeface="Times New Roman" pitchFamily="18" charset="0"/>
              </a:rPr>
              <a:t>少時，應注意提高投保金額之比率，以使換單後之投保金額能符合</a:t>
            </a:r>
            <a:r>
              <a:rPr lang="en-US" altLang="zh-TW" sz="3200" b="1" dirty="0" smtClean="0">
                <a:latin typeface="Times New Roman" pitchFamily="18" charset="0"/>
                <a:ea typeface="標楷體" pitchFamily="65" charset="-120"/>
                <a:cs typeface="Times New Roman" pitchFamily="18" charset="0"/>
              </a:rPr>
              <a:t>Master L/C</a:t>
            </a:r>
            <a:r>
              <a:rPr lang="zh-TW" altLang="zh-TW" sz="3200" b="1" dirty="0" smtClean="0">
                <a:latin typeface="Times New Roman" pitchFamily="18" charset="0"/>
                <a:ea typeface="標楷體" pitchFamily="65" charset="-120"/>
                <a:cs typeface="Times New Roman" pitchFamily="18" charset="0"/>
              </a:rPr>
              <a:t>所規定之投保金額比率</a:t>
            </a:r>
            <a:endParaRPr lang="zh-TW" altLang="en-US" sz="3200" b="1"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6D447E34-87FF-4364-9729-FBEAB2C4B0ED}" type="slidenum">
              <a:rPr lang="zh-TW" altLang="en-US" smtClean="0"/>
              <a:pPr/>
              <a:t>370</a:t>
            </a:fld>
            <a:endParaRPr lang="zh-TW" altLang="en-US"/>
          </a:p>
        </p:txBody>
      </p:sp>
    </p:spTree>
    <p:extLst>
      <p:ext uri="{BB962C8B-B14F-4D97-AF65-F5344CB8AC3E}">
        <p14:creationId xmlns:p14="http://schemas.microsoft.com/office/powerpoint/2010/main" xmlns="" val="2179207310"/>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0" y="0"/>
            <a:ext cx="6248400" cy="533400"/>
          </a:xfrm>
          <a:prstGeom prst="rect">
            <a:avLst/>
          </a:prstGeom>
          <a:solidFill>
            <a:srgbClr val="336600"/>
          </a:solidFill>
          <a:ln w="9525">
            <a:solidFill>
              <a:schemeClr val="bg2"/>
            </a:solidFill>
            <a:miter lim="800000"/>
            <a:headEnd/>
            <a:tailEnd/>
          </a:ln>
        </p:spPr>
        <p:txBody>
          <a:bodyPr wrap="none" anchor="ctr"/>
          <a:lstStyle/>
          <a:p>
            <a:pPr algn="ctr"/>
            <a:r>
              <a:rPr lang="zh-TW" altLang="en-US" sz="2800" b="1">
                <a:solidFill>
                  <a:schemeClr val="bg1"/>
                </a:solidFill>
                <a:latin typeface="Times New Roman" pitchFamily="18" charset="0"/>
                <a:ea typeface="標楷體" pitchFamily="65" charset="-120"/>
              </a:rPr>
              <a:t>轉開信用狀</a:t>
            </a:r>
            <a:r>
              <a:rPr lang="en-US" altLang="zh-TW" sz="2800" b="1">
                <a:solidFill>
                  <a:schemeClr val="bg1"/>
                </a:solidFill>
                <a:latin typeface="Times New Roman" pitchFamily="18" charset="0"/>
                <a:ea typeface="標楷體" pitchFamily="65" charset="-120"/>
              </a:rPr>
              <a:t>(Back-to-back L/C)</a:t>
            </a:r>
          </a:p>
        </p:txBody>
      </p:sp>
      <p:sp>
        <p:nvSpPr>
          <p:cNvPr id="134147" name="Rectangle 3"/>
          <p:cNvSpPr>
            <a:spLocks noChangeArrowheads="1"/>
          </p:cNvSpPr>
          <p:nvPr/>
        </p:nvSpPr>
        <p:spPr bwMode="auto">
          <a:xfrm>
            <a:off x="0" y="838200"/>
            <a:ext cx="2438400" cy="457200"/>
          </a:xfrm>
          <a:prstGeom prst="rect">
            <a:avLst/>
          </a:prstGeom>
          <a:solidFill>
            <a:srgbClr val="92D050"/>
          </a:solidFill>
          <a:ln w="9525">
            <a:solidFill>
              <a:schemeClr val="tx1"/>
            </a:solidFill>
            <a:miter lim="800000"/>
            <a:headEnd/>
            <a:tailEnd/>
          </a:ln>
        </p:spPr>
        <p:txBody>
          <a:bodyPr wrap="none" anchor="ctr"/>
          <a:lstStyle/>
          <a:p>
            <a:pPr algn="ctr"/>
            <a:r>
              <a:rPr lang="zh-TW" altLang="en-US" sz="2400" b="1" dirty="0">
                <a:latin typeface="Verdana" pitchFamily="34" charset="0"/>
                <a:ea typeface="標楷體" pitchFamily="65" charset="-120"/>
              </a:rPr>
              <a:t>買方</a:t>
            </a:r>
            <a:r>
              <a:rPr lang="en-US" altLang="zh-TW" sz="2400" b="1" dirty="0">
                <a:latin typeface="Times New Roman" pitchFamily="18" charset="0"/>
                <a:ea typeface="標楷體" pitchFamily="65" charset="-120"/>
              </a:rPr>
              <a:t>(</a:t>
            </a:r>
            <a:r>
              <a:rPr lang="zh-TW" altLang="en-US" sz="2400" b="1" dirty="0">
                <a:latin typeface="Times New Roman" pitchFamily="18" charset="0"/>
                <a:ea typeface="標楷體" pitchFamily="65" charset="-120"/>
              </a:rPr>
              <a:t>開狀申請人</a:t>
            </a:r>
            <a:r>
              <a:rPr lang="en-US" altLang="zh-TW" sz="2400" b="1" dirty="0">
                <a:latin typeface="Times New Roman" pitchFamily="18" charset="0"/>
                <a:ea typeface="標楷體" pitchFamily="65" charset="-120"/>
              </a:rPr>
              <a:t>)</a:t>
            </a:r>
          </a:p>
        </p:txBody>
      </p:sp>
      <p:sp>
        <p:nvSpPr>
          <p:cNvPr id="134148" name="Rectangle 4"/>
          <p:cNvSpPr>
            <a:spLocks noChangeArrowheads="1"/>
          </p:cNvSpPr>
          <p:nvPr/>
        </p:nvSpPr>
        <p:spPr bwMode="auto">
          <a:xfrm>
            <a:off x="2667000" y="838200"/>
            <a:ext cx="3581400" cy="457200"/>
          </a:xfrm>
          <a:prstGeom prst="rect">
            <a:avLst/>
          </a:prstGeom>
          <a:solidFill>
            <a:srgbClr val="92D050"/>
          </a:solidFill>
          <a:ln w="9525">
            <a:solidFill>
              <a:schemeClr val="tx1"/>
            </a:solidFill>
            <a:miter lim="800000"/>
            <a:headEnd/>
            <a:tailEnd/>
          </a:ln>
        </p:spPr>
        <p:txBody>
          <a:bodyPr wrap="none" anchor="ctr"/>
          <a:lstStyle/>
          <a:p>
            <a:pPr algn="ctr"/>
            <a:r>
              <a:rPr lang="zh-TW" altLang="en-US" sz="2400" b="1" dirty="0">
                <a:latin typeface="Verdana" pitchFamily="34" charset="0"/>
                <a:ea typeface="標楷體" pitchFamily="65" charset="-120"/>
              </a:rPr>
              <a:t>中間商</a:t>
            </a:r>
            <a:r>
              <a:rPr lang="en-US" altLang="zh-TW" sz="2400" b="1" dirty="0">
                <a:latin typeface="Times New Roman" pitchFamily="18" charset="0"/>
                <a:ea typeface="標楷體" pitchFamily="65" charset="-120"/>
              </a:rPr>
              <a:t>(Master L/C</a:t>
            </a:r>
            <a:r>
              <a:rPr lang="zh-TW" altLang="en-US" sz="2400" b="1" dirty="0">
                <a:latin typeface="Times New Roman" pitchFamily="18" charset="0"/>
                <a:ea typeface="標楷體" pitchFamily="65" charset="-120"/>
              </a:rPr>
              <a:t>受益人</a:t>
            </a:r>
            <a:r>
              <a:rPr lang="en-US" altLang="zh-TW" sz="2400" b="1" dirty="0">
                <a:latin typeface="Times New Roman" pitchFamily="18" charset="0"/>
                <a:ea typeface="標楷體" pitchFamily="65" charset="-120"/>
              </a:rPr>
              <a:t>)</a:t>
            </a:r>
            <a:endParaRPr lang="en-US" altLang="zh-TW" sz="2400" b="1" dirty="0">
              <a:latin typeface="Verdana" pitchFamily="34" charset="0"/>
              <a:ea typeface="標楷體" pitchFamily="65" charset="-120"/>
            </a:endParaRPr>
          </a:p>
        </p:txBody>
      </p:sp>
      <p:sp>
        <p:nvSpPr>
          <p:cNvPr id="134149" name="Rectangle 5"/>
          <p:cNvSpPr>
            <a:spLocks noChangeArrowheads="1"/>
          </p:cNvSpPr>
          <p:nvPr/>
        </p:nvSpPr>
        <p:spPr bwMode="auto">
          <a:xfrm>
            <a:off x="6477000" y="228600"/>
            <a:ext cx="2209800" cy="1066800"/>
          </a:xfrm>
          <a:prstGeom prst="rect">
            <a:avLst/>
          </a:prstGeom>
          <a:solidFill>
            <a:srgbClr val="00B0F0"/>
          </a:solidFill>
          <a:ln w="9525">
            <a:solidFill>
              <a:schemeClr val="tx1"/>
            </a:solidFill>
            <a:miter lim="800000"/>
            <a:headEnd/>
            <a:tailEnd/>
          </a:ln>
        </p:spPr>
        <p:txBody>
          <a:bodyPr wrap="none" anchor="ctr"/>
          <a:lstStyle/>
          <a:p>
            <a:pPr algn="ctr"/>
            <a:r>
              <a:rPr lang="zh-TW" altLang="en-US" sz="2400" b="1" dirty="0">
                <a:latin typeface="Verdana" pitchFamily="34" charset="0"/>
                <a:ea typeface="標楷體" pitchFamily="65" charset="-120"/>
              </a:rPr>
              <a:t>供應商</a:t>
            </a:r>
            <a:r>
              <a:rPr lang="en-US" altLang="zh-TW" sz="2400" b="1" dirty="0">
                <a:latin typeface="Times New Roman" pitchFamily="18" charset="0"/>
                <a:ea typeface="標楷體" pitchFamily="65" charset="-120"/>
              </a:rPr>
              <a:t>(</a:t>
            </a:r>
            <a:r>
              <a:rPr lang="zh-TW" altLang="en-US" sz="2400" b="1" dirty="0">
                <a:latin typeface="Times New Roman" pitchFamily="18" charset="0"/>
                <a:ea typeface="標楷體" pitchFamily="65" charset="-120"/>
              </a:rPr>
              <a:t>轉開信</a:t>
            </a:r>
          </a:p>
          <a:p>
            <a:pPr algn="ctr"/>
            <a:r>
              <a:rPr lang="zh-TW" altLang="en-US" sz="2400" b="1" dirty="0">
                <a:latin typeface="Times New Roman" pitchFamily="18" charset="0"/>
                <a:ea typeface="標楷體" pitchFamily="65" charset="-120"/>
              </a:rPr>
              <a:t>用狀受益人</a:t>
            </a:r>
            <a:r>
              <a:rPr lang="en-US" altLang="zh-TW" sz="2400" b="1" dirty="0">
                <a:latin typeface="Times New Roman" pitchFamily="18" charset="0"/>
                <a:ea typeface="標楷體" pitchFamily="65" charset="-120"/>
              </a:rPr>
              <a:t>)</a:t>
            </a:r>
            <a:endParaRPr lang="en-US" altLang="zh-TW" sz="2400" dirty="0">
              <a:latin typeface="Times New Roman" pitchFamily="18" charset="0"/>
            </a:endParaRPr>
          </a:p>
        </p:txBody>
      </p:sp>
      <p:sp>
        <p:nvSpPr>
          <p:cNvPr id="134150" name="Rectangle 6"/>
          <p:cNvSpPr>
            <a:spLocks noChangeArrowheads="1"/>
          </p:cNvSpPr>
          <p:nvPr/>
        </p:nvSpPr>
        <p:spPr bwMode="auto">
          <a:xfrm>
            <a:off x="304800" y="3810000"/>
            <a:ext cx="1676400" cy="457200"/>
          </a:xfrm>
          <a:prstGeom prst="rect">
            <a:avLst/>
          </a:prstGeom>
          <a:solidFill>
            <a:srgbClr val="92D050"/>
          </a:solidFill>
          <a:ln w="9525">
            <a:solidFill>
              <a:schemeClr val="tx1"/>
            </a:solidFill>
            <a:miter lim="800000"/>
            <a:headEnd/>
            <a:tailEnd/>
          </a:ln>
        </p:spPr>
        <p:txBody>
          <a:bodyPr wrap="none" anchor="ctr"/>
          <a:lstStyle/>
          <a:p>
            <a:pPr algn="ctr"/>
            <a:r>
              <a:rPr lang="zh-TW" altLang="en-US" sz="2400" b="1">
                <a:latin typeface="Verdana" pitchFamily="34" charset="0"/>
                <a:ea typeface="標楷體" pitchFamily="65" charset="-120"/>
              </a:rPr>
              <a:t>開狀銀行</a:t>
            </a:r>
          </a:p>
        </p:txBody>
      </p:sp>
      <p:sp>
        <p:nvSpPr>
          <p:cNvPr id="134151" name="Rectangle 7"/>
          <p:cNvSpPr>
            <a:spLocks noChangeArrowheads="1"/>
          </p:cNvSpPr>
          <p:nvPr/>
        </p:nvSpPr>
        <p:spPr bwMode="auto">
          <a:xfrm>
            <a:off x="4572000" y="3810000"/>
            <a:ext cx="4038600" cy="1295400"/>
          </a:xfrm>
          <a:prstGeom prst="rect">
            <a:avLst/>
          </a:prstGeom>
          <a:solidFill>
            <a:srgbClr val="00B0F0"/>
          </a:solidFill>
          <a:ln w="9525">
            <a:solidFill>
              <a:schemeClr val="tx1"/>
            </a:solidFill>
            <a:miter lim="800000"/>
            <a:headEnd/>
            <a:tailEnd/>
          </a:ln>
        </p:spPr>
        <p:txBody>
          <a:bodyPr wrap="none" anchor="ctr"/>
          <a:lstStyle/>
          <a:p>
            <a:pPr algn="ctr"/>
            <a:r>
              <a:rPr lang="zh-TW" altLang="en-US" sz="2400" b="1" dirty="0">
                <a:latin typeface="Times New Roman" pitchFamily="18" charset="0"/>
                <a:ea typeface="標楷體" pitchFamily="65" charset="-120"/>
              </a:rPr>
              <a:t>轉開信用狀之開狀</a:t>
            </a:r>
            <a:r>
              <a:rPr lang="zh-TW" altLang="en-US" sz="2400" b="1" dirty="0">
                <a:latin typeface="Verdana" pitchFamily="34" charset="0"/>
                <a:ea typeface="標楷體" pitchFamily="65" charset="-120"/>
              </a:rPr>
              <a:t>銀行</a:t>
            </a:r>
          </a:p>
          <a:p>
            <a:pPr algn="ctr"/>
            <a:r>
              <a:rPr lang="zh-TW" altLang="en-US" sz="2400" b="1" dirty="0">
                <a:latin typeface="Times New Roman" pitchFamily="18" charset="0"/>
                <a:ea typeface="標楷體" pitchFamily="65" charset="-120"/>
              </a:rPr>
              <a:t>*為中間商往來銀行</a:t>
            </a:r>
          </a:p>
          <a:p>
            <a:pPr algn="ctr"/>
            <a:r>
              <a:rPr lang="zh-TW" altLang="en-US" sz="2400" b="1" dirty="0">
                <a:latin typeface="Times New Roman" pitchFamily="18" charset="0"/>
                <a:ea typeface="標楷體" pitchFamily="65" charset="-120"/>
              </a:rPr>
              <a:t>其係憑</a:t>
            </a:r>
            <a:r>
              <a:rPr lang="en-US" altLang="zh-TW" sz="2400" b="1" dirty="0">
                <a:latin typeface="Times New Roman" pitchFamily="18" charset="0"/>
                <a:ea typeface="標楷體" pitchFamily="65" charset="-120"/>
              </a:rPr>
              <a:t>Master L/C</a:t>
            </a:r>
            <a:r>
              <a:rPr lang="zh-TW" altLang="en-US" sz="2400" b="1" dirty="0">
                <a:latin typeface="Times New Roman" pitchFamily="18" charset="0"/>
                <a:ea typeface="標楷體" pitchFamily="65" charset="-120"/>
              </a:rPr>
              <a:t>轉開狀</a:t>
            </a:r>
          </a:p>
        </p:txBody>
      </p:sp>
      <p:sp>
        <p:nvSpPr>
          <p:cNvPr id="134152" name="Rectangle 8"/>
          <p:cNvSpPr>
            <a:spLocks noChangeArrowheads="1"/>
          </p:cNvSpPr>
          <p:nvPr/>
        </p:nvSpPr>
        <p:spPr bwMode="auto">
          <a:xfrm>
            <a:off x="0" y="2209800"/>
            <a:ext cx="1524000" cy="457200"/>
          </a:xfrm>
          <a:prstGeom prst="rect">
            <a:avLst/>
          </a:prstGeom>
          <a:solidFill>
            <a:srgbClr val="33CC33"/>
          </a:solidFill>
          <a:ln w="9525">
            <a:solidFill>
              <a:schemeClr val="tx1"/>
            </a:solidFill>
            <a:miter lim="800000"/>
            <a:headEnd/>
            <a:tailEnd/>
          </a:ln>
        </p:spPr>
        <p:txBody>
          <a:bodyPr wrap="none" anchor="ctr"/>
          <a:lstStyle/>
          <a:p>
            <a:pPr algn="ctr"/>
            <a:r>
              <a:rPr lang="zh-TW" altLang="en-US" sz="2400" b="1">
                <a:latin typeface="Times New Roman" pitchFamily="18" charset="0"/>
                <a:ea typeface="標楷體" pitchFamily="65" charset="-120"/>
              </a:rPr>
              <a:t>申請開狀</a:t>
            </a:r>
          </a:p>
        </p:txBody>
      </p:sp>
      <p:sp>
        <p:nvSpPr>
          <p:cNvPr id="134153" name="Rectangle 9"/>
          <p:cNvSpPr>
            <a:spLocks noChangeArrowheads="1"/>
          </p:cNvSpPr>
          <p:nvPr/>
        </p:nvSpPr>
        <p:spPr bwMode="auto">
          <a:xfrm>
            <a:off x="1143000" y="1600200"/>
            <a:ext cx="2667000" cy="457200"/>
          </a:xfrm>
          <a:prstGeom prst="rect">
            <a:avLst/>
          </a:prstGeom>
          <a:solidFill>
            <a:srgbClr val="33CC33"/>
          </a:solidFill>
          <a:ln w="9525">
            <a:solidFill>
              <a:schemeClr val="tx1"/>
            </a:solidFill>
            <a:miter lim="800000"/>
            <a:headEnd/>
            <a:tailEnd/>
          </a:ln>
        </p:spPr>
        <p:txBody>
          <a:bodyPr wrap="none" anchor="ctr"/>
          <a:lstStyle/>
          <a:p>
            <a:pPr algn="ctr"/>
            <a:r>
              <a:rPr lang="en-US" altLang="zh-TW" sz="2400" b="1">
                <a:latin typeface="Times New Roman" pitchFamily="18" charset="0"/>
                <a:ea typeface="標楷體" pitchFamily="65" charset="-120"/>
              </a:rPr>
              <a:t>Master L/C</a:t>
            </a:r>
          </a:p>
        </p:txBody>
      </p:sp>
      <p:sp>
        <p:nvSpPr>
          <p:cNvPr id="134154" name="Line 10"/>
          <p:cNvSpPr>
            <a:spLocks noChangeShapeType="1"/>
          </p:cNvSpPr>
          <p:nvPr/>
        </p:nvSpPr>
        <p:spPr bwMode="auto">
          <a:xfrm>
            <a:off x="838200" y="1295400"/>
            <a:ext cx="0" cy="914400"/>
          </a:xfrm>
          <a:prstGeom prst="line">
            <a:avLst/>
          </a:prstGeom>
          <a:noFill/>
          <a:ln w="9525">
            <a:solidFill>
              <a:schemeClr val="tx1"/>
            </a:solidFill>
            <a:miter lim="800000"/>
            <a:headEnd/>
            <a:tailEnd/>
          </a:ln>
        </p:spPr>
        <p:txBody>
          <a:bodyPr wrap="none"/>
          <a:lstStyle/>
          <a:p>
            <a:endParaRPr lang="zh-TW" altLang="en-US"/>
          </a:p>
        </p:txBody>
      </p:sp>
      <p:sp>
        <p:nvSpPr>
          <p:cNvPr id="134155" name="Line 11"/>
          <p:cNvSpPr>
            <a:spLocks noChangeShapeType="1"/>
          </p:cNvSpPr>
          <p:nvPr/>
        </p:nvSpPr>
        <p:spPr bwMode="auto">
          <a:xfrm>
            <a:off x="838200" y="2667000"/>
            <a:ext cx="0" cy="11430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134156" name="Line 12"/>
          <p:cNvSpPr>
            <a:spLocks noChangeShapeType="1"/>
          </p:cNvSpPr>
          <p:nvPr/>
        </p:nvSpPr>
        <p:spPr bwMode="auto">
          <a:xfrm flipV="1">
            <a:off x="1752600" y="2057400"/>
            <a:ext cx="0" cy="1752600"/>
          </a:xfrm>
          <a:prstGeom prst="line">
            <a:avLst/>
          </a:prstGeom>
          <a:noFill/>
          <a:ln w="9525">
            <a:solidFill>
              <a:schemeClr val="tx1"/>
            </a:solidFill>
            <a:miter lim="800000"/>
            <a:headEnd/>
            <a:tailEnd/>
          </a:ln>
        </p:spPr>
        <p:txBody>
          <a:bodyPr wrap="none"/>
          <a:lstStyle/>
          <a:p>
            <a:endParaRPr lang="zh-TW" altLang="en-US"/>
          </a:p>
        </p:txBody>
      </p:sp>
      <p:sp>
        <p:nvSpPr>
          <p:cNvPr id="134157" name="Line 13"/>
          <p:cNvSpPr>
            <a:spLocks noChangeShapeType="1"/>
          </p:cNvSpPr>
          <p:nvPr/>
        </p:nvSpPr>
        <p:spPr bwMode="auto">
          <a:xfrm flipV="1">
            <a:off x="3581400" y="1295400"/>
            <a:ext cx="0" cy="3048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134158" name="Rectangle 14"/>
          <p:cNvSpPr>
            <a:spLocks noChangeArrowheads="1"/>
          </p:cNvSpPr>
          <p:nvPr/>
        </p:nvSpPr>
        <p:spPr bwMode="auto">
          <a:xfrm>
            <a:off x="4800600" y="1676400"/>
            <a:ext cx="1752600" cy="457200"/>
          </a:xfrm>
          <a:prstGeom prst="rect">
            <a:avLst/>
          </a:prstGeom>
          <a:solidFill>
            <a:schemeClr val="hlink"/>
          </a:solidFill>
          <a:ln w="9525">
            <a:solidFill>
              <a:schemeClr val="tx1"/>
            </a:solidFill>
            <a:miter lim="800000"/>
            <a:headEnd/>
            <a:tailEnd/>
          </a:ln>
        </p:spPr>
        <p:txBody>
          <a:bodyPr wrap="none" anchor="ctr"/>
          <a:lstStyle/>
          <a:p>
            <a:pPr algn="ctr"/>
            <a:r>
              <a:rPr lang="zh-TW" altLang="en-US" sz="2400" b="1">
                <a:latin typeface="Times New Roman" pitchFamily="18" charset="0"/>
                <a:ea typeface="標楷體" pitchFamily="65" charset="-120"/>
              </a:rPr>
              <a:t>申請轉開狀</a:t>
            </a:r>
          </a:p>
        </p:txBody>
      </p:sp>
      <p:sp>
        <p:nvSpPr>
          <p:cNvPr id="134159" name="Rectangle 15"/>
          <p:cNvSpPr>
            <a:spLocks noChangeArrowheads="1"/>
          </p:cNvSpPr>
          <p:nvPr/>
        </p:nvSpPr>
        <p:spPr bwMode="auto">
          <a:xfrm>
            <a:off x="7239000" y="2286000"/>
            <a:ext cx="1905000" cy="457200"/>
          </a:xfrm>
          <a:prstGeom prst="rect">
            <a:avLst/>
          </a:prstGeom>
          <a:solidFill>
            <a:schemeClr val="hlink"/>
          </a:solidFill>
          <a:ln w="9525">
            <a:solidFill>
              <a:schemeClr val="tx1"/>
            </a:solidFill>
            <a:miter lim="800000"/>
            <a:headEnd/>
            <a:tailEnd/>
          </a:ln>
        </p:spPr>
        <p:txBody>
          <a:bodyPr wrap="none" anchor="ctr"/>
          <a:lstStyle/>
          <a:p>
            <a:pPr algn="ctr"/>
            <a:r>
              <a:rPr lang="en-US" altLang="zh-TW" sz="2400" b="1">
                <a:latin typeface="Times New Roman" pitchFamily="18" charset="0"/>
                <a:ea typeface="標楷體" pitchFamily="65" charset="-120"/>
              </a:rPr>
              <a:t>B-t-B L/C</a:t>
            </a:r>
          </a:p>
        </p:txBody>
      </p:sp>
      <p:sp>
        <p:nvSpPr>
          <p:cNvPr id="134160" name="Line 16"/>
          <p:cNvSpPr>
            <a:spLocks noChangeShapeType="1"/>
          </p:cNvSpPr>
          <p:nvPr/>
        </p:nvSpPr>
        <p:spPr bwMode="auto">
          <a:xfrm>
            <a:off x="5181600" y="1295400"/>
            <a:ext cx="0" cy="381000"/>
          </a:xfrm>
          <a:prstGeom prst="line">
            <a:avLst/>
          </a:prstGeom>
          <a:noFill/>
          <a:ln w="9525">
            <a:solidFill>
              <a:schemeClr val="tx1"/>
            </a:solidFill>
            <a:miter lim="800000"/>
            <a:headEnd/>
            <a:tailEnd/>
          </a:ln>
        </p:spPr>
        <p:txBody>
          <a:bodyPr wrap="none"/>
          <a:lstStyle/>
          <a:p>
            <a:endParaRPr lang="zh-TW" altLang="en-US"/>
          </a:p>
        </p:txBody>
      </p:sp>
      <p:sp>
        <p:nvSpPr>
          <p:cNvPr id="134161" name="Line 17"/>
          <p:cNvSpPr>
            <a:spLocks noChangeShapeType="1"/>
          </p:cNvSpPr>
          <p:nvPr/>
        </p:nvSpPr>
        <p:spPr bwMode="auto">
          <a:xfrm>
            <a:off x="5181600" y="2133600"/>
            <a:ext cx="0" cy="16764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134162" name="Line 18"/>
          <p:cNvSpPr>
            <a:spLocks noChangeShapeType="1"/>
          </p:cNvSpPr>
          <p:nvPr/>
        </p:nvSpPr>
        <p:spPr bwMode="auto">
          <a:xfrm flipV="1">
            <a:off x="8077200" y="2743200"/>
            <a:ext cx="0" cy="1066800"/>
          </a:xfrm>
          <a:prstGeom prst="line">
            <a:avLst/>
          </a:prstGeom>
          <a:noFill/>
          <a:ln w="9525">
            <a:solidFill>
              <a:schemeClr val="tx1"/>
            </a:solidFill>
            <a:miter lim="800000"/>
            <a:headEnd/>
            <a:tailEnd/>
          </a:ln>
        </p:spPr>
        <p:txBody>
          <a:bodyPr wrap="none"/>
          <a:lstStyle/>
          <a:p>
            <a:endParaRPr lang="zh-TW" altLang="en-US"/>
          </a:p>
        </p:txBody>
      </p:sp>
      <p:sp>
        <p:nvSpPr>
          <p:cNvPr id="134163" name="Line 19"/>
          <p:cNvSpPr>
            <a:spLocks noChangeShapeType="1"/>
          </p:cNvSpPr>
          <p:nvPr/>
        </p:nvSpPr>
        <p:spPr bwMode="auto">
          <a:xfrm flipV="1">
            <a:off x="8077200" y="1295400"/>
            <a:ext cx="0" cy="9906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134164" name="Rectangle 20"/>
          <p:cNvSpPr>
            <a:spLocks noChangeArrowheads="1"/>
          </p:cNvSpPr>
          <p:nvPr/>
        </p:nvSpPr>
        <p:spPr bwMode="auto">
          <a:xfrm>
            <a:off x="5257800" y="2286000"/>
            <a:ext cx="1828800" cy="838200"/>
          </a:xfrm>
          <a:prstGeom prst="rect">
            <a:avLst/>
          </a:prstGeom>
          <a:solidFill>
            <a:schemeClr val="hlink"/>
          </a:solidFill>
          <a:ln w="9525">
            <a:solidFill>
              <a:schemeClr val="tx1"/>
            </a:solidFill>
            <a:miter lim="800000"/>
            <a:headEnd/>
            <a:tailEnd/>
          </a:ln>
        </p:spPr>
        <p:txBody>
          <a:bodyPr wrap="none" anchor="ctr"/>
          <a:lstStyle/>
          <a:p>
            <a:pPr algn="ctr"/>
            <a:r>
              <a:rPr lang="zh-TW" altLang="en-US" sz="2400" b="1">
                <a:latin typeface="Times New Roman" pitchFamily="18" charset="0"/>
                <a:ea typeface="標楷體" pitchFamily="65" charset="-120"/>
              </a:rPr>
              <a:t>提示</a:t>
            </a:r>
            <a:r>
              <a:rPr lang="en-US" altLang="zh-TW" sz="2400" b="1">
                <a:latin typeface="Times New Roman" pitchFamily="18" charset="0"/>
                <a:ea typeface="標楷體" pitchFamily="65" charset="-120"/>
              </a:rPr>
              <a:t>B-t-b L/C</a:t>
            </a:r>
          </a:p>
          <a:p>
            <a:pPr algn="ctr"/>
            <a:r>
              <a:rPr lang="zh-TW" altLang="en-US" sz="2400" b="1">
                <a:latin typeface="Verdana" pitchFamily="34" charset="0"/>
                <a:ea typeface="標楷體" pitchFamily="65" charset="-120"/>
              </a:rPr>
              <a:t>項下單據</a:t>
            </a:r>
          </a:p>
        </p:txBody>
      </p:sp>
      <p:sp>
        <p:nvSpPr>
          <p:cNvPr id="134165" name="Rectangle 21"/>
          <p:cNvSpPr>
            <a:spLocks noChangeArrowheads="1"/>
          </p:cNvSpPr>
          <p:nvPr/>
        </p:nvSpPr>
        <p:spPr bwMode="auto">
          <a:xfrm>
            <a:off x="2438400" y="2362200"/>
            <a:ext cx="2514600" cy="685800"/>
          </a:xfrm>
          <a:prstGeom prst="rect">
            <a:avLst/>
          </a:prstGeom>
          <a:solidFill>
            <a:srgbClr val="33CC33"/>
          </a:solidFill>
          <a:ln w="9525">
            <a:solidFill>
              <a:schemeClr val="tx1"/>
            </a:solidFill>
            <a:miter lim="800000"/>
            <a:headEnd/>
            <a:tailEnd/>
          </a:ln>
        </p:spPr>
        <p:txBody>
          <a:bodyPr wrap="none" anchor="ctr"/>
          <a:lstStyle/>
          <a:p>
            <a:pPr algn="ctr"/>
            <a:r>
              <a:rPr lang="zh-TW" altLang="en-US" sz="2400" b="1">
                <a:latin typeface="Times New Roman" pitchFamily="18" charset="0"/>
                <a:ea typeface="標楷體" pitchFamily="65" charset="-120"/>
              </a:rPr>
              <a:t>中間商替換</a:t>
            </a:r>
          </a:p>
          <a:p>
            <a:pPr algn="ctr"/>
            <a:r>
              <a:rPr lang="zh-TW" altLang="en-US" sz="2400" b="1">
                <a:latin typeface="Times New Roman" pitchFamily="18" charset="0"/>
                <a:ea typeface="標楷體" pitchFamily="65" charset="-120"/>
              </a:rPr>
              <a:t>單據押</a:t>
            </a:r>
            <a:r>
              <a:rPr lang="en-US" altLang="zh-TW" sz="2400" b="1">
                <a:latin typeface="Times New Roman" pitchFamily="18" charset="0"/>
                <a:ea typeface="標楷體" pitchFamily="65" charset="-120"/>
              </a:rPr>
              <a:t>Master L/C</a:t>
            </a:r>
          </a:p>
        </p:txBody>
      </p:sp>
      <p:sp>
        <p:nvSpPr>
          <p:cNvPr id="134166" name="Rectangle 22"/>
          <p:cNvSpPr>
            <a:spLocks noChangeArrowheads="1"/>
          </p:cNvSpPr>
          <p:nvPr/>
        </p:nvSpPr>
        <p:spPr bwMode="auto">
          <a:xfrm>
            <a:off x="2362200" y="3657600"/>
            <a:ext cx="1752600" cy="838200"/>
          </a:xfrm>
          <a:prstGeom prst="rect">
            <a:avLst/>
          </a:prstGeom>
          <a:solidFill>
            <a:srgbClr val="33CC33"/>
          </a:solidFill>
          <a:ln w="9525">
            <a:solidFill>
              <a:schemeClr val="tx1"/>
            </a:solidFill>
            <a:miter lim="800000"/>
            <a:headEnd/>
            <a:tailEnd/>
          </a:ln>
        </p:spPr>
        <p:txBody>
          <a:bodyPr wrap="none" anchor="ctr"/>
          <a:lstStyle/>
          <a:p>
            <a:pPr algn="ctr"/>
            <a:r>
              <a:rPr lang="zh-TW" altLang="en-US" sz="2400" b="1">
                <a:latin typeface="Times New Roman" pitchFamily="18" charset="0"/>
                <a:ea typeface="標楷體" pitchFamily="65" charset="-120"/>
              </a:rPr>
              <a:t>提示替換</a:t>
            </a:r>
          </a:p>
          <a:p>
            <a:pPr algn="ctr"/>
            <a:r>
              <a:rPr lang="zh-TW" altLang="en-US" sz="2400" b="1">
                <a:latin typeface="Times New Roman" pitchFamily="18" charset="0"/>
                <a:ea typeface="標楷體" pitchFamily="65" charset="-120"/>
              </a:rPr>
              <a:t>後之單據</a:t>
            </a:r>
          </a:p>
        </p:txBody>
      </p:sp>
      <p:sp>
        <p:nvSpPr>
          <p:cNvPr id="134167" name="Line 23"/>
          <p:cNvSpPr>
            <a:spLocks noChangeShapeType="1"/>
          </p:cNvSpPr>
          <p:nvPr/>
        </p:nvSpPr>
        <p:spPr bwMode="auto">
          <a:xfrm>
            <a:off x="6858000" y="1295400"/>
            <a:ext cx="0" cy="990600"/>
          </a:xfrm>
          <a:prstGeom prst="line">
            <a:avLst/>
          </a:prstGeom>
          <a:noFill/>
          <a:ln w="9525">
            <a:solidFill>
              <a:schemeClr val="tx1"/>
            </a:solidFill>
            <a:miter lim="800000"/>
            <a:headEnd/>
            <a:tailEnd/>
          </a:ln>
        </p:spPr>
        <p:txBody>
          <a:bodyPr wrap="none"/>
          <a:lstStyle/>
          <a:p>
            <a:endParaRPr lang="zh-TW" altLang="en-US"/>
          </a:p>
        </p:txBody>
      </p:sp>
      <p:sp>
        <p:nvSpPr>
          <p:cNvPr id="134168" name="Line 24"/>
          <p:cNvSpPr>
            <a:spLocks noChangeShapeType="1"/>
          </p:cNvSpPr>
          <p:nvPr/>
        </p:nvSpPr>
        <p:spPr bwMode="auto">
          <a:xfrm>
            <a:off x="6705600" y="3124200"/>
            <a:ext cx="0" cy="6858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134169" name="Line 25"/>
          <p:cNvSpPr>
            <a:spLocks noChangeShapeType="1"/>
          </p:cNvSpPr>
          <p:nvPr/>
        </p:nvSpPr>
        <p:spPr bwMode="auto">
          <a:xfrm>
            <a:off x="4648200" y="1295400"/>
            <a:ext cx="0" cy="1066800"/>
          </a:xfrm>
          <a:prstGeom prst="line">
            <a:avLst/>
          </a:prstGeom>
          <a:noFill/>
          <a:ln w="9525">
            <a:solidFill>
              <a:schemeClr val="tx1"/>
            </a:solidFill>
            <a:miter lim="800000"/>
            <a:headEnd/>
            <a:tailEnd/>
          </a:ln>
        </p:spPr>
        <p:txBody>
          <a:bodyPr wrap="none"/>
          <a:lstStyle/>
          <a:p>
            <a:endParaRPr lang="zh-TW" altLang="en-US"/>
          </a:p>
        </p:txBody>
      </p:sp>
      <p:sp>
        <p:nvSpPr>
          <p:cNvPr id="134170" name="Line 26"/>
          <p:cNvSpPr>
            <a:spLocks noChangeShapeType="1"/>
          </p:cNvSpPr>
          <p:nvPr/>
        </p:nvSpPr>
        <p:spPr bwMode="auto">
          <a:xfrm>
            <a:off x="4648200" y="3048000"/>
            <a:ext cx="0" cy="762000"/>
          </a:xfrm>
          <a:prstGeom prst="line">
            <a:avLst/>
          </a:prstGeom>
          <a:noFill/>
          <a:ln w="9525">
            <a:solidFill>
              <a:schemeClr val="tx1"/>
            </a:solidFill>
            <a:miter lim="800000"/>
            <a:headEnd/>
            <a:tailEnd type="triangle" w="med" len="med"/>
          </a:ln>
        </p:spPr>
        <p:txBody>
          <a:bodyPr wrap="none"/>
          <a:lstStyle/>
          <a:p>
            <a:endParaRPr lang="zh-TW" altLang="en-US"/>
          </a:p>
        </p:txBody>
      </p:sp>
      <p:sp>
        <p:nvSpPr>
          <p:cNvPr id="134171" name="Line 27"/>
          <p:cNvSpPr>
            <a:spLocks noChangeShapeType="1"/>
          </p:cNvSpPr>
          <p:nvPr/>
        </p:nvSpPr>
        <p:spPr bwMode="auto">
          <a:xfrm>
            <a:off x="4114800" y="4038600"/>
            <a:ext cx="457200" cy="0"/>
          </a:xfrm>
          <a:prstGeom prst="line">
            <a:avLst/>
          </a:prstGeom>
          <a:noFill/>
          <a:ln w="9525">
            <a:solidFill>
              <a:schemeClr val="tx1"/>
            </a:solidFill>
            <a:miter lim="800000"/>
            <a:headEnd/>
            <a:tailEnd/>
          </a:ln>
        </p:spPr>
        <p:txBody>
          <a:bodyPr wrap="none"/>
          <a:lstStyle/>
          <a:p>
            <a:endParaRPr lang="zh-TW" altLang="en-US"/>
          </a:p>
        </p:txBody>
      </p:sp>
      <p:sp>
        <p:nvSpPr>
          <p:cNvPr id="134172" name="Line 28"/>
          <p:cNvSpPr>
            <a:spLocks noChangeShapeType="1"/>
          </p:cNvSpPr>
          <p:nvPr/>
        </p:nvSpPr>
        <p:spPr bwMode="auto">
          <a:xfrm flipH="1">
            <a:off x="1981200" y="4038600"/>
            <a:ext cx="381000" cy="0"/>
          </a:xfrm>
          <a:prstGeom prst="line">
            <a:avLst/>
          </a:prstGeom>
          <a:noFill/>
          <a:ln w="9525">
            <a:solidFill>
              <a:schemeClr val="tx1"/>
            </a:solidFill>
            <a:miter lim="800000"/>
            <a:headEnd/>
            <a:tailEnd type="triangle" w="med" len="med"/>
          </a:ln>
        </p:spPr>
        <p:txBody>
          <a:bodyPr wrap="none"/>
          <a:lstStyle/>
          <a:p>
            <a:endParaRPr lang="zh-TW" altLang="en-US"/>
          </a:p>
        </p:txBody>
      </p:sp>
      <p:sp>
        <p:nvSpPr>
          <p:cNvPr id="134173" name="Rectangle 29"/>
          <p:cNvSpPr>
            <a:spLocks noChangeArrowheads="1"/>
          </p:cNvSpPr>
          <p:nvPr/>
        </p:nvSpPr>
        <p:spPr bwMode="auto">
          <a:xfrm>
            <a:off x="76200" y="5150701"/>
            <a:ext cx="8763000" cy="990600"/>
          </a:xfrm>
          <a:prstGeom prst="rect">
            <a:avLst/>
          </a:prstGeom>
          <a:solidFill>
            <a:srgbClr val="00B0F0"/>
          </a:solidFill>
          <a:ln w="9525">
            <a:solidFill>
              <a:schemeClr val="tx1"/>
            </a:solidFill>
            <a:miter lim="800000"/>
            <a:headEnd/>
            <a:tailEnd/>
          </a:ln>
        </p:spPr>
        <p:txBody>
          <a:bodyPr wrap="none" anchor="ctr"/>
          <a:lstStyle/>
          <a:p>
            <a:pPr algn="ctr"/>
            <a:r>
              <a:rPr lang="zh-TW" altLang="en-US" sz="2800" b="1" dirty="0">
                <a:latin typeface="Times New Roman" pitchFamily="18" charset="0"/>
                <a:ea typeface="標楷體" pitchFamily="65" charset="-120"/>
              </a:rPr>
              <a:t>註</a:t>
            </a:r>
            <a:r>
              <a:rPr lang="en-US" altLang="zh-TW" sz="2800" b="1" dirty="0">
                <a:latin typeface="Times New Roman" pitchFamily="18" charset="0"/>
                <a:ea typeface="標楷體" pitchFamily="65" charset="-120"/>
              </a:rPr>
              <a:t>:”Back-to-back L/C’s are not covered by the UCP.” </a:t>
            </a:r>
          </a:p>
        </p:txBody>
      </p:sp>
      <p:sp>
        <p:nvSpPr>
          <p:cNvPr id="30" name="投影片編號版面配置區 29"/>
          <p:cNvSpPr>
            <a:spLocks noGrp="1"/>
          </p:cNvSpPr>
          <p:nvPr>
            <p:ph type="sldNum" sz="quarter" idx="12"/>
          </p:nvPr>
        </p:nvSpPr>
        <p:spPr/>
        <p:txBody>
          <a:bodyPr/>
          <a:lstStyle/>
          <a:p>
            <a:fld id="{6D447E34-87FF-4364-9729-FBEAB2C4B0ED}" type="slidenum">
              <a:rPr lang="zh-TW" altLang="en-US" smtClean="0"/>
              <a:pPr/>
              <a:t>371</a:t>
            </a:fld>
            <a:endParaRPr lang="zh-TW" altLang="en-US"/>
          </a:p>
        </p:txBody>
      </p:sp>
      <p:sp>
        <p:nvSpPr>
          <p:cNvPr id="31" name="向左箭號 30"/>
          <p:cNvSpPr/>
          <p:nvPr/>
        </p:nvSpPr>
        <p:spPr>
          <a:xfrm>
            <a:off x="6804248" y="6141301"/>
            <a:ext cx="233975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latin typeface="Times New Roman" panose="02020603050405020304" pitchFamily="18" charset="0"/>
                <a:ea typeface="+mj-ea"/>
                <a:cs typeface="Times New Roman" panose="02020603050405020304" pitchFamily="18" charset="0"/>
              </a:rPr>
              <a:t>Paragraph 2 END</a:t>
            </a:r>
          </a:p>
        </p:txBody>
      </p:sp>
    </p:spTree>
    <p:extLst>
      <p:ext uri="{BB962C8B-B14F-4D97-AF65-F5344CB8AC3E}">
        <p14:creationId xmlns:p14="http://schemas.microsoft.com/office/powerpoint/2010/main" xmlns="" val="3569605395"/>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2010718"/>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標楷體" pitchFamily="65" charset="-120"/>
              </a:rPr>
              <a:t>CH4-</a:t>
            </a:r>
            <a:r>
              <a:rPr lang="zh-TW" altLang="zh-TW" sz="3600" b="1" dirty="0">
                <a:solidFill>
                  <a:schemeClr val="bg1"/>
                </a:solidFill>
                <a:ea typeface="+mn-ea"/>
                <a:cs typeface="Times New Roman" panose="02020603050405020304" pitchFamily="18" charset="0"/>
              </a:rPr>
              <a:t>國際貿易付款</a:t>
            </a:r>
            <a:r>
              <a:rPr lang="zh-TW" altLang="zh-TW" sz="3600" b="1" dirty="0" smtClean="0">
                <a:solidFill>
                  <a:schemeClr val="bg1"/>
                </a:solidFill>
                <a:ea typeface="+mn-ea"/>
                <a:cs typeface="Times New Roman" panose="02020603050405020304" pitchFamily="18" charset="0"/>
              </a:rPr>
              <a:t>方式</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-3.</a:t>
            </a:r>
            <a:r>
              <a:rPr lang="zh-TW" altLang="zh-TW" sz="3600" b="1" dirty="0">
                <a:solidFill>
                  <a:schemeClr val="bg1"/>
                </a:solidFill>
                <a:ea typeface="+mn-ea"/>
                <a:cs typeface="Times New Roman" panose="02020603050405020304" pitchFamily="18" charset="0"/>
              </a:rPr>
              <a:t>匯款搭配擔保信用</a:t>
            </a:r>
            <a:r>
              <a:rPr lang="zh-TW" altLang="zh-TW" sz="3600" b="1" dirty="0" smtClean="0">
                <a:solidFill>
                  <a:schemeClr val="bg1"/>
                </a:solidFill>
                <a:ea typeface="+mn-ea"/>
                <a:cs typeface="Times New Roman" panose="02020603050405020304" pitchFamily="18" charset="0"/>
              </a:rPr>
              <a:t>狀</a:t>
            </a:r>
            <a:endParaRPr lang="en-US" altLang="zh-TW" sz="3600" b="1" dirty="0" smtClean="0">
              <a:solidFill>
                <a:schemeClr val="bg1"/>
              </a:solidFill>
              <a:ea typeface="+mn-ea"/>
              <a:cs typeface="Times New Roman" panose="02020603050405020304" pitchFamily="18" charset="0"/>
            </a:endParaRPr>
          </a:p>
          <a:p>
            <a:pPr algn="ctr" eaLnBrk="1" hangingPunct="1"/>
            <a:r>
              <a:rPr lang="zh-TW" altLang="zh-TW" sz="3600" b="1" dirty="0" smtClean="0">
                <a:solidFill>
                  <a:schemeClr val="bg1"/>
                </a:solidFill>
                <a:ea typeface="+mn-ea"/>
                <a:cs typeface="Times New Roman" panose="02020603050405020304" pitchFamily="18" charset="0"/>
              </a:rPr>
              <a:t>及</a:t>
            </a:r>
            <a:r>
              <a:rPr lang="zh-TW" altLang="zh-TW" sz="3600" b="1" dirty="0">
                <a:solidFill>
                  <a:schemeClr val="bg1"/>
                </a:solidFill>
                <a:ea typeface="+mn-ea"/>
                <a:cs typeface="Times New Roman" panose="02020603050405020304" pitchFamily="18" charset="0"/>
              </a:rPr>
              <a:t>其他</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372</a:t>
            </a:fld>
            <a:endParaRPr lang="zh-TW" altLang="en-US"/>
          </a:p>
        </p:txBody>
      </p:sp>
    </p:spTree>
    <p:extLst>
      <p:ext uri="{BB962C8B-B14F-4D97-AF65-F5344CB8AC3E}">
        <p14:creationId xmlns:p14="http://schemas.microsoft.com/office/powerpoint/2010/main" xmlns="" val="2731057723"/>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latin typeface="Times New Roman" panose="02020603050405020304" pitchFamily="18" charset="0"/>
                <a:cs typeface="Times New Roman" panose="02020603050405020304" pitchFamily="18" charset="0"/>
              </a:rPr>
              <a:t>本節重點</a:t>
            </a:r>
            <a:endParaRPr lang="zh-TW" altLang="en-US" sz="4000" dirty="0">
              <a:solidFill>
                <a:srgbClr val="FF0000"/>
              </a:solidFill>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373</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匯款之使用與賄款之</a:t>
            </a:r>
            <a:r>
              <a:rPr lang="zh-TW" altLang="zh-TW" sz="3200" b="1" dirty="0" smtClean="0">
                <a:latin typeface="Times New Roman" panose="02020603050405020304" pitchFamily="18" charset="0"/>
                <a:cs typeface="Times New Roman" panose="02020603050405020304" pitchFamily="18" charset="0"/>
              </a:rPr>
              <a:t>方式</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外幣保證之意義及</a:t>
            </a:r>
            <a:r>
              <a:rPr lang="zh-TW" altLang="zh-TW" sz="3200" b="1" dirty="0" smtClean="0">
                <a:latin typeface="Times New Roman" panose="02020603050405020304" pitchFamily="18" charset="0"/>
                <a:cs typeface="Times New Roman" panose="02020603050405020304" pitchFamily="18" charset="0"/>
              </a:rPr>
              <a:t>架構</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外幣保證之</a:t>
            </a:r>
            <a:r>
              <a:rPr lang="zh-TW" altLang="zh-TW" sz="3200" b="1" dirty="0" smtClean="0">
                <a:latin typeface="Times New Roman" panose="02020603050405020304" pitchFamily="18" charset="0"/>
                <a:cs typeface="Times New Roman" panose="02020603050405020304" pitchFamily="18" charset="0"/>
              </a:rPr>
              <a:t>用途</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遠期票據/單據買斷業務(Forfaiting</a:t>
            </a:r>
            <a:r>
              <a:rPr lang="zh-TW" altLang="zh-TW" sz="3200" b="1" dirty="0" smtClean="0">
                <a:latin typeface="Times New Roman" panose="02020603050405020304" pitchFamily="18" charset="0"/>
                <a:cs typeface="Times New Roman" panose="02020603050405020304" pitchFamily="18" charset="0"/>
              </a:rPr>
              <a:t>)</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國際應收帳款承購業務</a:t>
            </a:r>
            <a:endParaRPr lang="zh-TW"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87879823"/>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匯款</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374</a:t>
            </a:fld>
            <a:endParaRPr lang="zh-TW" altLang="en-US"/>
          </a:p>
        </p:txBody>
      </p:sp>
      <p:sp>
        <p:nvSpPr>
          <p:cNvPr id="4" name="內容版面配置區 3"/>
          <p:cNvSpPr>
            <a:spLocks noGrp="1"/>
          </p:cNvSpPr>
          <p:nvPr>
            <p:ph sz="quarter" idx="1"/>
          </p:nvPr>
        </p:nvSpPr>
        <p:spPr>
          <a:xfrm>
            <a:off x="107504" y="1219200"/>
            <a:ext cx="8856984" cy="5162128"/>
          </a:xfrm>
        </p:spPr>
        <p:txBody>
          <a:bodyPr>
            <a:normAutofit/>
          </a:bodyPr>
          <a:lstStyle/>
          <a:p>
            <a:r>
              <a:rPr lang="zh-TW" altLang="zh-TW" sz="3200" b="1" dirty="0">
                <a:latin typeface="Times New Roman" panose="02020603050405020304" pitchFamily="18" charset="0"/>
                <a:cs typeface="Times New Roman" panose="02020603050405020304" pitchFamily="18" charset="0"/>
              </a:rPr>
              <a:t>係指國內匯款銀行以下列方式指示或委託國外付款銀行解付匯款款項予受款人之</a:t>
            </a:r>
            <a:r>
              <a:rPr lang="zh-TW" altLang="zh-TW" sz="3200" b="1" dirty="0" smtClean="0">
                <a:latin typeface="Times New Roman" panose="02020603050405020304" pitchFamily="18" charset="0"/>
                <a:cs typeface="Times New Roman" panose="02020603050405020304" pitchFamily="18" charset="0"/>
              </a:rPr>
              <a:t>業務</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電匯</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以加押碼之</a:t>
            </a:r>
            <a:r>
              <a:rPr lang="en-US" altLang="zh-TW" sz="3200" b="1" dirty="0">
                <a:latin typeface="Times New Roman" panose="02020603050405020304" pitchFamily="18" charset="0"/>
                <a:cs typeface="Times New Roman" panose="02020603050405020304" pitchFamily="18" charset="0"/>
              </a:rPr>
              <a:t>Telex</a:t>
            </a:r>
            <a:r>
              <a:rPr lang="zh-TW" altLang="zh-TW" sz="3200" b="1" dirty="0">
                <a:latin typeface="Times New Roman" panose="02020603050405020304" pitchFamily="18" charset="0"/>
                <a:cs typeface="Times New Roman" panose="02020603050405020304" pitchFamily="18" charset="0"/>
              </a:rPr>
              <a:t>或</a:t>
            </a:r>
            <a:r>
              <a:rPr lang="en-US" altLang="zh-TW" sz="3200" b="1" dirty="0">
                <a:latin typeface="Times New Roman" panose="02020603050405020304" pitchFamily="18" charset="0"/>
                <a:cs typeface="Times New Roman" panose="02020603050405020304" pitchFamily="18" charset="0"/>
              </a:rPr>
              <a:t>SWIFT</a:t>
            </a:r>
            <a:r>
              <a:rPr lang="zh-TW" altLang="zh-TW" sz="3200" b="1" dirty="0">
                <a:latin typeface="Times New Roman" panose="02020603050405020304" pitchFamily="18" charset="0"/>
                <a:cs typeface="Times New Roman" panose="02020603050405020304" pitchFamily="18" charset="0"/>
              </a:rPr>
              <a:t>拍發付款指示給存匯行或通匯</a:t>
            </a:r>
            <a:r>
              <a:rPr lang="zh-TW" altLang="zh-TW" sz="3200" b="1" dirty="0" smtClean="0">
                <a:latin typeface="Times New Roman" panose="02020603050405020304" pitchFamily="18" charset="0"/>
                <a:cs typeface="Times New Roman" panose="02020603050405020304" pitchFamily="18" charset="0"/>
              </a:rPr>
              <a:t>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委託</a:t>
            </a:r>
            <a:r>
              <a:rPr lang="zh-TW" altLang="zh-TW" sz="3200" b="1" dirty="0">
                <a:latin typeface="Times New Roman" panose="02020603050405020304" pitchFamily="18" charset="0"/>
                <a:cs typeface="Times New Roman" panose="02020603050405020304" pitchFamily="18" charset="0"/>
              </a:rPr>
              <a:t>其解付款項給指定之受款人之匯款</a:t>
            </a:r>
            <a:r>
              <a:rPr lang="zh-TW" altLang="zh-TW" sz="3200" b="1" dirty="0" smtClean="0">
                <a:latin typeface="Times New Roman" panose="02020603050405020304" pitchFamily="18" charset="0"/>
                <a:cs typeface="Times New Roman" panose="02020603050405020304" pitchFamily="18" charset="0"/>
              </a:rPr>
              <a:t>方式</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簡稱</a:t>
            </a:r>
            <a:r>
              <a:rPr lang="en-US" altLang="zh-TW" sz="3200" b="1" dirty="0">
                <a:latin typeface="Times New Roman" panose="02020603050405020304" pitchFamily="18" charset="0"/>
                <a:cs typeface="Times New Roman" panose="02020603050405020304" pitchFamily="18" charset="0"/>
              </a:rPr>
              <a:t>T/T)</a:t>
            </a:r>
            <a:r>
              <a:rPr lang="zh-TW" altLang="zh-TW" sz="3200" b="1" dirty="0">
                <a:latin typeface="Times New Roman" panose="02020603050405020304" pitchFamily="18" charset="0"/>
                <a:cs typeface="Times New Roman" panose="02020603050405020304" pitchFamily="18" charset="0"/>
              </a:rPr>
              <a:t>、信匯</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簽發書面付款委託書郵寄付款</a:t>
            </a:r>
            <a:r>
              <a:rPr lang="zh-TW" altLang="zh-TW" sz="3200" b="1" dirty="0" smtClean="0">
                <a:latin typeface="Times New Roman" panose="02020603050405020304" pitchFamily="18" charset="0"/>
                <a:cs typeface="Times New Roman" panose="02020603050405020304" pitchFamily="18" charset="0"/>
              </a:rPr>
              <a:t>銀行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依</a:t>
            </a:r>
            <a:r>
              <a:rPr lang="zh-TW" altLang="zh-TW" sz="3200" b="1" dirty="0">
                <a:latin typeface="Times New Roman" panose="02020603050405020304" pitchFamily="18" charset="0"/>
                <a:cs typeface="Times New Roman" panose="02020603050405020304" pitchFamily="18" charset="0"/>
              </a:rPr>
              <a:t>該指示解款給指定受款</a:t>
            </a:r>
            <a:r>
              <a:rPr lang="zh-TW" altLang="zh-TW" sz="3200" b="1" dirty="0" smtClean="0">
                <a:latin typeface="Times New Roman" panose="02020603050405020304" pitchFamily="18" charset="0"/>
                <a:cs typeface="Times New Roman" panose="02020603050405020304" pitchFamily="18" charset="0"/>
              </a:rPr>
              <a:t>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目前</a:t>
            </a:r>
            <a:r>
              <a:rPr lang="zh-TW" altLang="zh-TW" sz="3200" b="1" dirty="0">
                <a:latin typeface="Times New Roman" panose="02020603050405020304" pitchFamily="18" charset="0"/>
                <a:cs typeface="Times New Roman" panose="02020603050405020304" pitchFamily="18" charset="0"/>
              </a:rPr>
              <a:t>鮮少人</a:t>
            </a:r>
            <a:r>
              <a:rPr lang="zh-TW" altLang="zh-TW" sz="3200" b="1" dirty="0" smtClean="0">
                <a:latin typeface="Times New Roman" panose="02020603050405020304" pitchFamily="18" charset="0"/>
                <a:cs typeface="Times New Roman" panose="02020603050405020304" pitchFamily="18" charset="0"/>
              </a:rPr>
              <a:t>使用</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簡稱</a:t>
            </a:r>
            <a:r>
              <a:rPr lang="en-US" altLang="zh-TW" sz="3200" b="1" dirty="0">
                <a:latin typeface="Times New Roman" panose="02020603050405020304" pitchFamily="18" charset="0"/>
                <a:cs typeface="Times New Roman" panose="02020603050405020304" pitchFamily="18" charset="0"/>
              </a:rPr>
              <a:t>M/T)</a:t>
            </a:r>
            <a:r>
              <a:rPr lang="zh-TW" altLang="zh-TW" sz="3200" b="1" dirty="0">
                <a:latin typeface="Times New Roman" panose="02020603050405020304" pitchFamily="18" charset="0"/>
                <a:cs typeface="Times New Roman" panose="02020603050405020304" pitchFamily="18" charset="0"/>
              </a:rPr>
              <a:t>及票匯</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簽發以國外存匯行為付款行之匯款</a:t>
            </a:r>
            <a:r>
              <a:rPr lang="zh-TW" altLang="zh-TW" sz="3200" b="1" dirty="0" smtClean="0">
                <a:latin typeface="Times New Roman" panose="02020603050405020304" pitchFamily="18" charset="0"/>
                <a:cs typeface="Times New Roman" panose="02020603050405020304" pitchFamily="18" charset="0"/>
              </a:rPr>
              <a:t>支票</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交</a:t>
            </a:r>
            <a:r>
              <a:rPr lang="zh-TW" altLang="zh-TW" sz="3200" b="1" dirty="0">
                <a:latin typeface="Times New Roman" panose="02020603050405020304" pitchFamily="18" charset="0"/>
                <a:cs typeface="Times New Roman" panose="02020603050405020304" pitchFamily="18" charset="0"/>
              </a:rPr>
              <a:t>由匯款申請人逕寄國外受款人之匯款</a:t>
            </a:r>
            <a:r>
              <a:rPr lang="zh-TW" altLang="zh-TW" sz="3200" b="1" dirty="0" smtClean="0">
                <a:latin typeface="Times New Roman" panose="02020603050405020304" pitchFamily="18" charset="0"/>
                <a:cs typeface="Times New Roman" panose="02020603050405020304" pitchFamily="18" charset="0"/>
              </a:rPr>
              <a:t>方式</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簡稱</a:t>
            </a:r>
            <a:r>
              <a:rPr lang="en-US" altLang="zh-TW" sz="3200" b="1" dirty="0">
                <a:latin typeface="Times New Roman" panose="02020603050405020304" pitchFamily="18" charset="0"/>
                <a:cs typeface="Times New Roman" panose="02020603050405020304" pitchFamily="18" charset="0"/>
              </a:rPr>
              <a:t>D/D</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而</a:t>
            </a:r>
            <a:r>
              <a:rPr lang="zh-TW" altLang="zh-TW" sz="3200" b="1" dirty="0">
                <a:latin typeface="Times New Roman" panose="02020603050405020304" pitchFamily="18" charset="0"/>
                <a:cs typeface="Times New Roman" panose="02020603050405020304" pitchFamily="18" charset="0"/>
              </a:rPr>
              <a:t>實務</a:t>
            </a:r>
            <a:r>
              <a:rPr lang="zh-TW" altLang="zh-TW" sz="3200" b="1" dirty="0" smtClean="0">
                <a:latin typeface="Times New Roman" panose="02020603050405020304" pitchFamily="18" charset="0"/>
                <a:cs typeface="Times New Roman" panose="02020603050405020304" pitchFamily="18" charset="0"/>
              </a:rPr>
              <a:t>上</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目前</a:t>
            </a:r>
            <a:r>
              <a:rPr lang="zh-TW" altLang="zh-TW" sz="3200" b="1" dirty="0">
                <a:latin typeface="Times New Roman" panose="02020603050405020304" pitchFamily="18" charset="0"/>
                <a:cs typeface="Times New Roman" panose="02020603050405020304" pitchFamily="18" charset="0"/>
              </a:rPr>
              <a:t>以電匯為主要處理匯款之</a:t>
            </a:r>
            <a:r>
              <a:rPr lang="zh-TW" altLang="zh-TW" sz="3200" b="1" dirty="0" smtClean="0">
                <a:latin typeface="Times New Roman" panose="02020603050405020304" pitchFamily="18" charset="0"/>
                <a:cs typeface="Times New Roman" panose="02020603050405020304" pitchFamily="18" charset="0"/>
              </a:rPr>
              <a:t>方式</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
        <p:nvSpPr>
          <p:cNvPr id="5" name="燕尾形向右箭號 4"/>
          <p:cNvSpPr/>
          <p:nvPr/>
        </p:nvSpPr>
        <p:spPr>
          <a:xfrm>
            <a:off x="23154" y="-91899"/>
            <a:ext cx="1872208" cy="648072"/>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匯兌</a:t>
            </a:r>
          </a:p>
        </p:txBody>
      </p:sp>
    </p:spTree>
    <p:extLst>
      <p:ext uri="{BB962C8B-B14F-4D97-AF65-F5344CB8AC3E}">
        <p14:creationId xmlns:p14="http://schemas.microsoft.com/office/powerpoint/2010/main" xmlns="" val="2607293323"/>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1350963" y="0"/>
            <a:ext cx="7793037" cy="765175"/>
          </a:xfrm>
        </p:spPr>
        <p:txBody>
          <a:bodyPr>
            <a:normAutofit/>
          </a:bodyPr>
          <a:lstStyle/>
          <a:p>
            <a:r>
              <a:rPr lang="zh-TW" altLang="zh-TW" sz="4000" b="1" dirty="0" smtClean="0">
                <a:solidFill>
                  <a:schemeClr val="tx1"/>
                </a:solidFill>
                <a:latin typeface="Times New Roman" pitchFamily="18" charset="0"/>
                <a:ea typeface="標楷體" pitchFamily="65" charset="-120"/>
                <a:cs typeface="Times New Roman" pitchFamily="18" charset="0"/>
              </a:rPr>
              <a:t>匯出匯款之方式</a:t>
            </a:r>
            <a:endParaRPr lang="zh-TW" altLang="en-US" sz="4000" dirty="0" smtClean="0">
              <a:solidFill>
                <a:schemeClr val="tx1"/>
              </a:solidFill>
              <a:latin typeface="Times New Roman" pitchFamily="18" charset="0"/>
              <a:ea typeface="標楷體" pitchFamily="65" charset="-120"/>
              <a:cs typeface="Times New Roman" pitchFamily="18" charset="0"/>
            </a:endParaRPr>
          </a:p>
        </p:txBody>
      </p:sp>
      <p:sp>
        <p:nvSpPr>
          <p:cNvPr id="30723" name="內容版面配置區 2"/>
          <p:cNvSpPr>
            <a:spLocks noGrp="1"/>
          </p:cNvSpPr>
          <p:nvPr>
            <p:ph idx="1"/>
          </p:nvPr>
        </p:nvSpPr>
        <p:spPr>
          <a:xfrm>
            <a:off x="0" y="836613"/>
            <a:ext cx="9144000" cy="6021387"/>
          </a:xfrm>
        </p:spPr>
        <p:txBody>
          <a:bodyPr/>
          <a:lstStyle/>
          <a:p>
            <a:r>
              <a:rPr lang="zh-TW" altLang="zh-TW" sz="2800" b="1" dirty="0" smtClean="0">
                <a:latin typeface="Times New Roman" pitchFamily="18" charset="0"/>
                <a:ea typeface="標楷體" pitchFamily="65" charset="-120"/>
                <a:cs typeface="Times New Roman" pitchFamily="18" charset="0"/>
              </a:rPr>
              <a:t>電匯</a:t>
            </a:r>
            <a:r>
              <a:rPr lang="en-US" altLang="zh-TW" sz="2800" b="1" dirty="0" smtClean="0">
                <a:latin typeface="Times New Roman" pitchFamily="18" charset="0"/>
                <a:ea typeface="標楷體" pitchFamily="65" charset="-120"/>
                <a:cs typeface="Times New Roman" pitchFamily="18" charset="0"/>
              </a:rPr>
              <a:t>(Telegraphic </a:t>
            </a:r>
            <a:r>
              <a:rPr lang="en-US" altLang="zh-TW" sz="2800" b="1" dirty="0" err="1" smtClean="0">
                <a:latin typeface="Times New Roman" pitchFamily="18" charset="0"/>
                <a:ea typeface="標楷體" pitchFamily="65" charset="-120"/>
                <a:cs typeface="Times New Roman" pitchFamily="18" charset="0"/>
              </a:rPr>
              <a:t>Transfer,T</a:t>
            </a:r>
            <a:r>
              <a:rPr lang="en-US" altLang="zh-TW" sz="2800" b="1" dirty="0" smtClean="0">
                <a:latin typeface="Times New Roman" pitchFamily="18" charset="0"/>
                <a:ea typeface="標楷體" pitchFamily="65" charset="-120"/>
                <a:cs typeface="Times New Roman" pitchFamily="18" charset="0"/>
              </a:rPr>
              <a:t>/T):</a:t>
            </a:r>
            <a:r>
              <a:rPr lang="zh-TW" altLang="zh-TW" sz="2800" b="1" dirty="0" smtClean="0">
                <a:latin typeface="Times New Roman" pitchFamily="18" charset="0"/>
                <a:ea typeface="標楷體" pitchFamily="65" charset="-120"/>
                <a:cs typeface="Times New Roman" pitchFamily="18" charset="0"/>
              </a:rPr>
              <a:t>國內匯款銀行以經確認</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即加密押</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電傳方式</a:t>
            </a:r>
            <a:r>
              <a:rPr lang="en-US" altLang="zh-TW" sz="2800" b="1" dirty="0" smtClean="0">
                <a:latin typeface="Times New Roman" pitchFamily="18" charset="0"/>
                <a:ea typeface="標楷體" pitchFamily="65" charset="-120"/>
                <a:cs typeface="Times New Roman" pitchFamily="18" charset="0"/>
              </a:rPr>
              <a:t>(Tested Telex</a:t>
            </a:r>
            <a:r>
              <a:rPr lang="zh-TW" altLang="zh-TW" sz="2800" b="1" dirty="0" smtClean="0">
                <a:latin typeface="Times New Roman" pitchFamily="18" charset="0"/>
                <a:ea typeface="標楷體" pitchFamily="65" charset="-120"/>
                <a:cs typeface="Times New Roman" pitchFamily="18" charset="0"/>
              </a:rPr>
              <a:t>或</a:t>
            </a:r>
            <a:r>
              <a:rPr lang="en-US" altLang="zh-TW" sz="2800" b="1" dirty="0" smtClean="0">
                <a:latin typeface="Times New Roman" pitchFamily="18" charset="0"/>
                <a:ea typeface="標楷體" pitchFamily="65" charset="-120"/>
                <a:cs typeface="Times New Roman" pitchFamily="18" charset="0"/>
              </a:rPr>
              <a:t>SWIFT)</a:t>
            </a:r>
            <a:r>
              <a:rPr lang="zh-TW" altLang="zh-TW" sz="2800" b="1" dirty="0" smtClean="0">
                <a:latin typeface="Times New Roman" pitchFamily="18" charset="0"/>
                <a:ea typeface="標楷體" pitchFamily="65" charset="-120"/>
                <a:cs typeface="Times New Roman" pitchFamily="18" charset="0"/>
              </a:rPr>
              <a:t>拍發付款指示</a:t>
            </a:r>
            <a:r>
              <a:rPr lang="en-US" altLang="zh-TW" sz="2800" b="1" dirty="0" smtClean="0">
                <a:latin typeface="Times New Roman" pitchFamily="18" charset="0"/>
                <a:ea typeface="標楷體" pitchFamily="65" charset="-120"/>
                <a:cs typeface="Times New Roman" pitchFamily="18" charset="0"/>
              </a:rPr>
              <a:t>(Payment Order)</a:t>
            </a:r>
            <a:r>
              <a:rPr lang="zh-TW" altLang="zh-TW" sz="2800" b="1" dirty="0" smtClean="0">
                <a:latin typeface="Times New Roman" pitchFamily="18" charset="0"/>
                <a:ea typeface="標楷體" pitchFamily="65" charset="-120"/>
                <a:cs typeface="Times New Roman" pitchFamily="18" charset="0"/>
              </a:rPr>
              <a:t>給解付款銀行</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若為匯款銀行之通匯銀行時</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或經由其存</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通</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匯銀行轉付款指示之電文給解付款銀行</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若非為匯款銀行之通匯銀行時</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指示其解付款項給受款人</a:t>
            </a:r>
            <a:r>
              <a:rPr lang="en-US" altLang="zh-TW" sz="2800" b="1" dirty="0" smtClean="0">
                <a:latin typeface="Times New Roman" pitchFamily="18" charset="0"/>
                <a:ea typeface="標楷體" pitchFamily="65" charset="-120"/>
                <a:cs typeface="Times New Roman" pitchFamily="18" charset="0"/>
              </a:rPr>
              <a:t>.</a:t>
            </a:r>
          </a:p>
          <a:p>
            <a:r>
              <a:rPr lang="zh-TW" altLang="zh-TW" sz="2800" b="1" dirty="0" smtClean="0">
                <a:latin typeface="Times New Roman" pitchFamily="18" charset="0"/>
                <a:ea typeface="標楷體" pitchFamily="65" charset="-120"/>
                <a:cs typeface="Times New Roman" pitchFamily="18" charset="0"/>
              </a:rPr>
              <a:t>信匯</a:t>
            </a:r>
            <a:r>
              <a:rPr lang="en-US" altLang="zh-TW" sz="2800" b="1" dirty="0" smtClean="0">
                <a:latin typeface="Times New Roman" pitchFamily="18" charset="0"/>
                <a:ea typeface="標楷體" pitchFamily="65" charset="-120"/>
                <a:cs typeface="Times New Roman" pitchFamily="18" charset="0"/>
              </a:rPr>
              <a:t>(Mail Transfer</a:t>
            </a:r>
            <a:r>
              <a:rPr lang="zh-TW" altLang="zh-TW" sz="2800" b="1" dirty="0" smtClean="0">
                <a:latin typeface="Times New Roman" pitchFamily="18" charset="0"/>
                <a:ea typeface="標楷體" pitchFamily="65" charset="-120"/>
                <a:cs typeface="Times New Roman" pitchFamily="18" charset="0"/>
              </a:rPr>
              <a:t>，</a:t>
            </a:r>
            <a:r>
              <a:rPr lang="en-US" altLang="zh-TW" sz="2800" b="1" dirty="0" smtClean="0">
                <a:latin typeface="Times New Roman" pitchFamily="18" charset="0"/>
                <a:ea typeface="標楷體" pitchFamily="65" charset="-120"/>
                <a:cs typeface="Times New Roman" pitchFamily="18" charset="0"/>
              </a:rPr>
              <a:t>M/T):</a:t>
            </a:r>
            <a:r>
              <a:rPr lang="zh-TW" altLang="zh-TW" sz="2800" b="1" dirty="0" smtClean="0">
                <a:latin typeface="Times New Roman" pitchFamily="18" charset="0"/>
                <a:ea typeface="標楷體" pitchFamily="65" charset="-120"/>
                <a:cs typeface="Times New Roman" pitchFamily="18" charset="0"/>
              </a:rPr>
              <a:t>係國內匯款銀行簽發書面之付款委託書郵寄解付款銀行</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指示其解付款項給受款人</a:t>
            </a:r>
            <a:endParaRPr lang="en-US" altLang="zh-TW" sz="2800" b="1" dirty="0" smtClean="0">
              <a:latin typeface="Times New Roman" pitchFamily="18" charset="0"/>
              <a:ea typeface="標楷體" pitchFamily="65" charset="-120"/>
              <a:cs typeface="Times New Roman" pitchFamily="18" charset="0"/>
            </a:endParaRPr>
          </a:p>
          <a:p>
            <a:r>
              <a:rPr lang="zh-TW" altLang="zh-TW" sz="2800" b="1" dirty="0" smtClean="0">
                <a:latin typeface="Times New Roman" pitchFamily="18" charset="0"/>
                <a:ea typeface="標楷體" pitchFamily="65" charset="-120"/>
                <a:cs typeface="Times New Roman" pitchFamily="18" charset="0"/>
              </a:rPr>
              <a:t>匯款銀行簽發以國外存匯銀行為付款銀行之匯款支票</a:t>
            </a:r>
            <a:r>
              <a:rPr lang="en-US" altLang="zh-TW" sz="2800" b="1" dirty="0" smtClean="0">
                <a:latin typeface="Times New Roman" pitchFamily="18" charset="0"/>
                <a:ea typeface="標楷體" pitchFamily="65" charset="-120"/>
                <a:cs typeface="Times New Roman" pitchFamily="18" charset="0"/>
              </a:rPr>
              <a:t>(Sola </a:t>
            </a:r>
            <a:r>
              <a:rPr lang="en-US" altLang="zh-TW" sz="2800" b="1" dirty="0" err="1" smtClean="0">
                <a:latin typeface="Times New Roman" pitchFamily="18" charset="0"/>
                <a:ea typeface="標楷體" pitchFamily="65" charset="-120"/>
                <a:cs typeface="Times New Roman" pitchFamily="18" charset="0"/>
              </a:rPr>
              <a:t>Chcheque</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交由申請人逕寄國外受款人</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並拍發</a:t>
            </a:r>
            <a:r>
              <a:rPr lang="en-US" altLang="zh-TW" sz="2800" b="1" dirty="0" smtClean="0">
                <a:latin typeface="Times New Roman" pitchFamily="18" charset="0"/>
                <a:ea typeface="標楷體" pitchFamily="65" charset="-120"/>
                <a:cs typeface="Times New Roman" pitchFamily="18" charset="0"/>
              </a:rPr>
              <a:t>MT110 </a:t>
            </a:r>
            <a:r>
              <a:rPr lang="zh-TW" altLang="zh-TW" sz="2800" b="1" dirty="0" smtClean="0">
                <a:latin typeface="Times New Roman" pitchFamily="18" charset="0"/>
                <a:ea typeface="標楷體" pitchFamily="65" charset="-120"/>
                <a:cs typeface="Times New Roman" pitchFamily="18" charset="0"/>
              </a:rPr>
              <a:t>開票通知予付款銀行</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授權其扣取匯款銀行帳戶款</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以兌付該匯款支票之匯款方式</a:t>
            </a:r>
            <a:r>
              <a:rPr lang="en-US" altLang="zh-TW" sz="2800" b="1" dirty="0" smtClean="0">
                <a:latin typeface="Times New Roman" pitchFamily="18" charset="0"/>
                <a:ea typeface="標楷體" pitchFamily="65" charset="-120"/>
                <a:cs typeface="Times New Roman" pitchFamily="18" charset="0"/>
              </a:rPr>
              <a:t>.</a:t>
            </a:r>
            <a:endParaRPr lang="zh-TW" altLang="en-US" sz="2800" b="1" dirty="0" smtClean="0">
              <a:latin typeface="Times New Roman" pitchFamily="18" charset="0"/>
              <a:ea typeface="標楷體" pitchFamily="65" charset="-120"/>
              <a:cs typeface="Times New Roman" pitchFamily="18" charset="0"/>
            </a:endParaRPr>
          </a:p>
        </p:txBody>
      </p:sp>
      <p:sp>
        <p:nvSpPr>
          <p:cNvPr id="30724" name="投影片編號版面配置區 3"/>
          <p:cNvSpPr>
            <a:spLocks noGrp="1"/>
          </p:cNvSpPr>
          <p:nvPr>
            <p:ph type="sldNum" sz="quarter" idx="12"/>
          </p:nvPr>
        </p:nvSpPr>
        <p:spPr>
          <a:noFill/>
        </p:spPr>
        <p:txBody>
          <a:bodyPr/>
          <a:lstStyle/>
          <a:p>
            <a:fld id="{A28F1F3B-D5FE-474B-A5A2-782D5875C1E9}" type="slidenum">
              <a:rPr lang="zh-TW" altLang="en-US" smtClean="0"/>
              <a:pPr/>
              <a:t>375</a:t>
            </a:fld>
            <a:endParaRPr lang="en-US" altLang="zh-TW" smtClean="0"/>
          </a:p>
        </p:txBody>
      </p:sp>
    </p:spTree>
    <p:extLst>
      <p:ext uri="{BB962C8B-B14F-4D97-AF65-F5344CB8AC3E}">
        <p14:creationId xmlns:p14="http://schemas.microsoft.com/office/powerpoint/2010/main" xmlns="" val="1727148354"/>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標題 3"/>
          <p:cNvSpPr>
            <a:spLocks noGrp="1"/>
          </p:cNvSpPr>
          <p:nvPr>
            <p:ph type="title"/>
          </p:nvPr>
        </p:nvSpPr>
        <p:spPr/>
        <p:txBody>
          <a:bodyPr/>
          <a:lstStyle/>
          <a:p>
            <a:r>
              <a:rPr lang="zh-TW" altLang="en-US" sz="4000" b="1" smtClean="0">
                <a:solidFill>
                  <a:schemeClr val="tx1"/>
                </a:solidFill>
                <a:latin typeface="標楷體" pitchFamily="65" charset="-120"/>
                <a:ea typeface="標楷體" pitchFamily="65" charset="-120"/>
              </a:rPr>
              <a:t>使用銀行匯兌服務之付款方式</a:t>
            </a:r>
          </a:p>
        </p:txBody>
      </p:sp>
      <p:sp>
        <p:nvSpPr>
          <p:cNvPr id="151555" name="投影片編號版面配置區 2"/>
          <p:cNvSpPr>
            <a:spLocks noGrp="1"/>
          </p:cNvSpPr>
          <p:nvPr>
            <p:ph type="sldNum" sz="quarter" idx="12"/>
          </p:nvPr>
        </p:nvSpPr>
        <p:spPr>
          <a:noFill/>
        </p:spPr>
        <p:txBody>
          <a:bodyPr/>
          <a:lstStyle/>
          <a:p>
            <a:fld id="{21E65980-4D3F-42DE-BA0F-9A81CB9485F1}" type="slidenum">
              <a:rPr lang="zh-TW" altLang="en-US" smtClean="0"/>
              <a:pPr/>
              <a:t>376</a:t>
            </a:fld>
            <a:endParaRPr lang="en-US" altLang="zh-TW" smtClean="0"/>
          </a:p>
        </p:txBody>
      </p:sp>
      <p:sp>
        <p:nvSpPr>
          <p:cNvPr id="5" name="內容版面配置區 4"/>
          <p:cNvSpPr>
            <a:spLocks noGrp="1"/>
          </p:cNvSpPr>
          <p:nvPr>
            <p:ph sz="quarter" idx="1"/>
          </p:nvPr>
        </p:nvSpPr>
        <p:spPr>
          <a:xfrm>
            <a:off x="323528" y="1412776"/>
            <a:ext cx="8640959" cy="4896544"/>
          </a:xfrm>
        </p:spPr>
        <p:txBody>
          <a:bodyPr>
            <a:normAutofit/>
          </a:bodyPr>
          <a:lstStyle/>
          <a:p>
            <a:pPr>
              <a:defRPr/>
            </a:pPr>
            <a:r>
              <a:rPr lang="zh-TW" altLang="en-US" sz="3200" b="1" dirty="0" smtClean="0">
                <a:solidFill>
                  <a:srgbClr val="FF0000"/>
                </a:solidFill>
                <a:ea typeface="標楷體" pitchFamily="65" charset="-120"/>
                <a:cs typeface="Times New Roman" pitchFamily="18" charset="0"/>
              </a:rPr>
              <a:t>通常使用銀行匯兌服務之付款方式</a:t>
            </a:r>
            <a:r>
              <a:rPr lang="en-US" altLang="zh-TW" sz="3200" b="1" dirty="0" smtClean="0">
                <a:solidFill>
                  <a:srgbClr val="FF0000"/>
                </a:solidFill>
                <a:ea typeface="標楷體" pitchFamily="65" charset="-120"/>
                <a:cs typeface="Times New Roman" pitchFamily="18" charset="0"/>
              </a:rPr>
              <a:t>:</a:t>
            </a:r>
            <a:r>
              <a:rPr lang="zh-TW" altLang="en-US" sz="3200" b="1" dirty="0" smtClean="0">
                <a:solidFill>
                  <a:srgbClr val="FF0000"/>
                </a:solidFill>
                <a:ea typeface="標楷體" pitchFamily="65" charset="-120"/>
                <a:cs typeface="Times New Roman" pitchFamily="18" charset="0"/>
              </a:rPr>
              <a:t>預付貨款、付現交單、記帳及分期付款</a:t>
            </a:r>
            <a:r>
              <a:rPr lang="en-US" altLang="zh-TW" sz="3200" b="1" dirty="0" smtClean="0">
                <a:ea typeface="標楷體" pitchFamily="65" charset="-120"/>
                <a:cs typeface="Times New Roman" pitchFamily="18" charset="0"/>
              </a:rPr>
              <a:t>.</a:t>
            </a:r>
          </a:p>
          <a:p>
            <a:pPr>
              <a:defRPr/>
            </a:pPr>
            <a:r>
              <a:rPr lang="zh-TW" altLang="en-US" sz="3200" b="1" dirty="0" smtClean="0">
                <a:ea typeface="標楷體" pitchFamily="65" charset="-120"/>
                <a:cs typeface="Times New Roman" pitchFamily="18" charset="0"/>
              </a:rPr>
              <a:t>由於匯兌</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銀行僅提供匯款之服務</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不處理單據</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付現交單除外</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匯款須由買方</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進口商</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主動申請</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且屬入戶匯款</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因此</a:t>
            </a:r>
            <a:r>
              <a:rPr lang="en-US" altLang="zh-TW" sz="3200" b="1" dirty="0" smtClean="0">
                <a:ea typeface="標楷體" pitchFamily="65" charset="-120"/>
                <a:cs typeface="Times New Roman" pitchFamily="18" charset="0"/>
              </a:rPr>
              <a:t>,</a:t>
            </a:r>
            <a:r>
              <a:rPr lang="zh-TW" altLang="en-US" sz="3200" b="1" dirty="0" smtClean="0">
                <a:solidFill>
                  <a:srgbClr val="FF0000"/>
                </a:solidFill>
                <a:ea typeface="標楷體" pitchFamily="65" charset="-120"/>
                <a:cs typeface="Times New Roman" pitchFamily="18" charset="0"/>
              </a:rPr>
              <a:t>有下述之風險</a:t>
            </a:r>
            <a:r>
              <a:rPr lang="en-US" altLang="zh-TW" sz="3200" b="1" dirty="0" smtClean="0">
                <a:solidFill>
                  <a:srgbClr val="FF0000"/>
                </a:solidFill>
                <a:ea typeface="標楷體" pitchFamily="65" charset="-120"/>
                <a:cs typeface="Times New Roman" pitchFamily="18" charset="0"/>
              </a:rPr>
              <a:t>:</a:t>
            </a:r>
          </a:p>
          <a:p>
            <a:pPr>
              <a:buFont typeface="Wingdings" pitchFamily="2" charset="2"/>
              <a:buNone/>
              <a:defRPr/>
            </a:pPr>
            <a:r>
              <a:rPr lang="en-US" altLang="zh-TW" sz="3200" b="1" dirty="0" smtClean="0">
                <a:ea typeface="標楷體" pitchFamily="65" charset="-120"/>
                <a:cs typeface="Times New Roman" pitchFamily="18" charset="0"/>
              </a:rPr>
              <a:t>  -</a:t>
            </a:r>
            <a:r>
              <a:rPr lang="zh-TW" altLang="en-US" sz="3200" b="1" dirty="0" smtClean="0">
                <a:ea typeface="標楷體" pitchFamily="65" charset="-120"/>
                <a:cs typeface="Times New Roman" pitchFamily="18" charset="0"/>
              </a:rPr>
              <a:t>對買方</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以預付貨款交易</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可能發生匯款後</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賣方</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出口商</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拒絕付款</a:t>
            </a:r>
            <a:r>
              <a:rPr lang="en-US" altLang="zh-TW" sz="3200" b="1" dirty="0" smtClean="0">
                <a:ea typeface="標楷體" pitchFamily="65" charset="-120"/>
                <a:cs typeface="Times New Roman" pitchFamily="18" charset="0"/>
              </a:rPr>
              <a:t>.</a:t>
            </a:r>
          </a:p>
          <a:p>
            <a:pPr>
              <a:buFont typeface="Wingdings" pitchFamily="2" charset="2"/>
              <a:buNone/>
              <a:defRPr/>
            </a:pPr>
            <a:r>
              <a:rPr lang="en-US" altLang="zh-TW" sz="3200" b="1" dirty="0" smtClean="0">
                <a:ea typeface="標楷體" pitchFamily="65" charset="-120"/>
                <a:cs typeface="Times New Roman" pitchFamily="18" charset="0"/>
              </a:rPr>
              <a:t>  -</a:t>
            </a:r>
            <a:r>
              <a:rPr lang="zh-TW" altLang="en-US" sz="3200" b="1" dirty="0" smtClean="0">
                <a:ea typeface="標楷體" pitchFamily="65" charset="-120"/>
                <a:cs typeface="Times New Roman" pitchFamily="18" charset="0"/>
              </a:rPr>
              <a:t>對賣方</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以記帳及分期付款交易</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可能發生貨物已交運</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但到期</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買方不付款</a:t>
            </a:r>
            <a:r>
              <a:rPr lang="en-US" altLang="zh-TW" sz="3200" b="1" dirty="0" smtClean="0">
                <a:ea typeface="標楷體" pitchFamily="65" charset="-120"/>
                <a:cs typeface="Times New Roman" pitchFamily="18" charset="0"/>
              </a:rPr>
              <a:t>.</a:t>
            </a:r>
            <a:endParaRPr lang="zh-TW" altLang="en-US" sz="3200" b="1" dirty="0">
              <a:ea typeface="標楷體" pitchFamily="65" charset="-120"/>
              <a:cs typeface="Times New Roman" pitchFamily="18" charset="0"/>
            </a:endParaRPr>
          </a:p>
        </p:txBody>
      </p:sp>
    </p:spTree>
    <p:extLst>
      <p:ext uri="{BB962C8B-B14F-4D97-AF65-F5344CB8AC3E}">
        <p14:creationId xmlns:p14="http://schemas.microsoft.com/office/powerpoint/2010/main" xmlns="" val="47257872"/>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19138" y="287338"/>
            <a:ext cx="7775575" cy="790575"/>
          </a:xfrm>
        </p:spPr>
        <p:txBody>
          <a:bodyPr/>
          <a:lstStyle/>
          <a:p>
            <a:pPr eaLnBrk="1" hangingPunct="1"/>
            <a:r>
              <a:rPr lang="zh-TW" altLang="en-US" sz="4000" b="1" smtClean="0">
                <a:solidFill>
                  <a:schemeClr val="tx1"/>
                </a:solidFill>
                <a:ea typeface="標楷體" pitchFamily="65" charset="-120"/>
              </a:rPr>
              <a:t>經美國清算</a:t>
            </a:r>
            <a:r>
              <a:rPr lang="zh-TW" altLang="zh-TW" sz="4000" b="1" smtClean="0">
                <a:solidFill>
                  <a:schemeClr val="tx1"/>
                </a:solidFill>
                <a:ea typeface="標楷體" pitchFamily="65" charset="-120"/>
              </a:rPr>
              <a:t>匯</a:t>
            </a:r>
            <a:r>
              <a:rPr lang="zh-TW" altLang="en-US" sz="4000" b="1" smtClean="0">
                <a:solidFill>
                  <a:schemeClr val="tx1"/>
                </a:solidFill>
                <a:ea typeface="標楷體" pitchFamily="65" charset="-120"/>
              </a:rPr>
              <a:t>款</a:t>
            </a:r>
            <a:r>
              <a:rPr lang="en-US" altLang="zh-TW" sz="4000" b="1" smtClean="0">
                <a:solidFill>
                  <a:schemeClr val="tx1"/>
                </a:solidFill>
                <a:ea typeface="標楷體" pitchFamily="65" charset="-120"/>
              </a:rPr>
              <a:t>(USD)</a:t>
            </a:r>
            <a:r>
              <a:rPr lang="zh-TW" altLang="en-US" sz="4000" b="1" smtClean="0">
                <a:solidFill>
                  <a:schemeClr val="tx1"/>
                </a:solidFill>
                <a:ea typeface="標楷體" pitchFamily="65" charset="-120"/>
              </a:rPr>
              <a:t>流程</a:t>
            </a:r>
          </a:p>
        </p:txBody>
      </p:sp>
      <p:grpSp>
        <p:nvGrpSpPr>
          <p:cNvPr id="2" name="Group 3"/>
          <p:cNvGrpSpPr>
            <a:grpSpLocks/>
          </p:cNvGrpSpPr>
          <p:nvPr/>
        </p:nvGrpSpPr>
        <p:grpSpPr bwMode="auto">
          <a:xfrm>
            <a:off x="0" y="1052513"/>
            <a:ext cx="9144000" cy="5805487"/>
            <a:chOff x="0" y="663"/>
            <a:chExt cx="5760" cy="3657"/>
          </a:xfrm>
        </p:grpSpPr>
        <p:sp>
          <p:nvSpPr>
            <p:cNvPr id="154636" name="Rectangle 4"/>
            <p:cNvSpPr>
              <a:spLocks noChangeArrowheads="1"/>
            </p:cNvSpPr>
            <p:nvPr/>
          </p:nvSpPr>
          <p:spPr bwMode="auto">
            <a:xfrm>
              <a:off x="3061" y="663"/>
              <a:ext cx="2358" cy="288"/>
            </a:xfrm>
            <a:prstGeom prst="rect">
              <a:avLst/>
            </a:prstGeom>
            <a:noFill/>
            <a:ln w="9525">
              <a:noFill/>
              <a:miter lim="800000"/>
              <a:headEnd/>
              <a:tailEnd/>
            </a:ln>
          </p:spPr>
          <p:txBody>
            <a:bodyPr>
              <a:spAutoFit/>
            </a:bodyPr>
            <a:lstStyle/>
            <a:p>
              <a:r>
                <a:rPr lang="zh-TW" altLang="en-US" b="1">
                  <a:solidFill>
                    <a:srgbClr val="CC0000"/>
                  </a:solidFill>
                  <a:ea typeface="標楷體" pitchFamily="65" charset="-120"/>
                </a:rPr>
                <a:t>國內各銀行分行或郵匯局</a:t>
              </a:r>
            </a:p>
          </p:txBody>
        </p:sp>
        <p:sp>
          <p:nvSpPr>
            <p:cNvPr id="154637" name="Text Box 6"/>
            <p:cNvSpPr txBox="1">
              <a:spLocks noChangeArrowheads="1"/>
            </p:cNvSpPr>
            <p:nvPr/>
          </p:nvSpPr>
          <p:spPr bwMode="auto">
            <a:xfrm>
              <a:off x="703" y="799"/>
              <a:ext cx="291" cy="1442"/>
            </a:xfrm>
            <a:prstGeom prst="rect">
              <a:avLst/>
            </a:prstGeom>
            <a:noFill/>
            <a:ln w="9525">
              <a:noFill/>
              <a:miter lim="800000"/>
              <a:headEnd/>
              <a:tailEnd/>
            </a:ln>
          </p:spPr>
          <p:txBody>
            <a:bodyPr vert="eaVert">
              <a:spAutoFit/>
            </a:bodyPr>
            <a:lstStyle/>
            <a:p>
              <a:pPr>
                <a:spcBef>
                  <a:spcPct val="50000"/>
                </a:spcBef>
              </a:pPr>
              <a:r>
                <a:rPr lang="zh-TW" altLang="en-US" b="1">
                  <a:solidFill>
                    <a:srgbClr val="CC0000"/>
                  </a:solidFill>
                  <a:ea typeface="標楷體" pitchFamily="65" charset="-120"/>
                </a:rPr>
                <a:t>台灣之匯款人</a:t>
              </a:r>
            </a:p>
          </p:txBody>
        </p:sp>
        <p:sp>
          <p:nvSpPr>
            <p:cNvPr id="154638" name="Line 7"/>
            <p:cNvSpPr>
              <a:spLocks noChangeShapeType="1"/>
            </p:cNvSpPr>
            <p:nvPr/>
          </p:nvSpPr>
          <p:spPr bwMode="auto">
            <a:xfrm>
              <a:off x="1872" y="1632"/>
              <a:ext cx="1584" cy="0"/>
            </a:xfrm>
            <a:prstGeom prst="line">
              <a:avLst/>
            </a:prstGeom>
            <a:noFill/>
            <a:ln w="38100">
              <a:solidFill>
                <a:schemeClr val="tx2"/>
              </a:solidFill>
              <a:prstDash val="dash"/>
              <a:round/>
              <a:headEnd/>
              <a:tailEnd type="triangle" w="med" len="med"/>
            </a:ln>
          </p:spPr>
          <p:txBody>
            <a:bodyPr wrap="none" anchor="ctr"/>
            <a:lstStyle/>
            <a:p>
              <a:endParaRPr lang="zh-TW" altLang="en-US"/>
            </a:p>
          </p:txBody>
        </p:sp>
        <p:sp>
          <p:nvSpPr>
            <p:cNvPr id="101385" name="Rectangle 9"/>
            <p:cNvSpPr>
              <a:spLocks noChangeArrowheads="1"/>
            </p:cNvSpPr>
            <p:nvPr/>
          </p:nvSpPr>
          <p:spPr bwMode="auto">
            <a:xfrm>
              <a:off x="1872" y="1296"/>
              <a:ext cx="1546" cy="250"/>
            </a:xfrm>
            <a:prstGeom prst="rect">
              <a:avLst/>
            </a:prstGeom>
            <a:noFill/>
            <a:ln w="9525">
              <a:noFill/>
              <a:miter lim="800000"/>
              <a:headEnd/>
              <a:tailEnd/>
            </a:ln>
            <a:effectLst/>
          </p:spPr>
          <p:txBody>
            <a:bodyPr>
              <a:spAutoFit/>
            </a:bodyPr>
            <a:lstStyle/>
            <a:p>
              <a:pPr>
                <a:spcBef>
                  <a:spcPct val="50000"/>
                </a:spcBef>
                <a:defRPr/>
              </a:pPr>
              <a:r>
                <a:rPr lang="zh-TW" altLang="zh-TW" sz="2000" b="1">
                  <a:effectLst>
                    <a:outerShdw blurRad="38100" dist="38100" dir="2700000" algn="tl">
                      <a:srgbClr val="C0C0C0"/>
                    </a:outerShdw>
                  </a:effectLst>
                  <a:latin typeface="標楷體" pitchFamily="65" charset="-120"/>
                  <a:ea typeface="標楷體" pitchFamily="65" charset="-120"/>
                </a:rPr>
                <a:t>匯款申請</a:t>
              </a:r>
              <a:endParaRPr lang="zh-TW" altLang="en-US" sz="2000" b="1">
                <a:effectLst>
                  <a:outerShdw blurRad="38100" dist="38100" dir="2700000" algn="tl">
                    <a:srgbClr val="C0C0C0"/>
                  </a:outerShdw>
                </a:effectLst>
                <a:latin typeface="標楷體" pitchFamily="65" charset="-120"/>
                <a:ea typeface="標楷體" pitchFamily="65" charset="-120"/>
              </a:endParaRPr>
            </a:p>
          </p:txBody>
        </p:sp>
        <p:pic>
          <p:nvPicPr>
            <p:cNvPr id="154640"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16" y="3216"/>
              <a:ext cx="864" cy="826"/>
            </a:xfrm>
            <a:prstGeom prst="rect">
              <a:avLst/>
            </a:prstGeom>
            <a:noFill/>
            <a:ln w="9525">
              <a:noFill/>
              <a:miter lim="800000"/>
              <a:headEnd/>
              <a:tailEnd/>
            </a:ln>
          </p:spPr>
        </p:pic>
        <p:sp>
          <p:nvSpPr>
            <p:cNvPr id="154641" name="Rectangle 11"/>
            <p:cNvSpPr>
              <a:spLocks noChangeArrowheads="1"/>
            </p:cNvSpPr>
            <p:nvPr/>
          </p:nvSpPr>
          <p:spPr bwMode="auto">
            <a:xfrm>
              <a:off x="4320" y="4032"/>
              <a:ext cx="1440" cy="288"/>
            </a:xfrm>
            <a:prstGeom prst="rect">
              <a:avLst/>
            </a:prstGeom>
            <a:noFill/>
            <a:ln w="9525">
              <a:noFill/>
              <a:miter lim="800000"/>
              <a:headEnd/>
              <a:tailEnd/>
            </a:ln>
          </p:spPr>
          <p:txBody>
            <a:bodyPr>
              <a:spAutoFit/>
            </a:bodyPr>
            <a:lstStyle/>
            <a:p>
              <a:pPr>
                <a:spcBef>
                  <a:spcPct val="50000"/>
                </a:spcBef>
              </a:pPr>
              <a:r>
                <a:rPr lang="zh-TW" altLang="en-US" b="1">
                  <a:solidFill>
                    <a:srgbClr val="CC0000"/>
                  </a:solidFill>
                  <a:ea typeface="標楷體" pitchFamily="65" charset="-120"/>
                </a:rPr>
                <a:t>美國</a:t>
              </a:r>
              <a:r>
                <a:rPr lang="en-US" altLang="zh-TW" b="1">
                  <a:solidFill>
                    <a:srgbClr val="CC0000"/>
                  </a:solidFill>
                  <a:ea typeface="標楷體" pitchFamily="65" charset="-120"/>
                </a:rPr>
                <a:t>A</a:t>
              </a:r>
              <a:r>
                <a:rPr lang="zh-TW" altLang="en-US" b="1">
                  <a:solidFill>
                    <a:srgbClr val="CC0000"/>
                  </a:solidFill>
                  <a:ea typeface="標楷體" pitchFamily="65" charset="-120"/>
                </a:rPr>
                <a:t>銀行</a:t>
              </a:r>
            </a:p>
          </p:txBody>
        </p:sp>
        <p:sp>
          <p:nvSpPr>
            <p:cNvPr id="154642" name="Line 12"/>
            <p:cNvSpPr>
              <a:spLocks noChangeShapeType="1"/>
            </p:cNvSpPr>
            <p:nvPr/>
          </p:nvSpPr>
          <p:spPr bwMode="auto">
            <a:xfrm>
              <a:off x="4176" y="2112"/>
              <a:ext cx="480" cy="1200"/>
            </a:xfrm>
            <a:prstGeom prst="line">
              <a:avLst/>
            </a:prstGeom>
            <a:noFill/>
            <a:ln w="38100">
              <a:solidFill>
                <a:srgbClr val="FF0000"/>
              </a:solidFill>
              <a:prstDash val="dash"/>
              <a:round/>
              <a:headEnd/>
              <a:tailEnd type="triangle" w="med" len="med"/>
            </a:ln>
          </p:spPr>
          <p:txBody>
            <a:bodyPr/>
            <a:lstStyle/>
            <a:p>
              <a:endParaRPr lang="zh-TW" altLang="en-US"/>
            </a:p>
          </p:txBody>
        </p:sp>
        <p:sp>
          <p:nvSpPr>
            <p:cNvPr id="154643" name="Rectangle 13"/>
            <p:cNvSpPr>
              <a:spLocks noChangeArrowheads="1"/>
            </p:cNvSpPr>
            <p:nvPr/>
          </p:nvSpPr>
          <p:spPr bwMode="auto">
            <a:xfrm>
              <a:off x="4416" y="2160"/>
              <a:ext cx="1248" cy="518"/>
            </a:xfrm>
            <a:prstGeom prst="rect">
              <a:avLst/>
            </a:prstGeom>
            <a:noFill/>
            <a:ln w="9525">
              <a:noFill/>
              <a:miter lim="800000"/>
              <a:headEnd/>
              <a:tailEnd/>
            </a:ln>
          </p:spPr>
          <p:txBody>
            <a:bodyPr>
              <a:spAutoFit/>
            </a:bodyPr>
            <a:lstStyle/>
            <a:p>
              <a:endParaRPr lang="en-US" altLang="zh-TW" b="1">
                <a:solidFill>
                  <a:schemeClr val="bg1"/>
                </a:solidFill>
                <a:ea typeface="標楷體" pitchFamily="65" charset="-120"/>
              </a:endParaRPr>
            </a:p>
            <a:p>
              <a:endParaRPr lang="en-US" altLang="zh-TW" b="1">
                <a:solidFill>
                  <a:schemeClr val="bg1"/>
                </a:solidFill>
                <a:ea typeface="標楷體" pitchFamily="65" charset="-120"/>
              </a:endParaRPr>
            </a:p>
          </p:txBody>
        </p:sp>
        <p:pic>
          <p:nvPicPr>
            <p:cNvPr id="154644"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68" y="2448"/>
              <a:ext cx="780" cy="1008"/>
            </a:xfrm>
            <a:prstGeom prst="rect">
              <a:avLst/>
            </a:prstGeom>
            <a:noFill/>
            <a:ln w="9525">
              <a:noFill/>
              <a:miter lim="800000"/>
              <a:headEnd/>
              <a:tailEnd/>
            </a:ln>
          </p:spPr>
        </p:pic>
        <p:sp>
          <p:nvSpPr>
            <p:cNvPr id="154645" name="Rectangle 15"/>
            <p:cNvSpPr>
              <a:spLocks noChangeArrowheads="1"/>
            </p:cNvSpPr>
            <p:nvPr/>
          </p:nvSpPr>
          <p:spPr bwMode="auto">
            <a:xfrm>
              <a:off x="1701" y="3360"/>
              <a:ext cx="1236" cy="233"/>
            </a:xfrm>
            <a:prstGeom prst="rect">
              <a:avLst/>
            </a:prstGeom>
            <a:noFill/>
            <a:ln w="9525">
              <a:noFill/>
              <a:miter lim="800000"/>
              <a:headEnd/>
              <a:tailEnd/>
            </a:ln>
          </p:spPr>
          <p:txBody>
            <a:bodyPr>
              <a:spAutoFit/>
            </a:bodyPr>
            <a:lstStyle/>
            <a:p>
              <a:r>
                <a:rPr lang="zh-TW" altLang="en-US" b="1">
                  <a:solidFill>
                    <a:srgbClr val="CC0000"/>
                  </a:solidFill>
                  <a:ea typeface="標楷體" pitchFamily="65" charset="-120"/>
                </a:rPr>
                <a:t>中國的解款銀行</a:t>
              </a:r>
            </a:p>
          </p:txBody>
        </p:sp>
        <p:sp>
          <p:nvSpPr>
            <p:cNvPr id="154646" name="Line 16"/>
            <p:cNvSpPr>
              <a:spLocks noChangeShapeType="1"/>
            </p:cNvSpPr>
            <p:nvPr/>
          </p:nvSpPr>
          <p:spPr bwMode="auto">
            <a:xfrm flipH="1" flipV="1">
              <a:off x="2688" y="3360"/>
              <a:ext cx="1728" cy="624"/>
            </a:xfrm>
            <a:prstGeom prst="line">
              <a:avLst/>
            </a:prstGeom>
            <a:noFill/>
            <a:ln w="57150">
              <a:solidFill>
                <a:srgbClr val="FF0000"/>
              </a:solidFill>
              <a:prstDash val="dash"/>
              <a:round/>
              <a:headEnd/>
              <a:tailEnd type="triangle" w="med" len="med"/>
            </a:ln>
          </p:spPr>
          <p:txBody>
            <a:bodyPr/>
            <a:lstStyle/>
            <a:p>
              <a:endParaRPr lang="zh-TW" altLang="en-US"/>
            </a:p>
          </p:txBody>
        </p:sp>
        <p:sp>
          <p:nvSpPr>
            <p:cNvPr id="101393" name="Rectangle 17"/>
            <p:cNvSpPr>
              <a:spLocks noChangeArrowheads="1"/>
            </p:cNvSpPr>
            <p:nvPr/>
          </p:nvSpPr>
          <p:spPr bwMode="auto">
            <a:xfrm>
              <a:off x="2245" y="3680"/>
              <a:ext cx="1392" cy="446"/>
            </a:xfrm>
            <a:prstGeom prst="rect">
              <a:avLst/>
            </a:prstGeom>
            <a:noFill/>
            <a:ln w="9525">
              <a:noFill/>
              <a:miter lim="800000"/>
              <a:headEnd/>
              <a:tailEnd/>
            </a:ln>
            <a:effectLst/>
          </p:spPr>
          <p:txBody>
            <a:bodyPr>
              <a:spAutoFit/>
            </a:bodyPr>
            <a:lstStyle/>
            <a:p>
              <a:pPr>
                <a:defRPr/>
              </a:pPr>
              <a:r>
                <a:rPr lang="en-US" altLang="zh-TW" sz="2000" b="1" dirty="0">
                  <a:solidFill>
                    <a:srgbClr val="FF0000"/>
                  </a:solidFill>
                  <a:effectLst>
                    <a:outerShdw blurRad="38100" dist="38100" dir="2700000" algn="tl">
                      <a:srgbClr val="C0C0C0"/>
                    </a:outerShdw>
                  </a:effectLst>
                  <a:ea typeface="標楷體" pitchFamily="65" charset="-120"/>
                </a:rPr>
                <a:t>2-2</a:t>
              </a:r>
              <a:r>
                <a:rPr lang="zh-TW" altLang="en-US" sz="2000" b="1" dirty="0">
                  <a:solidFill>
                    <a:srgbClr val="FF0000"/>
                  </a:solidFill>
                  <a:effectLst>
                    <a:outerShdw blurRad="38100" dist="38100" dir="2700000" algn="tl">
                      <a:srgbClr val="C0C0C0"/>
                    </a:outerShdw>
                  </a:effectLst>
                  <a:ea typeface="標楷體" pitchFamily="65" charset="-120"/>
                </a:rPr>
                <a:t>進帳通知</a:t>
              </a:r>
              <a:r>
                <a:rPr lang="en-US" altLang="zh-TW" sz="2000" b="1" dirty="0">
                  <a:solidFill>
                    <a:srgbClr val="FF0000"/>
                  </a:solidFill>
                  <a:effectLst>
                    <a:outerShdw blurRad="38100" dist="38100" dir="2700000" algn="tl">
                      <a:srgbClr val="C0C0C0"/>
                    </a:outerShdw>
                  </a:effectLst>
                  <a:ea typeface="標楷體" pitchFamily="65" charset="-120"/>
                </a:rPr>
                <a:t>MT950</a:t>
              </a:r>
              <a:r>
                <a:rPr lang="zh-TW" altLang="en-US" sz="2000" b="1" dirty="0">
                  <a:solidFill>
                    <a:srgbClr val="FF0000"/>
                  </a:solidFill>
                  <a:effectLst>
                    <a:outerShdw blurRad="38100" dist="38100" dir="2700000" algn="tl">
                      <a:srgbClr val="C0C0C0"/>
                    </a:outerShdw>
                  </a:effectLst>
                  <a:ea typeface="標楷體" pitchFamily="65" charset="-120"/>
                </a:rPr>
                <a:t>發出 </a:t>
              </a:r>
              <a:r>
                <a:rPr lang="en-US" altLang="zh-TW" sz="2000" b="1" dirty="0">
                  <a:solidFill>
                    <a:srgbClr val="FF0000"/>
                  </a:solidFill>
                  <a:effectLst>
                    <a:outerShdw blurRad="38100" dist="38100" dir="2700000" algn="tl">
                      <a:srgbClr val="C0C0C0"/>
                    </a:outerShdw>
                  </a:effectLst>
                  <a:ea typeface="標楷體" pitchFamily="65" charset="-120"/>
                </a:rPr>
                <a:t>(</a:t>
              </a:r>
              <a:r>
                <a:rPr lang="zh-TW" altLang="en-US" sz="2000" b="1" dirty="0">
                  <a:solidFill>
                    <a:srgbClr val="FF0000"/>
                  </a:solidFill>
                  <a:effectLst>
                    <a:outerShdw blurRad="38100" dist="38100" dir="2700000" algn="tl">
                      <a:srgbClr val="C0C0C0"/>
                    </a:outerShdw>
                  </a:effectLst>
                  <a:ea typeface="標楷體" pitchFamily="65" charset="-120"/>
                </a:rPr>
                <a:t>全額</a:t>
              </a:r>
              <a:r>
                <a:rPr lang="en-US" altLang="zh-TW" sz="2000" b="1" dirty="0">
                  <a:solidFill>
                    <a:srgbClr val="FF0000"/>
                  </a:solidFill>
                  <a:effectLst>
                    <a:outerShdw blurRad="38100" dist="38100" dir="2700000" algn="tl">
                      <a:srgbClr val="C0C0C0"/>
                    </a:outerShdw>
                  </a:effectLst>
                  <a:ea typeface="標楷體" pitchFamily="65" charset="-120"/>
                </a:rPr>
                <a:t>)</a:t>
              </a:r>
              <a:endParaRPr lang="en-US" altLang="zh-TW" b="1" dirty="0">
                <a:solidFill>
                  <a:srgbClr val="FF0000"/>
                </a:solidFill>
                <a:effectLst>
                  <a:outerShdw blurRad="38100" dist="38100" dir="2700000" algn="tl">
                    <a:srgbClr val="C0C0C0"/>
                  </a:outerShdw>
                </a:effectLst>
                <a:ea typeface="標楷體" pitchFamily="65" charset="-120"/>
              </a:endParaRPr>
            </a:p>
          </p:txBody>
        </p:sp>
        <p:sp>
          <p:nvSpPr>
            <p:cNvPr id="154648" name="Line 18"/>
            <p:cNvSpPr>
              <a:spLocks noChangeShapeType="1"/>
            </p:cNvSpPr>
            <p:nvPr/>
          </p:nvSpPr>
          <p:spPr bwMode="auto">
            <a:xfrm flipH="1">
              <a:off x="864" y="3216"/>
              <a:ext cx="1104" cy="480"/>
            </a:xfrm>
            <a:prstGeom prst="line">
              <a:avLst/>
            </a:prstGeom>
            <a:noFill/>
            <a:ln w="38100">
              <a:solidFill>
                <a:schemeClr val="tx2"/>
              </a:solidFill>
              <a:prstDash val="dash"/>
              <a:round/>
              <a:headEnd/>
              <a:tailEnd type="triangle" w="med" len="med"/>
            </a:ln>
          </p:spPr>
          <p:txBody>
            <a:bodyPr/>
            <a:lstStyle/>
            <a:p>
              <a:endParaRPr lang="zh-TW" altLang="en-US"/>
            </a:p>
          </p:txBody>
        </p:sp>
        <p:sp>
          <p:nvSpPr>
            <p:cNvPr id="154649" name="Line 19"/>
            <p:cNvSpPr>
              <a:spLocks noChangeShapeType="1"/>
            </p:cNvSpPr>
            <p:nvPr/>
          </p:nvSpPr>
          <p:spPr bwMode="auto">
            <a:xfrm flipH="1">
              <a:off x="2653" y="2112"/>
              <a:ext cx="1091" cy="864"/>
            </a:xfrm>
            <a:prstGeom prst="line">
              <a:avLst/>
            </a:prstGeom>
            <a:noFill/>
            <a:ln w="38100">
              <a:solidFill>
                <a:srgbClr val="FF0000"/>
              </a:solidFill>
              <a:prstDash val="sysDash"/>
              <a:round/>
              <a:headEnd/>
              <a:tailEnd type="triangle" w="med" len="med"/>
            </a:ln>
          </p:spPr>
          <p:txBody>
            <a:bodyPr wrap="none" anchor="ctr"/>
            <a:lstStyle/>
            <a:p>
              <a:endParaRPr lang="zh-TW" altLang="en-US"/>
            </a:p>
          </p:txBody>
        </p:sp>
        <p:sp>
          <p:nvSpPr>
            <p:cNvPr id="101396" name="Text Box 20"/>
            <p:cNvSpPr txBox="1">
              <a:spLocks noChangeArrowheads="1"/>
            </p:cNvSpPr>
            <p:nvPr/>
          </p:nvSpPr>
          <p:spPr bwMode="auto">
            <a:xfrm>
              <a:off x="2381" y="2024"/>
              <a:ext cx="1270" cy="442"/>
            </a:xfrm>
            <a:prstGeom prst="rect">
              <a:avLst/>
            </a:prstGeom>
            <a:noFill/>
            <a:ln w="9525">
              <a:noFill/>
              <a:miter lim="800000"/>
              <a:headEnd/>
              <a:tailEnd/>
            </a:ln>
            <a:effectLst/>
          </p:spPr>
          <p:txBody>
            <a:bodyPr>
              <a:spAutoFit/>
            </a:bodyPr>
            <a:lstStyle/>
            <a:p>
              <a:pPr>
                <a:defRPr/>
              </a:pPr>
              <a:r>
                <a:rPr kumimoji="0" lang="en-US" altLang="zh-TW" sz="2000" b="1" dirty="0">
                  <a:solidFill>
                    <a:srgbClr val="FF5050"/>
                  </a:solidFill>
                  <a:effectLst>
                    <a:outerShdw blurRad="38100" dist="38100" dir="2700000" algn="tl">
                      <a:srgbClr val="C0C0C0"/>
                    </a:outerShdw>
                  </a:effectLst>
                  <a:ea typeface="標楷體" pitchFamily="65" charset="-120"/>
                </a:rPr>
                <a:t>2.</a:t>
              </a:r>
              <a:r>
                <a:rPr kumimoji="0" lang="zh-TW" altLang="en-US" sz="2000" b="1" dirty="0">
                  <a:solidFill>
                    <a:srgbClr val="FF5050"/>
                  </a:solidFill>
                  <a:effectLst>
                    <a:outerShdw blurRad="38100" dist="38100" dir="2700000" algn="tl">
                      <a:srgbClr val="C0C0C0"/>
                    </a:outerShdw>
                  </a:effectLst>
                  <a:ea typeface="標楷體" pitchFamily="65" charset="-120"/>
                </a:rPr>
                <a:t>付</a:t>
              </a:r>
              <a:r>
                <a:rPr lang="zh-TW" altLang="en-US" sz="2000" b="1" dirty="0">
                  <a:solidFill>
                    <a:srgbClr val="FF5050"/>
                  </a:solidFill>
                  <a:effectLst>
                    <a:outerShdw blurRad="38100" dist="38100" dir="2700000" algn="tl">
                      <a:srgbClr val="C0C0C0"/>
                    </a:outerShdw>
                  </a:effectLst>
                  <a:ea typeface="標楷體" pitchFamily="65" charset="-120"/>
                </a:rPr>
                <a:t>款指令</a:t>
              </a:r>
              <a:r>
                <a:rPr lang="en-US" altLang="zh-TW" sz="2000" b="1" dirty="0">
                  <a:solidFill>
                    <a:srgbClr val="FF5050"/>
                  </a:solidFill>
                  <a:effectLst>
                    <a:outerShdw blurRad="38100" dist="38100" dir="2700000" algn="tl">
                      <a:srgbClr val="C0C0C0"/>
                    </a:outerShdw>
                  </a:effectLst>
                  <a:ea typeface="標楷體" pitchFamily="65" charset="-120"/>
                </a:rPr>
                <a:t>MT103</a:t>
              </a:r>
              <a:r>
                <a:rPr lang="zh-TW" altLang="en-US" sz="2000" b="1" dirty="0">
                  <a:solidFill>
                    <a:srgbClr val="FF5050"/>
                  </a:solidFill>
                  <a:effectLst>
                    <a:outerShdw blurRad="38100" dist="38100" dir="2700000" algn="tl">
                      <a:srgbClr val="C0C0C0"/>
                    </a:outerShdw>
                  </a:effectLst>
                  <a:ea typeface="標楷體" pitchFamily="65" charset="-120"/>
                </a:rPr>
                <a:t>當日發出</a:t>
              </a:r>
              <a:endParaRPr lang="zh-TW" altLang="en-US" b="1" dirty="0">
                <a:solidFill>
                  <a:srgbClr val="FF5050"/>
                </a:solidFill>
                <a:effectLst>
                  <a:outerShdw blurRad="38100" dist="38100" dir="2700000" algn="tl">
                    <a:srgbClr val="C0C0C0"/>
                  </a:outerShdw>
                </a:effectLst>
                <a:ea typeface="標楷體" pitchFamily="65" charset="-120"/>
              </a:endParaRPr>
            </a:p>
          </p:txBody>
        </p:sp>
        <p:sp>
          <p:nvSpPr>
            <p:cNvPr id="101397" name="Text Box 21"/>
            <p:cNvSpPr txBox="1">
              <a:spLocks noChangeArrowheads="1"/>
            </p:cNvSpPr>
            <p:nvPr/>
          </p:nvSpPr>
          <p:spPr bwMode="auto">
            <a:xfrm>
              <a:off x="4464" y="2448"/>
              <a:ext cx="1296" cy="446"/>
            </a:xfrm>
            <a:prstGeom prst="rect">
              <a:avLst/>
            </a:prstGeom>
            <a:noFill/>
            <a:ln w="9525">
              <a:noFill/>
              <a:miter lim="800000"/>
              <a:headEnd/>
              <a:tailEnd/>
            </a:ln>
            <a:effectLst/>
          </p:spPr>
          <p:txBody>
            <a:bodyPr>
              <a:spAutoFit/>
            </a:bodyPr>
            <a:lstStyle/>
            <a:p>
              <a:pPr marL="457200" indent="-457200">
                <a:spcBef>
                  <a:spcPct val="50000"/>
                </a:spcBef>
                <a:defRPr/>
              </a:pPr>
              <a:r>
                <a:rPr lang="en-US" altLang="zh-TW" sz="2000" b="1" dirty="0">
                  <a:solidFill>
                    <a:srgbClr val="FF0000"/>
                  </a:solidFill>
                  <a:effectLst>
                    <a:outerShdw blurRad="38100" dist="38100" dir="2700000" algn="tl">
                      <a:srgbClr val="C0C0C0"/>
                    </a:outerShdw>
                  </a:effectLst>
                  <a:ea typeface="標楷體" pitchFamily="65" charset="-120"/>
                </a:rPr>
                <a:t>2-1</a:t>
              </a:r>
              <a:r>
                <a:rPr lang="zh-TW" altLang="en-US" sz="2000" b="1" dirty="0">
                  <a:solidFill>
                    <a:srgbClr val="FF0000"/>
                  </a:solidFill>
                  <a:effectLst>
                    <a:outerShdw blurRad="38100" dist="38100" dir="2700000" algn="tl">
                      <a:srgbClr val="C0C0C0"/>
                    </a:outerShdw>
                  </a:effectLst>
                  <a:ea typeface="標楷體" pitchFamily="65" charset="-120"/>
                </a:rPr>
                <a:t>銀行轉帳指令</a:t>
              </a:r>
              <a:r>
                <a:rPr lang="en-US" altLang="zh-TW" sz="2000" b="1" dirty="0">
                  <a:solidFill>
                    <a:srgbClr val="FF0000"/>
                  </a:solidFill>
                  <a:effectLst>
                    <a:outerShdw blurRad="38100" dist="38100" dir="2700000" algn="tl">
                      <a:srgbClr val="C0C0C0"/>
                    </a:outerShdw>
                  </a:effectLst>
                  <a:ea typeface="標楷體" pitchFamily="65" charset="-120"/>
                </a:rPr>
                <a:t>MT202</a:t>
              </a:r>
            </a:p>
          </p:txBody>
        </p:sp>
        <p:sp>
          <p:nvSpPr>
            <p:cNvPr id="154652" name="Text Box 23"/>
            <p:cNvSpPr txBox="1">
              <a:spLocks noChangeArrowheads="1"/>
            </p:cNvSpPr>
            <p:nvPr/>
          </p:nvSpPr>
          <p:spPr bwMode="auto">
            <a:xfrm>
              <a:off x="0" y="3840"/>
              <a:ext cx="1248" cy="233"/>
            </a:xfrm>
            <a:prstGeom prst="rect">
              <a:avLst/>
            </a:prstGeom>
            <a:noFill/>
            <a:ln w="9525">
              <a:noFill/>
              <a:miter lim="800000"/>
              <a:headEnd/>
              <a:tailEnd/>
            </a:ln>
          </p:spPr>
          <p:txBody>
            <a:bodyPr>
              <a:spAutoFit/>
            </a:bodyPr>
            <a:lstStyle/>
            <a:p>
              <a:pPr>
                <a:spcBef>
                  <a:spcPct val="50000"/>
                </a:spcBef>
              </a:pPr>
              <a:r>
                <a:rPr lang="zh-TW" altLang="en-US" b="1">
                  <a:solidFill>
                    <a:srgbClr val="CC0000"/>
                  </a:solidFill>
                  <a:ea typeface="標楷體" pitchFamily="65" charset="-120"/>
                </a:rPr>
                <a:t>中國</a:t>
              </a:r>
              <a:r>
                <a:rPr kumimoji="0" lang="zh-TW" altLang="en-US" b="1">
                  <a:solidFill>
                    <a:srgbClr val="CC0000"/>
                  </a:solidFill>
                  <a:ea typeface="標楷體" pitchFamily="65" charset="-120"/>
                </a:rPr>
                <a:t>收款人</a:t>
              </a:r>
            </a:p>
          </p:txBody>
        </p:sp>
        <p:sp>
          <p:nvSpPr>
            <p:cNvPr id="101400" name="Text Box 24"/>
            <p:cNvSpPr txBox="1">
              <a:spLocks noChangeArrowheads="1"/>
            </p:cNvSpPr>
            <p:nvPr/>
          </p:nvSpPr>
          <p:spPr bwMode="auto">
            <a:xfrm>
              <a:off x="1248" y="2976"/>
              <a:ext cx="346" cy="480"/>
            </a:xfrm>
            <a:prstGeom prst="rect">
              <a:avLst/>
            </a:prstGeom>
            <a:noFill/>
            <a:ln w="9525">
              <a:noFill/>
              <a:miter lim="800000"/>
              <a:headEnd/>
              <a:tailEnd/>
            </a:ln>
            <a:effectLst/>
          </p:spPr>
          <p:txBody>
            <a:bodyPr vert="eaVert">
              <a:spAutoFit/>
            </a:bodyPr>
            <a:lstStyle/>
            <a:p>
              <a:pPr>
                <a:spcBef>
                  <a:spcPct val="50000"/>
                </a:spcBef>
                <a:defRPr/>
              </a:pPr>
              <a:r>
                <a:rPr lang="zh-TW" altLang="en-US" b="1">
                  <a:effectLst>
                    <a:outerShdw blurRad="38100" dist="38100" dir="2700000" algn="tl">
                      <a:srgbClr val="C0C0C0"/>
                    </a:outerShdw>
                  </a:effectLst>
                  <a:ea typeface="標楷體" pitchFamily="65" charset="-120"/>
                </a:rPr>
                <a:t>入帳</a:t>
              </a:r>
              <a:endParaRPr lang="zh-TW" altLang="en-US">
                <a:effectLst>
                  <a:outerShdw blurRad="38100" dist="38100" dir="2700000" algn="tl">
                    <a:srgbClr val="C0C0C0"/>
                  </a:outerShdw>
                </a:effectLst>
              </a:endParaRPr>
            </a:p>
          </p:txBody>
        </p:sp>
        <p:sp>
          <p:nvSpPr>
            <p:cNvPr id="154654" name="Line 25"/>
            <p:cNvSpPr>
              <a:spLocks noChangeShapeType="1"/>
            </p:cNvSpPr>
            <p:nvPr/>
          </p:nvSpPr>
          <p:spPr bwMode="auto">
            <a:xfrm>
              <a:off x="4059" y="2160"/>
              <a:ext cx="409" cy="1134"/>
            </a:xfrm>
            <a:prstGeom prst="line">
              <a:avLst/>
            </a:prstGeom>
            <a:noFill/>
            <a:ln w="34925">
              <a:solidFill>
                <a:srgbClr val="00B050"/>
              </a:solidFill>
              <a:round/>
              <a:headEnd/>
              <a:tailEnd type="triangle" w="med" len="med"/>
            </a:ln>
          </p:spPr>
          <p:txBody>
            <a:bodyPr/>
            <a:lstStyle/>
            <a:p>
              <a:endParaRPr lang="zh-TW" altLang="en-US"/>
            </a:p>
          </p:txBody>
        </p:sp>
      </p:grpSp>
      <p:pic>
        <p:nvPicPr>
          <p:cNvPr id="154628" name="Picture 4" descr="bank_3">
            <a:hlinkClick r:id="rId5"/>
          </p:cNvPr>
          <p:cNvPicPr>
            <a:picLocks noChangeAspect="1" noChangeArrowheads="1"/>
          </p:cNvPicPr>
          <p:nvPr/>
        </p:nvPicPr>
        <p:blipFill>
          <a:blip r:embed="rId6" cstate="print"/>
          <a:srcRect/>
          <a:stretch>
            <a:fillRect/>
          </a:stretch>
        </p:blipFill>
        <p:spPr bwMode="auto">
          <a:xfrm>
            <a:off x="5580063" y="1341438"/>
            <a:ext cx="2376487" cy="1584325"/>
          </a:xfrm>
          <a:prstGeom prst="rect">
            <a:avLst/>
          </a:prstGeom>
          <a:noFill/>
          <a:ln w="9525">
            <a:noFill/>
            <a:miter lim="800000"/>
            <a:headEnd/>
            <a:tailEnd/>
          </a:ln>
        </p:spPr>
      </p:pic>
      <p:sp>
        <p:nvSpPr>
          <p:cNvPr id="26" name="矩形 25"/>
          <p:cNvSpPr/>
          <p:nvPr/>
        </p:nvSpPr>
        <p:spPr bwMode="auto">
          <a:xfrm>
            <a:off x="5508625" y="4005263"/>
            <a:ext cx="1439863" cy="792162"/>
          </a:xfrm>
          <a:prstGeom prst="rect">
            <a:avLst/>
          </a:prstGeom>
          <a:solidFill>
            <a:schemeClr val="accent1">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r>
              <a:rPr lang="en-US" altLang="zh-TW" sz="2000" b="1" dirty="0">
                <a:solidFill>
                  <a:schemeClr val="bg1"/>
                </a:solidFill>
                <a:cs typeface="Times New Roman" pitchFamily="18" charset="0"/>
              </a:rPr>
              <a:t>1.</a:t>
            </a:r>
            <a:r>
              <a:rPr lang="zh-TW" altLang="en-US" sz="2000" b="1" dirty="0">
                <a:solidFill>
                  <a:schemeClr val="bg1"/>
                </a:solidFill>
                <a:cs typeface="Times New Roman" pitchFamily="18" charset="0"/>
              </a:rPr>
              <a:t>直接發</a:t>
            </a:r>
            <a:endParaRPr lang="en-US" altLang="zh-TW" sz="2000" b="1" dirty="0">
              <a:solidFill>
                <a:schemeClr val="bg1"/>
              </a:solidFill>
              <a:cs typeface="Times New Roman" pitchFamily="18" charset="0"/>
            </a:endParaRPr>
          </a:p>
          <a:p>
            <a:pPr>
              <a:defRPr/>
            </a:pPr>
            <a:r>
              <a:rPr lang="en-US" altLang="zh-TW" sz="2000" b="1" dirty="0">
                <a:solidFill>
                  <a:schemeClr val="bg1"/>
                </a:solidFill>
                <a:cs typeface="Times New Roman" pitchFamily="18" charset="0"/>
              </a:rPr>
              <a:t>MT103</a:t>
            </a:r>
            <a:endParaRPr lang="zh-TW" altLang="en-US" sz="2000" b="1" dirty="0">
              <a:solidFill>
                <a:schemeClr val="bg1"/>
              </a:solidFill>
              <a:cs typeface="Times New Roman" pitchFamily="18" charset="0"/>
            </a:endParaRPr>
          </a:p>
        </p:txBody>
      </p:sp>
      <p:cxnSp>
        <p:nvCxnSpPr>
          <p:cNvPr id="154630" name="直線單箭頭接點 27"/>
          <p:cNvCxnSpPr>
            <a:cxnSpLocks noChangeShapeType="1"/>
          </p:cNvCxnSpPr>
          <p:nvPr/>
        </p:nvCxnSpPr>
        <p:spPr bwMode="auto">
          <a:xfrm flipH="1" flipV="1">
            <a:off x="4427538" y="5084763"/>
            <a:ext cx="2582862" cy="676275"/>
          </a:xfrm>
          <a:prstGeom prst="straightConnector1">
            <a:avLst/>
          </a:prstGeom>
          <a:noFill/>
          <a:ln w="31750" algn="ctr">
            <a:solidFill>
              <a:srgbClr val="00B050"/>
            </a:solidFill>
            <a:miter lim="800000"/>
            <a:headEnd/>
            <a:tailEnd type="arrow" w="med" len="med"/>
          </a:ln>
        </p:spPr>
      </p:cxnSp>
      <p:sp>
        <p:nvSpPr>
          <p:cNvPr id="29" name="矩形 28"/>
          <p:cNvSpPr/>
          <p:nvPr/>
        </p:nvSpPr>
        <p:spPr bwMode="auto">
          <a:xfrm>
            <a:off x="5292725" y="5084763"/>
            <a:ext cx="1008063" cy="360362"/>
          </a:xfrm>
          <a:prstGeom prst="rect">
            <a:avLst/>
          </a:prstGeom>
          <a:solidFill>
            <a:schemeClr val="accent1">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r>
              <a:rPr lang="en-US" altLang="zh-TW" b="1" dirty="0">
                <a:solidFill>
                  <a:schemeClr val="bg1"/>
                </a:solidFill>
                <a:cs typeface="Times New Roman" pitchFamily="18" charset="0"/>
              </a:rPr>
              <a:t>MT103</a:t>
            </a:r>
            <a:endParaRPr lang="zh-TW" altLang="en-US" b="1" dirty="0">
              <a:solidFill>
                <a:schemeClr val="bg1"/>
              </a:solidFill>
              <a:cs typeface="Times New Roman" pitchFamily="18" charset="0"/>
            </a:endParaRPr>
          </a:p>
        </p:txBody>
      </p:sp>
      <p:sp>
        <p:nvSpPr>
          <p:cNvPr id="154632" name="投影片編號版面配置區 29"/>
          <p:cNvSpPr>
            <a:spLocks noGrp="1"/>
          </p:cNvSpPr>
          <p:nvPr>
            <p:ph type="sldNum" sz="quarter" idx="12"/>
          </p:nvPr>
        </p:nvSpPr>
        <p:spPr>
          <a:noFill/>
        </p:spPr>
        <p:txBody>
          <a:bodyPr/>
          <a:lstStyle/>
          <a:p>
            <a:fld id="{487B2734-2BC6-41EF-ADCF-CF0982D67D81}" type="slidenum">
              <a:rPr lang="zh-TW" altLang="en-US" smtClean="0"/>
              <a:pPr/>
              <a:t>377</a:t>
            </a:fld>
            <a:endParaRPr lang="zh-TW" altLang="en-US" smtClean="0"/>
          </a:p>
        </p:txBody>
      </p:sp>
      <p:pic>
        <p:nvPicPr>
          <p:cNvPr id="154633" name="Picture 4" descr="http://www.rockmall.com.tw/UserFiles/Image/01.TAIPEI%20101-1.jpg">
            <a:hlinkClick r:id="rId7"/>
          </p:cNvPr>
          <p:cNvPicPr>
            <a:picLocks noChangeAspect="1" noChangeArrowheads="1"/>
          </p:cNvPicPr>
          <p:nvPr/>
        </p:nvPicPr>
        <p:blipFill>
          <a:blip r:embed="rId8" cstate="print"/>
          <a:srcRect/>
          <a:stretch>
            <a:fillRect/>
          </a:stretch>
        </p:blipFill>
        <p:spPr bwMode="auto">
          <a:xfrm>
            <a:off x="1476375" y="1268413"/>
            <a:ext cx="1295400" cy="1766887"/>
          </a:xfrm>
          <a:prstGeom prst="rect">
            <a:avLst/>
          </a:prstGeom>
          <a:noFill/>
          <a:ln w="9525">
            <a:noFill/>
            <a:miter lim="800000"/>
            <a:headEnd/>
            <a:tailEnd/>
          </a:ln>
        </p:spPr>
      </p:pic>
      <p:pic>
        <p:nvPicPr>
          <p:cNvPr id="154634" name="Picture 6" descr="https://encrypted-tbn3.gstatic.com/images?q=tbn:ANd9GcStWS7yc-CJ80wi7VQl9fY7qkpfd0HGbr_O8EGBIV1yT4yVzYTGWA">
            <a:hlinkClick r:id="rId9"/>
          </p:cNvPr>
          <p:cNvPicPr>
            <a:picLocks noChangeAspect="1" noChangeArrowheads="1"/>
          </p:cNvPicPr>
          <p:nvPr/>
        </p:nvPicPr>
        <p:blipFill>
          <a:blip r:embed="rId10" cstate="print"/>
          <a:srcRect/>
          <a:stretch>
            <a:fillRect/>
          </a:stretch>
        </p:blipFill>
        <p:spPr bwMode="auto">
          <a:xfrm>
            <a:off x="107950" y="4292600"/>
            <a:ext cx="1223963" cy="1782763"/>
          </a:xfrm>
          <a:prstGeom prst="rect">
            <a:avLst/>
          </a:prstGeom>
          <a:noFill/>
          <a:ln w="9525">
            <a:noFill/>
            <a:miter lim="800000"/>
            <a:headEnd/>
            <a:tailEnd/>
          </a:ln>
        </p:spPr>
      </p:pic>
      <p:sp>
        <p:nvSpPr>
          <p:cNvPr id="32" name="矩形 31"/>
          <p:cNvSpPr/>
          <p:nvPr/>
        </p:nvSpPr>
        <p:spPr>
          <a:xfrm>
            <a:off x="5940425" y="2924175"/>
            <a:ext cx="1944688"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FF0000"/>
                </a:solidFill>
                <a:latin typeface="+mj-ea"/>
                <a:ea typeface="+mj-ea"/>
              </a:rPr>
              <a:t>台灣之匯款銀行</a:t>
            </a:r>
          </a:p>
        </p:txBody>
      </p:sp>
    </p:spTree>
    <p:extLst>
      <p:ext uri="{BB962C8B-B14F-4D97-AF65-F5344CB8AC3E}">
        <p14:creationId xmlns:p14="http://schemas.microsoft.com/office/powerpoint/2010/main" xmlns="" val="2762854557"/>
      </p:ext>
    </p:extLst>
  </p:cSld>
  <p:clrMapOvr>
    <a:masterClrMapping/>
  </p:clrMapOvr>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2438400" cy="533400"/>
          </a:xfrm>
          <a:prstGeom prst="rect">
            <a:avLst/>
          </a:prstGeom>
          <a:solidFill>
            <a:srgbClr val="92D050"/>
          </a:solidFill>
          <a:ln w="9525">
            <a:solidFill>
              <a:schemeClr val="folHlink"/>
            </a:solidFill>
            <a:miter lim="800000"/>
            <a:headEnd/>
            <a:tailEnd/>
          </a:ln>
        </p:spPr>
        <p:txBody>
          <a:bodyPr wrap="none" anchor="ctr"/>
          <a:lstStyle/>
          <a:p>
            <a:pPr algn="ctr"/>
            <a:r>
              <a:rPr kumimoji="1" lang="zh-TW" altLang="en-US" sz="2400" b="1" dirty="0">
                <a:ea typeface="標楷體" pitchFamily="65" charset="-120"/>
              </a:rPr>
              <a:t>電匯作業流程</a:t>
            </a:r>
          </a:p>
        </p:txBody>
      </p:sp>
      <p:sp>
        <p:nvSpPr>
          <p:cNvPr id="7171" name="Rectangle 3"/>
          <p:cNvSpPr>
            <a:spLocks noChangeArrowheads="1"/>
          </p:cNvSpPr>
          <p:nvPr/>
        </p:nvSpPr>
        <p:spPr bwMode="auto">
          <a:xfrm>
            <a:off x="914400" y="762000"/>
            <a:ext cx="2286000" cy="304800"/>
          </a:xfrm>
          <a:prstGeom prst="rect">
            <a:avLst/>
          </a:prstGeom>
          <a:solidFill>
            <a:srgbClr val="92D050"/>
          </a:solidFill>
          <a:ln w="9525">
            <a:solidFill>
              <a:schemeClr val="tx1"/>
            </a:solidFill>
            <a:miter lim="800000"/>
            <a:headEnd/>
            <a:tailEnd/>
          </a:ln>
        </p:spPr>
        <p:txBody>
          <a:bodyPr wrap="none" anchor="ctr"/>
          <a:lstStyle/>
          <a:p>
            <a:pPr algn="ctr"/>
            <a:r>
              <a:rPr kumimoji="1" lang="en-US" altLang="zh-TW" sz="2400" b="1" dirty="0">
                <a:latin typeface="Times New Roman" pitchFamily="18" charset="0"/>
                <a:ea typeface="新細明體" charset="-120"/>
                <a:cs typeface="Times New Roman" pitchFamily="18" charset="0"/>
              </a:rPr>
              <a:t>Serial Payment</a:t>
            </a:r>
          </a:p>
        </p:txBody>
      </p:sp>
      <p:sp>
        <p:nvSpPr>
          <p:cNvPr id="7172" name="Rectangle 4"/>
          <p:cNvSpPr>
            <a:spLocks noChangeArrowheads="1"/>
          </p:cNvSpPr>
          <p:nvPr/>
        </p:nvSpPr>
        <p:spPr bwMode="auto">
          <a:xfrm>
            <a:off x="5715000" y="762000"/>
            <a:ext cx="2209800" cy="304800"/>
          </a:xfrm>
          <a:prstGeom prst="rect">
            <a:avLst/>
          </a:prstGeom>
          <a:solidFill>
            <a:srgbClr val="92D050"/>
          </a:solidFill>
          <a:ln w="9525">
            <a:solidFill>
              <a:schemeClr val="tx1"/>
            </a:solidFill>
            <a:miter lim="800000"/>
            <a:headEnd/>
            <a:tailEnd/>
          </a:ln>
        </p:spPr>
        <p:txBody>
          <a:bodyPr wrap="none" anchor="ctr"/>
          <a:lstStyle/>
          <a:p>
            <a:pPr algn="ctr"/>
            <a:r>
              <a:rPr kumimoji="1" lang="en-US" altLang="zh-TW" sz="2400" b="1" dirty="0">
                <a:latin typeface="Times New Roman" pitchFamily="18" charset="0"/>
                <a:ea typeface="新細明體" charset="-120"/>
                <a:cs typeface="Times New Roman" pitchFamily="18" charset="0"/>
              </a:rPr>
              <a:t>Cover Payment</a:t>
            </a:r>
          </a:p>
        </p:txBody>
      </p:sp>
      <p:sp>
        <p:nvSpPr>
          <p:cNvPr id="7173" name="AutoShape 5"/>
          <p:cNvSpPr>
            <a:spLocks noChangeArrowheads="1"/>
          </p:cNvSpPr>
          <p:nvPr/>
        </p:nvSpPr>
        <p:spPr bwMode="auto">
          <a:xfrm>
            <a:off x="1219200" y="1371600"/>
            <a:ext cx="1676400" cy="304800"/>
          </a:xfrm>
          <a:prstGeom prst="flowChartAlternateProcess">
            <a:avLst/>
          </a:prstGeom>
          <a:solidFill>
            <a:srgbClr val="92D050"/>
          </a:solidFill>
          <a:ln w="9525">
            <a:solidFill>
              <a:schemeClr val="tx1"/>
            </a:solidFill>
            <a:miter lim="800000"/>
            <a:headEnd/>
            <a:tailEnd/>
          </a:ln>
        </p:spPr>
        <p:txBody>
          <a:bodyPr wrap="none" anchor="ctr"/>
          <a:lstStyle/>
          <a:p>
            <a:pPr algn="ctr"/>
            <a:r>
              <a:rPr kumimoji="1" lang="zh-TW" altLang="en-US" sz="2400" b="1" dirty="0">
                <a:latin typeface="Tahoma" pitchFamily="34" charset="0"/>
                <a:ea typeface="標楷體" pitchFamily="65" charset="-120"/>
              </a:rPr>
              <a:t>匯款申請人</a:t>
            </a:r>
          </a:p>
        </p:txBody>
      </p:sp>
      <p:sp>
        <p:nvSpPr>
          <p:cNvPr id="7174" name="AutoShape 6"/>
          <p:cNvSpPr>
            <a:spLocks noChangeArrowheads="1"/>
          </p:cNvSpPr>
          <p:nvPr/>
        </p:nvSpPr>
        <p:spPr bwMode="auto">
          <a:xfrm>
            <a:off x="5334000" y="1371600"/>
            <a:ext cx="1676400" cy="304800"/>
          </a:xfrm>
          <a:prstGeom prst="flowChartAlternateProcess">
            <a:avLst/>
          </a:prstGeom>
          <a:solidFill>
            <a:srgbClr val="92D050"/>
          </a:solidFill>
          <a:ln w="9525">
            <a:solidFill>
              <a:schemeClr val="tx1"/>
            </a:solidFill>
            <a:miter lim="800000"/>
            <a:headEnd/>
            <a:tailEnd/>
          </a:ln>
        </p:spPr>
        <p:txBody>
          <a:bodyPr wrap="none" anchor="ctr"/>
          <a:lstStyle/>
          <a:p>
            <a:pPr algn="ctr"/>
            <a:r>
              <a:rPr kumimoji="1" lang="zh-TW" altLang="en-US" sz="2400" b="1" dirty="0">
                <a:latin typeface="Tahoma" pitchFamily="34" charset="0"/>
                <a:ea typeface="標楷體" pitchFamily="65" charset="-120"/>
              </a:rPr>
              <a:t>匯款申請人</a:t>
            </a:r>
          </a:p>
        </p:txBody>
      </p:sp>
      <p:sp>
        <p:nvSpPr>
          <p:cNvPr id="7175" name="AutoShape 7"/>
          <p:cNvSpPr>
            <a:spLocks noChangeArrowheads="1"/>
          </p:cNvSpPr>
          <p:nvPr/>
        </p:nvSpPr>
        <p:spPr bwMode="auto">
          <a:xfrm>
            <a:off x="1219200" y="1981200"/>
            <a:ext cx="1295400" cy="381000"/>
          </a:xfrm>
          <a:prstGeom prst="flowChartAlternateProcess">
            <a:avLst/>
          </a:prstGeom>
          <a:solidFill>
            <a:schemeClr val="tx2"/>
          </a:solidFill>
          <a:ln w="9525">
            <a:solidFill>
              <a:schemeClr val="tx1"/>
            </a:solidFill>
            <a:miter lim="800000"/>
            <a:headEnd/>
            <a:tailEnd/>
          </a:ln>
        </p:spPr>
        <p:txBody>
          <a:bodyPr wrap="none" anchor="ctr"/>
          <a:lstStyle/>
          <a:p>
            <a:pPr algn="ctr"/>
            <a:r>
              <a:rPr kumimoji="1" lang="zh-TW" altLang="en-US" sz="2400" b="1" dirty="0">
                <a:solidFill>
                  <a:schemeClr val="bg1"/>
                </a:solidFill>
                <a:latin typeface="Tahoma" pitchFamily="34" charset="0"/>
                <a:ea typeface="標楷體" pitchFamily="65" charset="-120"/>
              </a:rPr>
              <a:t>匯款銀行</a:t>
            </a:r>
          </a:p>
        </p:txBody>
      </p:sp>
      <p:sp>
        <p:nvSpPr>
          <p:cNvPr id="7176" name="AutoShape 8"/>
          <p:cNvSpPr>
            <a:spLocks noChangeArrowheads="1"/>
          </p:cNvSpPr>
          <p:nvPr/>
        </p:nvSpPr>
        <p:spPr bwMode="auto">
          <a:xfrm>
            <a:off x="5410200" y="1981200"/>
            <a:ext cx="1219200" cy="381000"/>
          </a:xfrm>
          <a:prstGeom prst="flowChartAlternateProcess">
            <a:avLst/>
          </a:prstGeom>
          <a:solidFill>
            <a:schemeClr val="tx2"/>
          </a:solidFill>
          <a:ln w="9525">
            <a:solidFill>
              <a:schemeClr val="tx1"/>
            </a:solidFill>
            <a:miter lim="800000"/>
            <a:headEnd/>
            <a:tailEnd/>
          </a:ln>
        </p:spPr>
        <p:txBody>
          <a:bodyPr wrap="none" anchor="ctr"/>
          <a:lstStyle/>
          <a:p>
            <a:pPr algn="ctr"/>
            <a:r>
              <a:rPr kumimoji="1" lang="zh-TW" altLang="en-US" sz="2400" b="1">
                <a:solidFill>
                  <a:schemeClr val="bg1"/>
                </a:solidFill>
                <a:latin typeface="Tahoma" pitchFamily="34" charset="0"/>
                <a:ea typeface="標楷體" pitchFamily="65" charset="-120"/>
              </a:rPr>
              <a:t>匯款銀行</a:t>
            </a:r>
          </a:p>
        </p:txBody>
      </p:sp>
      <p:sp>
        <p:nvSpPr>
          <p:cNvPr id="7177" name="AutoShape 9"/>
          <p:cNvSpPr>
            <a:spLocks noChangeArrowheads="1"/>
          </p:cNvSpPr>
          <p:nvPr/>
        </p:nvSpPr>
        <p:spPr bwMode="auto">
          <a:xfrm>
            <a:off x="609600" y="3048000"/>
            <a:ext cx="1295400" cy="609600"/>
          </a:xfrm>
          <a:prstGeom prst="flowChartAlternateProcess">
            <a:avLst/>
          </a:prstGeom>
          <a:solidFill>
            <a:srgbClr val="92D050"/>
          </a:solidFill>
          <a:ln w="9525">
            <a:solidFill>
              <a:schemeClr val="tx1"/>
            </a:solidFill>
            <a:miter lim="800000"/>
            <a:headEnd/>
            <a:tailEnd/>
          </a:ln>
        </p:spPr>
        <p:txBody>
          <a:bodyPr wrap="none" anchor="ctr"/>
          <a:lstStyle/>
          <a:p>
            <a:pPr algn="ctr"/>
            <a:r>
              <a:rPr kumimoji="1" lang="zh-TW" altLang="en-US" sz="2400" b="1" dirty="0">
                <a:latin typeface="Tahoma" pitchFamily="34" charset="0"/>
                <a:ea typeface="標楷體" pitchFamily="65" charset="-120"/>
              </a:rPr>
              <a:t>匯款銀行</a:t>
            </a:r>
          </a:p>
          <a:p>
            <a:pPr algn="ctr"/>
            <a:r>
              <a:rPr kumimoji="1" lang="zh-TW" altLang="en-US" sz="2400" b="1" dirty="0">
                <a:latin typeface="Tahoma" pitchFamily="34" charset="0"/>
                <a:ea typeface="標楷體" pitchFamily="65" charset="-120"/>
              </a:rPr>
              <a:t>之存匯行</a:t>
            </a:r>
          </a:p>
        </p:txBody>
      </p:sp>
      <p:sp>
        <p:nvSpPr>
          <p:cNvPr id="7178" name="AutoShape 10"/>
          <p:cNvSpPr>
            <a:spLocks noChangeArrowheads="1"/>
          </p:cNvSpPr>
          <p:nvPr/>
        </p:nvSpPr>
        <p:spPr bwMode="auto">
          <a:xfrm>
            <a:off x="609600" y="4419600"/>
            <a:ext cx="1295400" cy="685800"/>
          </a:xfrm>
          <a:prstGeom prst="flowChartAlternateProcess">
            <a:avLst/>
          </a:prstGeom>
          <a:solidFill>
            <a:srgbClr val="92D050"/>
          </a:solidFill>
          <a:ln w="9525">
            <a:solidFill>
              <a:schemeClr val="tx1"/>
            </a:solidFill>
            <a:miter lim="800000"/>
            <a:headEnd/>
            <a:tailEnd/>
          </a:ln>
        </p:spPr>
        <p:txBody>
          <a:bodyPr wrap="none" anchor="ctr"/>
          <a:lstStyle/>
          <a:p>
            <a:pPr algn="ctr"/>
            <a:r>
              <a:rPr kumimoji="1" lang="zh-TW" altLang="en-US" sz="2400" b="1" dirty="0">
                <a:latin typeface="Tahoma" pitchFamily="34" charset="0"/>
                <a:ea typeface="標楷體" pitchFamily="65" charset="-120"/>
              </a:rPr>
              <a:t>解款銀行</a:t>
            </a:r>
          </a:p>
          <a:p>
            <a:pPr algn="ctr"/>
            <a:r>
              <a:rPr kumimoji="1" lang="zh-TW" altLang="en-US" sz="2400" b="1" dirty="0">
                <a:latin typeface="Tahoma" pitchFamily="34" charset="0"/>
                <a:ea typeface="標楷體" pitchFamily="65" charset="-120"/>
              </a:rPr>
              <a:t>之存匯行</a:t>
            </a:r>
          </a:p>
        </p:txBody>
      </p:sp>
      <p:sp>
        <p:nvSpPr>
          <p:cNvPr id="7179" name="Rectangle 11"/>
          <p:cNvSpPr>
            <a:spLocks noChangeArrowheads="1"/>
          </p:cNvSpPr>
          <p:nvPr/>
        </p:nvSpPr>
        <p:spPr bwMode="auto">
          <a:xfrm>
            <a:off x="990600" y="2514600"/>
            <a:ext cx="914400" cy="304800"/>
          </a:xfrm>
          <a:prstGeom prst="rect">
            <a:avLst/>
          </a:prstGeom>
          <a:solidFill>
            <a:srgbClr val="92D050"/>
          </a:solidFill>
          <a:ln w="9525">
            <a:solidFill>
              <a:schemeClr val="tx1"/>
            </a:solidFill>
            <a:miter lim="800000"/>
            <a:headEnd/>
            <a:tailEnd/>
          </a:ln>
        </p:spPr>
        <p:txBody>
          <a:bodyPr wrap="none" anchor="ctr"/>
          <a:lstStyle/>
          <a:p>
            <a:pPr algn="ctr"/>
            <a:r>
              <a:rPr kumimoji="1" lang="en-US" altLang="zh-TW" sz="2400" b="1" dirty="0">
                <a:ea typeface="新細明體" charset="-120"/>
              </a:rPr>
              <a:t>MT103</a:t>
            </a:r>
          </a:p>
        </p:txBody>
      </p:sp>
      <p:sp>
        <p:nvSpPr>
          <p:cNvPr id="7180" name="Rectangle 12"/>
          <p:cNvSpPr>
            <a:spLocks noChangeArrowheads="1"/>
          </p:cNvSpPr>
          <p:nvPr/>
        </p:nvSpPr>
        <p:spPr bwMode="auto">
          <a:xfrm>
            <a:off x="381000" y="3886200"/>
            <a:ext cx="1752600" cy="304800"/>
          </a:xfrm>
          <a:prstGeom prst="rect">
            <a:avLst/>
          </a:prstGeom>
          <a:solidFill>
            <a:srgbClr val="92D050"/>
          </a:solidFill>
          <a:ln w="9525">
            <a:solidFill>
              <a:schemeClr val="tx1"/>
            </a:solidFill>
            <a:miter lim="800000"/>
            <a:headEnd/>
            <a:tailEnd/>
          </a:ln>
        </p:spPr>
        <p:txBody>
          <a:bodyPr wrap="none" anchor="ctr"/>
          <a:lstStyle/>
          <a:p>
            <a:pPr algn="ctr"/>
            <a:r>
              <a:rPr kumimoji="1" lang="en-US" altLang="zh-TW" sz="2400" b="1" dirty="0">
                <a:ea typeface="標楷體" pitchFamily="65" charset="-120"/>
              </a:rPr>
              <a:t>MT103,</a:t>
            </a:r>
            <a:r>
              <a:rPr kumimoji="1" lang="zh-TW" altLang="en-US" sz="2400" b="1" dirty="0">
                <a:ea typeface="標楷體" pitchFamily="65" charset="-120"/>
              </a:rPr>
              <a:t>其他</a:t>
            </a:r>
          </a:p>
        </p:txBody>
      </p:sp>
      <p:sp>
        <p:nvSpPr>
          <p:cNvPr id="7181" name="AutoShape 13"/>
          <p:cNvSpPr>
            <a:spLocks noChangeArrowheads="1"/>
          </p:cNvSpPr>
          <p:nvPr/>
        </p:nvSpPr>
        <p:spPr bwMode="auto">
          <a:xfrm>
            <a:off x="1295400" y="5791200"/>
            <a:ext cx="1371600" cy="381000"/>
          </a:xfrm>
          <a:prstGeom prst="flowChartAlternateProcess">
            <a:avLst/>
          </a:prstGeom>
          <a:solidFill>
            <a:schemeClr val="tx2"/>
          </a:solidFill>
          <a:ln w="9525">
            <a:solidFill>
              <a:schemeClr val="tx1"/>
            </a:solidFill>
            <a:miter lim="800000"/>
            <a:headEnd/>
            <a:tailEnd/>
          </a:ln>
        </p:spPr>
        <p:txBody>
          <a:bodyPr wrap="none" anchor="ctr"/>
          <a:lstStyle/>
          <a:p>
            <a:pPr algn="ctr"/>
            <a:r>
              <a:rPr kumimoji="1" lang="zh-TW" altLang="en-US" sz="2400" b="1">
                <a:solidFill>
                  <a:schemeClr val="bg1"/>
                </a:solidFill>
                <a:latin typeface="Tahoma" pitchFamily="34" charset="0"/>
                <a:ea typeface="標楷體" pitchFamily="65" charset="-120"/>
              </a:rPr>
              <a:t>解款銀行</a:t>
            </a:r>
          </a:p>
        </p:txBody>
      </p:sp>
      <p:sp>
        <p:nvSpPr>
          <p:cNvPr id="7182" name="AutoShape 14"/>
          <p:cNvSpPr>
            <a:spLocks noChangeArrowheads="1"/>
          </p:cNvSpPr>
          <p:nvPr/>
        </p:nvSpPr>
        <p:spPr bwMode="auto">
          <a:xfrm>
            <a:off x="1447800" y="6505575"/>
            <a:ext cx="1219200" cy="352425"/>
          </a:xfrm>
          <a:prstGeom prst="flowChartAlternateProcess">
            <a:avLst/>
          </a:prstGeom>
          <a:solidFill>
            <a:srgbClr val="00B050"/>
          </a:solidFill>
          <a:ln w="9525">
            <a:solidFill>
              <a:schemeClr val="tx1"/>
            </a:solidFill>
            <a:miter lim="800000"/>
            <a:headEnd/>
            <a:tailEnd/>
          </a:ln>
        </p:spPr>
        <p:txBody>
          <a:bodyPr wrap="none" anchor="ctr"/>
          <a:lstStyle/>
          <a:p>
            <a:pPr algn="ctr"/>
            <a:r>
              <a:rPr kumimoji="1" lang="zh-TW" altLang="en-US" sz="2400" b="1" dirty="0">
                <a:solidFill>
                  <a:schemeClr val="bg1"/>
                </a:solidFill>
                <a:latin typeface="Tahoma" pitchFamily="34" charset="0"/>
                <a:ea typeface="標楷體" pitchFamily="65" charset="-120"/>
              </a:rPr>
              <a:t>受益人</a:t>
            </a:r>
          </a:p>
        </p:txBody>
      </p:sp>
      <p:sp>
        <p:nvSpPr>
          <p:cNvPr id="7183" name="Rectangle 15"/>
          <p:cNvSpPr>
            <a:spLocks noChangeArrowheads="1"/>
          </p:cNvSpPr>
          <p:nvPr/>
        </p:nvSpPr>
        <p:spPr bwMode="auto">
          <a:xfrm>
            <a:off x="952500" y="5305425"/>
            <a:ext cx="1066800" cy="304800"/>
          </a:xfrm>
          <a:prstGeom prst="rect">
            <a:avLst/>
          </a:prstGeom>
          <a:solidFill>
            <a:srgbClr val="92D050"/>
          </a:solidFill>
          <a:ln w="9525">
            <a:solidFill>
              <a:schemeClr val="tx1"/>
            </a:solidFill>
            <a:miter lim="800000"/>
            <a:headEnd/>
            <a:tailEnd/>
          </a:ln>
        </p:spPr>
        <p:txBody>
          <a:bodyPr wrap="none" anchor="ctr"/>
          <a:lstStyle/>
          <a:p>
            <a:pPr algn="ctr"/>
            <a:r>
              <a:rPr kumimoji="1" lang="en-US" altLang="zh-TW" sz="2400" b="1" dirty="0">
                <a:ea typeface="新細明體" charset="-120"/>
              </a:rPr>
              <a:t>MT103</a:t>
            </a:r>
          </a:p>
        </p:txBody>
      </p:sp>
      <p:sp>
        <p:nvSpPr>
          <p:cNvPr id="7184" name="AutoShape 16"/>
          <p:cNvSpPr>
            <a:spLocks noChangeArrowheads="1"/>
          </p:cNvSpPr>
          <p:nvPr/>
        </p:nvSpPr>
        <p:spPr bwMode="auto">
          <a:xfrm>
            <a:off x="7086600" y="3048000"/>
            <a:ext cx="1295400" cy="609600"/>
          </a:xfrm>
          <a:prstGeom prst="flowChartAlternateProcess">
            <a:avLst/>
          </a:prstGeom>
          <a:solidFill>
            <a:srgbClr val="92D050"/>
          </a:solidFill>
          <a:ln w="9525">
            <a:solidFill>
              <a:schemeClr val="tx1"/>
            </a:solidFill>
            <a:miter lim="800000"/>
            <a:headEnd/>
            <a:tailEnd/>
          </a:ln>
        </p:spPr>
        <p:txBody>
          <a:bodyPr wrap="none" anchor="ctr"/>
          <a:lstStyle/>
          <a:p>
            <a:pPr algn="ctr"/>
            <a:r>
              <a:rPr kumimoji="1" lang="zh-TW" altLang="en-US" sz="2400" b="1" dirty="0">
                <a:latin typeface="Tahoma" pitchFamily="34" charset="0"/>
                <a:ea typeface="標楷體" pitchFamily="65" charset="-120"/>
              </a:rPr>
              <a:t>匯款銀行</a:t>
            </a:r>
          </a:p>
          <a:p>
            <a:pPr algn="ctr"/>
            <a:r>
              <a:rPr kumimoji="1" lang="zh-TW" altLang="en-US" sz="2400" b="1" dirty="0">
                <a:latin typeface="Tahoma" pitchFamily="34" charset="0"/>
                <a:ea typeface="標楷體" pitchFamily="65" charset="-120"/>
              </a:rPr>
              <a:t>之存匯行</a:t>
            </a:r>
          </a:p>
        </p:txBody>
      </p:sp>
      <p:sp>
        <p:nvSpPr>
          <p:cNvPr id="7185" name="AutoShape 17"/>
          <p:cNvSpPr>
            <a:spLocks noChangeArrowheads="1"/>
          </p:cNvSpPr>
          <p:nvPr/>
        </p:nvSpPr>
        <p:spPr bwMode="auto">
          <a:xfrm>
            <a:off x="7086600" y="4419600"/>
            <a:ext cx="1295400" cy="685800"/>
          </a:xfrm>
          <a:prstGeom prst="flowChartAlternateProcess">
            <a:avLst/>
          </a:prstGeom>
          <a:solidFill>
            <a:srgbClr val="92D050"/>
          </a:solidFill>
          <a:ln w="9525">
            <a:solidFill>
              <a:schemeClr val="tx1"/>
            </a:solidFill>
            <a:miter lim="800000"/>
            <a:headEnd/>
            <a:tailEnd/>
          </a:ln>
        </p:spPr>
        <p:txBody>
          <a:bodyPr wrap="none" anchor="ctr"/>
          <a:lstStyle/>
          <a:p>
            <a:pPr algn="ctr"/>
            <a:r>
              <a:rPr kumimoji="1" lang="zh-TW" altLang="en-US" sz="2400" b="1" dirty="0">
                <a:latin typeface="Tahoma" pitchFamily="34" charset="0"/>
                <a:ea typeface="標楷體" pitchFamily="65" charset="-120"/>
              </a:rPr>
              <a:t>解款銀行</a:t>
            </a:r>
          </a:p>
          <a:p>
            <a:pPr algn="ctr"/>
            <a:r>
              <a:rPr kumimoji="1" lang="zh-TW" altLang="en-US" sz="2400" b="1" dirty="0">
                <a:latin typeface="Tahoma" pitchFamily="34" charset="0"/>
                <a:ea typeface="標楷體" pitchFamily="65" charset="-120"/>
              </a:rPr>
              <a:t>之存匯行</a:t>
            </a:r>
          </a:p>
        </p:txBody>
      </p:sp>
      <p:sp>
        <p:nvSpPr>
          <p:cNvPr id="7186" name="AutoShape 18"/>
          <p:cNvSpPr>
            <a:spLocks noChangeArrowheads="1"/>
          </p:cNvSpPr>
          <p:nvPr/>
        </p:nvSpPr>
        <p:spPr bwMode="auto">
          <a:xfrm>
            <a:off x="5410200" y="5791200"/>
            <a:ext cx="1371600" cy="381000"/>
          </a:xfrm>
          <a:prstGeom prst="flowChartAlternateProcess">
            <a:avLst/>
          </a:prstGeom>
          <a:solidFill>
            <a:schemeClr val="tx2"/>
          </a:solidFill>
          <a:ln w="9525">
            <a:solidFill>
              <a:schemeClr val="tx1"/>
            </a:solidFill>
            <a:miter lim="800000"/>
            <a:headEnd/>
            <a:tailEnd/>
          </a:ln>
        </p:spPr>
        <p:txBody>
          <a:bodyPr wrap="none" anchor="ctr"/>
          <a:lstStyle/>
          <a:p>
            <a:pPr algn="ctr"/>
            <a:r>
              <a:rPr kumimoji="1" lang="zh-TW" altLang="en-US" sz="2400" b="1">
                <a:solidFill>
                  <a:schemeClr val="bg1"/>
                </a:solidFill>
                <a:latin typeface="Tahoma" pitchFamily="34" charset="0"/>
                <a:ea typeface="標楷體" pitchFamily="65" charset="-120"/>
              </a:rPr>
              <a:t>解款銀行</a:t>
            </a:r>
          </a:p>
        </p:txBody>
      </p:sp>
      <p:sp>
        <p:nvSpPr>
          <p:cNvPr id="7187" name="Rectangle 19"/>
          <p:cNvSpPr>
            <a:spLocks noChangeArrowheads="1"/>
          </p:cNvSpPr>
          <p:nvPr/>
        </p:nvSpPr>
        <p:spPr bwMode="auto">
          <a:xfrm>
            <a:off x="5486400" y="3733800"/>
            <a:ext cx="990600" cy="304800"/>
          </a:xfrm>
          <a:prstGeom prst="rect">
            <a:avLst/>
          </a:prstGeom>
          <a:solidFill>
            <a:srgbClr val="92D050"/>
          </a:solidFill>
          <a:ln w="9525">
            <a:solidFill>
              <a:schemeClr val="tx1"/>
            </a:solidFill>
            <a:miter lim="800000"/>
            <a:headEnd/>
            <a:tailEnd/>
          </a:ln>
        </p:spPr>
        <p:txBody>
          <a:bodyPr wrap="none" anchor="ctr"/>
          <a:lstStyle/>
          <a:p>
            <a:pPr algn="ctr"/>
            <a:r>
              <a:rPr kumimoji="1" lang="en-US" altLang="zh-TW" sz="2400" b="1" dirty="0">
                <a:ea typeface="新細明體" charset="-120"/>
              </a:rPr>
              <a:t>MT103</a:t>
            </a:r>
            <a:endParaRPr kumimoji="1" lang="zh-TW" altLang="en-US" sz="2400" b="1" dirty="0">
              <a:ea typeface="新細明體" charset="-120"/>
            </a:endParaRPr>
          </a:p>
        </p:txBody>
      </p:sp>
      <p:sp>
        <p:nvSpPr>
          <p:cNvPr id="7188" name="AutoShape 20"/>
          <p:cNvSpPr>
            <a:spLocks noChangeArrowheads="1"/>
          </p:cNvSpPr>
          <p:nvPr/>
        </p:nvSpPr>
        <p:spPr bwMode="auto">
          <a:xfrm>
            <a:off x="5410200" y="6496050"/>
            <a:ext cx="1252538" cy="347663"/>
          </a:xfrm>
          <a:prstGeom prst="flowChartAlternateProcess">
            <a:avLst/>
          </a:prstGeom>
          <a:solidFill>
            <a:srgbClr val="00B050"/>
          </a:solidFill>
          <a:ln w="9525">
            <a:solidFill>
              <a:schemeClr val="tx1"/>
            </a:solidFill>
            <a:miter lim="800000"/>
            <a:headEnd/>
            <a:tailEnd/>
          </a:ln>
        </p:spPr>
        <p:txBody>
          <a:bodyPr wrap="none" anchor="ctr"/>
          <a:lstStyle/>
          <a:p>
            <a:pPr algn="ctr"/>
            <a:r>
              <a:rPr kumimoji="1" lang="zh-TW" altLang="en-US" sz="2400" b="1" dirty="0">
                <a:solidFill>
                  <a:schemeClr val="bg1"/>
                </a:solidFill>
                <a:latin typeface="Tahoma" pitchFamily="34" charset="0"/>
                <a:ea typeface="標楷體" pitchFamily="65" charset="-120"/>
              </a:rPr>
              <a:t>受益人</a:t>
            </a:r>
          </a:p>
        </p:txBody>
      </p:sp>
      <p:sp>
        <p:nvSpPr>
          <p:cNvPr id="7189" name="Rectangle 21"/>
          <p:cNvSpPr>
            <a:spLocks noChangeArrowheads="1"/>
          </p:cNvSpPr>
          <p:nvPr/>
        </p:nvSpPr>
        <p:spPr bwMode="auto">
          <a:xfrm>
            <a:off x="6858000" y="2514600"/>
            <a:ext cx="1066800" cy="304800"/>
          </a:xfrm>
          <a:prstGeom prst="rect">
            <a:avLst/>
          </a:prstGeom>
          <a:solidFill>
            <a:srgbClr val="92D050"/>
          </a:solidFill>
          <a:ln w="9525">
            <a:solidFill>
              <a:schemeClr val="tx1"/>
            </a:solidFill>
            <a:miter lim="800000"/>
            <a:headEnd/>
            <a:tailEnd/>
          </a:ln>
        </p:spPr>
        <p:txBody>
          <a:bodyPr wrap="none" anchor="ctr"/>
          <a:lstStyle/>
          <a:p>
            <a:pPr algn="ctr"/>
            <a:r>
              <a:rPr kumimoji="1" lang="en-US" altLang="zh-TW" sz="2400" b="1" dirty="0">
                <a:ea typeface="新細明體" charset="-120"/>
              </a:rPr>
              <a:t>MT202</a:t>
            </a:r>
          </a:p>
        </p:txBody>
      </p:sp>
      <p:sp>
        <p:nvSpPr>
          <p:cNvPr id="7190" name="Rectangle 22"/>
          <p:cNvSpPr>
            <a:spLocks noChangeArrowheads="1"/>
          </p:cNvSpPr>
          <p:nvPr/>
        </p:nvSpPr>
        <p:spPr bwMode="auto">
          <a:xfrm>
            <a:off x="7010400" y="3886200"/>
            <a:ext cx="1828800" cy="304800"/>
          </a:xfrm>
          <a:prstGeom prst="rect">
            <a:avLst/>
          </a:prstGeom>
          <a:solidFill>
            <a:srgbClr val="92D050"/>
          </a:solidFill>
          <a:ln w="9525">
            <a:solidFill>
              <a:schemeClr val="tx1"/>
            </a:solidFill>
            <a:miter lim="800000"/>
            <a:headEnd/>
            <a:tailEnd/>
          </a:ln>
        </p:spPr>
        <p:txBody>
          <a:bodyPr wrap="none" anchor="ctr"/>
          <a:lstStyle/>
          <a:p>
            <a:pPr algn="ctr"/>
            <a:r>
              <a:rPr kumimoji="1" lang="en-US" altLang="zh-TW" sz="2400" b="1" dirty="0">
                <a:ea typeface="新細明體" charset="-120"/>
              </a:rPr>
              <a:t>MT205,</a:t>
            </a:r>
            <a:r>
              <a:rPr kumimoji="1" lang="zh-TW" altLang="en-US" sz="2400" b="1" dirty="0">
                <a:ea typeface="標楷體" pitchFamily="65" charset="-120"/>
              </a:rPr>
              <a:t>其他</a:t>
            </a:r>
          </a:p>
        </p:txBody>
      </p:sp>
      <p:sp>
        <p:nvSpPr>
          <p:cNvPr id="7191" name="Rectangle 23"/>
          <p:cNvSpPr>
            <a:spLocks noChangeArrowheads="1"/>
          </p:cNvSpPr>
          <p:nvPr/>
        </p:nvSpPr>
        <p:spPr bwMode="auto">
          <a:xfrm>
            <a:off x="6553200" y="5334000"/>
            <a:ext cx="1676400" cy="304800"/>
          </a:xfrm>
          <a:prstGeom prst="rect">
            <a:avLst/>
          </a:prstGeom>
          <a:solidFill>
            <a:srgbClr val="92D050"/>
          </a:solidFill>
          <a:ln w="9525">
            <a:solidFill>
              <a:schemeClr val="tx1"/>
            </a:solidFill>
            <a:miter lim="800000"/>
            <a:headEnd/>
            <a:tailEnd/>
          </a:ln>
        </p:spPr>
        <p:txBody>
          <a:bodyPr wrap="none" anchor="ctr"/>
          <a:lstStyle/>
          <a:p>
            <a:pPr algn="ctr"/>
            <a:r>
              <a:rPr kumimoji="1" lang="en-US" altLang="zh-TW" sz="2400" b="1" dirty="0">
                <a:ea typeface="新細明體" charset="-120"/>
              </a:rPr>
              <a:t>MT910,950</a:t>
            </a:r>
          </a:p>
        </p:txBody>
      </p:sp>
      <p:sp>
        <p:nvSpPr>
          <p:cNvPr id="7192" name="Line 24"/>
          <p:cNvSpPr>
            <a:spLocks noChangeShapeType="1"/>
          </p:cNvSpPr>
          <p:nvPr/>
        </p:nvSpPr>
        <p:spPr bwMode="auto">
          <a:xfrm>
            <a:off x="1447800" y="2362200"/>
            <a:ext cx="0" cy="152400"/>
          </a:xfrm>
          <a:prstGeom prst="line">
            <a:avLst/>
          </a:prstGeom>
          <a:noFill/>
          <a:ln w="9525">
            <a:solidFill>
              <a:schemeClr val="tx1"/>
            </a:solidFill>
            <a:round/>
            <a:headEnd/>
            <a:tailEnd/>
          </a:ln>
        </p:spPr>
        <p:txBody>
          <a:bodyPr wrap="none"/>
          <a:lstStyle/>
          <a:p>
            <a:endParaRPr lang="zh-TW" altLang="en-US"/>
          </a:p>
        </p:txBody>
      </p:sp>
      <p:sp>
        <p:nvSpPr>
          <p:cNvPr id="7193" name="Line 25"/>
          <p:cNvSpPr>
            <a:spLocks noChangeShapeType="1"/>
          </p:cNvSpPr>
          <p:nvPr/>
        </p:nvSpPr>
        <p:spPr bwMode="auto">
          <a:xfrm>
            <a:off x="1447800" y="2819400"/>
            <a:ext cx="0" cy="228600"/>
          </a:xfrm>
          <a:prstGeom prst="line">
            <a:avLst/>
          </a:prstGeom>
          <a:noFill/>
          <a:ln w="9525">
            <a:solidFill>
              <a:schemeClr val="tx1"/>
            </a:solidFill>
            <a:round/>
            <a:headEnd/>
            <a:tailEnd type="triangle" w="med" len="med"/>
          </a:ln>
        </p:spPr>
        <p:txBody>
          <a:bodyPr wrap="none"/>
          <a:lstStyle/>
          <a:p>
            <a:endParaRPr lang="zh-TW" altLang="en-US"/>
          </a:p>
        </p:txBody>
      </p:sp>
      <p:sp>
        <p:nvSpPr>
          <p:cNvPr id="7194" name="Line 26"/>
          <p:cNvSpPr>
            <a:spLocks noChangeShapeType="1"/>
          </p:cNvSpPr>
          <p:nvPr/>
        </p:nvSpPr>
        <p:spPr bwMode="auto">
          <a:xfrm>
            <a:off x="1447800" y="3657600"/>
            <a:ext cx="0" cy="228600"/>
          </a:xfrm>
          <a:prstGeom prst="line">
            <a:avLst/>
          </a:prstGeom>
          <a:noFill/>
          <a:ln w="9525">
            <a:solidFill>
              <a:schemeClr val="tx1"/>
            </a:solidFill>
            <a:round/>
            <a:headEnd/>
            <a:tailEnd/>
          </a:ln>
        </p:spPr>
        <p:txBody>
          <a:bodyPr wrap="none"/>
          <a:lstStyle/>
          <a:p>
            <a:endParaRPr lang="zh-TW" altLang="en-US"/>
          </a:p>
        </p:txBody>
      </p:sp>
      <p:sp>
        <p:nvSpPr>
          <p:cNvPr id="7195" name="Line 27"/>
          <p:cNvSpPr>
            <a:spLocks noChangeShapeType="1"/>
          </p:cNvSpPr>
          <p:nvPr/>
        </p:nvSpPr>
        <p:spPr bwMode="auto">
          <a:xfrm>
            <a:off x="1447800" y="4191000"/>
            <a:ext cx="0" cy="228600"/>
          </a:xfrm>
          <a:prstGeom prst="line">
            <a:avLst/>
          </a:prstGeom>
          <a:noFill/>
          <a:ln w="9525">
            <a:solidFill>
              <a:schemeClr val="tx1"/>
            </a:solidFill>
            <a:round/>
            <a:headEnd/>
            <a:tailEnd type="triangle" w="med" len="med"/>
          </a:ln>
        </p:spPr>
        <p:txBody>
          <a:bodyPr wrap="none"/>
          <a:lstStyle/>
          <a:p>
            <a:endParaRPr lang="zh-TW" altLang="en-US"/>
          </a:p>
        </p:txBody>
      </p:sp>
      <p:sp>
        <p:nvSpPr>
          <p:cNvPr id="7196" name="Line 28"/>
          <p:cNvSpPr>
            <a:spLocks noChangeShapeType="1"/>
          </p:cNvSpPr>
          <p:nvPr/>
        </p:nvSpPr>
        <p:spPr bwMode="auto">
          <a:xfrm>
            <a:off x="1447800" y="5105400"/>
            <a:ext cx="0" cy="228600"/>
          </a:xfrm>
          <a:prstGeom prst="line">
            <a:avLst/>
          </a:prstGeom>
          <a:noFill/>
          <a:ln w="9525">
            <a:solidFill>
              <a:schemeClr val="tx1"/>
            </a:solidFill>
            <a:round/>
            <a:headEnd/>
            <a:tailEnd/>
          </a:ln>
        </p:spPr>
        <p:txBody>
          <a:bodyPr wrap="none"/>
          <a:lstStyle/>
          <a:p>
            <a:endParaRPr lang="zh-TW" altLang="en-US"/>
          </a:p>
        </p:txBody>
      </p:sp>
      <p:sp>
        <p:nvSpPr>
          <p:cNvPr id="7197" name="Line 29"/>
          <p:cNvSpPr>
            <a:spLocks noChangeShapeType="1"/>
          </p:cNvSpPr>
          <p:nvPr/>
        </p:nvSpPr>
        <p:spPr bwMode="auto">
          <a:xfrm>
            <a:off x="1447800" y="5638800"/>
            <a:ext cx="0" cy="152400"/>
          </a:xfrm>
          <a:prstGeom prst="line">
            <a:avLst/>
          </a:prstGeom>
          <a:noFill/>
          <a:ln w="9525">
            <a:solidFill>
              <a:schemeClr val="tx1"/>
            </a:solidFill>
            <a:round/>
            <a:headEnd/>
            <a:tailEnd type="triangle" w="med" len="med"/>
          </a:ln>
        </p:spPr>
        <p:txBody>
          <a:bodyPr wrap="none"/>
          <a:lstStyle/>
          <a:p>
            <a:endParaRPr lang="zh-TW" altLang="en-US"/>
          </a:p>
        </p:txBody>
      </p:sp>
      <p:sp>
        <p:nvSpPr>
          <p:cNvPr id="7198" name="Line 30"/>
          <p:cNvSpPr>
            <a:spLocks noChangeShapeType="1"/>
          </p:cNvSpPr>
          <p:nvPr/>
        </p:nvSpPr>
        <p:spPr bwMode="auto">
          <a:xfrm>
            <a:off x="6019800" y="2362200"/>
            <a:ext cx="0" cy="1371600"/>
          </a:xfrm>
          <a:prstGeom prst="line">
            <a:avLst/>
          </a:prstGeom>
          <a:noFill/>
          <a:ln w="9525">
            <a:solidFill>
              <a:schemeClr val="tx1"/>
            </a:solidFill>
            <a:round/>
            <a:headEnd/>
            <a:tailEnd/>
          </a:ln>
        </p:spPr>
        <p:txBody>
          <a:bodyPr wrap="none"/>
          <a:lstStyle/>
          <a:p>
            <a:endParaRPr lang="zh-TW" altLang="en-US"/>
          </a:p>
        </p:txBody>
      </p:sp>
      <p:sp>
        <p:nvSpPr>
          <p:cNvPr id="7199" name="Line 31"/>
          <p:cNvSpPr>
            <a:spLocks noChangeShapeType="1"/>
          </p:cNvSpPr>
          <p:nvPr/>
        </p:nvSpPr>
        <p:spPr bwMode="auto">
          <a:xfrm>
            <a:off x="6019800" y="4038600"/>
            <a:ext cx="0" cy="1752600"/>
          </a:xfrm>
          <a:prstGeom prst="line">
            <a:avLst/>
          </a:prstGeom>
          <a:noFill/>
          <a:ln w="9525">
            <a:solidFill>
              <a:schemeClr val="tx1"/>
            </a:solidFill>
            <a:round/>
            <a:headEnd/>
            <a:tailEnd type="triangle" w="med" len="med"/>
          </a:ln>
        </p:spPr>
        <p:txBody>
          <a:bodyPr wrap="none"/>
          <a:lstStyle/>
          <a:p>
            <a:endParaRPr lang="zh-TW" altLang="en-US"/>
          </a:p>
        </p:txBody>
      </p:sp>
      <p:sp>
        <p:nvSpPr>
          <p:cNvPr id="7200" name="Line 32"/>
          <p:cNvSpPr>
            <a:spLocks noChangeShapeType="1"/>
          </p:cNvSpPr>
          <p:nvPr/>
        </p:nvSpPr>
        <p:spPr bwMode="auto">
          <a:xfrm>
            <a:off x="6629400" y="2209800"/>
            <a:ext cx="762000" cy="304800"/>
          </a:xfrm>
          <a:prstGeom prst="line">
            <a:avLst/>
          </a:prstGeom>
          <a:noFill/>
          <a:ln w="9525">
            <a:solidFill>
              <a:schemeClr val="tx1"/>
            </a:solidFill>
            <a:round/>
            <a:headEnd/>
            <a:tailEnd/>
          </a:ln>
        </p:spPr>
        <p:txBody>
          <a:bodyPr wrap="none"/>
          <a:lstStyle/>
          <a:p>
            <a:endParaRPr lang="zh-TW" altLang="en-US"/>
          </a:p>
        </p:txBody>
      </p:sp>
      <p:sp>
        <p:nvSpPr>
          <p:cNvPr id="7201" name="Line 33"/>
          <p:cNvSpPr>
            <a:spLocks noChangeShapeType="1"/>
          </p:cNvSpPr>
          <p:nvPr/>
        </p:nvSpPr>
        <p:spPr bwMode="auto">
          <a:xfrm>
            <a:off x="7391400" y="2819400"/>
            <a:ext cx="0" cy="228600"/>
          </a:xfrm>
          <a:prstGeom prst="line">
            <a:avLst/>
          </a:prstGeom>
          <a:noFill/>
          <a:ln w="9525">
            <a:solidFill>
              <a:schemeClr val="tx1"/>
            </a:solidFill>
            <a:round/>
            <a:headEnd/>
            <a:tailEnd type="triangle" w="med" len="med"/>
          </a:ln>
        </p:spPr>
        <p:txBody>
          <a:bodyPr wrap="none"/>
          <a:lstStyle/>
          <a:p>
            <a:endParaRPr lang="zh-TW" altLang="en-US"/>
          </a:p>
        </p:txBody>
      </p:sp>
      <p:sp>
        <p:nvSpPr>
          <p:cNvPr id="7202" name="Line 34"/>
          <p:cNvSpPr>
            <a:spLocks noChangeShapeType="1"/>
          </p:cNvSpPr>
          <p:nvPr/>
        </p:nvSpPr>
        <p:spPr bwMode="auto">
          <a:xfrm>
            <a:off x="7391400" y="3657600"/>
            <a:ext cx="0" cy="228600"/>
          </a:xfrm>
          <a:prstGeom prst="line">
            <a:avLst/>
          </a:prstGeom>
          <a:noFill/>
          <a:ln w="9525">
            <a:solidFill>
              <a:schemeClr val="tx1"/>
            </a:solidFill>
            <a:round/>
            <a:headEnd/>
            <a:tailEnd/>
          </a:ln>
        </p:spPr>
        <p:txBody>
          <a:bodyPr wrap="none"/>
          <a:lstStyle/>
          <a:p>
            <a:endParaRPr lang="zh-TW" altLang="en-US"/>
          </a:p>
        </p:txBody>
      </p:sp>
      <p:sp>
        <p:nvSpPr>
          <p:cNvPr id="7203" name="Line 35"/>
          <p:cNvSpPr>
            <a:spLocks noChangeShapeType="1"/>
          </p:cNvSpPr>
          <p:nvPr/>
        </p:nvSpPr>
        <p:spPr bwMode="auto">
          <a:xfrm>
            <a:off x="7391400" y="4191000"/>
            <a:ext cx="0" cy="228600"/>
          </a:xfrm>
          <a:prstGeom prst="line">
            <a:avLst/>
          </a:prstGeom>
          <a:noFill/>
          <a:ln w="9525">
            <a:solidFill>
              <a:schemeClr val="tx1"/>
            </a:solidFill>
            <a:round/>
            <a:headEnd/>
            <a:tailEnd type="triangle" w="med" len="med"/>
          </a:ln>
        </p:spPr>
        <p:txBody>
          <a:bodyPr wrap="none"/>
          <a:lstStyle/>
          <a:p>
            <a:endParaRPr lang="zh-TW" altLang="en-US"/>
          </a:p>
        </p:txBody>
      </p:sp>
      <p:sp>
        <p:nvSpPr>
          <p:cNvPr id="7204" name="Line 36"/>
          <p:cNvSpPr>
            <a:spLocks noChangeShapeType="1"/>
          </p:cNvSpPr>
          <p:nvPr/>
        </p:nvSpPr>
        <p:spPr bwMode="auto">
          <a:xfrm flipH="1">
            <a:off x="7086600" y="5105400"/>
            <a:ext cx="228600" cy="228600"/>
          </a:xfrm>
          <a:prstGeom prst="line">
            <a:avLst/>
          </a:prstGeom>
          <a:noFill/>
          <a:ln w="9525">
            <a:solidFill>
              <a:schemeClr val="tx1"/>
            </a:solidFill>
            <a:round/>
            <a:headEnd/>
            <a:tailEnd/>
          </a:ln>
        </p:spPr>
        <p:txBody>
          <a:bodyPr wrap="none"/>
          <a:lstStyle/>
          <a:p>
            <a:endParaRPr lang="zh-TW" altLang="en-US"/>
          </a:p>
        </p:txBody>
      </p:sp>
      <p:sp>
        <p:nvSpPr>
          <p:cNvPr id="7205" name="Line 37"/>
          <p:cNvSpPr>
            <a:spLocks noChangeShapeType="1"/>
          </p:cNvSpPr>
          <p:nvPr/>
        </p:nvSpPr>
        <p:spPr bwMode="auto">
          <a:xfrm flipH="1">
            <a:off x="6629400" y="5638800"/>
            <a:ext cx="152400" cy="152400"/>
          </a:xfrm>
          <a:prstGeom prst="line">
            <a:avLst/>
          </a:prstGeom>
          <a:noFill/>
          <a:ln w="9525">
            <a:solidFill>
              <a:schemeClr val="tx1"/>
            </a:solidFill>
            <a:round/>
            <a:headEnd/>
            <a:tailEnd type="triangle" w="med" len="med"/>
          </a:ln>
        </p:spPr>
        <p:txBody>
          <a:bodyPr wrap="none"/>
          <a:lstStyle/>
          <a:p>
            <a:endParaRPr lang="zh-TW" altLang="en-US"/>
          </a:p>
        </p:txBody>
      </p:sp>
      <p:sp>
        <p:nvSpPr>
          <p:cNvPr id="7206" name="Line 38"/>
          <p:cNvSpPr>
            <a:spLocks noChangeShapeType="1"/>
          </p:cNvSpPr>
          <p:nvPr/>
        </p:nvSpPr>
        <p:spPr bwMode="auto">
          <a:xfrm>
            <a:off x="6019800" y="6248400"/>
            <a:ext cx="0" cy="228600"/>
          </a:xfrm>
          <a:prstGeom prst="line">
            <a:avLst/>
          </a:prstGeom>
          <a:noFill/>
          <a:ln w="9525">
            <a:solidFill>
              <a:schemeClr val="tx1"/>
            </a:solidFill>
            <a:round/>
            <a:headEnd/>
            <a:tailEnd type="triangle" w="med" len="med"/>
          </a:ln>
        </p:spPr>
        <p:txBody>
          <a:bodyPr wrap="none"/>
          <a:lstStyle/>
          <a:p>
            <a:endParaRPr lang="zh-TW" altLang="en-US"/>
          </a:p>
        </p:txBody>
      </p:sp>
      <p:sp>
        <p:nvSpPr>
          <p:cNvPr id="7207" name="Line 39"/>
          <p:cNvSpPr>
            <a:spLocks noChangeShapeType="1"/>
          </p:cNvSpPr>
          <p:nvPr/>
        </p:nvSpPr>
        <p:spPr bwMode="auto">
          <a:xfrm>
            <a:off x="1981200" y="6172200"/>
            <a:ext cx="0" cy="304800"/>
          </a:xfrm>
          <a:prstGeom prst="line">
            <a:avLst/>
          </a:prstGeom>
          <a:noFill/>
          <a:ln w="9525">
            <a:solidFill>
              <a:schemeClr val="tx1"/>
            </a:solidFill>
            <a:round/>
            <a:headEnd/>
            <a:tailEnd type="triangle" w="med" len="med"/>
          </a:ln>
        </p:spPr>
        <p:txBody>
          <a:bodyPr wrap="none"/>
          <a:lstStyle/>
          <a:p>
            <a:endParaRPr lang="zh-TW" altLang="en-US"/>
          </a:p>
        </p:txBody>
      </p:sp>
      <p:sp>
        <p:nvSpPr>
          <p:cNvPr id="40" name="投影片編號版面配置區 39"/>
          <p:cNvSpPr>
            <a:spLocks noGrp="1"/>
          </p:cNvSpPr>
          <p:nvPr>
            <p:ph type="sldNum" sz="quarter" idx="12"/>
          </p:nvPr>
        </p:nvSpPr>
        <p:spPr/>
        <p:txBody>
          <a:bodyPr/>
          <a:lstStyle/>
          <a:p>
            <a:fld id="{264D57ED-6878-4D2F-8B06-A7754D23C99E}" type="slidenum">
              <a:rPr lang="zh-TW" altLang="en-US" smtClean="0"/>
              <a:pPr/>
              <a:t>378</a:t>
            </a:fld>
            <a:endParaRPr lang="zh-TW" altLang="en-US"/>
          </a:p>
        </p:txBody>
      </p:sp>
    </p:spTree>
    <p:extLst>
      <p:ext uri="{BB962C8B-B14F-4D97-AF65-F5344CB8AC3E}">
        <p14:creationId xmlns:p14="http://schemas.microsoft.com/office/powerpoint/2010/main" xmlns="" val="3929208937"/>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0"/>
            <a:ext cx="3619500" cy="533400"/>
          </a:xfrm>
          <a:prstGeom prst="rect">
            <a:avLst/>
          </a:prstGeom>
          <a:solidFill>
            <a:srgbClr val="003300"/>
          </a:solidFill>
          <a:ln w="9525">
            <a:solidFill>
              <a:schemeClr val="tx1"/>
            </a:solidFill>
            <a:miter lim="800000"/>
            <a:headEnd/>
            <a:tailEnd/>
          </a:ln>
        </p:spPr>
        <p:txBody>
          <a:bodyPr wrap="none" anchor="ctr"/>
          <a:lstStyle/>
          <a:p>
            <a:pPr algn="ctr"/>
            <a:r>
              <a:rPr lang="zh-TW" altLang="en-US" sz="2400" b="1" dirty="0">
                <a:solidFill>
                  <a:schemeClr val="bg1"/>
                </a:solidFill>
                <a:ea typeface="標楷體" pitchFamily="65" charset="-120"/>
                <a:cs typeface="Times New Roman" pitchFamily="18" charset="0"/>
              </a:rPr>
              <a:t>付現交單(</a:t>
            </a:r>
            <a:r>
              <a:rPr lang="en-US" altLang="zh-TW" sz="2400" b="1" dirty="0">
                <a:solidFill>
                  <a:schemeClr val="bg1"/>
                </a:solidFill>
                <a:ea typeface="標楷體" pitchFamily="65" charset="-120"/>
                <a:cs typeface="Times New Roman" pitchFamily="18" charset="0"/>
              </a:rPr>
              <a:t>CAD)</a:t>
            </a:r>
            <a:r>
              <a:rPr lang="zh-TW" altLang="en-US" sz="2400" b="1" dirty="0">
                <a:solidFill>
                  <a:schemeClr val="bg1"/>
                </a:solidFill>
                <a:ea typeface="標楷體" pitchFamily="65" charset="-120"/>
                <a:cs typeface="Times New Roman" pitchFamily="18" charset="0"/>
              </a:rPr>
              <a:t>作業流程</a:t>
            </a:r>
          </a:p>
        </p:txBody>
      </p:sp>
      <p:sp>
        <p:nvSpPr>
          <p:cNvPr id="158723" name="AutoShape 3"/>
          <p:cNvSpPr>
            <a:spLocks noChangeArrowheads="1"/>
          </p:cNvSpPr>
          <p:nvPr/>
        </p:nvSpPr>
        <p:spPr bwMode="auto">
          <a:xfrm>
            <a:off x="609600" y="838200"/>
            <a:ext cx="1828800" cy="457200"/>
          </a:xfrm>
          <a:prstGeom prst="flowChartAlternateProcess">
            <a:avLst/>
          </a:prstGeom>
          <a:solidFill>
            <a:srgbClr val="003300"/>
          </a:solidFill>
          <a:ln w="9525">
            <a:solidFill>
              <a:schemeClr val="tx1"/>
            </a:solidFill>
            <a:miter lim="800000"/>
            <a:headEnd/>
            <a:tailEnd/>
          </a:ln>
        </p:spPr>
        <p:txBody>
          <a:bodyPr wrap="none" anchor="ctr"/>
          <a:lstStyle/>
          <a:p>
            <a:pPr algn="ctr"/>
            <a:r>
              <a:rPr lang="zh-TW" altLang="en-US" sz="2000" b="1">
                <a:solidFill>
                  <a:schemeClr val="bg1"/>
                </a:solidFill>
                <a:ea typeface="標楷體" pitchFamily="65" charset="-120"/>
                <a:cs typeface="Times New Roman" pitchFamily="18" charset="0"/>
              </a:rPr>
              <a:t>賣方(出口商)</a:t>
            </a:r>
          </a:p>
        </p:txBody>
      </p:sp>
      <p:sp>
        <p:nvSpPr>
          <p:cNvPr id="158724" name="AutoShape 4"/>
          <p:cNvSpPr>
            <a:spLocks noChangeArrowheads="1"/>
          </p:cNvSpPr>
          <p:nvPr/>
        </p:nvSpPr>
        <p:spPr bwMode="auto">
          <a:xfrm>
            <a:off x="6705600" y="838200"/>
            <a:ext cx="1981200" cy="457200"/>
          </a:xfrm>
          <a:prstGeom prst="flowChartAlternateProcess">
            <a:avLst/>
          </a:prstGeom>
          <a:solidFill>
            <a:srgbClr val="003300"/>
          </a:solidFill>
          <a:ln w="9525">
            <a:solidFill>
              <a:schemeClr val="tx1"/>
            </a:solidFill>
            <a:miter lim="800000"/>
            <a:headEnd/>
            <a:tailEnd/>
          </a:ln>
        </p:spPr>
        <p:txBody>
          <a:bodyPr wrap="none" anchor="ctr"/>
          <a:lstStyle/>
          <a:p>
            <a:pPr algn="ctr"/>
            <a:r>
              <a:rPr lang="zh-TW" altLang="en-US" sz="2000" b="1">
                <a:solidFill>
                  <a:schemeClr val="bg1"/>
                </a:solidFill>
                <a:ea typeface="標楷體" pitchFamily="65" charset="-120"/>
                <a:cs typeface="Times New Roman" pitchFamily="18" charset="0"/>
              </a:rPr>
              <a:t>買方(進口商)</a:t>
            </a:r>
            <a:endParaRPr lang="en-US" altLang="zh-TW" sz="2000" b="1">
              <a:solidFill>
                <a:schemeClr val="bg1"/>
              </a:solidFill>
              <a:ea typeface="標楷體" pitchFamily="65" charset="-120"/>
              <a:cs typeface="Times New Roman" pitchFamily="18" charset="0"/>
            </a:endParaRPr>
          </a:p>
        </p:txBody>
      </p:sp>
      <p:sp>
        <p:nvSpPr>
          <p:cNvPr id="158725" name="Rectangle 5"/>
          <p:cNvSpPr>
            <a:spLocks noChangeArrowheads="1"/>
          </p:cNvSpPr>
          <p:nvPr/>
        </p:nvSpPr>
        <p:spPr bwMode="auto">
          <a:xfrm>
            <a:off x="3962400" y="838200"/>
            <a:ext cx="1600200" cy="457200"/>
          </a:xfrm>
          <a:prstGeom prst="rect">
            <a:avLst/>
          </a:prstGeom>
          <a:solidFill>
            <a:srgbClr val="92D050"/>
          </a:solidFill>
          <a:ln w="9525">
            <a:solidFill>
              <a:schemeClr val="tx1"/>
            </a:solidFill>
            <a:miter lim="800000"/>
            <a:headEnd/>
            <a:tailEnd/>
          </a:ln>
        </p:spPr>
        <p:txBody>
          <a:bodyPr wrap="none" anchor="ctr"/>
          <a:lstStyle/>
          <a:p>
            <a:pPr algn="ctr"/>
            <a:r>
              <a:rPr lang="zh-TW" altLang="en-US" sz="1800" b="1">
                <a:ea typeface="標楷體" pitchFamily="65" charset="-120"/>
              </a:rPr>
              <a:t>1.</a:t>
            </a:r>
            <a:r>
              <a:rPr lang="zh-TW" altLang="en-US" sz="1800" b="1">
                <a:latin typeface="Tahoma" pitchFamily="34" charset="0"/>
                <a:ea typeface="標楷體" pitchFamily="65" charset="-120"/>
              </a:rPr>
              <a:t>訂定買賣契約</a:t>
            </a:r>
          </a:p>
        </p:txBody>
      </p:sp>
      <p:sp>
        <p:nvSpPr>
          <p:cNvPr id="158726" name="AutoShape 6"/>
          <p:cNvSpPr>
            <a:spLocks noChangeArrowheads="1"/>
          </p:cNvSpPr>
          <p:nvPr/>
        </p:nvSpPr>
        <p:spPr bwMode="auto">
          <a:xfrm>
            <a:off x="685800" y="5257800"/>
            <a:ext cx="1676400" cy="381000"/>
          </a:xfrm>
          <a:prstGeom prst="flowChartAlternateProcess">
            <a:avLst/>
          </a:prstGeom>
          <a:solidFill>
            <a:srgbClr val="003300"/>
          </a:solidFill>
          <a:ln w="9525">
            <a:solidFill>
              <a:schemeClr val="tx1"/>
            </a:solidFill>
            <a:miter lim="800000"/>
            <a:headEnd/>
            <a:tailEnd/>
          </a:ln>
        </p:spPr>
        <p:txBody>
          <a:bodyPr wrap="none" anchor="ctr"/>
          <a:lstStyle/>
          <a:p>
            <a:pPr algn="ctr"/>
            <a:r>
              <a:rPr lang="zh-TW" altLang="en-US" sz="2000" b="1">
                <a:solidFill>
                  <a:schemeClr val="bg1"/>
                </a:solidFill>
                <a:latin typeface="Tahoma" pitchFamily="34" charset="0"/>
                <a:ea typeface="標楷體" pitchFamily="65" charset="-120"/>
              </a:rPr>
              <a:t>解款銀行</a:t>
            </a:r>
          </a:p>
        </p:txBody>
      </p:sp>
      <p:sp>
        <p:nvSpPr>
          <p:cNvPr id="158727" name="Rectangle 7"/>
          <p:cNvSpPr>
            <a:spLocks noChangeArrowheads="1"/>
          </p:cNvSpPr>
          <p:nvPr/>
        </p:nvSpPr>
        <p:spPr bwMode="auto">
          <a:xfrm>
            <a:off x="609600" y="1828800"/>
            <a:ext cx="381000" cy="2895600"/>
          </a:xfrm>
          <a:prstGeom prst="rect">
            <a:avLst/>
          </a:prstGeom>
          <a:solidFill>
            <a:srgbClr val="92D050"/>
          </a:solidFill>
          <a:ln w="9525">
            <a:solidFill>
              <a:schemeClr val="tx1"/>
            </a:solidFill>
            <a:miter lim="800000"/>
            <a:headEnd/>
            <a:tailEnd/>
          </a:ln>
        </p:spPr>
        <p:txBody>
          <a:bodyPr vert="eaVert" wrap="none" anchor="ctr"/>
          <a:lstStyle/>
          <a:p>
            <a:pPr algn="ctr" fontAlgn="t"/>
            <a:r>
              <a:rPr lang="zh-TW" altLang="en-US" sz="2000" b="1">
                <a:ea typeface="標楷體" pitchFamily="65" charset="-120"/>
              </a:rPr>
              <a:t>6撥付款項   </a:t>
            </a:r>
            <a:endParaRPr lang="en-US" altLang="zh-TW" sz="2000" b="1">
              <a:ea typeface="標楷體" pitchFamily="65" charset="-120"/>
            </a:endParaRPr>
          </a:p>
        </p:txBody>
      </p:sp>
      <p:sp>
        <p:nvSpPr>
          <p:cNvPr id="158728" name="Rectangle 8"/>
          <p:cNvSpPr>
            <a:spLocks noChangeArrowheads="1"/>
          </p:cNvSpPr>
          <p:nvPr/>
        </p:nvSpPr>
        <p:spPr bwMode="auto">
          <a:xfrm>
            <a:off x="1447800" y="1828800"/>
            <a:ext cx="381000" cy="28956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sz="2000" b="1">
                <a:ea typeface="標楷體" pitchFamily="65" charset="-120"/>
              </a:rPr>
              <a:t>5提示單據</a:t>
            </a:r>
          </a:p>
        </p:txBody>
      </p:sp>
      <p:sp>
        <p:nvSpPr>
          <p:cNvPr id="158729" name="AutoShape 9"/>
          <p:cNvSpPr>
            <a:spLocks noChangeArrowheads="1"/>
          </p:cNvSpPr>
          <p:nvPr/>
        </p:nvSpPr>
        <p:spPr bwMode="auto">
          <a:xfrm>
            <a:off x="2438400" y="3048000"/>
            <a:ext cx="9906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sz="2000" b="1">
                <a:ea typeface="標楷體" pitchFamily="65" charset="-120"/>
              </a:rPr>
              <a:t>運送人</a:t>
            </a:r>
          </a:p>
        </p:txBody>
      </p:sp>
      <p:sp>
        <p:nvSpPr>
          <p:cNvPr id="158730" name="Rectangle 10"/>
          <p:cNvSpPr>
            <a:spLocks noChangeArrowheads="1"/>
          </p:cNvSpPr>
          <p:nvPr/>
        </p:nvSpPr>
        <p:spPr bwMode="auto">
          <a:xfrm>
            <a:off x="2195513" y="1828800"/>
            <a:ext cx="1614487" cy="609600"/>
          </a:xfrm>
          <a:prstGeom prst="rect">
            <a:avLst/>
          </a:prstGeom>
          <a:solidFill>
            <a:srgbClr val="92D050"/>
          </a:solidFill>
          <a:ln w="9525">
            <a:solidFill>
              <a:schemeClr val="tx1"/>
            </a:solidFill>
            <a:miter lim="800000"/>
            <a:headEnd/>
            <a:tailEnd/>
          </a:ln>
        </p:spPr>
        <p:txBody>
          <a:bodyPr wrap="none" anchor="ctr"/>
          <a:lstStyle/>
          <a:p>
            <a:pPr algn="ctr"/>
            <a:r>
              <a:rPr lang="zh-TW" altLang="en-US" sz="2000" b="1">
                <a:ea typeface="標楷體" pitchFamily="65" charset="-120"/>
              </a:rPr>
              <a:t>4.託運貨物取</a:t>
            </a:r>
          </a:p>
          <a:p>
            <a:pPr algn="ctr"/>
            <a:r>
              <a:rPr lang="zh-TW" altLang="en-US" sz="2000" b="1">
                <a:ea typeface="標楷體" pitchFamily="65" charset="-120"/>
              </a:rPr>
              <a:t>得運送單據</a:t>
            </a:r>
          </a:p>
        </p:txBody>
      </p:sp>
      <p:sp>
        <p:nvSpPr>
          <p:cNvPr id="158731" name="Rectangle 11"/>
          <p:cNvSpPr>
            <a:spLocks noChangeArrowheads="1"/>
          </p:cNvSpPr>
          <p:nvPr/>
        </p:nvSpPr>
        <p:spPr bwMode="auto">
          <a:xfrm>
            <a:off x="3810000" y="3048000"/>
            <a:ext cx="1524000" cy="381000"/>
          </a:xfrm>
          <a:prstGeom prst="rect">
            <a:avLst/>
          </a:prstGeom>
          <a:solidFill>
            <a:srgbClr val="92D050"/>
          </a:solidFill>
          <a:ln w="9525">
            <a:solidFill>
              <a:schemeClr val="tx1"/>
            </a:solidFill>
            <a:miter lim="800000"/>
            <a:headEnd/>
            <a:tailEnd/>
          </a:ln>
        </p:spPr>
        <p:txBody>
          <a:bodyPr wrap="none" anchor="ctr"/>
          <a:lstStyle/>
          <a:p>
            <a:pPr algn="ctr"/>
            <a:r>
              <a:rPr lang="zh-TW" altLang="en-US" b="1">
                <a:latin typeface="Tahoma" pitchFamily="34" charset="0"/>
                <a:ea typeface="標楷體" pitchFamily="65" charset="-120"/>
              </a:rPr>
              <a:t>載運貨物</a:t>
            </a:r>
          </a:p>
        </p:txBody>
      </p:sp>
      <p:sp>
        <p:nvSpPr>
          <p:cNvPr id="158732" name="AutoShape 12"/>
          <p:cNvSpPr>
            <a:spLocks noChangeArrowheads="1"/>
          </p:cNvSpPr>
          <p:nvPr/>
        </p:nvSpPr>
        <p:spPr bwMode="auto">
          <a:xfrm>
            <a:off x="5791200" y="3048000"/>
            <a:ext cx="8382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sz="2000" b="1">
                <a:latin typeface="Tahoma" pitchFamily="34" charset="0"/>
                <a:ea typeface="標楷體" pitchFamily="65" charset="-120"/>
              </a:rPr>
              <a:t>運送人</a:t>
            </a:r>
          </a:p>
        </p:txBody>
      </p:sp>
      <p:sp>
        <p:nvSpPr>
          <p:cNvPr id="158733" name="Rectangle 13"/>
          <p:cNvSpPr>
            <a:spLocks noChangeArrowheads="1"/>
          </p:cNvSpPr>
          <p:nvPr/>
        </p:nvSpPr>
        <p:spPr bwMode="auto">
          <a:xfrm>
            <a:off x="3048000" y="4953000"/>
            <a:ext cx="3200400" cy="381000"/>
          </a:xfrm>
          <a:prstGeom prst="rect">
            <a:avLst/>
          </a:prstGeom>
          <a:solidFill>
            <a:srgbClr val="92D050"/>
          </a:solidFill>
          <a:ln w="9525">
            <a:solidFill>
              <a:schemeClr val="tx1"/>
            </a:solidFill>
            <a:miter lim="800000"/>
            <a:headEnd/>
            <a:tailEnd/>
          </a:ln>
        </p:spPr>
        <p:txBody>
          <a:bodyPr wrap="none" anchor="ctr"/>
          <a:lstStyle/>
          <a:p>
            <a:pPr algn="ctr"/>
            <a:r>
              <a:rPr lang="zh-TW" altLang="en-US" sz="1800" b="1">
                <a:ea typeface="標楷體" pitchFamily="65" charset="-120"/>
              </a:rPr>
              <a:t>3.付款指示(憑提示單據付款)</a:t>
            </a:r>
            <a:endParaRPr lang="zh-TW" altLang="en-US" sz="1800" b="1">
              <a:latin typeface="Tahoma" pitchFamily="34" charset="0"/>
              <a:ea typeface="標楷體" pitchFamily="65" charset="-120"/>
            </a:endParaRPr>
          </a:p>
        </p:txBody>
      </p:sp>
      <p:sp>
        <p:nvSpPr>
          <p:cNvPr id="158734" name="AutoShape 14"/>
          <p:cNvSpPr>
            <a:spLocks noChangeArrowheads="1"/>
          </p:cNvSpPr>
          <p:nvPr/>
        </p:nvSpPr>
        <p:spPr bwMode="auto">
          <a:xfrm>
            <a:off x="6948488" y="5300663"/>
            <a:ext cx="1676400" cy="381000"/>
          </a:xfrm>
          <a:prstGeom prst="flowChartAlternateProcess">
            <a:avLst/>
          </a:prstGeom>
          <a:solidFill>
            <a:srgbClr val="003300"/>
          </a:solidFill>
          <a:ln w="9525">
            <a:solidFill>
              <a:schemeClr val="tx1"/>
            </a:solidFill>
            <a:miter lim="800000"/>
            <a:headEnd/>
            <a:tailEnd/>
          </a:ln>
        </p:spPr>
        <p:txBody>
          <a:bodyPr wrap="none" anchor="ctr"/>
          <a:lstStyle/>
          <a:p>
            <a:pPr algn="ctr"/>
            <a:r>
              <a:rPr lang="zh-TW" altLang="en-US" sz="2000" b="1">
                <a:solidFill>
                  <a:schemeClr val="bg1"/>
                </a:solidFill>
                <a:ea typeface="標楷體" pitchFamily="65" charset="-120"/>
              </a:rPr>
              <a:t>匯款銀行</a:t>
            </a:r>
          </a:p>
        </p:txBody>
      </p:sp>
      <p:sp>
        <p:nvSpPr>
          <p:cNvPr id="158735" name="Rectangle 15"/>
          <p:cNvSpPr>
            <a:spLocks noChangeArrowheads="1"/>
          </p:cNvSpPr>
          <p:nvPr/>
        </p:nvSpPr>
        <p:spPr bwMode="auto">
          <a:xfrm>
            <a:off x="6934200" y="1828800"/>
            <a:ext cx="304800" cy="28956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b="1">
                <a:ea typeface="標楷體" pitchFamily="65" charset="-120"/>
              </a:rPr>
              <a:t>5通知到單</a:t>
            </a:r>
          </a:p>
        </p:txBody>
      </p:sp>
      <p:sp>
        <p:nvSpPr>
          <p:cNvPr id="158736" name="Rectangle 16"/>
          <p:cNvSpPr>
            <a:spLocks noChangeArrowheads="1"/>
          </p:cNvSpPr>
          <p:nvPr/>
        </p:nvSpPr>
        <p:spPr bwMode="auto">
          <a:xfrm>
            <a:off x="8229600" y="1828800"/>
            <a:ext cx="304800" cy="28956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b="1">
                <a:ea typeface="標楷體" pitchFamily="65" charset="-120"/>
              </a:rPr>
              <a:t>2匯付貨款</a:t>
            </a:r>
          </a:p>
        </p:txBody>
      </p:sp>
      <p:sp>
        <p:nvSpPr>
          <p:cNvPr id="158737" name="Rectangle 17"/>
          <p:cNvSpPr>
            <a:spLocks noChangeArrowheads="1"/>
          </p:cNvSpPr>
          <p:nvPr/>
        </p:nvSpPr>
        <p:spPr bwMode="auto">
          <a:xfrm>
            <a:off x="5486400" y="1828800"/>
            <a:ext cx="1219200" cy="609600"/>
          </a:xfrm>
          <a:prstGeom prst="rect">
            <a:avLst/>
          </a:prstGeom>
          <a:solidFill>
            <a:srgbClr val="92D050"/>
          </a:solidFill>
          <a:ln w="9525">
            <a:solidFill>
              <a:schemeClr val="tx1"/>
            </a:solidFill>
            <a:miter lim="800000"/>
            <a:headEnd/>
            <a:tailEnd/>
          </a:ln>
        </p:spPr>
        <p:txBody>
          <a:bodyPr wrap="none" anchor="ctr"/>
          <a:lstStyle/>
          <a:p>
            <a:pPr algn="ctr"/>
            <a:r>
              <a:rPr lang="zh-TW" altLang="en-US" sz="2000" b="1">
                <a:ea typeface="標楷體" pitchFamily="65" charset="-120"/>
              </a:rPr>
              <a:t>8.憑提單</a:t>
            </a:r>
          </a:p>
          <a:p>
            <a:pPr algn="ctr"/>
            <a:r>
              <a:rPr lang="zh-TW" altLang="en-US" sz="2000" b="1">
                <a:ea typeface="標楷體" pitchFamily="65" charset="-120"/>
              </a:rPr>
              <a:t>提貨</a:t>
            </a:r>
          </a:p>
        </p:txBody>
      </p:sp>
      <p:sp>
        <p:nvSpPr>
          <p:cNvPr id="158738" name="Rectangle 18"/>
          <p:cNvSpPr>
            <a:spLocks noChangeArrowheads="1"/>
          </p:cNvSpPr>
          <p:nvPr/>
        </p:nvSpPr>
        <p:spPr bwMode="auto">
          <a:xfrm>
            <a:off x="3048000" y="5562600"/>
            <a:ext cx="3200400" cy="304800"/>
          </a:xfrm>
          <a:prstGeom prst="rect">
            <a:avLst/>
          </a:prstGeom>
          <a:solidFill>
            <a:srgbClr val="92D050"/>
          </a:solidFill>
          <a:ln w="9525">
            <a:solidFill>
              <a:schemeClr val="tx1"/>
            </a:solidFill>
            <a:miter lim="800000"/>
            <a:headEnd/>
            <a:tailEnd/>
          </a:ln>
        </p:spPr>
        <p:txBody>
          <a:bodyPr wrap="none" anchor="ctr"/>
          <a:lstStyle/>
          <a:p>
            <a:pPr algn="ctr"/>
            <a:r>
              <a:rPr lang="zh-TW" altLang="en-US" b="1">
                <a:ea typeface="標楷體" pitchFamily="65" charset="-120"/>
              </a:rPr>
              <a:t>7.寄送單據</a:t>
            </a:r>
          </a:p>
        </p:txBody>
      </p:sp>
      <p:sp>
        <p:nvSpPr>
          <p:cNvPr id="158739" name="Line 19"/>
          <p:cNvSpPr>
            <a:spLocks noChangeShapeType="1"/>
          </p:cNvSpPr>
          <p:nvPr/>
        </p:nvSpPr>
        <p:spPr bwMode="auto">
          <a:xfrm flipH="1">
            <a:off x="2438400" y="1066800"/>
            <a:ext cx="1524000" cy="0"/>
          </a:xfrm>
          <a:prstGeom prst="line">
            <a:avLst/>
          </a:prstGeom>
          <a:noFill/>
          <a:ln w="9525">
            <a:solidFill>
              <a:schemeClr val="tx1"/>
            </a:solidFill>
            <a:round/>
            <a:headEnd/>
            <a:tailEnd type="triangle" w="med" len="med"/>
          </a:ln>
        </p:spPr>
        <p:txBody>
          <a:bodyPr wrap="none"/>
          <a:lstStyle/>
          <a:p>
            <a:endParaRPr lang="zh-TW" altLang="en-US"/>
          </a:p>
        </p:txBody>
      </p:sp>
      <p:sp>
        <p:nvSpPr>
          <p:cNvPr id="158740" name="Line 20"/>
          <p:cNvSpPr>
            <a:spLocks noChangeShapeType="1"/>
          </p:cNvSpPr>
          <p:nvPr/>
        </p:nvSpPr>
        <p:spPr bwMode="auto">
          <a:xfrm>
            <a:off x="5562600" y="1066800"/>
            <a:ext cx="1143000" cy="0"/>
          </a:xfrm>
          <a:prstGeom prst="line">
            <a:avLst/>
          </a:prstGeom>
          <a:noFill/>
          <a:ln w="9525">
            <a:solidFill>
              <a:schemeClr val="tx1"/>
            </a:solidFill>
            <a:round/>
            <a:headEnd/>
            <a:tailEnd type="triangle" w="med" len="med"/>
          </a:ln>
        </p:spPr>
        <p:txBody>
          <a:bodyPr wrap="none"/>
          <a:lstStyle/>
          <a:p>
            <a:endParaRPr lang="zh-TW" altLang="en-US"/>
          </a:p>
        </p:txBody>
      </p:sp>
      <p:sp>
        <p:nvSpPr>
          <p:cNvPr id="158741" name="Line 21"/>
          <p:cNvSpPr>
            <a:spLocks noChangeShapeType="1"/>
          </p:cNvSpPr>
          <p:nvPr/>
        </p:nvSpPr>
        <p:spPr bwMode="auto">
          <a:xfrm>
            <a:off x="3200400" y="1219200"/>
            <a:ext cx="0" cy="609600"/>
          </a:xfrm>
          <a:prstGeom prst="line">
            <a:avLst/>
          </a:prstGeom>
          <a:noFill/>
          <a:ln w="9525">
            <a:solidFill>
              <a:schemeClr val="tx1"/>
            </a:solidFill>
            <a:round/>
            <a:headEnd/>
            <a:tailEnd/>
          </a:ln>
        </p:spPr>
        <p:txBody>
          <a:bodyPr wrap="none"/>
          <a:lstStyle/>
          <a:p>
            <a:endParaRPr lang="zh-TW" altLang="en-US"/>
          </a:p>
        </p:txBody>
      </p:sp>
      <p:sp>
        <p:nvSpPr>
          <p:cNvPr id="158742" name="Line 22"/>
          <p:cNvSpPr>
            <a:spLocks noChangeShapeType="1"/>
          </p:cNvSpPr>
          <p:nvPr/>
        </p:nvSpPr>
        <p:spPr bwMode="auto">
          <a:xfrm flipH="1">
            <a:off x="2438400" y="1219200"/>
            <a:ext cx="762000" cy="0"/>
          </a:xfrm>
          <a:prstGeom prst="line">
            <a:avLst/>
          </a:prstGeom>
          <a:noFill/>
          <a:ln w="9525">
            <a:solidFill>
              <a:schemeClr val="tx1"/>
            </a:solidFill>
            <a:round/>
            <a:headEnd/>
            <a:tailEnd type="triangle" w="med" len="med"/>
          </a:ln>
        </p:spPr>
        <p:txBody>
          <a:bodyPr wrap="none"/>
          <a:lstStyle/>
          <a:p>
            <a:endParaRPr lang="zh-TW" altLang="en-US"/>
          </a:p>
        </p:txBody>
      </p:sp>
      <p:sp>
        <p:nvSpPr>
          <p:cNvPr id="158743" name="Line 23"/>
          <p:cNvSpPr>
            <a:spLocks noChangeShapeType="1"/>
          </p:cNvSpPr>
          <p:nvPr/>
        </p:nvSpPr>
        <p:spPr bwMode="auto">
          <a:xfrm>
            <a:off x="3200400" y="2438400"/>
            <a:ext cx="0" cy="609600"/>
          </a:xfrm>
          <a:prstGeom prst="line">
            <a:avLst/>
          </a:prstGeom>
          <a:noFill/>
          <a:ln w="9525">
            <a:solidFill>
              <a:schemeClr val="tx1"/>
            </a:solidFill>
            <a:round/>
            <a:headEnd/>
            <a:tailEnd type="triangle" w="med" len="med"/>
          </a:ln>
        </p:spPr>
        <p:txBody>
          <a:bodyPr wrap="none"/>
          <a:lstStyle/>
          <a:p>
            <a:endParaRPr lang="zh-TW" altLang="en-US"/>
          </a:p>
        </p:txBody>
      </p:sp>
      <p:sp>
        <p:nvSpPr>
          <p:cNvPr id="158744" name="Line 24"/>
          <p:cNvSpPr>
            <a:spLocks noChangeShapeType="1"/>
          </p:cNvSpPr>
          <p:nvPr/>
        </p:nvSpPr>
        <p:spPr bwMode="auto">
          <a:xfrm>
            <a:off x="1676400" y="1295400"/>
            <a:ext cx="0" cy="533400"/>
          </a:xfrm>
          <a:prstGeom prst="line">
            <a:avLst/>
          </a:prstGeom>
          <a:noFill/>
          <a:ln w="9525">
            <a:solidFill>
              <a:schemeClr val="tx1"/>
            </a:solidFill>
            <a:round/>
            <a:headEnd/>
            <a:tailEnd/>
          </a:ln>
        </p:spPr>
        <p:txBody>
          <a:bodyPr wrap="none"/>
          <a:lstStyle/>
          <a:p>
            <a:endParaRPr lang="zh-TW" altLang="en-US"/>
          </a:p>
        </p:txBody>
      </p:sp>
      <p:sp>
        <p:nvSpPr>
          <p:cNvPr id="158745" name="Line 25"/>
          <p:cNvSpPr>
            <a:spLocks noChangeShapeType="1"/>
          </p:cNvSpPr>
          <p:nvPr/>
        </p:nvSpPr>
        <p:spPr bwMode="auto">
          <a:xfrm>
            <a:off x="1676400" y="4800600"/>
            <a:ext cx="0" cy="457200"/>
          </a:xfrm>
          <a:prstGeom prst="line">
            <a:avLst/>
          </a:prstGeom>
          <a:noFill/>
          <a:ln w="9525">
            <a:solidFill>
              <a:schemeClr val="tx1"/>
            </a:solidFill>
            <a:round/>
            <a:headEnd/>
            <a:tailEnd type="triangle" w="med" len="med"/>
          </a:ln>
        </p:spPr>
        <p:txBody>
          <a:bodyPr wrap="none"/>
          <a:lstStyle/>
          <a:p>
            <a:endParaRPr lang="zh-TW" altLang="en-US"/>
          </a:p>
        </p:txBody>
      </p:sp>
      <p:sp>
        <p:nvSpPr>
          <p:cNvPr id="158746" name="Line 26"/>
          <p:cNvSpPr>
            <a:spLocks noChangeShapeType="1"/>
          </p:cNvSpPr>
          <p:nvPr/>
        </p:nvSpPr>
        <p:spPr bwMode="auto">
          <a:xfrm>
            <a:off x="2362200" y="5334000"/>
            <a:ext cx="228600" cy="0"/>
          </a:xfrm>
          <a:prstGeom prst="line">
            <a:avLst/>
          </a:prstGeom>
          <a:noFill/>
          <a:ln w="9525">
            <a:solidFill>
              <a:schemeClr val="tx1"/>
            </a:solidFill>
            <a:round/>
            <a:headEnd/>
            <a:tailEnd/>
          </a:ln>
        </p:spPr>
        <p:txBody>
          <a:bodyPr wrap="none"/>
          <a:lstStyle/>
          <a:p>
            <a:endParaRPr lang="zh-TW" altLang="en-US"/>
          </a:p>
        </p:txBody>
      </p:sp>
      <p:sp>
        <p:nvSpPr>
          <p:cNvPr id="158747" name="Line 27"/>
          <p:cNvSpPr>
            <a:spLocks noChangeShapeType="1"/>
          </p:cNvSpPr>
          <p:nvPr/>
        </p:nvSpPr>
        <p:spPr bwMode="auto">
          <a:xfrm flipV="1">
            <a:off x="2590800" y="5105400"/>
            <a:ext cx="0" cy="228600"/>
          </a:xfrm>
          <a:prstGeom prst="line">
            <a:avLst/>
          </a:prstGeom>
          <a:noFill/>
          <a:ln w="9525">
            <a:solidFill>
              <a:schemeClr val="tx1"/>
            </a:solidFill>
            <a:round/>
            <a:headEnd/>
            <a:tailEnd/>
          </a:ln>
        </p:spPr>
        <p:txBody>
          <a:bodyPr wrap="none"/>
          <a:lstStyle/>
          <a:p>
            <a:endParaRPr lang="zh-TW" altLang="en-US"/>
          </a:p>
        </p:txBody>
      </p:sp>
      <p:sp>
        <p:nvSpPr>
          <p:cNvPr id="158748" name="Line 28"/>
          <p:cNvSpPr>
            <a:spLocks noChangeShapeType="1"/>
          </p:cNvSpPr>
          <p:nvPr/>
        </p:nvSpPr>
        <p:spPr bwMode="auto">
          <a:xfrm>
            <a:off x="2590800" y="5105400"/>
            <a:ext cx="457200" cy="0"/>
          </a:xfrm>
          <a:prstGeom prst="line">
            <a:avLst/>
          </a:prstGeom>
          <a:noFill/>
          <a:ln w="9525">
            <a:solidFill>
              <a:schemeClr val="tx1"/>
            </a:solidFill>
            <a:round/>
            <a:headEnd/>
            <a:tailEnd/>
          </a:ln>
        </p:spPr>
        <p:txBody>
          <a:bodyPr wrap="none"/>
          <a:lstStyle/>
          <a:p>
            <a:endParaRPr lang="zh-TW" altLang="en-US"/>
          </a:p>
        </p:txBody>
      </p:sp>
      <p:sp>
        <p:nvSpPr>
          <p:cNvPr id="158749" name="Line 29"/>
          <p:cNvSpPr>
            <a:spLocks noChangeShapeType="1"/>
          </p:cNvSpPr>
          <p:nvPr/>
        </p:nvSpPr>
        <p:spPr bwMode="auto">
          <a:xfrm>
            <a:off x="6248400" y="5105400"/>
            <a:ext cx="228600" cy="0"/>
          </a:xfrm>
          <a:prstGeom prst="line">
            <a:avLst/>
          </a:prstGeom>
          <a:noFill/>
          <a:ln w="9525">
            <a:solidFill>
              <a:schemeClr val="tx1"/>
            </a:solidFill>
            <a:round/>
            <a:headEnd/>
            <a:tailEnd/>
          </a:ln>
        </p:spPr>
        <p:txBody>
          <a:bodyPr wrap="none"/>
          <a:lstStyle/>
          <a:p>
            <a:endParaRPr lang="zh-TW" altLang="en-US"/>
          </a:p>
        </p:txBody>
      </p:sp>
      <p:sp>
        <p:nvSpPr>
          <p:cNvPr id="158750" name="Line 30"/>
          <p:cNvSpPr>
            <a:spLocks noChangeShapeType="1"/>
          </p:cNvSpPr>
          <p:nvPr/>
        </p:nvSpPr>
        <p:spPr bwMode="auto">
          <a:xfrm>
            <a:off x="6477000" y="5105400"/>
            <a:ext cx="0" cy="228600"/>
          </a:xfrm>
          <a:prstGeom prst="line">
            <a:avLst/>
          </a:prstGeom>
          <a:noFill/>
          <a:ln w="9525">
            <a:solidFill>
              <a:schemeClr val="tx1"/>
            </a:solidFill>
            <a:round/>
            <a:headEnd/>
            <a:tailEnd/>
          </a:ln>
        </p:spPr>
        <p:txBody>
          <a:bodyPr wrap="none"/>
          <a:lstStyle/>
          <a:p>
            <a:endParaRPr lang="zh-TW" altLang="en-US"/>
          </a:p>
        </p:txBody>
      </p:sp>
      <p:sp>
        <p:nvSpPr>
          <p:cNvPr id="158751" name="Line 31"/>
          <p:cNvSpPr>
            <a:spLocks noChangeShapeType="1"/>
          </p:cNvSpPr>
          <p:nvPr/>
        </p:nvSpPr>
        <p:spPr bwMode="auto">
          <a:xfrm>
            <a:off x="6477000" y="5334000"/>
            <a:ext cx="457200" cy="0"/>
          </a:xfrm>
          <a:prstGeom prst="line">
            <a:avLst/>
          </a:prstGeom>
          <a:noFill/>
          <a:ln w="9525">
            <a:solidFill>
              <a:schemeClr val="tx1"/>
            </a:solidFill>
            <a:round/>
            <a:headEnd/>
            <a:tailEnd type="triangle" w="med" len="med"/>
          </a:ln>
        </p:spPr>
        <p:txBody>
          <a:bodyPr wrap="none"/>
          <a:lstStyle/>
          <a:p>
            <a:endParaRPr lang="zh-TW" altLang="en-US"/>
          </a:p>
        </p:txBody>
      </p:sp>
      <p:sp>
        <p:nvSpPr>
          <p:cNvPr id="158752" name="Line 32"/>
          <p:cNvSpPr>
            <a:spLocks noChangeShapeType="1"/>
          </p:cNvSpPr>
          <p:nvPr/>
        </p:nvSpPr>
        <p:spPr bwMode="auto">
          <a:xfrm flipV="1">
            <a:off x="7086600" y="4724400"/>
            <a:ext cx="0" cy="533400"/>
          </a:xfrm>
          <a:prstGeom prst="line">
            <a:avLst/>
          </a:prstGeom>
          <a:noFill/>
          <a:ln w="9525">
            <a:solidFill>
              <a:schemeClr val="tx1"/>
            </a:solidFill>
            <a:round/>
            <a:headEnd/>
            <a:tailEnd/>
          </a:ln>
        </p:spPr>
        <p:txBody>
          <a:bodyPr wrap="none"/>
          <a:lstStyle/>
          <a:p>
            <a:endParaRPr lang="zh-TW" altLang="en-US"/>
          </a:p>
        </p:txBody>
      </p:sp>
      <p:sp>
        <p:nvSpPr>
          <p:cNvPr id="158753" name="Line 33"/>
          <p:cNvSpPr>
            <a:spLocks noChangeShapeType="1"/>
          </p:cNvSpPr>
          <p:nvPr/>
        </p:nvSpPr>
        <p:spPr bwMode="auto">
          <a:xfrm flipV="1">
            <a:off x="7086600" y="1295400"/>
            <a:ext cx="0" cy="533400"/>
          </a:xfrm>
          <a:prstGeom prst="line">
            <a:avLst/>
          </a:prstGeom>
          <a:noFill/>
          <a:ln w="9525">
            <a:solidFill>
              <a:schemeClr val="tx1"/>
            </a:solidFill>
            <a:round/>
            <a:headEnd/>
            <a:tailEnd type="triangle" w="med" len="med"/>
          </a:ln>
        </p:spPr>
        <p:txBody>
          <a:bodyPr wrap="none"/>
          <a:lstStyle/>
          <a:p>
            <a:endParaRPr lang="zh-TW" altLang="en-US"/>
          </a:p>
        </p:txBody>
      </p:sp>
      <p:sp>
        <p:nvSpPr>
          <p:cNvPr id="158754" name="Line 34"/>
          <p:cNvSpPr>
            <a:spLocks noChangeShapeType="1"/>
          </p:cNvSpPr>
          <p:nvPr/>
        </p:nvSpPr>
        <p:spPr bwMode="auto">
          <a:xfrm>
            <a:off x="8382000" y="1295400"/>
            <a:ext cx="0" cy="533400"/>
          </a:xfrm>
          <a:prstGeom prst="line">
            <a:avLst/>
          </a:prstGeom>
          <a:noFill/>
          <a:ln w="9525">
            <a:solidFill>
              <a:schemeClr val="tx1"/>
            </a:solidFill>
            <a:round/>
            <a:headEnd/>
            <a:tailEnd/>
          </a:ln>
        </p:spPr>
        <p:txBody>
          <a:bodyPr wrap="none"/>
          <a:lstStyle/>
          <a:p>
            <a:endParaRPr lang="zh-TW" altLang="en-US"/>
          </a:p>
        </p:txBody>
      </p:sp>
      <p:sp>
        <p:nvSpPr>
          <p:cNvPr id="158755" name="Line 35"/>
          <p:cNvSpPr>
            <a:spLocks noChangeShapeType="1"/>
          </p:cNvSpPr>
          <p:nvPr/>
        </p:nvSpPr>
        <p:spPr bwMode="auto">
          <a:xfrm>
            <a:off x="8382000" y="4724400"/>
            <a:ext cx="0" cy="533400"/>
          </a:xfrm>
          <a:prstGeom prst="line">
            <a:avLst/>
          </a:prstGeom>
          <a:noFill/>
          <a:ln w="9525">
            <a:solidFill>
              <a:schemeClr val="tx1"/>
            </a:solidFill>
            <a:round/>
            <a:headEnd/>
            <a:tailEnd type="triangle" w="med" len="med"/>
          </a:ln>
        </p:spPr>
        <p:txBody>
          <a:bodyPr wrap="none"/>
          <a:lstStyle/>
          <a:p>
            <a:endParaRPr lang="zh-TW" altLang="en-US"/>
          </a:p>
        </p:txBody>
      </p:sp>
      <p:sp>
        <p:nvSpPr>
          <p:cNvPr id="158756" name="Line 36"/>
          <p:cNvSpPr>
            <a:spLocks noChangeShapeType="1"/>
          </p:cNvSpPr>
          <p:nvPr/>
        </p:nvSpPr>
        <p:spPr bwMode="auto">
          <a:xfrm flipV="1">
            <a:off x="6096000" y="1219200"/>
            <a:ext cx="0" cy="609600"/>
          </a:xfrm>
          <a:prstGeom prst="line">
            <a:avLst/>
          </a:prstGeom>
          <a:noFill/>
          <a:ln w="9525">
            <a:solidFill>
              <a:schemeClr val="tx1"/>
            </a:solidFill>
            <a:round/>
            <a:headEnd/>
            <a:tailEnd/>
          </a:ln>
        </p:spPr>
        <p:txBody>
          <a:bodyPr wrap="none"/>
          <a:lstStyle/>
          <a:p>
            <a:endParaRPr lang="zh-TW" altLang="en-US"/>
          </a:p>
        </p:txBody>
      </p:sp>
      <p:sp>
        <p:nvSpPr>
          <p:cNvPr id="158757" name="Line 37"/>
          <p:cNvSpPr>
            <a:spLocks noChangeShapeType="1"/>
          </p:cNvSpPr>
          <p:nvPr/>
        </p:nvSpPr>
        <p:spPr bwMode="auto">
          <a:xfrm>
            <a:off x="6096000" y="1219200"/>
            <a:ext cx="609600" cy="0"/>
          </a:xfrm>
          <a:prstGeom prst="line">
            <a:avLst/>
          </a:prstGeom>
          <a:noFill/>
          <a:ln w="9525">
            <a:solidFill>
              <a:schemeClr val="tx1"/>
            </a:solidFill>
            <a:round/>
            <a:headEnd/>
            <a:tailEnd type="triangle" w="med" len="med"/>
          </a:ln>
        </p:spPr>
        <p:txBody>
          <a:bodyPr wrap="none"/>
          <a:lstStyle/>
          <a:p>
            <a:endParaRPr lang="zh-TW" altLang="en-US"/>
          </a:p>
        </p:txBody>
      </p:sp>
      <p:sp>
        <p:nvSpPr>
          <p:cNvPr id="158758" name="Line 38"/>
          <p:cNvSpPr>
            <a:spLocks noChangeShapeType="1"/>
          </p:cNvSpPr>
          <p:nvPr/>
        </p:nvSpPr>
        <p:spPr bwMode="auto">
          <a:xfrm>
            <a:off x="6096000" y="2438400"/>
            <a:ext cx="0" cy="609600"/>
          </a:xfrm>
          <a:prstGeom prst="line">
            <a:avLst/>
          </a:prstGeom>
          <a:noFill/>
          <a:ln w="9525">
            <a:solidFill>
              <a:schemeClr val="tx1"/>
            </a:solidFill>
            <a:round/>
            <a:headEnd/>
            <a:tailEnd type="triangle" w="med" len="med"/>
          </a:ln>
        </p:spPr>
        <p:txBody>
          <a:bodyPr wrap="none"/>
          <a:lstStyle/>
          <a:p>
            <a:endParaRPr lang="zh-TW" altLang="en-US"/>
          </a:p>
        </p:txBody>
      </p:sp>
      <p:sp>
        <p:nvSpPr>
          <p:cNvPr id="158759" name="Line 39"/>
          <p:cNvSpPr>
            <a:spLocks noChangeShapeType="1"/>
          </p:cNvSpPr>
          <p:nvPr/>
        </p:nvSpPr>
        <p:spPr bwMode="auto">
          <a:xfrm>
            <a:off x="3429000" y="3276600"/>
            <a:ext cx="381000" cy="0"/>
          </a:xfrm>
          <a:prstGeom prst="line">
            <a:avLst/>
          </a:prstGeom>
          <a:noFill/>
          <a:ln w="9525">
            <a:solidFill>
              <a:schemeClr val="tx1"/>
            </a:solidFill>
            <a:round/>
            <a:headEnd/>
            <a:tailEnd/>
          </a:ln>
        </p:spPr>
        <p:txBody>
          <a:bodyPr wrap="none"/>
          <a:lstStyle/>
          <a:p>
            <a:endParaRPr lang="zh-TW" altLang="en-US"/>
          </a:p>
        </p:txBody>
      </p:sp>
      <p:sp>
        <p:nvSpPr>
          <p:cNvPr id="158760" name="Line 40"/>
          <p:cNvSpPr>
            <a:spLocks noChangeShapeType="1"/>
          </p:cNvSpPr>
          <p:nvPr/>
        </p:nvSpPr>
        <p:spPr bwMode="auto">
          <a:xfrm>
            <a:off x="5334000" y="3276600"/>
            <a:ext cx="457200" cy="0"/>
          </a:xfrm>
          <a:prstGeom prst="line">
            <a:avLst/>
          </a:prstGeom>
          <a:noFill/>
          <a:ln w="9525">
            <a:solidFill>
              <a:schemeClr val="tx1"/>
            </a:solidFill>
            <a:round/>
            <a:headEnd/>
            <a:tailEnd type="triangle" w="med" len="med"/>
          </a:ln>
        </p:spPr>
        <p:txBody>
          <a:bodyPr wrap="none"/>
          <a:lstStyle/>
          <a:p>
            <a:endParaRPr lang="zh-TW" altLang="en-US"/>
          </a:p>
        </p:txBody>
      </p:sp>
      <p:sp>
        <p:nvSpPr>
          <p:cNvPr id="158761" name="Line 41"/>
          <p:cNvSpPr>
            <a:spLocks noChangeShapeType="1"/>
          </p:cNvSpPr>
          <p:nvPr/>
        </p:nvSpPr>
        <p:spPr bwMode="auto">
          <a:xfrm flipH="1">
            <a:off x="6477000" y="5562600"/>
            <a:ext cx="457200" cy="0"/>
          </a:xfrm>
          <a:prstGeom prst="line">
            <a:avLst/>
          </a:prstGeom>
          <a:noFill/>
          <a:ln w="9525">
            <a:solidFill>
              <a:schemeClr val="tx1"/>
            </a:solidFill>
            <a:round/>
            <a:headEnd/>
            <a:tailEnd/>
          </a:ln>
        </p:spPr>
        <p:txBody>
          <a:bodyPr wrap="none"/>
          <a:lstStyle/>
          <a:p>
            <a:endParaRPr lang="zh-TW" altLang="en-US"/>
          </a:p>
        </p:txBody>
      </p:sp>
      <p:sp>
        <p:nvSpPr>
          <p:cNvPr id="158762" name="Line 42"/>
          <p:cNvSpPr>
            <a:spLocks noChangeShapeType="1"/>
          </p:cNvSpPr>
          <p:nvPr/>
        </p:nvSpPr>
        <p:spPr bwMode="auto">
          <a:xfrm>
            <a:off x="6477000" y="5562600"/>
            <a:ext cx="0" cy="152400"/>
          </a:xfrm>
          <a:prstGeom prst="line">
            <a:avLst/>
          </a:prstGeom>
          <a:noFill/>
          <a:ln w="9525">
            <a:solidFill>
              <a:schemeClr val="tx1"/>
            </a:solidFill>
            <a:round/>
            <a:headEnd/>
            <a:tailEnd/>
          </a:ln>
        </p:spPr>
        <p:txBody>
          <a:bodyPr wrap="none"/>
          <a:lstStyle/>
          <a:p>
            <a:endParaRPr lang="zh-TW" altLang="en-US"/>
          </a:p>
        </p:txBody>
      </p:sp>
      <p:sp>
        <p:nvSpPr>
          <p:cNvPr id="158763" name="Line 43"/>
          <p:cNvSpPr>
            <a:spLocks noChangeShapeType="1"/>
          </p:cNvSpPr>
          <p:nvPr/>
        </p:nvSpPr>
        <p:spPr bwMode="auto">
          <a:xfrm flipH="1">
            <a:off x="6248400" y="5715000"/>
            <a:ext cx="228600" cy="0"/>
          </a:xfrm>
          <a:prstGeom prst="line">
            <a:avLst/>
          </a:prstGeom>
          <a:noFill/>
          <a:ln w="9525">
            <a:solidFill>
              <a:schemeClr val="tx1"/>
            </a:solidFill>
            <a:round/>
            <a:headEnd/>
            <a:tailEnd/>
          </a:ln>
        </p:spPr>
        <p:txBody>
          <a:bodyPr wrap="none"/>
          <a:lstStyle/>
          <a:p>
            <a:endParaRPr lang="zh-TW" altLang="en-US"/>
          </a:p>
        </p:txBody>
      </p:sp>
      <p:sp>
        <p:nvSpPr>
          <p:cNvPr id="158764" name="Line 44"/>
          <p:cNvSpPr>
            <a:spLocks noChangeShapeType="1"/>
          </p:cNvSpPr>
          <p:nvPr/>
        </p:nvSpPr>
        <p:spPr bwMode="auto">
          <a:xfrm flipH="1">
            <a:off x="2590800" y="5715000"/>
            <a:ext cx="457200" cy="0"/>
          </a:xfrm>
          <a:prstGeom prst="line">
            <a:avLst/>
          </a:prstGeom>
          <a:noFill/>
          <a:ln w="9525">
            <a:solidFill>
              <a:schemeClr val="tx1"/>
            </a:solidFill>
            <a:round/>
            <a:headEnd/>
            <a:tailEnd/>
          </a:ln>
        </p:spPr>
        <p:txBody>
          <a:bodyPr wrap="none"/>
          <a:lstStyle/>
          <a:p>
            <a:endParaRPr lang="zh-TW" altLang="en-US"/>
          </a:p>
        </p:txBody>
      </p:sp>
      <p:sp>
        <p:nvSpPr>
          <p:cNvPr id="158765" name="Line 45"/>
          <p:cNvSpPr>
            <a:spLocks noChangeShapeType="1"/>
          </p:cNvSpPr>
          <p:nvPr/>
        </p:nvSpPr>
        <p:spPr bwMode="auto">
          <a:xfrm flipV="1">
            <a:off x="2590800" y="5562600"/>
            <a:ext cx="0" cy="152400"/>
          </a:xfrm>
          <a:prstGeom prst="line">
            <a:avLst/>
          </a:prstGeom>
          <a:noFill/>
          <a:ln w="9525">
            <a:solidFill>
              <a:schemeClr val="tx1"/>
            </a:solidFill>
            <a:round/>
            <a:headEnd/>
            <a:tailEnd/>
          </a:ln>
        </p:spPr>
        <p:txBody>
          <a:bodyPr wrap="none"/>
          <a:lstStyle/>
          <a:p>
            <a:endParaRPr lang="zh-TW" altLang="en-US"/>
          </a:p>
        </p:txBody>
      </p:sp>
      <p:sp>
        <p:nvSpPr>
          <p:cNvPr id="158766" name="Line 46"/>
          <p:cNvSpPr>
            <a:spLocks noChangeShapeType="1"/>
          </p:cNvSpPr>
          <p:nvPr/>
        </p:nvSpPr>
        <p:spPr bwMode="auto">
          <a:xfrm flipH="1">
            <a:off x="2362200" y="5562600"/>
            <a:ext cx="228600" cy="0"/>
          </a:xfrm>
          <a:prstGeom prst="line">
            <a:avLst/>
          </a:prstGeom>
          <a:noFill/>
          <a:ln w="9525">
            <a:solidFill>
              <a:schemeClr val="tx1"/>
            </a:solidFill>
            <a:round/>
            <a:headEnd/>
            <a:tailEnd type="triangle" w="med" len="med"/>
          </a:ln>
        </p:spPr>
        <p:txBody>
          <a:bodyPr wrap="none"/>
          <a:lstStyle/>
          <a:p>
            <a:endParaRPr lang="zh-TW" altLang="en-US"/>
          </a:p>
        </p:txBody>
      </p:sp>
      <p:sp>
        <p:nvSpPr>
          <p:cNvPr id="158767" name="Line 47"/>
          <p:cNvSpPr>
            <a:spLocks noChangeShapeType="1"/>
          </p:cNvSpPr>
          <p:nvPr/>
        </p:nvSpPr>
        <p:spPr bwMode="auto">
          <a:xfrm flipV="1">
            <a:off x="762000" y="4724400"/>
            <a:ext cx="0" cy="533400"/>
          </a:xfrm>
          <a:prstGeom prst="line">
            <a:avLst/>
          </a:prstGeom>
          <a:noFill/>
          <a:ln w="9525">
            <a:solidFill>
              <a:schemeClr val="tx1"/>
            </a:solidFill>
            <a:round/>
            <a:headEnd/>
            <a:tailEnd/>
          </a:ln>
        </p:spPr>
        <p:txBody>
          <a:bodyPr wrap="none"/>
          <a:lstStyle/>
          <a:p>
            <a:endParaRPr lang="zh-TW" altLang="en-US"/>
          </a:p>
        </p:txBody>
      </p:sp>
      <p:sp>
        <p:nvSpPr>
          <p:cNvPr id="158768" name="Line 48"/>
          <p:cNvSpPr>
            <a:spLocks noChangeShapeType="1"/>
          </p:cNvSpPr>
          <p:nvPr/>
        </p:nvSpPr>
        <p:spPr bwMode="auto">
          <a:xfrm flipV="1">
            <a:off x="762000" y="1295400"/>
            <a:ext cx="0" cy="533400"/>
          </a:xfrm>
          <a:prstGeom prst="line">
            <a:avLst/>
          </a:prstGeom>
          <a:noFill/>
          <a:ln w="9525">
            <a:solidFill>
              <a:schemeClr val="tx1"/>
            </a:solidFill>
            <a:round/>
            <a:headEnd/>
            <a:tailEnd type="triangle" w="med" len="med"/>
          </a:ln>
        </p:spPr>
        <p:txBody>
          <a:bodyPr wrap="none"/>
          <a:lstStyle/>
          <a:p>
            <a:endParaRPr lang="zh-TW" altLang="en-US"/>
          </a:p>
        </p:txBody>
      </p:sp>
      <p:sp>
        <p:nvSpPr>
          <p:cNvPr id="158769" name="Line 49"/>
          <p:cNvSpPr>
            <a:spLocks noChangeShapeType="1"/>
          </p:cNvSpPr>
          <p:nvPr/>
        </p:nvSpPr>
        <p:spPr bwMode="auto">
          <a:xfrm>
            <a:off x="2438400" y="1219200"/>
            <a:ext cx="685800" cy="0"/>
          </a:xfrm>
          <a:prstGeom prst="line">
            <a:avLst/>
          </a:prstGeom>
          <a:noFill/>
          <a:ln w="9525">
            <a:solidFill>
              <a:schemeClr val="tx1"/>
            </a:solidFill>
            <a:round/>
            <a:headEnd/>
            <a:tailEnd/>
          </a:ln>
        </p:spPr>
        <p:txBody>
          <a:bodyPr wrap="none"/>
          <a:lstStyle/>
          <a:p>
            <a:endParaRPr lang="zh-TW" altLang="en-US"/>
          </a:p>
        </p:txBody>
      </p:sp>
      <p:sp>
        <p:nvSpPr>
          <p:cNvPr id="158770" name="Line 50"/>
          <p:cNvSpPr>
            <a:spLocks noChangeShapeType="1"/>
          </p:cNvSpPr>
          <p:nvPr/>
        </p:nvSpPr>
        <p:spPr bwMode="auto">
          <a:xfrm>
            <a:off x="2590800" y="1371600"/>
            <a:ext cx="685800" cy="0"/>
          </a:xfrm>
          <a:prstGeom prst="line">
            <a:avLst/>
          </a:prstGeom>
          <a:noFill/>
          <a:ln w="9525">
            <a:solidFill>
              <a:schemeClr val="tx1"/>
            </a:solidFill>
            <a:round/>
            <a:headEnd/>
            <a:tailEnd/>
          </a:ln>
        </p:spPr>
        <p:txBody>
          <a:bodyPr wrap="none"/>
          <a:lstStyle/>
          <a:p>
            <a:endParaRPr lang="zh-TW" altLang="en-US"/>
          </a:p>
        </p:txBody>
      </p:sp>
      <p:sp>
        <p:nvSpPr>
          <p:cNvPr id="158771" name="投影片編號版面配置區 51"/>
          <p:cNvSpPr>
            <a:spLocks noGrp="1"/>
          </p:cNvSpPr>
          <p:nvPr>
            <p:ph type="sldNum" sz="quarter" idx="12"/>
          </p:nvPr>
        </p:nvSpPr>
        <p:spPr>
          <a:noFill/>
        </p:spPr>
        <p:txBody>
          <a:bodyPr/>
          <a:lstStyle/>
          <a:p>
            <a:fld id="{8FF80E92-6A2B-46C0-AD75-BBD122E48798}" type="slidenum">
              <a:rPr lang="zh-TW" altLang="en-US" smtClean="0"/>
              <a:pPr/>
              <a:t>379</a:t>
            </a:fld>
            <a:endParaRPr lang="zh-TW" altLang="en-US" smtClean="0"/>
          </a:p>
        </p:txBody>
      </p:sp>
      <p:sp>
        <p:nvSpPr>
          <p:cNvPr id="52" name="向左箭號 51"/>
          <p:cNvSpPr/>
          <p:nvPr/>
        </p:nvSpPr>
        <p:spPr>
          <a:xfrm>
            <a:off x="7086600" y="5877272"/>
            <a:ext cx="1445840" cy="5760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1822605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latin typeface="Times New Roman" panose="02020603050405020304" pitchFamily="18" charset="0"/>
                <a:cs typeface="Times New Roman" panose="02020603050405020304" pitchFamily="18" charset="0"/>
              </a:rPr>
              <a:t>自由貿易協定</a:t>
            </a:r>
            <a:r>
              <a:rPr lang="en-US" altLang="zh-TW" sz="4000" b="1" dirty="0" smtClean="0">
                <a:latin typeface="Times New Roman" panose="02020603050405020304" pitchFamily="18" charset="0"/>
                <a:cs typeface="Times New Roman" panose="02020603050405020304" pitchFamily="18" charset="0"/>
              </a:rPr>
              <a:t>FTA</a:t>
            </a:r>
            <a:r>
              <a:rPr lang="zh-TW" altLang="en-US" sz="4000" b="1" dirty="0" smtClean="0">
                <a:latin typeface="Times New Roman" panose="02020603050405020304" pitchFamily="18" charset="0"/>
                <a:cs typeface="Times New Roman" panose="02020603050405020304" pitchFamily="18" charset="0"/>
              </a:rPr>
              <a:t>之要點</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38</a:t>
            </a:fld>
            <a:endParaRPr lang="zh-TW" altLang="en-US"/>
          </a:p>
        </p:txBody>
      </p:sp>
      <p:sp>
        <p:nvSpPr>
          <p:cNvPr id="4" name="內容版面配置區 3"/>
          <p:cNvSpPr>
            <a:spLocks noGrp="1"/>
          </p:cNvSpPr>
          <p:nvPr>
            <p:ph sz="quarter" idx="1"/>
          </p:nvPr>
        </p:nvSpPr>
        <p:spPr>
          <a:xfrm>
            <a:off x="179512" y="1219200"/>
            <a:ext cx="8784976" cy="4937760"/>
          </a:xfrm>
        </p:spPr>
        <p:txBody>
          <a:bodyPr>
            <a:normAutofit/>
          </a:bodyPr>
          <a:lstStyle/>
          <a:p>
            <a:r>
              <a:rPr lang="en-US" altLang="zh-TW" sz="3200" b="1" dirty="0"/>
              <a:t>FTA</a:t>
            </a:r>
            <a:r>
              <a:rPr lang="zh-TW" altLang="zh-TW" sz="3200" b="1" dirty="0"/>
              <a:t>之</a:t>
            </a:r>
            <a:r>
              <a:rPr lang="zh-TW" altLang="zh-TW" sz="3200" b="1" dirty="0" smtClean="0"/>
              <a:t>定義</a:t>
            </a:r>
            <a:endParaRPr lang="en-US" altLang="zh-TW" sz="3200" b="1" dirty="0" smtClean="0"/>
          </a:p>
          <a:p>
            <a:r>
              <a:rPr lang="en-US" altLang="zh-TW" sz="3200" b="1" dirty="0"/>
              <a:t>FTA</a:t>
            </a:r>
            <a:r>
              <a:rPr lang="zh-TW" altLang="zh-TW" sz="3200" b="1" dirty="0"/>
              <a:t>之</a:t>
            </a:r>
            <a:r>
              <a:rPr lang="zh-TW" altLang="zh-TW" sz="3200" b="1" dirty="0" smtClean="0"/>
              <a:t>規範</a:t>
            </a:r>
            <a:endParaRPr lang="en-US" altLang="zh-TW" sz="3200" b="1" dirty="0" smtClean="0"/>
          </a:p>
          <a:p>
            <a:r>
              <a:rPr lang="en-US" altLang="zh-TW" sz="3200" b="1" dirty="0"/>
              <a:t>FTA</a:t>
            </a:r>
            <a:r>
              <a:rPr lang="zh-TW" altLang="zh-TW" sz="3200" b="1" dirty="0"/>
              <a:t>之</a:t>
            </a:r>
            <a:r>
              <a:rPr lang="zh-TW" altLang="zh-TW" sz="3200" b="1" dirty="0" smtClean="0"/>
              <a:t>內容</a:t>
            </a:r>
            <a:endParaRPr lang="en-US" altLang="zh-TW" sz="3200" b="1" dirty="0" smtClean="0"/>
          </a:p>
          <a:p>
            <a:r>
              <a:rPr lang="zh-TW" altLang="zh-TW" sz="3200" b="1" dirty="0"/>
              <a:t>目前已與我國簽訂</a:t>
            </a:r>
            <a:r>
              <a:rPr lang="en-US" altLang="zh-TW" sz="3200" b="1" dirty="0"/>
              <a:t>FTA</a:t>
            </a:r>
            <a:r>
              <a:rPr lang="zh-TW" altLang="zh-TW" sz="3200" b="1" dirty="0" smtClean="0"/>
              <a:t>者</a:t>
            </a:r>
            <a:endParaRPr lang="en-US" altLang="zh-TW" sz="3200" b="1" dirty="0" smtClean="0"/>
          </a:p>
          <a:p>
            <a:r>
              <a:rPr lang="zh-TW" altLang="zh-TW" sz="3200" b="1" dirty="0"/>
              <a:t>與中國所簽定者為</a:t>
            </a:r>
            <a:r>
              <a:rPr lang="en-US" altLang="zh-TW" sz="3200" b="1" dirty="0"/>
              <a:t>”</a:t>
            </a:r>
            <a:r>
              <a:rPr lang="zh-TW" altLang="zh-TW" sz="3200" b="1" dirty="0"/>
              <a:t>兩岸經濟合作架構協議</a:t>
            </a:r>
            <a:r>
              <a:rPr lang="en-US" altLang="zh-TW" sz="3200" b="1" dirty="0"/>
              <a:t>”(Economic Cooperation Framework Agreement</a:t>
            </a:r>
            <a:r>
              <a:rPr lang="zh-TW" altLang="zh-TW" sz="3200" b="1" dirty="0"/>
              <a:t>；</a:t>
            </a:r>
            <a:r>
              <a:rPr lang="en-US" altLang="zh-TW" sz="3200" b="1" dirty="0"/>
              <a:t>ECFA</a:t>
            </a:r>
            <a:r>
              <a:rPr lang="en-US" altLang="zh-TW" sz="3200" b="1" dirty="0" smtClean="0"/>
              <a:t>)</a:t>
            </a:r>
          </a:p>
          <a:p>
            <a:r>
              <a:rPr lang="zh-TW" altLang="zh-TW" sz="3200" b="1" dirty="0"/>
              <a:t>與美國談判者為台美「貿易暨投資架構協定」</a:t>
            </a:r>
            <a:r>
              <a:rPr lang="en-US" altLang="zh-TW" sz="3200" b="1" dirty="0"/>
              <a:t>(TIFA)</a:t>
            </a:r>
            <a:endParaRPr lang="zh-TW" altLang="en-US" sz="3200" b="1" dirty="0"/>
          </a:p>
        </p:txBody>
      </p:sp>
    </p:spTree>
    <p:extLst>
      <p:ext uri="{BB962C8B-B14F-4D97-AF65-F5344CB8AC3E}">
        <p14:creationId xmlns:p14="http://schemas.microsoft.com/office/powerpoint/2010/main" xmlns="" val="410573430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633413" y="0"/>
            <a:ext cx="8510587" cy="981075"/>
          </a:xfrm>
        </p:spPr>
        <p:txBody>
          <a:bodyPr>
            <a:normAutofit/>
          </a:bodyPr>
          <a:lstStyle/>
          <a:p>
            <a:pPr algn="ctr" eaLnBrk="1" hangingPunct="1"/>
            <a:r>
              <a:rPr lang="zh-TW" altLang="en-US" sz="4000" b="1" dirty="0" smtClean="0">
                <a:solidFill>
                  <a:schemeClr val="tx1"/>
                </a:solidFill>
                <a:latin typeface="Times New Roman" pitchFamily="18" charset="0"/>
                <a:ea typeface="標楷體" pitchFamily="65" charset="-120"/>
              </a:rPr>
              <a:t>外幣保證之定義及架構</a:t>
            </a:r>
          </a:p>
        </p:txBody>
      </p:sp>
      <p:sp>
        <p:nvSpPr>
          <p:cNvPr id="603139" name="Rectangle 3"/>
          <p:cNvSpPr>
            <a:spLocks noGrp="1" noChangeArrowheads="1"/>
          </p:cNvSpPr>
          <p:nvPr>
            <p:ph type="body" idx="1"/>
          </p:nvPr>
        </p:nvSpPr>
        <p:spPr>
          <a:xfrm>
            <a:off x="301625" y="1125538"/>
            <a:ext cx="8540750" cy="5472112"/>
          </a:xfrm>
        </p:spPr>
        <p:txBody>
          <a:bodyPr>
            <a:normAutofit/>
          </a:bodyPr>
          <a:lstStyle/>
          <a:p>
            <a:pPr eaLnBrk="1" hangingPunct="1"/>
            <a:r>
              <a:rPr lang="zh-TW" altLang="en-US" sz="3200" b="1" dirty="0" smtClean="0">
                <a:latin typeface="Times New Roman" pitchFamily="18" charset="0"/>
                <a:ea typeface="標楷體" pitchFamily="65" charset="-120"/>
              </a:rPr>
              <a:t>外幣保證之定義</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外幣保證業務係指保證人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開證銀行</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循客戶之請求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對客戶之交易或契約對手</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出具一書面承諾</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保證函</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承諾該客戶</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指示人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申請人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或保證函上保證之第三者違約時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對受益人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即該交易或契約對手</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無條件支付所開發保證函款項</a:t>
            </a:r>
            <a:r>
              <a:rPr lang="en-US" altLang="zh-TW" sz="3200" b="1" dirty="0" smtClean="0">
                <a:latin typeface="Times New Roman" pitchFamily="18" charset="0"/>
                <a:ea typeface="標楷體" pitchFamily="65" charset="-120"/>
              </a:rPr>
              <a:t>;</a:t>
            </a:r>
            <a:endParaRPr lang="zh-TW" altLang="en-US" sz="3200" b="1" dirty="0" smtClean="0">
              <a:latin typeface="Times New Roman" pitchFamily="18" charset="0"/>
              <a:ea typeface="標楷體" pitchFamily="65" charset="-120"/>
            </a:endParaRPr>
          </a:p>
          <a:p>
            <a:r>
              <a:rPr lang="zh-TW" altLang="en-US" sz="3200" b="1" dirty="0">
                <a:latin typeface="Times New Roman" pitchFamily="18" charset="0"/>
                <a:ea typeface="標楷體" pitchFamily="65" charset="-120"/>
              </a:rPr>
              <a:t>外幣保證之簽發方式</a:t>
            </a:r>
            <a:r>
              <a:rPr lang="en-US" altLang="zh-TW" sz="3200" b="1" dirty="0"/>
              <a:t>:</a:t>
            </a:r>
            <a:r>
              <a:rPr lang="zh-TW" altLang="en-US" sz="3200" b="1" dirty="0">
                <a:latin typeface="Times New Roman" pitchFamily="18" charset="0"/>
                <a:ea typeface="標楷體" pitchFamily="65" charset="-120"/>
              </a:rPr>
              <a:t>保證函</a:t>
            </a:r>
            <a:r>
              <a:rPr lang="en-US" altLang="zh-TW" sz="3200" b="1" dirty="0">
                <a:latin typeface="Times New Roman" pitchFamily="18" charset="0"/>
                <a:ea typeface="標楷體" pitchFamily="65" charset="-120"/>
              </a:rPr>
              <a:t>(Guarantee) ,</a:t>
            </a:r>
            <a:r>
              <a:rPr lang="zh-TW" altLang="en-US" sz="3200" b="1" dirty="0">
                <a:latin typeface="Times New Roman" pitchFamily="18" charset="0"/>
                <a:ea typeface="標楷體" pitchFamily="65" charset="-120"/>
              </a:rPr>
              <a:t>擔保信用狀</a:t>
            </a:r>
            <a:r>
              <a:rPr lang="en-US" altLang="zh-TW" sz="3200" b="1" dirty="0">
                <a:latin typeface="Times New Roman" pitchFamily="18" charset="0"/>
                <a:ea typeface="標楷體" pitchFamily="65" charset="-120"/>
              </a:rPr>
              <a:t>(Standby  LC</a:t>
            </a:r>
            <a:r>
              <a:rPr lang="en-US" altLang="zh-TW" sz="3200" b="1" dirty="0" smtClean="0">
                <a:latin typeface="Times New Roman" pitchFamily="18" charset="0"/>
                <a:ea typeface="標楷體" pitchFamily="65" charset="-120"/>
              </a:rPr>
              <a:t>);</a:t>
            </a:r>
            <a:endParaRPr lang="en-US" altLang="zh-TW" sz="3200" b="1" dirty="0">
              <a:latin typeface="Times New Roman" pitchFamily="18" charset="0"/>
              <a:ea typeface="標楷體" pitchFamily="65" charset="-120"/>
            </a:endParaRPr>
          </a:p>
          <a:p>
            <a:pPr eaLnBrk="1" hangingPunct="1"/>
            <a:r>
              <a:rPr kumimoji="0" lang="zh-TW" altLang="en-US" sz="3200" b="1" dirty="0" smtClean="0">
                <a:latin typeface="Times New Roman" pitchFamily="18" charset="0"/>
                <a:ea typeface="標楷體" pitchFamily="65" charset="-120"/>
              </a:rPr>
              <a:t>外幣保證之架構</a:t>
            </a:r>
            <a:r>
              <a:rPr kumimoji="0" lang="en-US" altLang="zh-TW" sz="3200" b="1" dirty="0" smtClean="0">
                <a:latin typeface="Times New Roman" pitchFamily="18" charset="0"/>
                <a:ea typeface="標楷體" pitchFamily="65" charset="-120"/>
              </a:rPr>
              <a:t>:</a:t>
            </a:r>
            <a:r>
              <a:rPr kumimoji="0" lang="zh-TW" altLang="en-US" sz="3200" b="1" dirty="0" smtClean="0">
                <a:latin typeface="Times New Roman" pitchFamily="18" charset="0"/>
                <a:ea typeface="標楷體" pitchFamily="65" charset="-120"/>
              </a:rPr>
              <a:t>直</a:t>
            </a:r>
            <a:r>
              <a:rPr lang="zh-TW" altLang="en-US" sz="3200" b="1" dirty="0" smtClean="0">
                <a:latin typeface="Times New Roman" pitchFamily="18" charset="0"/>
                <a:ea typeface="標楷體" pitchFamily="65" charset="-120"/>
              </a:rPr>
              <a:t>接保證</a:t>
            </a:r>
            <a:r>
              <a:rPr lang="en-US" altLang="zh-TW" sz="3200" b="1" dirty="0" smtClean="0">
                <a:latin typeface="Times New Roman" pitchFamily="18" charset="0"/>
                <a:ea typeface="標楷體" pitchFamily="65" charset="-120"/>
              </a:rPr>
              <a:t>(Direct guarantee),</a:t>
            </a:r>
            <a:r>
              <a:rPr lang="zh-TW" altLang="en-US" sz="3200" b="1" dirty="0" smtClean="0">
                <a:latin typeface="Times New Roman" pitchFamily="18" charset="0"/>
                <a:ea typeface="標楷體" pitchFamily="65" charset="-120"/>
              </a:rPr>
              <a:t>間接保證</a:t>
            </a:r>
            <a:r>
              <a:rPr lang="en-US" altLang="zh-TW" sz="3200" b="1" dirty="0" smtClean="0">
                <a:latin typeface="Times New Roman" pitchFamily="18" charset="0"/>
                <a:ea typeface="標楷體" pitchFamily="65" charset="-120"/>
              </a:rPr>
              <a:t>(Indirect guarantee).</a:t>
            </a:r>
            <a:endParaRPr lang="zh-TW" altLang="en-US" sz="3200" b="1" dirty="0" smtClean="0">
              <a:latin typeface="Times New Roman" pitchFamily="18" charset="0"/>
              <a:ea typeface="標楷體" pitchFamily="65" charset="-120"/>
            </a:endParaRPr>
          </a:p>
        </p:txBody>
      </p:sp>
      <p:sp>
        <p:nvSpPr>
          <p:cNvPr id="4" name="投影片編號版面配置區 3"/>
          <p:cNvSpPr>
            <a:spLocks noGrp="1"/>
          </p:cNvSpPr>
          <p:nvPr>
            <p:ph type="sldNum" sz="quarter" idx="12"/>
          </p:nvPr>
        </p:nvSpPr>
        <p:spPr/>
        <p:txBody>
          <a:bodyPr/>
          <a:lstStyle/>
          <a:p>
            <a:fld id="{12D423E9-5AD9-49D9-8F0C-CDC9C9650DC8}" type="slidenum">
              <a:rPr lang="zh-TW" altLang="en-US" smtClean="0"/>
              <a:pPr/>
              <a:t>380</a:t>
            </a:fld>
            <a:endParaRPr lang="zh-TW" altLang="en-US" dirty="0"/>
          </a:p>
        </p:txBody>
      </p:sp>
      <p:sp>
        <p:nvSpPr>
          <p:cNvPr id="5" name="燕尾形向右箭號 4"/>
          <p:cNvSpPr/>
          <p:nvPr/>
        </p:nvSpPr>
        <p:spPr>
          <a:xfrm>
            <a:off x="23154" y="-91899"/>
            <a:ext cx="1872208" cy="648072"/>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外幣保證</a:t>
            </a:r>
          </a:p>
        </p:txBody>
      </p:sp>
      <p:sp>
        <p:nvSpPr>
          <p:cNvPr id="2" name="向右箭號 1"/>
          <p:cNvSpPr/>
          <p:nvPr/>
        </p:nvSpPr>
        <p:spPr>
          <a:xfrm>
            <a:off x="3563888" y="3717032"/>
            <a:ext cx="648072"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5076056" y="4725144"/>
            <a:ext cx="648072"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6012160" y="5805264"/>
            <a:ext cx="648072"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3488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3138">
                                            <p:txEl>
                                              <p:pRg st="0" end="0"/>
                                            </p:txEl>
                                          </p:spTgt>
                                        </p:tgtEl>
                                        <p:attrNameLst>
                                          <p:attrName>style.visibility</p:attrName>
                                        </p:attrNameLst>
                                      </p:cBhvr>
                                      <p:to>
                                        <p:strVal val="visible"/>
                                      </p:to>
                                    </p:set>
                                    <p:anim calcmode="lin" valueType="num">
                                      <p:cBhvr additive="base">
                                        <p:cTn id="7" dur="500" fill="hold"/>
                                        <p:tgtEl>
                                          <p:spTgt spid="6031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31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603139">
                                            <p:txEl>
                                              <p:pRg st="0" end="0"/>
                                            </p:txEl>
                                          </p:spTgt>
                                        </p:tgtEl>
                                        <p:attrNameLst>
                                          <p:attrName>style.visibility</p:attrName>
                                        </p:attrNameLst>
                                      </p:cBhvr>
                                      <p:to>
                                        <p:strVal val="visible"/>
                                      </p:to>
                                    </p:set>
                                    <p:animEffect transition="in" filter="box(out)">
                                      <p:cBhvr>
                                        <p:cTn id="13" dur="500"/>
                                        <p:tgtEl>
                                          <p:spTgt spid="60313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603139">
                                            <p:txEl>
                                              <p:pRg st="1" end="1"/>
                                            </p:txEl>
                                          </p:spTgt>
                                        </p:tgtEl>
                                        <p:attrNameLst>
                                          <p:attrName>style.visibility</p:attrName>
                                        </p:attrNameLst>
                                      </p:cBhvr>
                                      <p:to>
                                        <p:strVal val="visible"/>
                                      </p:to>
                                    </p:set>
                                    <p:animEffect transition="in" filter="box(out)">
                                      <p:cBhvr>
                                        <p:cTn id="18" dur="500"/>
                                        <p:tgtEl>
                                          <p:spTgt spid="603139">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03139">
                                            <p:txEl>
                                              <p:pRg st="2" end="2"/>
                                            </p:txEl>
                                          </p:spTgt>
                                        </p:tgtEl>
                                        <p:attrNameLst>
                                          <p:attrName>style.visibility</p:attrName>
                                        </p:attrNameLst>
                                      </p:cBhvr>
                                      <p:to>
                                        <p:strVal val="visible"/>
                                      </p:to>
                                    </p:set>
                                    <p:animEffect transition="in" filter="box(out)">
                                      <p:cBhvr>
                                        <p:cTn id="23" dur="500"/>
                                        <p:tgtEl>
                                          <p:spTgt spid="603139">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8" grpId="0" build="p" autoUpdateAnimBg="0"/>
      <p:bldP spid="603139" grpId="0" build="p" autoUpdateAnimBg="0"/>
    </p:bld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solidFill>
                  <a:schemeClr val="tx1"/>
                </a:solidFill>
              </a:rPr>
              <a:t>外幣保證與法律上之</a:t>
            </a:r>
            <a:r>
              <a:rPr lang="en-US" altLang="zh-TW" sz="4000" b="1" dirty="0" smtClean="0">
                <a:solidFill>
                  <a:schemeClr val="tx1"/>
                </a:solidFill>
              </a:rPr>
              <a:t>“</a:t>
            </a:r>
            <a:r>
              <a:rPr lang="zh-TW" altLang="en-US" sz="4000" b="1" dirty="0" smtClean="0">
                <a:solidFill>
                  <a:schemeClr val="tx1"/>
                </a:solidFill>
              </a:rPr>
              <a:t>保證</a:t>
            </a:r>
            <a:r>
              <a:rPr lang="en-US" altLang="zh-TW" sz="4000" b="1" dirty="0" smtClean="0">
                <a:solidFill>
                  <a:schemeClr val="tx1"/>
                </a:solidFill>
              </a:rPr>
              <a:t>”</a:t>
            </a:r>
            <a:endParaRPr lang="zh-TW" altLang="en-US" sz="4000" b="1" dirty="0">
              <a:solidFill>
                <a:schemeClr val="tx1"/>
              </a:solidFill>
            </a:endParaRPr>
          </a:p>
        </p:txBody>
      </p:sp>
      <p:sp>
        <p:nvSpPr>
          <p:cNvPr id="3" name="內容版面配置區 2"/>
          <p:cNvSpPr>
            <a:spLocks noGrp="1"/>
          </p:cNvSpPr>
          <p:nvPr>
            <p:ph sz="quarter" idx="1"/>
          </p:nvPr>
        </p:nvSpPr>
        <p:spPr>
          <a:xfrm>
            <a:off x="323528" y="1340768"/>
            <a:ext cx="8651304" cy="4937760"/>
          </a:xfrm>
        </p:spPr>
        <p:txBody>
          <a:bodyPr>
            <a:normAutofit/>
          </a:bodyPr>
          <a:lstStyle/>
          <a:p>
            <a:r>
              <a:rPr lang="zh-TW" altLang="en-US" sz="3200" b="1" dirty="0" smtClean="0">
                <a:latin typeface="Times New Roman" pitchFamily="18" charset="0"/>
                <a:ea typeface="+mj-ea"/>
                <a:cs typeface="Times New Roman" pitchFamily="18" charset="0"/>
              </a:rPr>
              <a:t>外幣保證業務之性質</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皆有一經請求即須付款之性質</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且獨立於基礎契約之承諾</a:t>
            </a:r>
            <a:r>
              <a:rPr lang="en-US" altLang="zh-TW" sz="3200" b="1" dirty="0" smtClean="0">
                <a:latin typeface="Times New Roman" pitchFamily="18" charset="0"/>
                <a:ea typeface="+mj-ea"/>
                <a:cs typeface="Times New Roman" pitchFamily="18" charset="0"/>
              </a:rPr>
              <a:t>.</a:t>
            </a:r>
          </a:p>
          <a:p>
            <a:pPr>
              <a:buNone/>
            </a:pPr>
            <a:r>
              <a:rPr lang="zh-TW" altLang="en-US" sz="3200" b="1" dirty="0" smtClean="0">
                <a:latin typeface="Times New Roman" pitchFamily="18" charset="0"/>
                <a:ea typeface="+mj-ea"/>
                <a:cs typeface="Times New Roman" pitchFamily="18" charset="0"/>
              </a:rPr>
              <a:t>   例如</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保證函上付款之承諾</a:t>
            </a:r>
            <a:r>
              <a:rPr lang="en-US" altLang="zh-TW" sz="3200" b="1" dirty="0" smtClean="0">
                <a:latin typeface="Times New Roman" pitchFamily="18" charset="0"/>
                <a:ea typeface="+mj-ea"/>
                <a:cs typeface="Times New Roman" pitchFamily="18" charset="0"/>
              </a:rPr>
              <a:t>–</a:t>
            </a:r>
            <a:r>
              <a:rPr lang="en-US" altLang="zh-TW" sz="3200" b="1" dirty="0" smtClean="0">
                <a:latin typeface="Times New Roman" pitchFamily="18" charset="0"/>
                <a:cs typeface="Times New Roman" pitchFamily="18" charset="0"/>
              </a:rPr>
              <a:t>we</a:t>
            </a:r>
            <a:r>
              <a:rPr lang="en-US" altLang="zh-TW" sz="3200" b="1" i="1" dirty="0" smtClean="0">
                <a:latin typeface="Times New Roman" pitchFamily="18" charset="0"/>
                <a:cs typeface="Times New Roman" pitchFamily="18" charset="0"/>
              </a:rPr>
              <a:t>(name of bank)</a:t>
            </a:r>
            <a:r>
              <a:rPr lang="en-US" altLang="zh-TW" sz="3200" b="1" dirty="0" smtClean="0">
                <a:latin typeface="Times New Roman" pitchFamily="18" charset="0"/>
                <a:cs typeface="Times New Roman" pitchFamily="18" charset="0"/>
              </a:rPr>
              <a:t> hereby irrevocably undertake to pay you any sum or sums not exceeding in total an amount of</a:t>
            </a:r>
            <a:r>
              <a:rPr lang="zh-TW" altLang="en-US" sz="3200" b="1" dirty="0" smtClean="0">
                <a:latin typeface="Times New Roman" pitchFamily="18" charset="0"/>
                <a:cs typeface="Times New Roman" pitchFamily="18" charset="0"/>
              </a:rPr>
              <a:t> </a:t>
            </a:r>
            <a:r>
              <a:rPr lang="en-US" altLang="zh-TW" sz="3200" b="1" dirty="0" smtClean="0">
                <a:latin typeface="Times New Roman" pitchFamily="18" charset="0"/>
                <a:cs typeface="Times New Roman" pitchFamily="18" charset="0"/>
              </a:rPr>
              <a:t>USDXXX upon receipt by us of your first demand in writing and your written statement stating:…</a:t>
            </a:r>
            <a:endParaRPr lang="en-US" altLang="zh-TW" sz="3200" b="1" dirty="0" smtClean="0">
              <a:latin typeface="Times New Roman" pitchFamily="18" charset="0"/>
              <a:ea typeface="+mj-ea"/>
              <a:cs typeface="Times New Roman" pitchFamily="18" charset="0"/>
            </a:endParaRPr>
          </a:p>
          <a:p>
            <a:r>
              <a:rPr lang="zh-TW" altLang="en-US" sz="3200" b="1" dirty="0" smtClean="0">
                <a:latin typeface="Times New Roman" pitchFamily="18" charset="0"/>
                <a:ea typeface="+mj-ea"/>
                <a:cs typeface="Times New Roman" pitchFamily="18" charset="0"/>
              </a:rPr>
              <a:t>保證</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為從債法</a:t>
            </a:r>
            <a:r>
              <a:rPr lang="en-US" altLang="zh-TW" sz="3200" b="1" dirty="0" smtClean="0">
                <a:latin typeface="Times New Roman" pitchFamily="18" charset="0"/>
                <a:ea typeface="+mj-ea"/>
                <a:cs typeface="Times New Roman" pitchFamily="18" charset="0"/>
              </a:rPr>
              <a:t>,</a:t>
            </a:r>
            <a:r>
              <a:rPr lang="zh-TW" altLang="en-US" sz="3200" b="1" dirty="0" smtClean="0">
                <a:latin typeface="Times New Roman" pitchFamily="18" charset="0"/>
                <a:ea typeface="+mj-ea"/>
                <a:cs typeface="Times New Roman" pitchFamily="18" charset="0"/>
              </a:rPr>
              <a:t>須依法請求補償</a:t>
            </a:r>
            <a:endParaRPr lang="zh-TW" altLang="en-US" sz="3200" b="1" dirty="0">
              <a:latin typeface="Times New Roman" pitchFamily="18" charset="0"/>
              <a:ea typeface="+mj-ea"/>
              <a:cs typeface="Times New Roman" pitchFamily="18" charset="0"/>
            </a:endParaRPr>
          </a:p>
        </p:txBody>
      </p:sp>
      <p:sp>
        <p:nvSpPr>
          <p:cNvPr id="4" name="上彎箭號 3"/>
          <p:cNvSpPr/>
          <p:nvPr/>
        </p:nvSpPr>
        <p:spPr>
          <a:xfrm>
            <a:off x="6516216" y="5517232"/>
            <a:ext cx="504056" cy="43204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740364814"/>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88640"/>
            <a:ext cx="8229600" cy="764704"/>
          </a:xfrm>
        </p:spPr>
        <p:txBody>
          <a:bodyPr>
            <a:normAutofit/>
          </a:bodyPr>
          <a:lstStyle/>
          <a:p>
            <a:pPr algn="ctr"/>
            <a:r>
              <a:rPr lang="zh-TW" altLang="en-US" sz="4000" b="1" dirty="0" smtClean="0">
                <a:solidFill>
                  <a:schemeClr val="tx1"/>
                </a:solidFill>
                <a:latin typeface="Times New Roman" pitchFamily="18" charset="0"/>
                <a:cs typeface="Times New Roman" pitchFamily="18" charset="0"/>
              </a:rPr>
              <a:t>外幣保證之簽發方式</a:t>
            </a:r>
            <a:endParaRPr lang="zh-TW" altLang="en-US" sz="4000" b="1" dirty="0">
              <a:solidFill>
                <a:schemeClr val="tx1"/>
              </a:solidFill>
              <a:latin typeface="Times New Roman" pitchFamily="18" charset="0"/>
              <a:cs typeface="Times New Roman" pitchFamily="18" charset="0"/>
            </a:endParaRPr>
          </a:p>
        </p:txBody>
      </p:sp>
      <p:sp>
        <p:nvSpPr>
          <p:cNvPr id="3" name="內容版面配置區 2"/>
          <p:cNvSpPr>
            <a:spLocks noGrp="1"/>
          </p:cNvSpPr>
          <p:nvPr>
            <p:ph sz="quarter" idx="1"/>
          </p:nvPr>
        </p:nvSpPr>
        <p:spPr>
          <a:xfrm>
            <a:off x="0" y="980728"/>
            <a:ext cx="9144000" cy="5544616"/>
          </a:xfrm>
        </p:spPr>
        <p:txBody>
          <a:bodyPr>
            <a:normAutofit fontScale="92500" lnSpcReduction="20000"/>
          </a:bodyPr>
          <a:lstStyle/>
          <a:p>
            <a:r>
              <a:rPr lang="zh-TW" altLang="en-US" sz="3200" b="1" dirty="0" smtClean="0">
                <a:latin typeface="Times New Roman" pitchFamily="18" charset="0"/>
                <a:ea typeface="標楷體" pitchFamily="65" charset="-120"/>
                <a:cs typeface="Times New Roman" pitchFamily="18" charset="0"/>
              </a:rPr>
              <a:t>外幣保證之簽發方式</a:t>
            </a:r>
            <a:r>
              <a:rPr lang="en-US" altLang="zh-TW" sz="3200" b="1" dirty="0" smtClean="0">
                <a:latin typeface="Times New Roman" pitchFamily="18" charset="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保證函</a:t>
            </a:r>
            <a:r>
              <a:rPr lang="en-US" altLang="zh-TW" sz="3200" b="1" dirty="0" smtClean="0">
                <a:latin typeface="Times New Roman" pitchFamily="18" charset="0"/>
                <a:ea typeface="標楷體" pitchFamily="65" charset="-120"/>
                <a:cs typeface="Times New Roman" pitchFamily="18" charset="0"/>
              </a:rPr>
              <a:t>(Guarantee) ,</a:t>
            </a:r>
            <a:r>
              <a:rPr lang="zh-TW" altLang="en-US" sz="3200" b="1" dirty="0" smtClean="0">
                <a:latin typeface="Times New Roman" pitchFamily="18" charset="0"/>
                <a:ea typeface="標楷體" pitchFamily="65" charset="-120"/>
                <a:cs typeface="Times New Roman" pitchFamily="18" charset="0"/>
              </a:rPr>
              <a:t>擔保信用狀</a:t>
            </a:r>
            <a:r>
              <a:rPr lang="en-US" altLang="zh-TW" sz="3200" b="1" dirty="0" smtClean="0">
                <a:latin typeface="Times New Roman" pitchFamily="18" charset="0"/>
                <a:ea typeface="標楷體" pitchFamily="65" charset="-120"/>
                <a:cs typeface="Times New Roman" pitchFamily="18" charset="0"/>
              </a:rPr>
              <a:t>(Standby  LC)</a:t>
            </a:r>
          </a:p>
          <a:p>
            <a:pPr>
              <a:buFont typeface="Wingdings" pitchFamily="2" charset="2"/>
              <a:buChar char="Ø"/>
            </a:pPr>
            <a:r>
              <a:rPr lang="zh-TW" altLang="zh-TW" sz="3200" b="1" dirty="0" smtClean="0">
                <a:latin typeface="Times New Roman" pitchFamily="18" charset="0"/>
                <a:ea typeface="標楷體" pitchFamily="65" charset="-120"/>
                <a:cs typeface="Times New Roman" pitchFamily="18" charset="0"/>
              </a:rPr>
              <a:t>即付保證函或保證函</a:t>
            </a:r>
            <a:r>
              <a:rPr lang="en-US" altLang="zh-TW" sz="3200" b="1" dirty="0" smtClean="0">
                <a:latin typeface="Times New Roman" pitchFamily="18" charset="0"/>
                <a:ea typeface="標楷體" pitchFamily="65" charset="-120"/>
                <a:cs typeface="Times New Roman" pitchFamily="18" charset="0"/>
              </a:rPr>
              <a:t>(demand guarantee or guarantee),</a:t>
            </a:r>
            <a:r>
              <a:rPr lang="zh-TW" altLang="zh-TW" sz="3200" b="1" dirty="0" smtClean="0">
                <a:latin typeface="Times New Roman" pitchFamily="18" charset="0"/>
                <a:ea typeface="標楷體" pitchFamily="65" charset="-120"/>
                <a:cs typeface="Times New Roman" pitchFamily="18" charset="0"/>
              </a:rPr>
              <a:t>所謂即付保證函或保證函</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意指任何業經簽署</a:t>
            </a:r>
            <a:r>
              <a:rPr lang="en-US" altLang="zh-TW" sz="3200" b="1" dirty="0" smtClean="0">
                <a:latin typeface="Times New Roman" pitchFamily="18" charset="0"/>
                <a:ea typeface="標楷體" pitchFamily="65" charset="-120"/>
                <a:cs typeface="Times New Roman" pitchFamily="18" charset="0"/>
              </a:rPr>
              <a:t>(any signed undertaking)</a:t>
            </a:r>
            <a:r>
              <a:rPr lang="zh-TW" altLang="zh-TW" sz="3200" b="1" dirty="0" smtClean="0">
                <a:latin typeface="Times New Roman" pitchFamily="18" charset="0"/>
                <a:ea typeface="標楷體" pitchFamily="65" charset="-120"/>
                <a:cs typeface="Times New Roman" pitchFamily="18" charset="0"/>
              </a:rPr>
              <a:t>之承諾</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無論其名稱或描述為何</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solidFill>
                  <a:srgbClr val="FF0000"/>
                </a:solidFill>
                <a:latin typeface="Times New Roman" pitchFamily="18" charset="0"/>
                <a:ea typeface="標楷體" pitchFamily="65" charset="-120"/>
                <a:cs typeface="Times New Roman" pitchFamily="18" charset="0"/>
              </a:rPr>
              <a:t>於符合之兌付請求提示時提供款項之支付</a:t>
            </a:r>
            <a:r>
              <a:rPr lang="en-US" altLang="zh-TW" sz="3200" b="1" dirty="0" smtClean="0">
                <a:latin typeface="Times New Roman" pitchFamily="18" charset="0"/>
                <a:ea typeface="標楷體" pitchFamily="65" charset="-120"/>
                <a:cs typeface="Times New Roman" pitchFamily="18" charset="0"/>
              </a:rPr>
              <a:t>(providing for payment on presentation a complying demand)-URDG758 Art.2</a:t>
            </a:r>
          </a:p>
          <a:p>
            <a:pPr>
              <a:buFont typeface="Wingdings" pitchFamily="2" charset="2"/>
              <a:buChar char="Ø"/>
            </a:pPr>
            <a:r>
              <a:rPr lang="zh-TW" altLang="en-US" sz="3200" b="1" dirty="0" smtClean="0">
                <a:latin typeface="Times New Roman" pitchFamily="18" charset="0"/>
                <a:ea typeface="標楷體" pitchFamily="65" charset="-120"/>
                <a:cs typeface="Times New Roman" pitchFamily="18" charset="0"/>
              </a:rPr>
              <a:t>本慣例旨在適用於擔保信用狀(包括履約、財務與直接付款之擔保信用狀).”</a:t>
            </a:r>
            <a:r>
              <a:rPr lang="en-US" altLang="zh-TW" sz="3200" b="1" dirty="0" smtClean="0">
                <a:latin typeface="Times New Roman" pitchFamily="18" charset="0"/>
                <a:ea typeface="標楷體" pitchFamily="65" charset="-120"/>
                <a:cs typeface="Times New Roman" pitchFamily="18" charset="0"/>
              </a:rPr>
              <a:t>These Rules are intended to be applied to standby letters of credit (including performance, financial, and direct pay standby letters of credit ).”-ISP98</a:t>
            </a:r>
            <a:r>
              <a:rPr lang="zh-TW" altLang="en-US" sz="3200" b="1" dirty="0" smtClean="0">
                <a:latin typeface="Times New Roman" pitchFamily="18" charset="0"/>
                <a:ea typeface="標楷體" pitchFamily="65" charset="-120"/>
                <a:cs typeface="Times New Roman" pitchFamily="18" charset="0"/>
              </a:rPr>
              <a:t> </a:t>
            </a:r>
            <a:r>
              <a:rPr lang="en-US" altLang="zh-TW" sz="3200" b="1" dirty="0" smtClean="0">
                <a:latin typeface="Times New Roman" pitchFamily="18" charset="0"/>
                <a:ea typeface="標楷體" pitchFamily="65" charset="-120"/>
                <a:cs typeface="Times New Roman" pitchFamily="18" charset="0"/>
              </a:rPr>
              <a:t>Rule</a:t>
            </a:r>
            <a:r>
              <a:rPr lang="zh-TW" altLang="en-US" sz="3200" b="1" dirty="0" smtClean="0">
                <a:latin typeface="Times New Roman" pitchFamily="18" charset="0"/>
                <a:ea typeface="標楷體" pitchFamily="65" charset="-120"/>
                <a:cs typeface="Times New Roman" pitchFamily="18" charset="0"/>
              </a:rPr>
              <a:t>1.01</a:t>
            </a:r>
            <a:r>
              <a:rPr lang="en-US" altLang="zh-TW" sz="3200" b="1" dirty="0" smtClean="0">
                <a:latin typeface="Times New Roman" pitchFamily="18" charset="0"/>
                <a:ea typeface="標楷體" pitchFamily="65" charset="-120"/>
                <a:cs typeface="Times New Roman" pitchFamily="18" charset="0"/>
              </a:rPr>
              <a:t>(a)</a:t>
            </a:r>
          </a:p>
        </p:txBody>
      </p:sp>
      <p:sp>
        <p:nvSpPr>
          <p:cNvPr id="4" name="投影片編號版面配置區 3"/>
          <p:cNvSpPr>
            <a:spLocks noGrp="1"/>
          </p:cNvSpPr>
          <p:nvPr>
            <p:ph type="sldNum" sz="quarter" idx="12"/>
          </p:nvPr>
        </p:nvSpPr>
        <p:spPr/>
        <p:txBody>
          <a:bodyPr/>
          <a:lstStyle/>
          <a:p>
            <a:fld id="{3B609399-C963-4ADD-BF5C-D43323746A7E}" type="slidenum">
              <a:rPr lang="zh-TW" altLang="en-US" smtClean="0"/>
              <a:pPr/>
              <a:t>382</a:t>
            </a:fld>
            <a:endParaRPr lang="zh-TW" altLang="en-US"/>
          </a:p>
        </p:txBody>
      </p:sp>
      <p:sp>
        <p:nvSpPr>
          <p:cNvPr id="5" name="上彎箭號 4"/>
          <p:cNvSpPr/>
          <p:nvPr/>
        </p:nvSpPr>
        <p:spPr>
          <a:xfrm>
            <a:off x="6613174" y="5531859"/>
            <a:ext cx="504056" cy="43204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990607417"/>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ChangeArrowheads="1"/>
          </p:cNvSpPr>
          <p:nvPr/>
        </p:nvSpPr>
        <p:spPr bwMode="auto">
          <a:xfrm>
            <a:off x="0" y="0"/>
            <a:ext cx="1828800" cy="533400"/>
          </a:xfrm>
          <a:prstGeom prst="rect">
            <a:avLst/>
          </a:prstGeom>
          <a:solidFill>
            <a:srgbClr val="003300"/>
          </a:solidFill>
          <a:ln w="9525">
            <a:solidFill>
              <a:schemeClr val="tx1"/>
            </a:solidFill>
            <a:miter lim="800000"/>
            <a:headEnd/>
            <a:tailEnd/>
          </a:ln>
        </p:spPr>
        <p:txBody>
          <a:bodyPr wrap="none" anchor="ctr"/>
          <a:lstStyle/>
          <a:p>
            <a:pPr algn="ctr"/>
            <a:r>
              <a:rPr lang="zh-TW" altLang="en-US" sz="2400" b="1" dirty="0">
                <a:solidFill>
                  <a:schemeClr val="bg1"/>
                </a:solidFill>
                <a:latin typeface="Times New Roman" pitchFamily="18" charset="0"/>
                <a:ea typeface="標楷體" pitchFamily="65" charset="-120"/>
              </a:rPr>
              <a:t>直接保證</a:t>
            </a:r>
          </a:p>
        </p:txBody>
      </p:sp>
      <p:sp>
        <p:nvSpPr>
          <p:cNvPr id="596995" name="AutoShape 3"/>
          <p:cNvSpPr>
            <a:spLocks noChangeArrowheads="1"/>
          </p:cNvSpPr>
          <p:nvPr/>
        </p:nvSpPr>
        <p:spPr bwMode="auto">
          <a:xfrm>
            <a:off x="304800" y="549275"/>
            <a:ext cx="2286000" cy="10795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b="1">
                <a:latin typeface="Times New Roman" pitchFamily="18" charset="0"/>
                <a:ea typeface="標楷體" pitchFamily="65" charset="-120"/>
              </a:rPr>
              <a:t>指示人</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申請人</a:t>
            </a:r>
          </a:p>
          <a:p>
            <a:pPr algn="ctr"/>
            <a:r>
              <a:rPr lang="en-US" altLang="zh-TW" b="1">
                <a:latin typeface="Times New Roman" pitchFamily="18" charset="0"/>
                <a:ea typeface="標楷體" pitchFamily="65" charset="-120"/>
              </a:rPr>
              <a:t>Instructing party</a:t>
            </a:r>
          </a:p>
          <a:p>
            <a:pPr algn="ctr"/>
            <a:r>
              <a:rPr lang="en-US" altLang="zh-TW" b="1">
                <a:latin typeface="Times New Roman" pitchFamily="18" charset="0"/>
                <a:ea typeface="標楷體" pitchFamily="65" charset="-120"/>
              </a:rPr>
              <a:t> /Applicant</a:t>
            </a:r>
          </a:p>
        </p:txBody>
      </p:sp>
      <p:sp>
        <p:nvSpPr>
          <p:cNvPr id="596996" name="AutoShape 4"/>
          <p:cNvSpPr>
            <a:spLocks noChangeArrowheads="1"/>
          </p:cNvSpPr>
          <p:nvPr/>
        </p:nvSpPr>
        <p:spPr bwMode="auto">
          <a:xfrm>
            <a:off x="304800" y="4572000"/>
            <a:ext cx="2286000" cy="8382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sz="2000" b="1">
                <a:latin typeface="Times New Roman" pitchFamily="18" charset="0"/>
                <a:ea typeface="標楷體" pitchFamily="65" charset="-120"/>
              </a:rPr>
              <a:t>保證銀行</a:t>
            </a:r>
            <a:r>
              <a:rPr lang="en-US" altLang="zh-TW" sz="2000" b="1">
                <a:latin typeface="Times New Roman" pitchFamily="18" charset="0"/>
                <a:ea typeface="標楷體" pitchFamily="65" charset="-120"/>
              </a:rPr>
              <a:t>/</a:t>
            </a:r>
            <a:r>
              <a:rPr lang="zh-TW" altLang="en-US" sz="2000" b="1">
                <a:latin typeface="Times New Roman" pitchFamily="18" charset="0"/>
                <a:ea typeface="標楷體" pitchFamily="65" charset="-120"/>
              </a:rPr>
              <a:t>保證人</a:t>
            </a:r>
          </a:p>
          <a:p>
            <a:pPr algn="ctr"/>
            <a:r>
              <a:rPr lang="en-US" altLang="zh-TW" sz="2000" b="1">
                <a:latin typeface="Times New Roman" pitchFamily="18" charset="0"/>
                <a:ea typeface="標楷體" pitchFamily="65" charset="-120"/>
              </a:rPr>
              <a:t>Issuer/Guarantor</a:t>
            </a:r>
          </a:p>
        </p:txBody>
      </p:sp>
      <p:sp>
        <p:nvSpPr>
          <p:cNvPr id="596997" name="AutoShape 5"/>
          <p:cNvSpPr>
            <a:spLocks noChangeArrowheads="1"/>
          </p:cNvSpPr>
          <p:nvPr/>
        </p:nvSpPr>
        <p:spPr bwMode="auto">
          <a:xfrm>
            <a:off x="6096000" y="762000"/>
            <a:ext cx="1905000" cy="7620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sz="2000" b="1">
                <a:latin typeface="Times New Roman" pitchFamily="18" charset="0"/>
                <a:ea typeface="標楷體" pitchFamily="65" charset="-120"/>
              </a:rPr>
              <a:t>受益人</a:t>
            </a:r>
          </a:p>
          <a:p>
            <a:pPr algn="ctr"/>
            <a:r>
              <a:rPr lang="en-US" altLang="zh-TW" sz="2000" b="1">
                <a:latin typeface="Times New Roman" pitchFamily="18" charset="0"/>
                <a:ea typeface="標楷體" pitchFamily="65" charset="-120"/>
              </a:rPr>
              <a:t>Beneficiary</a:t>
            </a:r>
          </a:p>
        </p:txBody>
      </p:sp>
      <p:sp>
        <p:nvSpPr>
          <p:cNvPr id="596998" name="Rectangle 6"/>
          <p:cNvSpPr>
            <a:spLocks noChangeArrowheads="1"/>
          </p:cNvSpPr>
          <p:nvPr/>
        </p:nvSpPr>
        <p:spPr bwMode="auto">
          <a:xfrm>
            <a:off x="304800" y="2438400"/>
            <a:ext cx="1143000" cy="9906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2.</a:t>
            </a:r>
            <a:r>
              <a:rPr lang="zh-TW" altLang="en-US" b="1" dirty="0">
                <a:latin typeface="Times New Roman" pitchFamily="18" charset="0"/>
                <a:ea typeface="標楷體" pitchFamily="65" charset="-120"/>
              </a:rPr>
              <a:t>申請開發</a:t>
            </a:r>
          </a:p>
          <a:p>
            <a:pPr algn="ctr"/>
            <a:r>
              <a:rPr lang="zh-TW" altLang="en-US" b="1" dirty="0">
                <a:latin typeface="Times New Roman" pitchFamily="18" charset="0"/>
                <a:ea typeface="標楷體" pitchFamily="65" charset="-120"/>
              </a:rPr>
              <a:t>保證函</a:t>
            </a:r>
            <a:r>
              <a:rPr lang="en-US" altLang="zh-TW" b="1" dirty="0">
                <a:latin typeface="Times New Roman" pitchFamily="18" charset="0"/>
                <a:ea typeface="標楷體" pitchFamily="65" charset="-120"/>
              </a:rPr>
              <a:t>/</a:t>
            </a:r>
          </a:p>
          <a:p>
            <a:pPr algn="ctr"/>
            <a:r>
              <a:rPr lang="zh-TW" altLang="en-US" b="1" dirty="0">
                <a:latin typeface="Times New Roman" pitchFamily="18" charset="0"/>
                <a:ea typeface="標楷體" pitchFamily="65" charset="-120"/>
              </a:rPr>
              <a:t>擔保信用狀</a:t>
            </a:r>
          </a:p>
        </p:txBody>
      </p:sp>
      <p:sp>
        <p:nvSpPr>
          <p:cNvPr id="596999" name="Rectangle 7"/>
          <p:cNvSpPr>
            <a:spLocks noChangeArrowheads="1"/>
          </p:cNvSpPr>
          <p:nvPr/>
        </p:nvSpPr>
        <p:spPr bwMode="auto">
          <a:xfrm>
            <a:off x="3581400" y="914400"/>
            <a:ext cx="1524000" cy="3810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1.</a:t>
            </a:r>
            <a:r>
              <a:rPr lang="zh-TW" altLang="en-US" b="1" dirty="0">
                <a:latin typeface="Times New Roman" pitchFamily="18" charset="0"/>
                <a:ea typeface="標楷體" pitchFamily="65" charset="-120"/>
              </a:rPr>
              <a:t>基礎契約</a:t>
            </a:r>
          </a:p>
        </p:txBody>
      </p:sp>
      <p:sp>
        <p:nvSpPr>
          <p:cNvPr id="597000" name="Rectangle 8"/>
          <p:cNvSpPr>
            <a:spLocks noChangeArrowheads="1"/>
          </p:cNvSpPr>
          <p:nvPr/>
        </p:nvSpPr>
        <p:spPr bwMode="auto">
          <a:xfrm>
            <a:off x="1828800" y="2438400"/>
            <a:ext cx="914400" cy="9906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5.</a:t>
            </a:r>
            <a:r>
              <a:rPr lang="zh-TW" altLang="en-US" b="1" dirty="0">
                <a:latin typeface="Times New Roman" pitchFamily="18" charset="0"/>
                <a:ea typeface="標楷體" pitchFamily="65" charset="-120"/>
              </a:rPr>
              <a:t>依補償</a:t>
            </a:r>
          </a:p>
          <a:p>
            <a:pPr algn="ctr"/>
            <a:r>
              <a:rPr lang="zh-TW" altLang="en-US" b="1" dirty="0">
                <a:latin typeface="Times New Roman" pitchFamily="18" charset="0"/>
                <a:ea typeface="標楷體" pitchFamily="65" charset="-120"/>
              </a:rPr>
              <a:t>契約請求</a:t>
            </a:r>
          </a:p>
          <a:p>
            <a:pPr algn="ctr"/>
            <a:r>
              <a:rPr lang="zh-TW" altLang="en-US" b="1" dirty="0">
                <a:latin typeface="Times New Roman" pitchFamily="18" charset="0"/>
                <a:ea typeface="標楷體" pitchFamily="65" charset="-120"/>
              </a:rPr>
              <a:t>補償</a:t>
            </a:r>
          </a:p>
        </p:txBody>
      </p:sp>
      <p:sp>
        <p:nvSpPr>
          <p:cNvPr id="597001" name="Rectangle 9"/>
          <p:cNvSpPr>
            <a:spLocks noChangeArrowheads="1"/>
          </p:cNvSpPr>
          <p:nvPr/>
        </p:nvSpPr>
        <p:spPr bwMode="auto">
          <a:xfrm>
            <a:off x="4572000" y="2438400"/>
            <a:ext cx="1219200" cy="9906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3.</a:t>
            </a:r>
            <a:r>
              <a:rPr lang="zh-TW" altLang="en-US" b="1" dirty="0">
                <a:latin typeface="Times New Roman" pitchFamily="18" charset="0"/>
                <a:ea typeface="標楷體" pitchFamily="65" charset="-120"/>
              </a:rPr>
              <a:t>開發</a:t>
            </a:r>
          </a:p>
          <a:p>
            <a:pPr algn="ctr"/>
            <a:r>
              <a:rPr lang="zh-TW" altLang="en-US" b="1" dirty="0">
                <a:latin typeface="Times New Roman" pitchFamily="18" charset="0"/>
                <a:ea typeface="標楷體" pitchFamily="65" charset="-120"/>
              </a:rPr>
              <a:t>保證函</a:t>
            </a:r>
            <a:r>
              <a:rPr lang="en-US" altLang="zh-TW" b="1" dirty="0">
                <a:latin typeface="Times New Roman" pitchFamily="18" charset="0"/>
                <a:ea typeface="標楷體" pitchFamily="65" charset="-120"/>
              </a:rPr>
              <a:t>/</a:t>
            </a:r>
          </a:p>
          <a:p>
            <a:pPr algn="ctr"/>
            <a:r>
              <a:rPr lang="zh-TW" altLang="en-US" b="1" dirty="0">
                <a:latin typeface="Times New Roman" pitchFamily="18" charset="0"/>
                <a:ea typeface="標楷體" pitchFamily="65" charset="-120"/>
              </a:rPr>
              <a:t>擔保信用狀</a:t>
            </a:r>
          </a:p>
        </p:txBody>
      </p:sp>
      <p:sp>
        <p:nvSpPr>
          <p:cNvPr id="597002" name="Rectangle 10"/>
          <p:cNvSpPr>
            <a:spLocks noChangeArrowheads="1"/>
          </p:cNvSpPr>
          <p:nvPr/>
        </p:nvSpPr>
        <p:spPr bwMode="auto">
          <a:xfrm>
            <a:off x="6324600" y="3048000"/>
            <a:ext cx="1066800" cy="381000"/>
          </a:xfrm>
          <a:prstGeom prst="rect">
            <a:avLst/>
          </a:prstGeom>
          <a:solidFill>
            <a:srgbClr val="92D050"/>
          </a:solidFill>
          <a:ln w="9525">
            <a:solidFill>
              <a:schemeClr val="tx1"/>
            </a:solidFill>
            <a:miter lim="800000"/>
            <a:headEnd/>
            <a:tailEnd/>
          </a:ln>
        </p:spPr>
        <p:txBody>
          <a:bodyPr wrap="none" anchor="ctr"/>
          <a:lstStyle/>
          <a:p>
            <a:pPr algn="ctr"/>
            <a:r>
              <a:rPr lang="en-US" altLang="zh-TW" b="1">
                <a:latin typeface="Times New Roman" pitchFamily="18" charset="0"/>
                <a:ea typeface="標楷體" pitchFamily="65" charset="-120"/>
              </a:rPr>
              <a:t>4.</a:t>
            </a:r>
            <a:r>
              <a:rPr lang="zh-TW" altLang="en-US" b="1">
                <a:latin typeface="Times New Roman" pitchFamily="18" charset="0"/>
                <a:ea typeface="標楷體" pitchFamily="65" charset="-120"/>
              </a:rPr>
              <a:t>求償*</a:t>
            </a:r>
          </a:p>
        </p:txBody>
      </p:sp>
      <p:sp>
        <p:nvSpPr>
          <p:cNvPr id="597003" name="Line 11"/>
          <p:cNvSpPr>
            <a:spLocks noChangeShapeType="1"/>
          </p:cNvSpPr>
          <p:nvPr/>
        </p:nvSpPr>
        <p:spPr bwMode="auto">
          <a:xfrm>
            <a:off x="971550" y="1628775"/>
            <a:ext cx="19050" cy="809625"/>
          </a:xfrm>
          <a:prstGeom prst="line">
            <a:avLst/>
          </a:prstGeom>
          <a:noFill/>
          <a:ln w="9525">
            <a:solidFill>
              <a:schemeClr val="tx1"/>
            </a:solidFill>
            <a:round/>
            <a:headEnd/>
            <a:tailEnd/>
          </a:ln>
        </p:spPr>
        <p:txBody>
          <a:bodyPr wrap="none"/>
          <a:lstStyle/>
          <a:p>
            <a:endParaRPr lang="zh-TW" altLang="en-US"/>
          </a:p>
        </p:txBody>
      </p:sp>
      <p:sp>
        <p:nvSpPr>
          <p:cNvPr id="597004" name="Line 12"/>
          <p:cNvSpPr>
            <a:spLocks noChangeShapeType="1"/>
          </p:cNvSpPr>
          <p:nvPr/>
        </p:nvSpPr>
        <p:spPr bwMode="auto">
          <a:xfrm>
            <a:off x="990600" y="3429000"/>
            <a:ext cx="0" cy="1143000"/>
          </a:xfrm>
          <a:prstGeom prst="line">
            <a:avLst/>
          </a:prstGeom>
          <a:noFill/>
          <a:ln w="9525">
            <a:solidFill>
              <a:schemeClr val="tx1"/>
            </a:solidFill>
            <a:round/>
            <a:headEnd/>
            <a:tailEnd type="triangle" w="med" len="med"/>
          </a:ln>
        </p:spPr>
        <p:txBody>
          <a:bodyPr wrap="none"/>
          <a:lstStyle/>
          <a:p>
            <a:endParaRPr lang="zh-TW" altLang="en-US"/>
          </a:p>
        </p:txBody>
      </p:sp>
      <p:sp>
        <p:nvSpPr>
          <p:cNvPr id="597005" name="Line 13"/>
          <p:cNvSpPr>
            <a:spLocks noChangeShapeType="1"/>
          </p:cNvSpPr>
          <p:nvPr/>
        </p:nvSpPr>
        <p:spPr bwMode="auto">
          <a:xfrm flipV="1">
            <a:off x="2286000" y="3429000"/>
            <a:ext cx="0" cy="1143000"/>
          </a:xfrm>
          <a:prstGeom prst="line">
            <a:avLst/>
          </a:prstGeom>
          <a:noFill/>
          <a:ln w="9525">
            <a:solidFill>
              <a:schemeClr val="tx1"/>
            </a:solidFill>
            <a:round/>
            <a:headEnd/>
            <a:tailEnd/>
          </a:ln>
        </p:spPr>
        <p:txBody>
          <a:bodyPr wrap="none"/>
          <a:lstStyle/>
          <a:p>
            <a:endParaRPr lang="zh-TW" altLang="en-US"/>
          </a:p>
        </p:txBody>
      </p:sp>
      <p:sp>
        <p:nvSpPr>
          <p:cNvPr id="597006" name="Line 14"/>
          <p:cNvSpPr>
            <a:spLocks noChangeShapeType="1"/>
          </p:cNvSpPr>
          <p:nvPr/>
        </p:nvSpPr>
        <p:spPr bwMode="auto">
          <a:xfrm flipV="1">
            <a:off x="2339975" y="1628775"/>
            <a:ext cx="0" cy="720725"/>
          </a:xfrm>
          <a:prstGeom prst="line">
            <a:avLst/>
          </a:prstGeom>
          <a:noFill/>
          <a:ln w="9525">
            <a:solidFill>
              <a:schemeClr val="tx1"/>
            </a:solidFill>
            <a:round/>
            <a:headEnd/>
            <a:tailEnd type="triangle" w="med" len="med"/>
          </a:ln>
        </p:spPr>
        <p:txBody>
          <a:bodyPr wrap="none"/>
          <a:lstStyle/>
          <a:p>
            <a:endParaRPr lang="zh-TW" altLang="en-US"/>
          </a:p>
        </p:txBody>
      </p:sp>
      <p:sp>
        <p:nvSpPr>
          <p:cNvPr id="597007" name="Line 15"/>
          <p:cNvSpPr>
            <a:spLocks noChangeShapeType="1"/>
          </p:cNvSpPr>
          <p:nvPr/>
        </p:nvSpPr>
        <p:spPr bwMode="auto">
          <a:xfrm>
            <a:off x="5105400" y="1066800"/>
            <a:ext cx="990600" cy="0"/>
          </a:xfrm>
          <a:prstGeom prst="line">
            <a:avLst/>
          </a:prstGeom>
          <a:noFill/>
          <a:ln w="9525">
            <a:solidFill>
              <a:schemeClr val="tx1"/>
            </a:solidFill>
            <a:round/>
            <a:headEnd/>
            <a:tailEnd type="triangle" w="med" len="med"/>
          </a:ln>
        </p:spPr>
        <p:txBody>
          <a:bodyPr wrap="none"/>
          <a:lstStyle/>
          <a:p>
            <a:endParaRPr lang="zh-TW" altLang="en-US"/>
          </a:p>
        </p:txBody>
      </p:sp>
      <p:sp>
        <p:nvSpPr>
          <p:cNvPr id="597008" name="Line 16"/>
          <p:cNvSpPr>
            <a:spLocks noChangeShapeType="1"/>
          </p:cNvSpPr>
          <p:nvPr/>
        </p:nvSpPr>
        <p:spPr bwMode="auto">
          <a:xfrm flipH="1">
            <a:off x="2590800" y="1066800"/>
            <a:ext cx="990600" cy="0"/>
          </a:xfrm>
          <a:prstGeom prst="line">
            <a:avLst/>
          </a:prstGeom>
          <a:noFill/>
          <a:ln w="9525">
            <a:solidFill>
              <a:schemeClr val="tx1"/>
            </a:solidFill>
            <a:round/>
            <a:headEnd/>
            <a:tailEnd type="triangle" w="med" len="med"/>
          </a:ln>
        </p:spPr>
        <p:txBody>
          <a:bodyPr wrap="none"/>
          <a:lstStyle/>
          <a:p>
            <a:endParaRPr lang="zh-TW" altLang="en-US"/>
          </a:p>
        </p:txBody>
      </p:sp>
      <p:sp>
        <p:nvSpPr>
          <p:cNvPr id="597009" name="Line 17"/>
          <p:cNvSpPr>
            <a:spLocks noChangeShapeType="1"/>
          </p:cNvSpPr>
          <p:nvPr/>
        </p:nvSpPr>
        <p:spPr bwMode="auto">
          <a:xfrm>
            <a:off x="2590800" y="4724400"/>
            <a:ext cx="2590800" cy="0"/>
          </a:xfrm>
          <a:prstGeom prst="line">
            <a:avLst/>
          </a:prstGeom>
          <a:noFill/>
          <a:ln w="9525">
            <a:solidFill>
              <a:schemeClr val="tx1"/>
            </a:solidFill>
            <a:round/>
            <a:headEnd/>
            <a:tailEnd/>
          </a:ln>
        </p:spPr>
        <p:txBody>
          <a:bodyPr wrap="none"/>
          <a:lstStyle/>
          <a:p>
            <a:endParaRPr lang="zh-TW" altLang="en-US"/>
          </a:p>
        </p:txBody>
      </p:sp>
      <p:sp>
        <p:nvSpPr>
          <p:cNvPr id="597010" name="Line 18"/>
          <p:cNvSpPr>
            <a:spLocks noChangeShapeType="1"/>
          </p:cNvSpPr>
          <p:nvPr/>
        </p:nvSpPr>
        <p:spPr bwMode="auto">
          <a:xfrm flipV="1">
            <a:off x="5181600" y="3429000"/>
            <a:ext cx="0" cy="1295400"/>
          </a:xfrm>
          <a:prstGeom prst="line">
            <a:avLst/>
          </a:prstGeom>
          <a:noFill/>
          <a:ln w="9525">
            <a:solidFill>
              <a:schemeClr val="tx1"/>
            </a:solidFill>
            <a:round/>
            <a:headEnd/>
            <a:tailEnd/>
          </a:ln>
        </p:spPr>
        <p:txBody>
          <a:bodyPr wrap="none"/>
          <a:lstStyle/>
          <a:p>
            <a:endParaRPr lang="zh-TW" altLang="en-US"/>
          </a:p>
        </p:txBody>
      </p:sp>
      <p:sp>
        <p:nvSpPr>
          <p:cNvPr id="597011" name="Line 19"/>
          <p:cNvSpPr>
            <a:spLocks noChangeShapeType="1"/>
          </p:cNvSpPr>
          <p:nvPr/>
        </p:nvSpPr>
        <p:spPr bwMode="auto">
          <a:xfrm flipV="1">
            <a:off x="5181600" y="2057400"/>
            <a:ext cx="0" cy="381000"/>
          </a:xfrm>
          <a:prstGeom prst="line">
            <a:avLst/>
          </a:prstGeom>
          <a:noFill/>
          <a:ln w="9525">
            <a:solidFill>
              <a:schemeClr val="tx1"/>
            </a:solidFill>
            <a:round/>
            <a:headEnd/>
            <a:tailEnd/>
          </a:ln>
        </p:spPr>
        <p:txBody>
          <a:bodyPr wrap="none"/>
          <a:lstStyle/>
          <a:p>
            <a:endParaRPr lang="zh-TW" altLang="en-US"/>
          </a:p>
        </p:txBody>
      </p:sp>
      <p:sp>
        <p:nvSpPr>
          <p:cNvPr id="597012" name="Line 20"/>
          <p:cNvSpPr>
            <a:spLocks noChangeShapeType="1"/>
          </p:cNvSpPr>
          <p:nvPr/>
        </p:nvSpPr>
        <p:spPr bwMode="auto">
          <a:xfrm flipV="1">
            <a:off x="6781800" y="1524000"/>
            <a:ext cx="0" cy="533400"/>
          </a:xfrm>
          <a:prstGeom prst="line">
            <a:avLst/>
          </a:prstGeom>
          <a:noFill/>
          <a:ln w="9525">
            <a:solidFill>
              <a:schemeClr val="tx1"/>
            </a:solidFill>
            <a:round/>
            <a:headEnd/>
            <a:tailEnd type="triangle" w="med" len="med"/>
          </a:ln>
        </p:spPr>
        <p:txBody>
          <a:bodyPr wrap="none"/>
          <a:lstStyle/>
          <a:p>
            <a:endParaRPr lang="zh-TW" altLang="en-US"/>
          </a:p>
        </p:txBody>
      </p:sp>
      <p:sp>
        <p:nvSpPr>
          <p:cNvPr id="597013" name="Line 21"/>
          <p:cNvSpPr>
            <a:spLocks noChangeShapeType="1"/>
          </p:cNvSpPr>
          <p:nvPr/>
        </p:nvSpPr>
        <p:spPr bwMode="auto">
          <a:xfrm>
            <a:off x="5181600" y="2057400"/>
            <a:ext cx="1600200" cy="0"/>
          </a:xfrm>
          <a:prstGeom prst="line">
            <a:avLst/>
          </a:prstGeom>
          <a:noFill/>
          <a:ln w="9525">
            <a:solidFill>
              <a:schemeClr val="tx1"/>
            </a:solidFill>
            <a:round/>
            <a:headEnd/>
            <a:tailEnd/>
          </a:ln>
        </p:spPr>
        <p:txBody>
          <a:bodyPr wrap="none"/>
          <a:lstStyle/>
          <a:p>
            <a:endParaRPr lang="zh-TW" altLang="en-US"/>
          </a:p>
        </p:txBody>
      </p:sp>
      <p:sp>
        <p:nvSpPr>
          <p:cNvPr id="597014" name="Line 22"/>
          <p:cNvSpPr>
            <a:spLocks noChangeShapeType="1"/>
          </p:cNvSpPr>
          <p:nvPr/>
        </p:nvSpPr>
        <p:spPr bwMode="auto">
          <a:xfrm>
            <a:off x="7010400" y="1600200"/>
            <a:ext cx="0" cy="1447800"/>
          </a:xfrm>
          <a:prstGeom prst="line">
            <a:avLst/>
          </a:prstGeom>
          <a:noFill/>
          <a:ln w="9525">
            <a:solidFill>
              <a:schemeClr val="tx1"/>
            </a:solidFill>
            <a:round/>
            <a:headEnd/>
            <a:tailEnd/>
          </a:ln>
        </p:spPr>
        <p:txBody>
          <a:bodyPr wrap="none"/>
          <a:lstStyle/>
          <a:p>
            <a:endParaRPr lang="zh-TW" altLang="en-US"/>
          </a:p>
        </p:txBody>
      </p:sp>
      <p:sp>
        <p:nvSpPr>
          <p:cNvPr id="597015" name="Line 23"/>
          <p:cNvSpPr>
            <a:spLocks noChangeShapeType="1"/>
          </p:cNvSpPr>
          <p:nvPr/>
        </p:nvSpPr>
        <p:spPr bwMode="auto">
          <a:xfrm>
            <a:off x="7010400" y="3505200"/>
            <a:ext cx="0" cy="1600200"/>
          </a:xfrm>
          <a:prstGeom prst="line">
            <a:avLst/>
          </a:prstGeom>
          <a:noFill/>
          <a:ln w="9525">
            <a:solidFill>
              <a:schemeClr val="tx1"/>
            </a:solidFill>
            <a:round/>
            <a:headEnd/>
            <a:tailEnd/>
          </a:ln>
        </p:spPr>
        <p:txBody>
          <a:bodyPr wrap="none"/>
          <a:lstStyle/>
          <a:p>
            <a:endParaRPr lang="zh-TW" altLang="en-US"/>
          </a:p>
        </p:txBody>
      </p:sp>
      <p:sp>
        <p:nvSpPr>
          <p:cNvPr id="597016" name="Line 24"/>
          <p:cNvSpPr>
            <a:spLocks noChangeShapeType="1"/>
          </p:cNvSpPr>
          <p:nvPr/>
        </p:nvSpPr>
        <p:spPr bwMode="auto">
          <a:xfrm flipH="1">
            <a:off x="2590800" y="5105400"/>
            <a:ext cx="4419600" cy="0"/>
          </a:xfrm>
          <a:prstGeom prst="line">
            <a:avLst/>
          </a:prstGeom>
          <a:noFill/>
          <a:ln w="9525">
            <a:solidFill>
              <a:schemeClr val="tx1"/>
            </a:solidFill>
            <a:round/>
            <a:headEnd/>
            <a:tailEnd type="triangle" w="med" len="med"/>
          </a:ln>
        </p:spPr>
        <p:txBody>
          <a:bodyPr wrap="none"/>
          <a:lstStyle/>
          <a:p>
            <a:endParaRPr lang="zh-TW" altLang="en-US"/>
          </a:p>
        </p:txBody>
      </p:sp>
      <p:sp>
        <p:nvSpPr>
          <p:cNvPr id="597017" name="Rectangle 25"/>
          <p:cNvSpPr>
            <a:spLocks noChangeArrowheads="1"/>
          </p:cNvSpPr>
          <p:nvPr/>
        </p:nvSpPr>
        <p:spPr bwMode="auto">
          <a:xfrm>
            <a:off x="3048000" y="5791200"/>
            <a:ext cx="4724400" cy="533400"/>
          </a:xfrm>
          <a:prstGeom prst="rect">
            <a:avLst/>
          </a:prstGeom>
          <a:solidFill>
            <a:srgbClr val="33CC33"/>
          </a:solidFill>
          <a:ln w="9525">
            <a:solidFill>
              <a:schemeClr val="tx1"/>
            </a:solidFill>
            <a:miter lim="800000"/>
            <a:headEnd/>
            <a:tailEnd/>
          </a:ln>
        </p:spPr>
        <p:txBody>
          <a:bodyPr wrap="none" anchor="ctr"/>
          <a:lstStyle/>
          <a:p>
            <a:pPr algn="ct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須申請人</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或被保證人</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違約時</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始有求償之發生</a:t>
            </a:r>
          </a:p>
        </p:txBody>
      </p:sp>
      <p:sp>
        <p:nvSpPr>
          <p:cNvPr id="26" name="投影片編號版面配置區 25"/>
          <p:cNvSpPr>
            <a:spLocks noGrp="1"/>
          </p:cNvSpPr>
          <p:nvPr>
            <p:ph type="sldNum" sz="quarter" idx="12"/>
          </p:nvPr>
        </p:nvSpPr>
        <p:spPr/>
        <p:txBody>
          <a:bodyPr/>
          <a:lstStyle/>
          <a:p>
            <a:fld id="{12D423E9-5AD9-49D9-8F0C-CDC9C9650DC8}" type="slidenum">
              <a:rPr lang="zh-TW" altLang="en-US" smtClean="0"/>
              <a:pPr/>
              <a:t>383</a:t>
            </a:fld>
            <a:endParaRPr lang="zh-TW" altLang="en-US"/>
          </a:p>
        </p:txBody>
      </p:sp>
    </p:spTree>
    <p:extLst>
      <p:ext uri="{BB962C8B-B14F-4D97-AF65-F5344CB8AC3E}">
        <p14:creationId xmlns:p14="http://schemas.microsoft.com/office/powerpoint/2010/main" xmlns="" val="1762442148"/>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ChangeArrowheads="1"/>
          </p:cNvSpPr>
          <p:nvPr/>
        </p:nvSpPr>
        <p:spPr bwMode="auto">
          <a:xfrm>
            <a:off x="0" y="0"/>
            <a:ext cx="1828800" cy="533400"/>
          </a:xfrm>
          <a:prstGeom prst="rect">
            <a:avLst/>
          </a:prstGeom>
          <a:solidFill>
            <a:srgbClr val="003300"/>
          </a:solidFill>
          <a:ln w="9525">
            <a:solidFill>
              <a:schemeClr val="tx1"/>
            </a:solidFill>
            <a:miter lim="800000"/>
            <a:headEnd/>
            <a:tailEnd/>
          </a:ln>
        </p:spPr>
        <p:txBody>
          <a:bodyPr wrap="none" anchor="ctr"/>
          <a:lstStyle/>
          <a:p>
            <a:pPr algn="ctr"/>
            <a:r>
              <a:rPr lang="zh-TW" altLang="en-US" sz="2400" b="1" dirty="0">
                <a:solidFill>
                  <a:schemeClr val="bg1"/>
                </a:solidFill>
                <a:latin typeface="Times New Roman" pitchFamily="18" charset="0"/>
                <a:ea typeface="標楷體" pitchFamily="65" charset="-120"/>
              </a:rPr>
              <a:t>間接保證</a:t>
            </a:r>
          </a:p>
        </p:txBody>
      </p:sp>
      <p:sp>
        <p:nvSpPr>
          <p:cNvPr id="598019" name="AutoShape 3"/>
          <p:cNvSpPr>
            <a:spLocks noChangeArrowheads="1"/>
          </p:cNvSpPr>
          <p:nvPr/>
        </p:nvSpPr>
        <p:spPr bwMode="auto">
          <a:xfrm>
            <a:off x="304800" y="4572000"/>
            <a:ext cx="2286000" cy="8382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b="1">
                <a:latin typeface="Times New Roman" pitchFamily="18" charset="0"/>
                <a:ea typeface="標楷體" pitchFamily="65" charset="-120"/>
              </a:rPr>
              <a:t>相對保證人</a:t>
            </a:r>
          </a:p>
          <a:p>
            <a:pPr algn="ctr"/>
            <a:r>
              <a:rPr lang="en-US" altLang="zh-TW" b="1">
                <a:latin typeface="Times New Roman" pitchFamily="18" charset="0"/>
                <a:ea typeface="標楷體" pitchFamily="65" charset="-120"/>
              </a:rPr>
              <a:t>Counter-guarantor</a:t>
            </a:r>
          </a:p>
        </p:txBody>
      </p:sp>
      <p:sp>
        <p:nvSpPr>
          <p:cNvPr id="598020" name="AutoShape 4"/>
          <p:cNvSpPr>
            <a:spLocks noChangeArrowheads="1"/>
          </p:cNvSpPr>
          <p:nvPr/>
        </p:nvSpPr>
        <p:spPr bwMode="auto">
          <a:xfrm>
            <a:off x="6096000" y="762000"/>
            <a:ext cx="1905000" cy="7620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sz="2000" b="1">
                <a:latin typeface="Times New Roman" pitchFamily="18" charset="0"/>
                <a:ea typeface="標楷體" pitchFamily="65" charset="-120"/>
              </a:rPr>
              <a:t>受益人</a:t>
            </a:r>
          </a:p>
          <a:p>
            <a:pPr algn="ctr"/>
            <a:r>
              <a:rPr lang="en-US" altLang="zh-TW" sz="2000" b="1">
                <a:latin typeface="Times New Roman" pitchFamily="18" charset="0"/>
                <a:ea typeface="標楷體" pitchFamily="65" charset="-120"/>
              </a:rPr>
              <a:t>Beneficiary</a:t>
            </a:r>
          </a:p>
        </p:txBody>
      </p:sp>
      <p:sp>
        <p:nvSpPr>
          <p:cNvPr id="598021" name="Rectangle 5"/>
          <p:cNvSpPr>
            <a:spLocks noChangeArrowheads="1"/>
          </p:cNvSpPr>
          <p:nvPr/>
        </p:nvSpPr>
        <p:spPr bwMode="auto">
          <a:xfrm>
            <a:off x="304800" y="2438400"/>
            <a:ext cx="1143000" cy="9906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2.</a:t>
            </a:r>
            <a:r>
              <a:rPr lang="zh-TW" altLang="en-US" b="1" dirty="0">
                <a:latin typeface="Times New Roman" pitchFamily="18" charset="0"/>
                <a:ea typeface="標楷體" pitchFamily="65" charset="-120"/>
              </a:rPr>
              <a:t>申請開發</a:t>
            </a:r>
          </a:p>
          <a:p>
            <a:pPr algn="ctr"/>
            <a:r>
              <a:rPr lang="zh-TW" altLang="en-US" b="1" dirty="0">
                <a:latin typeface="Times New Roman" pitchFamily="18" charset="0"/>
                <a:ea typeface="標楷體" pitchFamily="65" charset="-120"/>
              </a:rPr>
              <a:t>保證函</a:t>
            </a:r>
            <a:r>
              <a:rPr lang="en-US" altLang="zh-TW" b="1" dirty="0">
                <a:latin typeface="Times New Roman" pitchFamily="18" charset="0"/>
                <a:ea typeface="標楷體" pitchFamily="65" charset="-120"/>
              </a:rPr>
              <a:t>/</a:t>
            </a:r>
          </a:p>
          <a:p>
            <a:pPr algn="ctr"/>
            <a:r>
              <a:rPr lang="zh-TW" altLang="en-US" b="1" dirty="0">
                <a:latin typeface="Times New Roman" pitchFamily="18" charset="0"/>
                <a:ea typeface="標楷體" pitchFamily="65" charset="-120"/>
              </a:rPr>
              <a:t>擔保信用狀</a:t>
            </a:r>
          </a:p>
        </p:txBody>
      </p:sp>
      <p:sp>
        <p:nvSpPr>
          <p:cNvPr id="598022" name="Rectangle 6"/>
          <p:cNvSpPr>
            <a:spLocks noChangeArrowheads="1"/>
          </p:cNvSpPr>
          <p:nvPr/>
        </p:nvSpPr>
        <p:spPr bwMode="auto">
          <a:xfrm>
            <a:off x="3581400" y="914400"/>
            <a:ext cx="1524000" cy="3810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1.</a:t>
            </a:r>
            <a:r>
              <a:rPr lang="zh-TW" altLang="en-US" b="1" dirty="0">
                <a:latin typeface="Times New Roman" pitchFamily="18" charset="0"/>
                <a:ea typeface="標楷體" pitchFamily="65" charset="-120"/>
              </a:rPr>
              <a:t>基礎契約</a:t>
            </a:r>
          </a:p>
        </p:txBody>
      </p:sp>
      <p:sp>
        <p:nvSpPr>
          <p:cNvPr id="598023" name="Rectangle 7"/>
          <p:cNvSpPr>
            <a:spLocks noChangeArrowheads="1"/>
          </p:cNvSpPr>
          <p:nvPr/>
        </p:nvSpPr>
        <p:spPr bwMode="auto">
          <a:xfrm>
            <a:off x="1828800" y="2438400"/>
            <a:ext cx="914400" cy="9906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7.</a:t>
            </a:r>
            <a:r>
              <a:rPr lang="zh-TW" altLang="en-US" b="1" dirty="0">
                <a:latin typeface="Times New Roman" pitchFamily="18" charset="0"/>
                <a:ea typeface="標楷體" pitchFamily="65" charset="-120"/>
              </a:rPr>
              <a:t>依補償</a:t>
            </a:r>
          </a:p>
          <a:p>
            <a:pPr algn="ctr"/>
            <a:r>
              <a:rPr lang="zh-TW" altLang="en-US" b="1" dirty="0">
                <a:latin typeface="Times New Roman" pitchFamily="18" charset="0"/>
                <a:ea typeface="標楷體" pitchFamily="65" charset="-120"/>
              </a:rPr>
              <a:t>契約請求</a:t>
            </a:r>
          </a:p>
          <a:p>
            <a:pPr algn="ctr"/>
            <a:r>
              <a:rPr lang="zh-TW" altLang="en-US" b="1" dirty="0">
                <a:latin typeface="Times New Roman" pitchFamily="18" charset="0"/>
                <a:ea typeface="標楷體" pitchFamily="65" charset="-120"/>
              </a:rPr>
              <a:t>補償</a:t>
            </a:r>
          </a:p>
        </p:txBody>
      </p:sp>
      <p:sp>
        <p:nvSpPr>
          <p:cNvPr id="598024" name="Rectangle 8"/>
          <p:cNvSpPr>
            <a:spLocks noChangeArrowheads="1"/>
          </p:cNvSpPr>
          <p:nvPr/>
        </p:nvSpPr>
        <p:spPr bwMode="auto">
          <a:xfrm>
            <a:off x="6019800" y="2514600"/>
            <a:ext cx="1219200" cy="9906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4.</a:t>
            </a:r>
            <a:r>
              <a:rPr lang="zh-TW" altLang="en-US" b="1" dirty="0">
                <a:latin typeface="Times New Roman" pitchFamily="18" charset="0"/>
                <a:ea typeface="標楷體" pitchFamily="65" charset="-120"/>
              </a:rPr>
              <a:t>開發</a:t>
            </a:r>
          </a:p>
          <a:p>
            <a:pPr algn="ctr"/>
            <a:r>
              <a:rPr lang="zh-TW" altLang="en-US" b="1" dirty="0">
                <a:latin typeface="Times New Roman" pitchFamily="18" charset="0"/>
                <a:ea typeface="標楷體" pitchFamily="65" charset="-120"/>
              </a:rPr>
              <a:t>保證函</a:t>
            </a:r>
            <a:r>
              <a:rPr lang="en-US" altLang="zh-TW" b="1" dirty="0">
                <a:latin typeface="Times New Roman" pitchFamily="18" charset="0"/>
                <a:ea typeface="標楷體" pitchFamily="65" charset="-120"/>
              </a:rPr>
              <a:t>/</a:t>
            </a:r>
          </a:p>
          <a:p>
            <a:pPr algn="ctr"/>
            <a:r>
              <a:rPr lang="zh-TW" altLang="en-US" b="1" dirty="0">
                <a:latin typeface="Times New Roman" pitchFamily="18" charset="0"/>
                <a:ea typeface="標楷體" pitchFamily="65" charset="-120"/>
              </a:rPr>
              <a:t>擔保信用狀</a:t>
            </a:r>
          </a:p>
        </p:txBody>
      </p:sp>
      <p:sp>
        <p:nvSpPr>
          <p:cNvPr id="598025" name="Rectangle 9"/>
          <p:cNvSpPr>
            <a:spLocks noChangeArrowheads="1"/>
          </p:cNvSpPr>
          <p:nvPr/>
        </p:nvSpPr>
        <p:spPr bwMode="auto">
          <a:xfrm>
            <a:off x="7543800" y="3048000"/>
            <a:ext cx="1066800" cy="3810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5.</a:t>
            </a:r>
            <a:r>
              <a:rPr lang="zh-TW" altLang="en-US" b="1" dirty="0">
                <a:latin typeface="Times New Roman" pitchFamily="18" charset="0"/>
                <a:ea typeface="標楷體" pitchFamily="65" charset="-120"/>
              </a:rPr>
              <a:t>求償*</a:t>
            </a:r>
          </a:p>
        </p:txBody>
      </p:sp>
      <p:sp>
        <p:nvSpPr>
          <p:cNvPr id="598026" name="Line 10"/>
          <p:cNvSpPr>
            <a:spLocks noChangeShapeType="1"/>
          </p:cNvSpPr>
          <p:nvPr/>
        </p:nvSpPr>
        <p:spPr bwMode="auto">
          <a:xfrm>
            <a:off x="990600" y="1524000"/>
            <a:ext cx="0" cy="914400"/>
          </a:xfrm>
          <a:prstGeom prst="line">
            <a:avLst/>
          </a:prstGeom>
          <a:noFill/>
          <a:ln w="9525">
            <a:solidFill>
              <a:schemeClr val="tx1"/>
            </a:solidFill>
            <a:round/>
            <a:headEnd/>
            <a:tailEnd/>
          </a:ln>
        </p:spPr>
        <p:txBody>
          <a:bodyPr wrap="none"/>
          <a:lstStyle/>
          <a:p>
            <a:endParaRPr lang="zh-TW" altLang="en-US"/>
          </a:p>
        </p:txBody>
      </p:sp>
      <p:sp>
        <p:nvSpPr>
          <p:cNvPr id="598027" name="Line 11"/>
          <p:cNvSpPr>
            <a:spLocks noChangeShapeType="1"/>
          </p:cNvSpPr>
          <p:nvPr/>
        </p:nvSpPr>
        <p:spPr bwMode="auto">
          <a:xfrm>
            <a:off x="990600" y="3429000"/>
            <a:ext cx="0" cy="1143000"/>
          </a:xfrm>
          <a:prstGeom prst="line">
            <a:avLst/>
          </a:prstGeom>
          <a:noFill/>
          <a:ln w="9525">
            <a:solidFill>
              <a:schemeClr val="tx1"/>
            </a:solidFill>
            <a:round/>
            <a:headEnd/>
            <a:tailEnd type="triangle" w="med" len="med"/>
          </a:ln>
        </p:spPr>
        <p:txBody>
          <a:bodyPr wrap="none"/>
          <a:lstStyle/>
          <a:p>
            <a:endParaRPr lang="zh-TW" altLang="en-US"/>
          </a:p>
        </p:txBody>
      </p:sp>
      <p:sp>
        <p:nvSpPr>
          <p:cNvPr id="598028" name="Line 12"/>
          <p:cNvSpPr>
            <a:spLocks noChangeShapeType="1"/>
          </p:cNvSpPr>
          <p:nvPr/>
        </p:nvSpPr>
        <p:spPr bwMode="auto">
          <a:xfrm flipV="1">
            <a:off x="2286000" y="3429000"/>
            <a:ext cx="0" cy="1143000"/>
          </a:xfrm>
          <a:prstGeom prst="line">
            <a:avLst/>
          </a:prstGeom>
          <a:noFill/>
          <a:ln w="9525">
            <a:solidFill>
              <a:schemeClr val="tx1"/>
            </a:solidFill>
            <a:round/>
            <a:headEnd/>
            <a:tailEnd/>
          </a:ln>
        </p:spPr>
        <p:txBody>
          <a:bodyPr wrap="none"/>
          <a:lstStyle/>
          <a:p>
            <a:endParaRPr lang="zh-TW" altLang="en-US"/>
          </a:p>
        </p:txBody>
      </p:sp>
      <p:sp>
        <p:nvSpPr>
          <p:cNvPr id="598029" name="Line 13"/>
          <p:cNvSpPr>
            <a:spLocks noChangeShapeType="1"/>
          </p:cNvSpPr>
          <p:nvPr/>
        </p:nvSpPr>
        <p:spPr bwMode="auto">
          <a:xfrm flipV="1">
            <a:off x="2286000" y="1524000"/>
            <a:ext cx="0" cy="914400"/>
          </a:xfrm>
          <a:prstGeom prst="line">
            <a:avLst/>
          </a:prstGeom>
          <a:noFill/>
          <a:ln w="9525">
            <a:solidFill>
              <a:schemeClr val="tx1"/>
            </a:solidFill>
            <a:round/>
            <a:headEnd/>
            <a:tailEnd type="triangle" w="med" len="med"/>
          </a:ln>
        </p:spPr>
        <p:txBody>
          <a:bodyPr wrap="none"/>
          <a:lstStyle/>
          <a:p>
            <a:endParaRPr lang="zh-TW" altLang="en-US"/>
          </a:p>
        </p:txBody>
      </p:sp>
      <p:sp>
        <p:nvSpPr>
          <p:cNvPr id="598030" name="Line 14"/>
          <p:cNvSpPr>
            <a:spLocks noChangeShapeType="1"/>
          </p:cNvSpPr>
          <p:nvPr/>
        </p:nvSpPr>
        <p:spPr bwMode="auto">
          <a:xfrm>
            <a:off x="5105400" y="1066800"/>
            <a:ext cx="990600" cy="0"/>
          </a:xfrm>
          <a:prstGeom prst="line">
            <a:avLst/>
          </a:prstGeom>
          <a:noFill/>
          <a:ln w="9525">
            <a:solidFill>
              <a:schemeClr val="tx1"/>
            </a:solidFill>
            <a:round/>
            <a:headEnd/>
            <a:tailEnd type="triangle" w="med" len="med"/>
          </a:ln>
        </p:spPr>
        <p:txBody>
          <a:bodyPr wrap="none"/>
          <a:lstStyle/>
          <a:p>
            <a:endParaRPr lang="zh-TW" altLang="en-US"/>
          </a:p>
        </p:txBody>
      </p:sp>
      <p:sp>
        <p:nvSpPr>
          <p:cNvPr id="598031" name="Line 15"/>
          <p:cNvSpPr>
            <a:spLocks noChangeShapeType="1"/>
          </p:cNvSpPr>
          <p:nvPr/>
        </p:nvSpPr>
        <p:spPr bwMode="auto">
          <a:xfrm flipH="1">
            <a:off x="2590800" y="1066800"/>
            <a:ext cx="990600" cy="0"/>
          </a:xfrm>
          <a:prstGeom prst="line">
            <a:avLst/>
          </a:prstGeom>
          <a:noFill/>
          <a:ln w="9525">
            <a:solidFill>
              <a:schemeClr val="tx1"/>
            </a:solidFill>
            <a:round/>
            <a:headEnd/>
            <a:tailEnd type="triangle" w="med" len="med"/>
          </a:ln>
        </p:spPr>
        <p:txBody>
          <a:bodyPr wrap="none"/>
          <a:lstStyle/>
          <a:p>
            <a:endParaRPr lang="zh-TW" altLang="en-US"/>
          </a:p>
        </p:txBody>
      </p:sp>
      <p:sp>
        <p:nvSpPr>
          <p:cNvPr id="598032" name="Rectangle 16"/>
          <p:cNvSpPr>
            <a:spLocks noChangeArrowheads="1"/>
          </p:cNvSpPr>
          <p:nvPr/>
        </p:nvSpPr>
        <p:spPr bwMode="auto">
          <a:xfrm>
            <a:off x="3048000" y="5791200"/>
            <a:ext cx="4724400" cy="806450"/>
          </a:xfrm>
          <a:prstGeom prst="rect">
            <a:avLst/>
          </a:prstGeom>
          <a:solidFill>
            <a:srgbClr val="33CC33"/>
          </a:solidFill>
          <a:ln w="9525">
            <a:solidFill>
              <a:schemeClr val="tx1"/>
            </a:solidFill>
            <a:miter lim="800000"/>
            <a:headEnd/>
            <a:tailEnd/>
          </a:ln>
        </p:spPr>
        <p:txBody>
          <a:bodyPr wrap="none" anchor="ctr"/>
          <a:lstStyle/>
          <a:p>
            <a:pPr algn="ct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須申請人</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或被保證人</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違約時</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始有求償之發生</a:t>
            </a:r>
          </a:p>
          <a:p>
            <a:pPr algn="ctr"/>
            <a:r>
              <a:rPr lang="zh-TW" altLang="en-US" b="1">
                <a:latin typeface="Times New Roman" pitchFamily="18" charset="0"/>
                <a:ea typeface="標楷體" pitchFamily="65" charset="-120"/>
              </a:rPr>
              <a:t>**係依據相對保證求償</a:t>
            </a:r>
          </a:p>
        </p:txBody>
      </p:sp>
      <p:sp>
        <p:nvSpPr>
          <p:cNvPr id="598033" name="AutoShape 17"/>
          <p:cNvSpPr>
            <a:spLocks noChangeArrowheads="1"/>
          </p:cNvSpPr>
          <p:nvPr/>
        </p:nvSpPr>
        <p:spPr bwMode="auto">
          <a:xfrm>
            <a:off x="6096000" y="4572000"/>
            <a:ext cx="1905000" cy="8382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sz="2000" b="1">
                <a:latin typeface="Times New Roman" pitchFamily="18" charset="0"/>
                <a:ea typeface="標楷體" pitchFamily="65" charset="-120"/>
              </a:rPr>
              <a:t>開證銀行</a:t>
            </a:r>
            <a:r>
              <a:rPr lang="en-US" altLang="zh-TW" sz="2000" b="1">
                <a:latin typeface="Times New Roman" pitchFamily="18" charset="0"/>
                <a:ea typeface="標楷體" pitchFamily="65" charset="-120"/>
              </a:rPr>
              <a:t>/</a:t>
            </a:r>
            <a:r>
              <a:rPr lang="zh-TW" altLang="en-US" sz="2000" b="1">
                <a:latin typeface="Times New Roman" pitchFamily="18" charset="0"/>
                <a:ea typeface="標楷體" pitchFamily="65" charset="-120"/>
              </a:rPr>
              <a:t>保證人</a:t>
            </a:r>
          </a:p>
          <a:p>
            <a:pPr algn="ctr"/>
            <a:r>
              <a:rPr lang="en-US" altLang="zh-TW" sz="2000" b="1">
                <a:latin typeface="Times New Roman" pitchFamily="18" charset="0"/>
                <a:ea typeface="標楷體" pitchFamily="65" charset="-120"/>
              </a:rPr>
              <a:t>Issuer/Guarantor</a:t>
            </a:r>
          </a:p>
        </p:txBody>
      </p:sp>
      <p:sp>
        <p:nvSpPr>
          <p:cNvPr id="598034" name="Rectangle 18"/>
          <p:cNvSpPr>
            <a:spLocks noChangeArrowheads="1"/>
          </p:cNvSpPr>
          <p:nvPr/>
        </p:nvSpPr>
        <p:spPr bwMode="auto">
          <a:xfrm>
            <a:off x="3276600" y="4495800"/>
            <a:ext cx="2209800" cy="381000"/>
          </a:xfrm>
          <a:prstGeom prst="rect">
            <a:avLst/>
          </a:prstGeom>
          <a:solidFill>
            <a:srgbClr val="92D050"/>
          </a:solidFill>
          <a:ln w="9525">
            <a:solidFill>
              <a:schemeClr val="tx1"/>
            </a:solidFill>
            <a:miter lim="800000"/>
            <a:headEnd/>
            <a:tailEnd/>
          </a:ln>
        </p:spPr>
        <p:txBody>
          <a:bodyPr wrap="none" anchor="ctr"/>
          <a:lstStyle/>
          <a:p>
            <a:pPr algn="ctr"/>
            <a:r>
              <a:rPr lang="en-US" altLang="zh-TW" b="1" dirty="0">
                <a:latin typeface="Times New Roman" pitchFamily="18" charset="0"/>
                <a:ea typeface="標楷體" pitchFamily="65" charset="-120"/>
              </a:rPr>
              <a:t>3.</a:t>
            </a:r>
            <a:r>
              <a:rPr lang="zh-TW" altLang="en-US" b="1" dirty="0">
                <a:latin typeface="Times New Roman" pitchFamily="18" charset="0"/>
                <a:ea typeface="標楷體" pitchFamily="65" charset="-120"/>
              </a:rPr>
              <a:t>開發相對保證函</a:t>
            </a:r>
          </a:p>
        </p:txBody>
      </p:sp>
      <p:sp>
        <p:nvSpPr>
          <p:cNvPr id="598035" name="Rectangle 19"/>
          <p:cNvSpPr>
            <a:spLocks noChangeArrowheads="1"/>
          </p:cNvSpPr>
          <p:nvPr/>
        </p:nvSpPr>
        <p:spPr bwMode="auto">
          <a:xfrm>
            <a:off x="3276600" y="5029200"/>
            <a:ext cx="2209800" cy="609600"/>
          </a:xfrm>
          <a:prstGeom prst="rect">
            <a:avLst/>
          </a:prstGeom>
          <a:solidFill>
            <a:srgbClr val="92D050"/>
          </a:solidFill>
          <a:ln w="9525">
            <a:solidFill>
              <a:schemeClr val="tx1"/>
            </a:solidFill>
            <a:miter lim="800000"/>
            <a:headEnd/>
            <a:tailEnd/>
          </a:ln>
        </p:spPr>
        <p:txBody>
          <a:bodyPr wrap="none" anchor="ctr"/>
          <a:lstStyle/>
          <a:p>
            <a:pPr algn="ctr"/>
            <a:r>
              <a:rPr lang="en-US" altLang="zh-TW" b="1">
                <a:latin typeface="Times New Roman" pitchFamily="18" charset="0"/>
                <a:ea typeface="標楷體" pitchFamily="65" charset="-120"/>
              </a:rPr>
              <a:t>6.</a:t>
            </a:r>
            <a:r>
              <a:rPr lang="zh-TW" altLang="en-US" b="1">
                <a:latin typeface="Times New Roman" pitchFamily="18" charset="0"/>
                <a:ea typeface="標楷體" pitchFamily="65" charset="-120"/>
              </a:rPr>
              <a:t>在給付受益人保證款</a:t>
            </a:r>
          </a:p>
          <a:p>
            <a:pPr algn="ctr"/>
            <a:r>
              <a:rPr lang="zh-TW" altLang="en-US" b="1">
                <a:latin typeface="Times New Roman" pitchFamily="18" charset="0"/>
                <a:ea typeface="標楷體" pitchFamily="65" charset="-120"/>
              </a:rPr>
              <a:t>後向指示銀行求償**</a:t>
            </a:r>
          </a:p>
        </p:txBody>
      </p:sp>
      <p:sp>
        <p:nvSpPr>
          <p:cNvPr id="598036" name="Line 20"/>
          <p:cNvSpPr>
            <a:spLocks noChangeShapeType="1"/>
          </p:cNvSpPr>
          <p:nvPr/>
        </p:nvSpPr>
        <p:spPr bwMode="auto">
          <a:xfrm>
            <a:off x="2590800" y="4724400"/>
            <a:ext cx="685800" cy="0"/>
          </a:xfrm>
          <a:prstGeom prst="line">
            <a:avLst/>
          </a:prstGeom>
          <a:noFill/>
          <a:ln w="9525">
            <a:solidFill>
              <a:schemeClr val="tx1"/>
            </a:solidFill>
            <a:round/>
            <a:headEnd/>
            <a:tailEnd/>
          </a:ln>
        </p:spPr>
        <p:txBody>
          <a:bodyPr wrap="none"/>
          <a:lstStyle/>
          <a:p>
            <a:endParaRPr lang="zh-TW" altLang="en-US"/>
          </a:p>
        </p:txBody>
      </p:sp>
      <p:sp>
        <p:nvSpPr>
          <p:cNvPr id="598037" name="Line 21"/>
          <p:cNvSpPr>
            <a:spLocks noChangeShapeType="1"/>
          </p:cNvSpPr>
          <p:nvPr/>
        </p:nvSpPr>
        <p:spPr bwMode="auto">
          <a:xfrm>
            <a:off x="5486400" y="4724400"/>
            <a:ext cx="609600" cy="0"/>
          </a:xfrm>
          <a:prstGeom prst="line">
            <a:avLst/>
          </a:prstGeom>
          <a:noFill/>
          <a:ln w="9525">
            <a:solidFill>
              <a:schemeClr val="tx1"/>
            </a:solidFill>
            <a:round/>
            <a:headEnd/>
            <a:tailEnd type="triangle" w="med" len="med"/>
          </a:ln>
        </p:spPr>
        <p:txBody>
          <a:bodyPr wrap="none"/>
          <a:lstStyle/>
          <a:p>
            <a:endParaRPr lang="zh-TW" altLang="en-US"/>
          </a:p>
        </p:txBody>
      </p:sp>
      <p:sp>
        <p:nvSpPr>
          <p:cNvPr id="598038" name="Line 22"/>
          <p:cNvSpPr>
            <a:spLocks noChangeShapeType="1"/>
          </p:cNvSpPr>
          <p:nvPr/>
        </p:nvSpPr>
        <p:spPr bwMode="auto">
          <a:xfrm flipV="1">
            <a:off x="6705600" y="3505200"/>
            <a:ext cx="0" cy="1066800"/>
          </a:xfrm>
          <a:prstGeom prst="line">
            <a:avLst/>
          </a:prstGeom>
          <a:noFill/>
          <a:ln w="9525">
            <a:solidFill>
              <a:schemeClr val="tx1"/>
            </a:solidFill>
            <a:round/>
            <a:headEnd/>
            <a:tailEnd/>
          </a:ln>
        </p:spPr>
        <p:txBody>
          <a:bodyPr wrap="none"/>
          <a:lstStyle/>
          <a:p>
            <a:endParaRPr lang="zh-TW" altLang="en-US"/>
          </a:p>
        </p:txBody>
      </p:sp>
      <p:sp>
        <p:nvSpPr>
          <p:cNvPr id="598039" name="Line 23"/>
          <p:cNvSpPr>
            <a:spLocks noChangeShapeType="1"/>
          </p:cNvSpPr>
          <p:nvPr/>
        </p:nvSpPr>
        <p:spPr bwMode="auto">
          <a:xfrm flipV="1">
            <a:off x="6705600" y="1524000"/>
            <a:ext cx="0" cy="914400"/>
          </a:xfrm>
          <a:prstGeom prst="line">
            <a:avLst/>
          </a:prstGeom>
          <a:noFill/>
          <a:ln w="9525">
            <a:solidFill>
              <a:schemeClr val="tx1"/>
            </a:solidFill>
            <a:round/>
            <a:headEnd/>
            <a:tailEnd type="triangle" w="med" len="med"/>
          </a:ln>
        </p:spPr>
        <p:txBody>
          <a:bodyPr wrap="none"/>
          <a:lstStyle/>
          <a:p>
            <a:endParaRPr lang="zh-TW" altLang="en-US"/>
          </a:p>
        </p:txBody>
      </p:sp>
      <p:sp>
        <p:nvSpPr>
          <p:cNvPr id="598040" name="Line 24"/>
          <p:cNvSpPr>
            <a:spLocks noChangeShapeType="1"/>
          </p:cNvSpPr>
          <p:nvPr/>
        </p:nvSpPr>
        <p:spPr bwMode="auto">
          <a:xfrm>
            <a:off x="7848600" y="1524000"/>
            <a:ext cx="0" cy="1524000"/>
          </a:xfrm>
          <a:prstGeom prst="line">
            <a:avLst/>
          </a:prstGeom>
          <a:noFill/>
          <a:ln w="9525">
            <a:solidFill>
              <a:schemeClr val="tx1"/>
            </a:solidFill>
            <a:round/>
            <a:headEnd/>
            <a:tailEnd/>
          </a:ln>
        </p:spPr>
        <p:txBody>
          <a:bodyPr wrap="none"/>
          <a:lstStyle/>
          <a:p>
            <a:endParaRPr lang="zh-TW" altLang="en-US"/>
          </a:p>
        </p:txBody>
      </p:sp>
      <p:sp>
        <p:nvSpPr>
          <p:cNvPr id="598041" name="Line 25"/>
          <p:cNvSpPr>
            <a:spLocks noChangeShapeType="1"/>
          </p:cNvSpPr>
          <p:nvPr/>
        </p:nvSpPr>
        <p:spPr bwMode="auto">
          <a:xfrm>
            <a:off x="7848600" y="3429000"/>
            <a:ext cx="0" cy="1143000"/>
          </a:xfrm>
          <a:prstGeom prst="line">
            <a:avLst/>
          </a:prstGeom>
          <a:noFill/>
          <a:ln w="9525">
            <a:solidFill>
              <a:schemeClr val="tx1"/>
            </a:solidFill>
            <a:round/>
            <a:headEnd/>
            <a:tailEnd type="triangle" w="med" len="med"/>
          </a:ln>
        </p:spPr>
        <p:txBody>
          <a:bodyPr wrap="none"/>
          <a:lstStyle/>
          <a:p>
            <a:endParaRPr lang="zh-TW" altLang="en-US"/>
          </a:p>
        </p:txBody>
      </p:sp>
      <p:sp>
        <p:nvSpPr>
          <p:cNvPr id="598042" name="Line 26"/>
          <p:cNvSpPr>
            <a:spLocks noChangeShapeType="1"/>
          </p:cNvSpPr>
          <p:nvPr/>
        </p:nvSpPr>
        <p:spPr bwMode="auto">
          <a:xfrm flipH="1">
            <a:off x="5486400" y="5181600"/>
            <a:ext cx="609600" cy="0"/>
          </a:xfrm>
          <a:prstGeom prst="line">
            <a:avLst/>
          </a:prstGeom>
          <a:noFill/>
          <a:ln w="9525">
            <a:solidFill>
              <a:schemeClr val="tx1"/>
            </a:solidFill>
            <a:round/>
            <a:headEnd/>
            <a:tailEnd/>
          </a:ln>
        </p:spPr>
        <p:txBody>
          <a:bodyPr wrap="none"/>
          <a:lstStyle/>
          <a:p>
            <a:endParaRPr lang="zh-TW" altLang="en-US"/>
          </a:p>
        </p:txBody>
      </p:sp>
      <p:sp>
        <p:nvSpPr>
          <p:cNvPr id="598043" name="Line 27"/>
          <p:cNvSpPr>
            <a:spLocks noChangeShapeType="1"/>
          </p:cNvSpPr>
          <p:nvPr/>
        </p:nvSpPr>
        <p:spPr bwMode="auto">
          <a:xfrm flipH="1">
            <a:off x="2590800" y="5181600"/>
            <a:ext cx="685800" cy="0"/>
          </a:xfrm>
          <a:prstGeom prst="line">
            <a:avLst/>
          </a:prstGeom>
          <a:noFill/>
          <a:ln w="9525">
            <a:solidFill>
              <a:schemeClr val="tx1"/>
            </a:solidFill>
            <a:round/>
            <a:headEnd/>
            <a:tailEnd type="triangle" w="med" len="med"/>
          </a:ln>
        </p:spPr>
        <p:txBody>
          <a:bodyPr wrap="none"/>
          <a:lstStyle/>
          <a:p>
            <a:endParaRPr lang="zh-TW" altLang="en-US"/>
          </a:p>
        </p:txBody>
      </p:sp>
      <p:sp>
        <p:nvSpPr>
          <p:cNvPr id="598044" name="AutoShape 28"/>
          <p:cNvSpPr>
            <a:spLocks noChangeArrowheads="1"/>
          </p:cNvSpPr>
          <p:nvPr/>
        </p:nvSpPr>
        <p:spPr bwMode="auto">
          <a:xfrm>
            <a:off x="304800" y="549275"/>
            <a:ext cx="2286000" cy="1079500"/>
          </a:xfrm>
          <a:prstGeom prst="flowChartAlternateProcess">
            <a:avLst/>
          </a:prstGeom>
          <a:solidFill>
            <a:schemeClr val="bg1"/>
          </a:solidFill>
          <a:ln w="9525">
            <a:solidFill>
              <a:schemeClr val="tx1"/>
            </a:solidFill>
            <a:miter lim="800000"/>
            <a:headEnd/>
            <a:tailEnd/>
          </a:ln>
        </p:spPr>
        <p:txBody>
          <a:bodyPr wrap="none" anchor="ctr"/>
          <a:lstStyle/>
          <a:p>
            <a:pPr algn="ctr"/>
            <a:r>
              <a:rPr lang="zh-TW" altLang="en-US" b="1">
                <a:latin typeface="Times New Roman" pitchFamily="18" charset="0"/>
                <a:ea typeface="標楷體" pitchFamily="65" charset="-120"/>
              </a:rPr>
              <a:t>指示人</a:t>
            </a:r>
            <a:r>
              <a:rPr lang="en-US" altLang="zh-TW" b="1">
                <a:latin typeface="Times New Roman" pitchFamily="18" charset="0"/>
                <a:ea typeface="標楷體" pitchFamily="65" charset="-120"/>
              </a:rPr>
              <a:t>/</a:t>
            </a:r>
            <a:r>
              <a:rPr lang="zh-TW" altLang="en-US" b="1">
                <a:latin typeface="Times New Roman" pitchFamily="18" charset="0"/>
                <a:ea typeface="標楷體" pitchFamily="65" charset="-120"/>
              </a:rPr>
              <a:t>申請人</a:t>
            </a:r>
          </a:p>
          <a:p>
            <a:pPr algn="ctr"/>
            <a:r>
              <a:rPr lang="en-US" altLang="zh-TW" b="1">
                <a:latin typeface="Times New Roman" pitchFamily="18" charset="0"/>
                <a:ea typeface="標楷體" pitchFamily="65" charset="-120"/>
              </a:rPr>
              <a:t>Instructing party</a:t>
            </a:r>
          </a:p>
          <a:p>
            <a:pPr algn="ctr"/>
            <a:r>
              <a:rPr lang="en-US" altLang="zh-TW" b="1">
                <a:latin typeface="Times New Roman" pitchFamily="18" charset="0"/>
                <a:ea typeface="標楷體" pitchFamily="65" charset="-120"/>
              </a:rPr>
              <a:t> /Applicant</a:t>
            </a:r>
          </a:p>
        </p:txBody>
      </p:sp>
      <p:sp>
        <p:nvSpPr>
          <p:cNvPr id="29" name="投影片編號版面配置區 28"/>
          <p:cNvSpPr>
            <a:spLocks noGrp="1"/>
          </p:cNvSpPr>
          <p:nvPr>
            <p:ph type="sldNum" sz="quarter" idx="12"/>
          </p:nvPr>
        </p:nvSpPr>
        <p:spPr/>
        <p:txBody>
          <a:bodyPr/>
          <a:lstStyle/>
          <a:p>
            <a:fld id="{12D423E9-5AD9-49D9-8F0C-CDC9C9650DC8}" type="slidenum">
              <a:rPr lang="zh-TW" altLang="en-US" smtClean="0"/>
              <a:pPr/>
              <a:t>384</a:t>
            </a:fld>
            <a:endParaRPr lang="zh-TW" altLang="en-US"/>
          </a:p>
        </p:txBody>
      </p:sp>
      <p:sp>
        <p:nvSpPr>
          <p:cNvPr id="2" name="向下箭號 1"/>
          <p:cNvSpPr/>
          <p:nvPr/>
        </p:nvSpPr>
        <p:spPr>
          <a:xfrm>
            <a:off x="8460432" y="6021288"/>
            <a:ext cx="360040" cy="5763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512261370"/>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395536" y="0"/>
            <a:ext cx="8229600" cy="1052736"/>
          </a:xfrm>
        </p:spPr>
        <p:txBody>
          <a:bodyPr>
            <a:normAutofit/>
          </a:bodyPr>
          <a:lstStyle/>
          <a:p>
            <a:pPr algn="ctr" eaLnBrk="1" hangingPunct="1"/>
            <a:r>
              <a:rPr lang="zh-TW" altLang="en-US" sz="4000" b="1" dirty="0" smtClean="0">
                <a:solidFill>
                  <a:schemeClr val="tx1"/>
                </a:solidFill>
                <a:latin typeface="Times New Roman" pitchFamily="18" charset="0"/>
                <a:ea typeface="標楷體" pitchFamily="65" charset="-120"/>
              </a:rPr>
              <a:t>外幣保證之種類</a:t>
            </a:r>
          </a:p>
        </p:txBody>
      </p:sp>
      <p:sp>
        <p:nvSpPr>
          <p:cNvPr id="606211" name="Rectangle 3"/>
          <p:cNvSpPr>
            <a:spLocks noGrp="1" noChangeArrowheads="1"/>
          </p:cNvSpPr>
          <p:nvPr>
            <p:ph type="body" sz="half" idx="1"/>
          </p:nvPr>
        </p:nvSpPr>
        <p:spPr>
          <a:xfrm>
            <a:off x="395536" y="1196752"/>
            <a:ext cx="4037013" cy="4411662"/>
          </a:xfrm>
        </p:spPr>
        <p:txBody>
          <a:bodyPr/>
          <a:lstStyle/>
          <a:p>
            <a:pPr eaLnBrk="1" hangingPunct="1"/>
            <a:r>
              <a:rPr lang="zh-TW" altLang="en-US" sz="3200" b="1" dirty="0" smtClean="0">
                <a:latin typeface="Times New Roman" pitchFamily="18" charset="0"/>
                <a:ea typeface="標楷體" pitchFamily="65" charset="-120"/>
              </a:rPr>
              <a:t>投標保證。</a:t>
            </a:r>
          </a:p>
          <a:p>
            <a:pPr eaLnBrk="1" hangingPunct="1"/>
            <a:r>
              <a:rPr lang="zh-TW" altLang="en-US" sz="3200" b="1" dirty="0" smtClean="0">
                <a:latin typeface="Times New Roman" pitchFamily="18" charset="0"/>
                <a:ea typeface="標楷體" pitchFamily="65" charset="-120"/>
              </a:rPr>
              <a:t>履約保證。</a:t>
            </a:r>
          </a:p>
          <a:p>
            <a:pPr eaLnBrk="1" hangingPunct="1"/>
            <a:r>
              <a:rPr lang="zh-TW" altLang="en-US" sz="3200" b="1" dirty="0" smtClean="0">
                <a:latin typeface="Times New Roman" pitchFamily="18" charset="0"/>
                <a:ea typeface="標楷體" pitchFamily="65" charset="-120"/>
              </a:rPr>
              <a:t>預付款</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或償還</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保證。</a:t>
            </a:r>
          </a:p>
          <a:p>
            <a:pPr eaLnBrk="1" hangingPunct="1"/>
            <a:r>
              <a:rPr lang="zh-TW" altLang="en-US" sz="3200" b="1" dirty="0" smtClean="0">
                <a:latin typeface="Times New Roman" pitchFamily="18" charset="0"/>
                <a:ea typeface="標楷體" pitchFamily="65" charset="-120"/>
              </a:rPr>
              <a:t>擔保保證</a:t>
            </a:r>
          </a:p>
          <a:p>
            <a:pPr eaLnBrk="1" hangingPunct="1"/>
            <a:r>
              <a:rPr lang="zh-TW" altLang="en-US" sz="3200" b="1" dirty="0" smtClean="0">
                <a:latin typeface="Times New Roman" pitchFamily="18" charset="0"/>
                <a:ea typeface="標楷體" pitchFamily="65" charset="-120"/>
              </a:rPr>
              <a:t>保留款保證。</a:t>
            </a:r>
          </a:p>
          <a:p>
            <a:pPr eaLnBrk="1" hangingPunct="1">
              <a:buFont typeface="Wingdings" pitchFamily="2" charset="2"/>
              <a:buNone/>
            </a:pPr>
            <a:endParaRPr lang="en-US" altLang="zh-TW" sz="3000" b="1" dirty="0" smtClean="0">
              <a:latin typeface="Times New Roman" pitchFamily="18" charset="0"/>
              <a:ea typeface="標楷體" pitchFamily="65" charset="-120"/>
            </a:endParaRPr>
          </a:p>
        </p:txBody>
      </p:sp>
      <p:sp>
        <p:nvSpPr>
          <p:cNvPr id="606212" name="Rectangle 4"/>
          <p:cNvSpPr>
            <a:spLocks noGrp="1" noChangeArrowheads="1"/>
          </p:cNvSpPr>
          <p:nvPr>
            <p:ph type="body" sz="half" idx="2"/>
          </p:nvPr>
        </p:nvSpPr>
        <p:spPr>
          <a:xfrm>
            <a:off x="4644008" y="1196752"/>
            <a:ext cx="4037012" cy="4411662"/>
          </a:xfrm>
        </p:spPr>
        <p:txBody>
          <a:bodyPr>
            <a:normAutofit/>
          </a:bodyPr>
          <a:lstStyle/>
          <a:p>
            <a:pPr eaLnBrk="1" hangingPunct="1">
              <a:lnSpc>
                <a:spcPct val="90000"/>
              </a:lnSpc>
            </a:pPr>
            <a:r>
              <a:rPr lang="zh-TW" altLang="en-US" sz="3200" b="1" dirty="0" smtClean="0">
                <a:latin typeface="Times New Roman" pitchFamily="18" charset="0"/>
                <a:ea typeface="標楷體" pitchFamily="65" charset="-120"/>
              </a:rPr>
              <a:t>維護</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或保固</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保證。</a:t>
            </a:r>
          </a:p>
          <a:p>
            <a:pPr eaLnBrk="1" hangingPunct="1">
              <a:lnSpc>
                <a:spcPct val="90000"/>
              </a:lnSpc>
            </a:pPr>
            <a:r>
              <a:rPr lang="zh-TW" altLang="en-US" sz="3200" b="1" dirty="0" smtClean="0">
                <a:latin typeface="Times New Roman" pitchFamily="18" charset="0"/>
                <a:ea typeface="標楷體" pitchFamily="65" charset="-120"/>
              </a:rPr>
              <a:t>記帳保證亦稱直接付款保證</a:t>
            </a:r>
            <a:r>
              <a:rPr lang="zh-TW" altLang="en-US" sz="3200" b="1" dirty="0" smtClean="0"/>
              <a:t>。</a:t>
            </a:r>
            <a:endParaRPr lang="zh-TW" altLang="en-US" sz="3200" b="1" dirty="0" smtClean="0">
              <a:latin typeface="Times New Roman" pitchFamily="18" charset="0"/>
              <a:ea typeface="標楷體" pitchFamily="65" charset="-120"/>
            </a:endParaRPr>
          </a:p>
          <a:p>
            <a:pPr eaLnBrk="1" hangingPunct="1">
              <a:lnSpc>
                <a:spcPct val="90000"/>
              </a:lnSpc>
            </a:pPr>
            <a:r>
              <a:rPr lang="zh-TW" altLang="en-US" sz="3200" b="1" dirty="0" smtClean="0">
                <a:latin typeface="Times New Roman" pitchFamily="18" charset="0"/>
                <a:ea typeface="標楷體" pitchFamily="65" charset="-120"/>
              </a:rPr>
              <a:t>借款或融資保證</a:t>
            </a:r>
            <a:r>
              <a:rPr lang="zh-TW" altLang="en-US" sz="3200" b="1" dirty="0" smtClean="0"/>
              <a:t>。</a:t>
            </a:r>
          </a:p>
          <a:p>
            <a:pPr eaLnBrk="1" hangingPunct="1">
              <a:lnSpc>
                <a:spcPct val="90000"/>
              </a:lnSpc>
            </a:pPr>
            <a:r>
              <a:rPr lang="zh-TW" altLang="en-US" sz="3200" b="1" dirty="0" smtClean="0">
                <a:ea typeface="標楷體" pitchFamily="65" charset="-120"/>
              </a:rPr>
              <a:t>分期付款保證</a:t>
            </a:r>
            <a:r>
              <a:rPr lang="zh-TW" altLang="en-US" sz="3200" b="1" dirty="0" smtClean="0"/>
              <a:t>。</a:t>
            </a:r>
            <a:endParaRPr lang="zh-TW" altLang="en-US" sz="3200" b="1" dirty="0" smtClean="0">
              <a:latin typeface="Times New Roman" pitchFamily="18" charset="0"/>
              <a:ea typeface="標楷體" pitchFamily="65" charset="-120"/>
            </a:endParaRPr>
          </a:p>
          <a:p>
            <a:pPr eaLnBrk="1" hangingPunct="1">
              <a:lnSpc>
                <a:spcPct val="90000"/>
              </a:lnSpc>
            </a:pPr>
            <a:r>
              <a:rPr lang="zh-TW" altLang="en-US" sz="3200" b="1" dirty="0" smtClean="0">
                <a:latin typeface="Times New Roman" pitchFamily="18" charset="0"/>
                <a:ea typeface="標楷體" pitchFamily="65" charset="-120"/>
              </a:rPr>
              <a:t>相對保證。</a:t>
            </a:r>
          </a:p>
        </p:txBody>
      </p:sp>
      <p:sp>
        <p:nvSpPr>
          <p:cNvPr id="5" name="投影片編號版面配置區 4"/>
          <p:cNvSpPr>
            <a:spLocks noGrp="1"/>
          </p:cNvSpPr>
          <p:nvPr>
            <p:ph type="sldNum" sz="quarter" idx="12"/>
          </p:nvPr>
        </p:nvSpPr>
        <p:spPr/>
        <p:txBody>
          <a:bodyPr/>
          <a:lstStyle/>
          <a:p>
            <a:fld id="{12D423E9-5AD9-49D9-8F0C-CDC9C9650DC8}" type="slidenum">
              <a:rPr lang="zh-TW" altLang="en-US" smtClean="0"/>
              <a:pPr/>
              <a:t>385</a:t>
            </a:fld>
            <a:endParaRPr lang="zh-TW" altLang="en-US"/>
          </a:p>
        </p:txBody>
      </p:sp>
    </p:spTree>
    <p:extLst>
      <p:ext uri="{BB962C8B-B14F-4D97-AF65-F5344CB8AC3E}">
        <p14:creationId xmlns:p14="http://schemas.microsoft.com/office/powerpoint/2010/main" xmlns="" val="422824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6210">
                                            <p:txEl>
                                              <p:pRg st="0" end="0"/>
                                            </p:txEl>
                                          </p:spTgt>
                                        </p:tgtEl>
                                        <p:attrNameLst>
                                          <p:attrName>style.visibility</p:attrName>
                                        </p:attrNameLst>
                                      </p:cBhvr>
                                      <p:to>
                                        <p:strVal val="visible"/>
                                      </p:to>
                                    </p:set>
                                    <p:anim calcmode="lin" valueType="num">
                                      <p:cBhvr additive="base">
                                        <p:cTn id="7" dur="500" fill="hold"/>
                                        <p:tgtEl>
                                          <p:spTgt spid="6062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62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606211">
                                            <p:txEl>
                                              <p:pRg st="0" end="0"/>
                                            </p:txEl>
                                          </p:spTgt>
                                        </p:tgtEl>
                                        <p:attrNameLst>
                                          <p:attrName>style.visibility</p:attrName>
                                        </p:attrNameLst>
                                      </p:cBhvr>
                                      <p:to>
                                        <p:strVal val="visible"/>
                                      </p:to>
                                    </p:set>
                                    <p:animEffect transition="in" filter="box(out)">
                                      <p:cBhvr>
                                        <p:cTn id="13" dur="500"/>
                                        <p:tgtEl>
                                          <p:spTgt spid="606211">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606211">
                                            <p:txEl>
                                              <p:pRg st="1" end="1"/>
                                            </p:txEl>
                                          </p:spTgt>
                                        </p:tgtEl>
                                        <p:attrNameLst>
                                          <p:attrName>style.visibility</p:attrName>
                                        </p:attrNameLst>
                                      </p:cBhvr>
                                      <p:to>
                                        <p:strVal val="visible"/>
                                      </p:to>
                                    </p:set>
                                    <p:animEffect transition="in" filter="box(out)">
                                      <p:cBhvr>
                                        <p:cTn id="18" dur="500"/>
                                        <p:tgtEl>
                                          <p:spTgt spid="606211">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06211">
                                            <p:txEl>
                                              <p:pRg st="2" end="2"/>
                                            </p:txEl>
                                          </p:spTgt>
                                        </p:tgtEl>
                                        <p:attrNameLst>
                                          <p:attrName>style.visibility</p:attrName>
                                        </p:attrNameLst>
                                      </p:cBhvr>
                                      <p:to>
                                        <p:strVal val="visible"/>
                                      </p:to>
                                    </p:set>
                                    <p:animEffect transition="in" filter="box(out)">
                                      <p:cBhvr>
                                        <p:cTn id="23" dur="500"/>
                                        <p:tgtEl>
                                          <p:spTgt spid="606211">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606211">
                                            <p:txEl>
                                              <p:pRg st="3" end="3"/>
                                            </p:txEl>
                                          </p:spTgt>
                                        </p:tgtEl>
                                        <p:attrNameLst>
                                          <p:attrName>style.visibility</p:attrName>
                                        </p:attrNameLst>
                                      </p:cBhvr>
                                      <p:to>
                                        <p:strVal val="visible"/>
                                      </p:to>
                                    </p:set>
                                    <p:animEffect transition="in" filter="box(out)">
                                      <p:cBhvr>
                                        <p:cTn id="28" dur="500"/>
                                        <p:tgtEl>
                                          <p:spTgt spid="606211">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606211">
                                            <p:txEl>
                                              <p:pRg st="4" end="4"/>
                                            </p:txEl>
                                          </p:spTgt>
                                        </p:tgtEl>
                                        <p:attrNameLst>
                                          <p:attrName>style.visibility</p:attrName>
                                        </p:attrNameLst>
                                      </p:cBhvr>
                                      <p:to>
                                        <p:strVal val="visible"/>
                                      </p:to>
                                    </p:set>
                                    <p:animEffect transition="in" filter="box(out)">
                                      <p:cBhvr>
                                        <p:cTn id="33" dur="500"/>
                                        <p:tgtEl>
                                          <p:spTgt spid="606211">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606212">
                                            <p:txEl>
                                              <p:pRg st="0" end="0"/>
                                            </p:txEl>
                                          </p:spTgt>
                                        </p:tgtEl>
                                        <p:attrNameLst>
                                          <p:attrName>style.visibility</p:attrName>
                                        </p:attrNameLst>
                                      </p:cBhvr>
                                      <p:to>
                                        <p:strVal val="visible"/>
                                      </p:to>
                                    </p:set>
                                    <p:animEffect transition="in" filter="box(out)">
                                      <p:cBhvr>
                                        <p:cTn id="38" dur="500"/>
                                        <p:tgtEl>
                                          <p:spTgt spid="606212">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606212">
                                            <p:txEl>
                                              <p:pRg st="1" end="1"/>
                                            </p:txEl>
                                          </p:spTgt>
                                        </p:tgtEl>
                                        <p:attrNameLst>
                                          <p:attrName>style.visibility</p:attrName>
                                        </p:attrNameLst>
                                      </p:cBhvr>
                                      <p:to>
                                        <p:strVal val="visible"/>
                                      </p:to>
                                    </p:set>
                                    <p:animEffect transition="in" filter="box(out)">
                                      <p:cBhvr>
                                        <p:cTn id="43" dur="500"/>
                                        <p:tgtEl>
                                          <p:spTgt spid="606212">
                                            <p:txEl>
                                              <p:pRg st="1" end="1"/>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606212">
                                            <p:txEl>
                                              <p:pRg st="2" end="2"/>
                                            </p:txEl>
                                          </p:spTgt>
                                        </p:tgtEl>
                                        <p:attrNameLst>
                                          <p:attrName>style.visibility</p:attrName>
                                        </p:attrNameLst>
                                      </p:cBhvr>
                                      <p:to>
                                        <p:strVal val="visible"/>
                                      </p:to>
                                    </p:set>
                                    <p:animEffect transition="in" filter="box(out)">
                                      <p:cBhvr>
                                        <p:cTn id="48" dur="500"/>
                                        <p:tgtEl>
                                          <p:spTgt spid="606212">
                                            <p:txEl>
                                              <p:pRg st="2" end="2"/>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49" fill="hold">
                      <p:stCondLst>
                        <p:cond delay="indefinite"/>
                      </p:stCondLst>
                      <p:childTnLst>
                        <p:par>
                          <p:cTn id="50" fill="hold">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606212">
                                            <p:txEl>
                                              <p:pRg st="3" end="3"/>
                                            </p:txEl>
                                          </p:spTgt>
                                        </p:tgtEl>
                                        <p:attrNameLst>
                                          <p:attrName>style.visibility</p:attrName>
                                        </p:attrNameLst>
                                      </p:cBhvr>
                                      <p:to>
                                        <p:strVal val="visible"/>
                                      </p:to>
                                    </p:set>
                                    <p:animEffect transition="in" filter="box(out)">
                                      <p:cBhvr>
                                        <p:cTn id="53" dur="500"/>
                                        <p:tgtEl>
                                          <p:spTgt spid="606212">
                                            <p:txEl>
                                              <p:pRg st="3" end="3"/>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4" fill="hold">
                      <p:stCondLst>
                        <p:cond delay="indefinite"/>
                      </p:stCondLst>
                      <p:childTnLst>
                        <p:par>
                          <p:cTn id="55" fill="hold">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606212">
                                            <p:txEl>
                                              <p:pRg st="4" end="4"/>
                                            </p:txEl>
                                          </p:spTgt>
                                        </p:tgtEl>
                                        <p:attrNameLst>
                                          <p:attrName>style.visibility</p:attrName>
                                        </p:attrNameLst>
                                      </p:cBhvr>
                                      <p:to>
                                        <p:strVal val="visible"/>
                                      </p:to>
                                    </p:set>
                                    <p:animEffect transition="in" filter="box(out)">
                                      <p:cBhvr>
                                        <p:cTn id="58" dur="500"/>
                                        <p:tgtEl>
                                          <p:spTgt spid="606212">
                                            <p:txEl>
                                              <p:pRg st="4" end="4"/>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0" grpId="0" build="p" autoUpdateAnimBg="0"/>
      <p:bldP spid="606211" grpId="0" build="p" autoUpdateAnimBg="0"/>
      <p:bldP spid="606212" grpId="0" build="p" autoUpdateAnimBg="0"/>
    </p:bld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投標保證</a:t>
            </a:r>
            <a:r>
              <a:rPr lang="en-US" altLang="zh-TW" sz="3600" b="1" dirty="0">
                <a:latin typeface="Times New Roman" panose="02020603050405020304" pitchFamily="18" charset="0"/>
                <a:cs typeface="Times New Roman" panose="02020603050405020304" pitchFamily="18" charset="0"/>
              </a:rPr>
              <a:t>(The tender (or bid) guarantee)</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386</a:t>
            </a:fld>
            <a:endParaRPr lang="zh-TW" altLang="en-US"/>
          </a:p>
        </p:txBody>
      </p:sp>
      <p:sp>
        <p:nvSpPr>
          <p:cNvPr id="7" name="內容版面配置區 6"/>
          <p:cNvSpPr>
            <a:spLocks noGrp="1"/>
          </p:cNvSpPr>
          <p:nvPr>
            <p:ph sz="quarter" idx="1"/>
          </p:nvPr>
        </p:nvSpPr>
        <p:spPr/>
        <p:txBody>
          <a:bodyPr>
            <a:normAutofit/>
          </a:bodyPr>
          <a:lstStyle/>
          <a:p>
            <a:r>
              <a:rPr lang="zh-TW" altLang="zh-TW" sz="3200" b="1" dirty="0"/>
              <a:t>在進行公開招標之程序</a:t>
            </a:r>
            <a:r>
              <a:rPr lang="zh-TW" altLang="zh-TW" sz="3200" b="1" dirty="0" smtClean="0"/>
              <a:t>中</a:t>
            </a:r>
            <a:r>
              <a:rPr lang="en-US" altLang="zh-TW" sz="3200" b="1" dirty="0" smtClean="0"/>
              <a:t>,</a:t>
            </a:r>
            <a:r>
              <a:rPr lang="zh-TW" altLang="zh-TW" sz="3200" b="1" dirty="0" smtClean="0"/>
              <a:t>招標</a:t>
            </a:r>
            <a:r>
              <a:rPr lang="zh-TW" altLang="zh-TW" sz="3200" b="1" dirty="0"/>
              <a:t>之業主為避免得標者拒絕</a:t>
            </a:r>
            <a:r>
              <a:rPr lang="zh-TW" altLang="zh-TW" sz="3200" b="1" dirty="0" smtClean="0"/>
              <a:t>簽約</a:t>
            </a:r>
            <a:r>
              <a:rPr lang="en-US" altLang="zh-TW" sz="3200" b="1" dirty="0" smtClean="0"/>
              <a:t>,</a:t>
            </a:r>
            <a:r>
              <a:rPr lang="zh-TW" altLang="zh-TW" sz="3200" b="1" dirty="0" smtClean="0"/>
              <a:t>通常</a:t>
            </a:r>
            <a:r>
              <a:rPr lang="zh-TW" altLang="zh-TW" sz="3200" b="1" dirty="0"/>
              <a:t>要求參與投標者</a:t>
            </a:r>
            <a:r>
              <a:rPr lang="en-US" altLang="zh-TW" sz="3200" b="1" dirty="0"/>
              <a:t>(bidder)</a:t>
            </a:r>
            <a:r>
              <a:rPr lang="zh-TW" altLang="zh-TW" sz="3200" b="1" dirty="0"/>
              <a:t>於投標</a:t>
            </a:r>
            <a:r>
              <a:rPr lang="zh-TW" altLang="zh-TW" sz="3200" b="1" dirty="0" smtClean="0"/>
              <a:t>時</a:t>
            </a:r>
            <a:r>
              <a:rPr lang="en-US" altLang="zh-TW" sz="3200" b="1" dirty="0" smtClean="0"/>
              <a:t>,</a:t>
            </a:r>
            <a:r>
              <a:rPr lang="zh-TW" altLang="zh-TW" sz="3200" b="1" dirty="0" smtClean="0"/>
              <a:t>須</a:t>
            </a:r>
            <a:r>
              <a:rPr lang="zh-TW" altLang="zh-TW" sz="3200" b="1" dirty="0"/>
              <a:t>依招標規定繳交</a:t>
            </a:r>
            <a:r>
              <a:rPr lang="zh-TW" altLang="zh-TW" sz="3200" b="1" dirty="0" smtClean="0"/>
              <a:t>保證金</a:t>
            </a:r>
            <a:r>
              <a:rPr lang="en-US" altLang="zh-TW" sz="3200" b="1" dirty="0" smtClean="0"/>
              <a:t>,</a:t>
            </a:r>
            <a:r>
              <a:rPr lang="zh-TW" altLang="zh-TW" sz="3200" b="1" dirty="0" smtClean="0"/>
              <a:t>倘</a:t>
            </a:r>
            <a:r>
              <a:rPr lang="zh-TW" altLang="zh-TW" sz="3200" b="1" dirty="0"/>
              <a:t>得標者拒絕簽約</a:t>
            </a:r>
            <a:r>
              <a:rPr lang="zh-TW" altLang="zh-TW" sz="3200" b="1" dirty="0" smtClean="0"/>
              <a:t>時</a:t>
            </a:r>
            <a:r>
              <a:rPr lang="en-US" altLang="zh-TW" sz="3200" b="1" dirty="0" smtClean="0"/>
              <a:t>,</a:t>
            </a:r>
            <a:r>
              <a:rPr lang="zh-TW" altLang="zh-TW" sz="3200" b="1" dirty="0" smtClean="0"/>
              <a:t>該</a:t>
            </a:r>
            <a:r>
              <a:rPr lang="zh-TW" altLang="zh-TW" sz="3200" b="1" dirty="0"/>
              <a:t>保證金將被</a:t>
            </a:r>
            <a:r>
              <a:rPr lang="zh-TW" altLang="zh-TW" sz="3200" b="1" dirty="0" smtClean="0"/>
              <a:t>沒收</a:t>
            </a:r>
            <a:r>
              <a:rPr lang="en-US" altLang="zh-TW" sz="3200" b="1" dirty="0" smtClean="0"/>
              <a:t>,</a:t>
            </a:r>
            <a:r>
              <a:rPr lang="zh-TW" altLang="zh-TW" sz="3200" b="1" dirty="0" smtClean="0"/>
              <a:t>而</a:t>
            </a:r>
            <a:r>
              <a:rPr lang="zh-TW" altLang="zh-TW" sz="3200" b="1" dirty="0"/>
              <a:t>取代此項現金保證之保證函</a:t>
            </a:r>
            <a:r>
              <a:rPr lang="en-US" altLang="zh-TW" sz="3200" b="1" dirty="0"/>
              <a:t>(</a:t>
            </a:r>
            <a:r>
              <a:rPr lang="zh-TW" altLang="zh-TW" sz="3200" b="1" dirty="0"/>
              <a:t>或擔保信用狀</a:t>
            </a:r>
            <a:r>
              <a:rPr lang="en-US" altLang="zh-TW" sz="3200" b="1" dirty="0" smtClean="0"/>
              <a:t>)</a:t>
            </a:r>
            <a:r>
              <a:rPr lang="en-US" altLang="zh-TW" sz="3200" b="1" dirty="0"/>
              <a:t>,</a:t>
            </a:r>
            <a:r>
              <a:rPr lang="zh-TW" altLang="zh-TW" sz="3200" b="1" dirty="0" smtClean="0"/>
              <a:t>即</a:t>
            </a:r>
            <a:r>
              <a:rPr lang="zh-TW" altLang="zh-TW" sz="3200" b="1" dirty="0"/>
              <a:t>屬投標</a:t>
            </a:r>
            <a:r>
              <a:rPr lang="zh-TW" altLang="zh-TW" sz="3200" b="1" dirty="0" smtClean="0"/>
              <a:t>保證</a:t>
            </a:r>
            <a:r>
              <a:rPr lang="en-US" altLang="zh-TW" sz="3200" b="1" dirty="0" smtClean="0"/>
              <a:t>.</a:t>
            </a:r>
            <a:endParaRPr lang="zh-TW" altLang="en-US" sz="3200" b="1" dirty="0"/>
          </a:p>
        </p:txBody>
      </p:sp>
    </p:spTree>
    <p:extLst>
      <p:ext uri="{BB962C8B-B14F-4D97-AF65-F5344CB8AC3E}">
        <p14:creationId xmlns:p14="http://schemas.microsoft.com/office/powerpoint/2010/main" xmlns="" val="1565469920"/>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履約</a:t>
            </a:r>
            <a:r>
              <a:rPr lang="zh-TW" altLang="zh-TW" sz="3600" b="1" dirty="0" smtClean="0">
                <a:latin typeface="Times New Roman" panose="02020603050405020304" pitchFamily="18" charset="0"/>
                <a:cs typeface="Times New Roman" panose="02020603050405020304" pitchFamily="18" charset="0"/>
              </a:rPr>
              <a:t>保證</a:t>
            </a:r>
            <a:r>
              <a:rPr lang="en-US" altLang="zh-TW" sz="3600" b="1" dirty="0" smtClean="0">
                <a:latin typeface="Times New Roman" panose="02020603050405020304" pitchFamily="18" charset="0"/>
                <a:cs typeface="Times New Roman" panose="02020603050405020304" pitchFamily="18" charset="0"/>
              </a:rPr>
              <a:t>(The </a:t>
            </a:r>
            <a:r>
              <a:rPr lang="en-US" altLang="zh-TW" sz="3600" b="1" dirty="0">
                <a:latin typeface="Times New Roman" panose="02020603050405020304" pitchFamily="18" charset="0"/>
                <a:cs typeface="Times New Roman" panose="02020603050405020304" pitchFamily="18" charset="0"/>
              </a:rPr>
              <a:t>performance </a:t>
            </a:r>
            <a:r>
              <a:rPr lang="en-US" altLang="zh-TW" sz="3600" b="1" dirty="0" smtClean="0">
                <a:latin typeface="Times New Roman" panose="02020603050405020304" pitchFamily="18" charset="0"/>
                <a:cs typeface="Times New Roman" panose="02020603050405020304" pitchFamily="18" charset="0"/>
              </a:rPr>
              <a:t>guarantee</a:t>
            </a:r>
            <a:r>
              <a:rPr lang="en-US" altLang="zh-TW" sz="3600" b="1" dirty="0">
                <a:latin typeface="Times New Roman" panose="02020603050405020304" pitchFamily="18" charset="0"/>
                <a:cs typeface="Times New Roman" panose="02020603050405020304" pitchFamily="18" charset="0"/>
              </a:rPr>
              <a:t>)</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387</a:t>
            </a:fld>
            <a:endParaRPr lang="zh-TW" altLang="en-US"/>
          </a:p>
        </p:txBody>
      </p:sp>
      <p:sp>
        <p:nvSpPr>
          <p:cNvPr id="7" name="內容版面配置區 6"/>
          <p:cNvSpPr>
            <a:spLocks noGrp="1"/>
          </p:cNvSpPr>
          <p:nvPr>
            <p:ph sz="quarter" idx="1"/>
          </p:nvPr>
        </p:nvSpPr>
        <p:spPr/>
        <p:txBody>
          <a:bodyPr>
            <a:normAutofit/>
          </a:bodyPr>
          <a:lstStyle/>
          <a:p>
            <a:r>
              <a:rPr lang="zh-TW" altLang="zh-TW" sz="3200" b="1" dirty="0"/>
              <a:t>在工程承包、設備供應、計畫</a:t>
            </a:r>
            <a:r>
              <a:rPr lang="zh-TW" altLang="zh-TW" sz="3200" b="1" dirty="0" smtClean="0"/>
              <a:t>提供</a:t>
            </a:r>
            <a:r>
              <a:rPr lang="zh-TW" altLang="en-US" sz="3200" b="1" dirty="0" smtClean="0">
                <a:latin typeface="新細明體"/>
                <a:ea typeface="新細明體"/>
              </a:rPr>
              <a:t>、</a:t>
            </a:r>
            <a:r>
              <a:rPr lang="zh-TW" altLang="en-US" sz="3200" b="1" dirty="0" smtClean="0">
                <a:latin typeface="Times New Roman" panose="02020603050405020304" pitchFamily="18" charset="0"/>
                <a:cs typeface="Times New Roman" panose="02020603050405020304" pitchFamily="18" charset="0"/>
              </a:rPr>
              <a:t>大宗物資採購</a:t>
            </a:r>
            <a:r>
              <a:rPr lang="zh-TW" altLang="zh-TW" sz="3200" b="1" dirty="0" smtClean="0"/>
              <a:t>…等</a:t>
            </a:r>
            <a:r>
              <a:rPr lang="en-US" altLang="zh-TW" sz="3200" b="1" dirty="0" smtClean="0"/>
              <a:t>,</a:t>
            </a:r>
            <a:r>
              <a:rPr lang="zh-TW" altLang="zh-TW" sz="3200" b="1" dirty="0" smtClean="0"/>
              <a:t>業主</a:t>
            </a:r>
            <a:r>
              <a:rPr lang="zh-TW" altLang="zh-TW" sz="3200" b="1" dirty="0"/>
              <a:t>、買方或定作人為確保相關契約確實被</a:t>
            </a:r>
            <a:r>
              <a:rPr lang="zh-TW" altLang="zh-TW" sz="3200" b="1" dirty="0" smtClean="0"/>
              <a:t>執行</a:t>
            </a:r>
            <a:r>
              <a:rPr lang="en-US" altLang="zh-TW" sz="3200" b="1" dirty="0" smtClean="0"/>
              <a:t>,</a:t>
            </a:r>
            <a:r>
              <a:rPr lang="zh-TW" altLang="zh-TW" sz="3200" b="1" dirty="0" smtClean="0"/>
              <a:t>而</a:t>
            </a:r>
            <a:r>
              <a:rPr lang="zh-TW" altLang="zh-TW" sz="3200" b="1" dirty="0"/>
              <a:t>要求承包商或供應商等委請保證人提供</a:t>
            </a:r>
            <a:r>
              <a:rPr lang="zh-TW" altLang="zh-TW" sz="3200" b="1" dirty="0" smtClean="0"/>
              <a:t>保證</a:t>
            </a:r>
            <a:r>
              <a:rPr lang="en-US" altLang="zh-TW" sz="3200" b="1" dirty="0" smtClean="0"/>
              <a:t>,</a:t>
            </a:r>
            <a:r>
              <a:rPr lang="zh-TW" altLang="zh-TW" sz="3200" b="1" dirty="0" smtClean="0"/>
              <a:t>承諾</a:t>
            </a:r>
            <a:r>
              <a:rPr lang="zh-TW" altLang="zh-TW" sz="3200" b="1" dirty="0"/>
              <a:t>若承包商或供應商等違約</a:t>
            </a:r>
            <a:r>
              <a:rPr lang="zh-TW" altLang="zh-TW" sz="3200" b="1" dirty="0" smtClean="0"/>
              <a:t>時</a:t>
            </a:r>
            <a:r>
              <a:rPr lang="en-US" altLang="zh-TW" sz="3200" b="1" dirty="0" smtClean="0"/>
              <a:t>,</a:t>
            </a:r>
            <a:r>
              <a:rPr lang="zh-TW" altLang="zh-TW" sz="3200" b="1" dirty="0" smtClean="0"/>
              <a:t>得</a:t>
            </a:r>
            <a:r>
              <a:rPr lang="zh-TW" altLang="zh-TW" sz="3200" b="1" dirty="0"/>
              <a:t>向保證人求償之</a:t>
            </a:r>
            <a:r>
              <a:rPr lang="zh-TW" altLang="zh-TW" sz="3200" b="1" dirty="0" smtClean="0"/>
              <a:t>保證</a:t>
            </a:r>
            <a:r>
              <a:rPr lang="en-US" altLang="zh-TW" sz="3200" b="1" dirty="0" smtClean="0"/>
              <a:t>.</a:t>
            </a:r>
            <a:endParaRPr lang="zh-TW" altLang="en-US" sz="3200" b="1" dirty="0"/>
          </a:p>
        </p:txBody>
      </p:sp>
    </p:spTree>
    <p:extLst>
      <p:ext uri="{BB962C8B-B14F-4D97-AF65-F5344CB8AC3E}">
        <p14:creationId xmlns:p14="http://schemas.microsoft.com/office/powerpoint/2010/main" xmlns="" val="1541546272"/>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3" descr="銀行建築"/>
          <p:cNvPicPr>
            <a:picLocks noChangeAspect="1" noChangeArrowheads="1"/>
          </p:cNvPicPr>
          <p:nvPr/>
        </p:nvPicPr>
        <p:blipFill>
          <a:blip r:embed="rId2" cstate="print"/>
          <a:srcRect/>
          <a:stretch>
            <a:fillRect/>
          </a:stretch>
        </p:blipFill>
        <p:spPr bwMode="auto">
          <a:xfrm>
            <a:off x="5651500" y="5589588"/>
            <a:ext cx="1295400" cy="863600"/>
          </a:xfrm>
          <a:prstGeom prst="rect">
            <a:avLst/>
          </a:prstGeom>
          <a:noFill/>
          <a:ln w="9525">
            <a:noFill/>
            <a:miter lim="800000"/>
            <a:headEnd/>
            <a:tailEnd/>
          </a:ln>
        </p:spPr>
      </p:pic>
      <p:pic>
        <p:nvPicPr>
          <p:cNvPr id="165891" name="Picture 3" descr="銀行建築"/>
          <p:cNvPicPr>
            <a:picLocks noChangeAspect="1" noChangeArrowheads="1"/>
          </p:cNvPicPr>
          <p:nvPr/>
        </p:nvPicPr>
        <p:blipFill>
          <a:blip r:embed="rId2" cstate="print"/>
          <a:srcRect/>
          <a:stretch>
            <a:fillRect/>
          </a:stretch>
        </p:blipFill>
        <p:spPr bwMode="auto">
          <a:xfrm>
            <a:off x="2339975" y="404813"/>
            <a:ext cx="1295400" cy="863600"/>
          </a:xfrm>
          <a:prstGeom prst="rect">
            <a:avLst/>
          </a:prstGeom>
          <a:noFill/>
          <a:ln w="9525">
            <a:noFill/>
            <a:miter lim="800000"/>
            <a:headEnd/>
            <a:tailEnd/>
          </a:ln>
        </p:spPr>
      </p:pic>
      <p:pic>
        <p:nvPicPr>
          <p:cNvPr id="165892" name="Picture 3" descr="檢視詳細資料"/>
          <p:cNvPicPr>
            <a:picLocks noChangeAspect="1" noChangeArrowheads="1"/>
          </p:cNvPicPr>
          <p:nvPr/>
        </p:nvPicPr>
        <p:blipFill>
          <a:blip r:embed="rId3" cstate="print"/>
          <a:srcRect/>
          <a:stretch>
            <a:fillRect/>
          </a:stretch>
        </p:blipFill>
        <p:spPr bwMode="auto">
          <a:xfrm>
            <a:off x="7315200" y="2492375"/>
            <a:ext cx="1828800" cy="1828800"/>
          </a:xfrm>
          <a:prstGeom prst="rect">
            <a:avLst/>
          </a:prstGeom>
          <a:noFill/>
          <a:ln w="9525">
            <a:noFill/>
            <a:miter lim="800000"/>
            <a:headEnd/>
            <a:tailEnd/>
          </a:ln>
        </p:spPr>
      </p:pic>
      <p:pic>
        <p:nvPicPr>
          <p:cNvPr id="165893" name="Picture 5" descr="工廠的煙囪冒著黑煙"/>
          <p:cNvPicPr>
            <a:picLocks noChangeAspect="1" noChangeArrowheads="1"/>
          </p:cNvPicPr>
          <p:nvPr/>
        </p:nvPicPr>
        <p:blipFill>
          <a:blip r:embed="rId4" cstate="print"/>
          <a:srcRect/>
          <a:stretch>
            <a:fillRect/>
          </a:stretch>
        </p:blipFill>
        <p:spPr bwMode="auto">
          <a:xfrm>
            <a:off x="0" y="2725738"/>
            <a:ext cx="1908175" cy="1208087"/>
          </a:xfrm>
          <a:prstGeom prst="rect">
            <a:avLst/>
          </a:prstGeom>
          <a:noFill/>
          <a:ln w="9525">
            <a:noFill/>
            <a:miter lim="800000"/>
            <a:headEnd/>
            <a:tailEnd/>
          </a:ln>
        </p:spPr>
      </p:pic>
      <p:sp>
        <p:nvSpPr>
          <p:cNvPr id="165894" name="矩形 5"/>
          <p:cNvSpPr>
            <a:spLocks noChangeArrowheads="1"/>
          </p:cNvSpPr>
          <p:nvPr/>
        </p:nvSpPr>
        <p:spPr bwMode="auto">
          <a:xfrm>
            <a:off x="2124075" y="0"/>
            <a:ext cx="2447925" cy="476250"/>
          </a:xfrm>
          <a:prstGeom prst="rect">
            <a:avLst/>
          </a:prstGeom>
          <a:solidFill>
            <a:srgbClr val="006600"/>
          </a:solidFill>
          <a:ln w="9525" algn="ctr">
            <a:solidFill>
              <a:schemeClr val="tx1"/>
            </a:solidFill>
            <a:round/>
            <a:headEnd/>
            <a:tailEnd/>
          </a:ln>
        </p:spPr>
        <p:txBody>
          <a:bodyPr wrap="none"/>
          <a:lstStyle/>
          <a:p>
            <a:r>
              <a:rPr lang="zh-TW" altLang="en-US" sz="2400" b="1">
                <a:solidFill>
                  <a:schemeClr val="bg1"/>
                </a:solidFill>
                <a:ea typeface="標楷體" pitchFamily="65" charset="-120"/>
                <a:cs typeface="Times New Roman" pitchFamily="18" charset="0"/>
              </a:rPr>
              <a:t>買方之開狀銀行</a:t>
            </a:r>
          </a:p>
        </p:txBody>
      </p:sp>
      <p:sp>
        <p:nvSpPr>
          <p:cNvPr id="165895" name="矩形 7"/>
          <p:cNvSpPr>
            <a:spLocks noChangeArrowheads="1"/>
          </p:cNvSpPr>
          <p:nvPr/>
        </p:nvSpPr>
        <p:spPr bwMode="auto">
          <a:xfrm>
            <a:off x="0" y="3860800"/>
            <a:ext cx="2016125" cy="476250"/>
          </a:xfrm>
          <a:prstGeom prst="rect">
            <a:avLst/>
          </a:prstGeom>
          <a:solidFill>
            <a:srgbClr val="006600"/>
          </a:solidFill>
          <a:ln w="9525" algn="ctr">
            <a:solidFill>
              <a:schemeClr val="tx1"/>
            </a:solidFill>
            <a:round/>
            <a:headEnd/>
            <a:tailEnd/>
          </a:ln>
        </p:spPr>
        <p:txBody>
          <a:bodyPr wrap="none"/>
          <a:lstStyle/>
          <a:p>
            <a:r>
              <a:rPr lang="zh-TW" altLang="en-US" sz="2400" b="1">
                <a:solidFill>
                  <a:schemeClr val="bg1"/>
                </a:solidFill>
                <a:latin typeface="Times New Roman" pitchFamily="18" charset="0"/>
                <a:ea typeface="標楷體" pitchFamily="65" charset="-120"/>
                <a:cs typeface="Times New Roman" pitchFamily="18" charset="0"/>
              </a:rPr>
              <a:t>買方</a:t>
            </a:r>
            <a:r>
              <a:rPr lang="en-US" altLang="zh-TW" sz="2400" b="1">
                <a:solidFill>
                  <a:schemeClr val="bg1"/>
                </a:solidFill>
                <a:latin typeface="Times New Roman" pitchFamily="18" charset="0"/>
                <a:ea typeface="標楷體" pitchFamily="65" charset="-120"/>
                <a:cs typeface="Times New Roman" pitchFamily="18" charset="0"/>
              </a:rPr>
              <a:t>(</a:t>
            </a:r>
            <a:r>
              <a:rPr lang="zh-TW" altLang="en-US" sz="2400" b="1">
                <a:solidFill>
                  <a:schemeClr val="bg1"/>
                </a:solidFill>
                <a:latin typeface="Times New Roman" pitchFamily="18" charset="0"/>
                <a:ea typeface="標楷體" pitchFamily="65" charset="-120"/>
                <a:cs typeface="Times New Roman" pitchFamily="18" charset="0"/>
              </a:rPr>
              <a:t>製造商</a:t>
            </a:r>
            <a:r>
              <a:rPr lang="en-US" altLang="zh-TW" sz="2400" b="1">
                <a:solidFill>
                  <a:schemeClr val="bg1"/>
                </a:solidFill>
                <a:latin typeface="Times New Roman" pitchFamily="18" charset="0"/>
                <a:ea typeface="標楷體" pitchFamily="65" charset="-120"/>
                <a:cs typeface="Times New Roman" pitchFamily="18" charset="0"/>
              </a:rPr>
              <a:t>)</a:t>
            </a:r>
            <a:endParaRPr lang="zh-TW" altLang="en-US" sz="2400" b="1">
              <a:solidFill>
                <a:schemeClr val="bg1"/>
              </a:solidFill>
              <a:latin typeface="Times New Roman" pitchFamily="18" charset="0"/>
              <a:ea typeface="標楷體" pitchFamily="65" charset="-120"/>
              <a:cs typeface="Times New Roman" pitchFamily="18" charset="0"/>
            </a:endParaRPr>
          </a:p>
        </p:txBody>
      </p:sp>
      <p:sp>
        <p:nvSpPr>
          <p:cNvPr id="165896" name="矩形 8"/>
          <p:cNvSpPr>
            <a:spLocks noChangeArrowheads="1"/>
          </p:cNvSpPr>
          <p:nvPr/>
        </p:nvSpPr>
        <p:spPr bwMode="auto">
          <a:xfrm>
            <a:off x="6659563" y="2349500"/>
            <a:ext cx="2484437" cy="476250"/>
          </a:xfrm>
          <a:prstGeom prst="rect">
            <a:avLst/>
          </a:prstGeom>
          <a:solidFill>
            <a:srgbClr val="006600"/>
          </a:solidFill>
          <a:ln w="9525" algn="ctr">
            <a:solidFill>
              <a:schemeClr val="tx1"/>
            </a:solidFill>
            <a:round/>
            <a:headEnd/>
            <a:tailEnd/>
          </a:ln>
        </p:spPr>
        <p:txBody>
          <a:bodyPr wrap="none"/>
          <a:lstStyle/>
          <a:p>
            <a:r>
              <a:rPr lang="zh-TW" altLang="en-US" b="1">
                <a:solidFill>
                  <a:schemeClr val="bg1"/>
                </a:solidFill>
                <a:latin typeface="Times New Roman" pitchFamily="18" charset="0"/>
                <a:ea typeface="標楷體" pitchFamily="65" charset="-120"/>
                <a:cs typeface="Times New Roman" pitchFamily="18" charset="0"/>
              </a:rPr>
              <a:t>賣方</a:t>
            </a:r>
            <a:r>
              <a:rPr lang="en-US" altLang="zh-TW" b="1">
                <a:solidFill>
                  <a:schemeClr val="bg1"/>
                </a:solidFill>
                <a:latin typeface="Times New Roman" pitchFamily="18" charset="0"/>
                <a:ea typeface="標楷體" pitchFamily="65" charset="-120"/>
                <a:cs typeface="Times New Roman" pitchFamily="18" charset="0"/>
              </a:rPr>
              <a:t>(</a:t>
            </a:r>
            <a:r>
              <a:rPr lang="zh-TW" altLang="en-US" b="1">
                <a:solidFill>
                  <a:schemeClr val="bg1"/>
                </a:solidFill>
                <a:latin typeface="Times New Roman" pitchFamily="18" charset="0"/>
                <a:ea typeface="標楷體" pitchFamily="65" charset="-120"/>
                <a:cs typeface="Times New Roman" pitchFamily="18" charset="0"/>
              </a:rPr>
              <a:t>原料供應商</a:t>
            </a:r>
            <a:r>
              <a:rPr lang="en-US" altLang="zh-TW" b="1">
                <a:solidFill>
                  <a:schemeClr val="bg1"/>
                </a:solidFill>
                <a:latin typeface="Times New Roman" pitchFamily="18" charset="0"/>
                <a:ea typeface="標楷體" pitchFamily="65" charset="-120"/>
                <a:cs typeface="Times New Roman" pitchFamily="18" charset="0"/>
              </a:rPr>
              <a:t>)</a:t>
            </a:r>
            <a:endParaRPr lang="zh-TW" altLang="en-US" b="1">
              <a:solidFill>
                <a:schemeClr val="bg1"/>
              </a:solidFill>
              <a:latin typeface="Times New Roman" pitchFamily="18" charset="0"/>
              <a:ea typeface="標楷體" pitchFamily="65" charset="-120"/>
              <a:cs typeface="Times New Roman" pitchFamily="18" charset="0"/>
            </a:endParaRPr>
          </a:p>
        </p:txBody>
      </p:sp>
      <p:sp>
        <p:nvSpPr>
          <p:cNvPr id="165897" name="矩形 9"/>
          <p:cNvSpPr>
            <a:spLocks noChangeArrowheads="1"/>
          </p:cNvSpPr>
          <p:nvPr/>
        </p:nvSpPr>
        <p:spPr bwMode="auto">
          <a:xfrm>
            <a:off x="5148263" y="6381750"/>
            <a:ext cx="2447925" cy="476250"/>
          </a:xfrm>
          <a:prstGeom prst="rect">
            <a:avLst/>
          </a:prstGeom>
          <a:solidFill>
            <a:srgbClr val="006600"/>
          </a:solidFill>
          <a:ln w="9525" algn="ctr">
            <a:solidFill>
              <a:schemeClr val="tx1"/>
            </a:solidFill>
            <a:round/>
            <a:headEnd/>
            <a:tailEnd/>
          </a:ln>
        </p:spPr>
        <p:txBody>
          <a:bodyPr wrap="none"/>
          <a:lstStyle/>
          <a:p>
            <a:r>
              <a:rPr lang="zh-TW" altLang="en-US" sz="2400" b="1" dirty="0">
                <a:solidFill>
                  <a:schemeClr val="bg1"/>
                </a:solidFill>
                <a:ea typeface="標楷體" pitchFamily="65" charset="-120"/>
                <a:cs typeface="Times New Roman" pitchFamily="18" charset="0"/>
              </a:rPr>
              <a:t>賣方之開狀銀行</a:t>
            </a:r>
          </a:p>
        </p:txBody>
      </p:sp>
      <p:sp>
        <p:nvSpPr>
          <p:cNvPr id="165898" name="流程圖: 決策 11"/>
          <p:cNvSpPr>
            <a:spLocks noChangeArrowheads="1"/>
          </p:cNvSpPr>
          <p:nvPr/>
        </p:nvSpPr>
        <p:spPr bwMode="auto">
          <a:xfrm>
            <a:off x="395288" y="1268413"/>
            <a:ext cx="2232025" cy="1152525"/>
          </a:xfrm>
          <a:prstGeom prst="flowChartDecision">
            <a:avLst/>
          </a:prstGeom>
          <a:solidFill>
            <a:srgbClr val="006600"/>
          </a:solidFill>
          <a:ln w="9525" algn="ctr">
            <a:solidFill>
              <a:schemeClr val="tx1"/>
            </a:solidFill>
            <a:round/>
            <a:headEnd/>
            <a:tailEnd/>
          </a:ln>
        </p:spPr>
        <p:txBody>
          <a:bodyPr wrap="none"/>
          <a:lstStyle/>
          <a:p>
            <a:pPr algn="ctr"/>
            <a:r>
              <a:rPr lang="zh-TW" altLang="en-US" sz="2000" b="1">
                <a:solidFill>
                  <a:schemeClr val="bg1"/>
                </a:solidFill>
                <a:ea typeface="標楷體" pitchFamily="65" charset="-120"/>
                <a:cs typeface="Times New Roman" pitchFamily="18" charset="0"/>
              </a:rPr>
              <a:t>申請開發</a:t>
            </a:r>
            <a:endParaRPr lang="en-US" altLang="zh-TW" sz="2000" b="1">
              <a:solidFill>
                <a:schemeClr val="bg1"/>
              </a:solidFill>
              <a:ea typeface="標楷體" pitchFamily="65" charset="-120"/>
              <a:cs typeface="Times New Roman" pitchFamily="18" charset="0"/>
            </a:endParaRPr>
          </a:p>
          <a:p>
            <a:pPr algn="ctr"/>
            <a:r>
              <a:rPr lang="zh-TW" altLang="en-US" sz="2000" b="1">
                <a:solidFill>
                  <a:schemeClr val="bg1"/>
                </a:solidFill>
                <a:ea typeface="標楷體" pitchFamily="65" charset="-120"/>
                <a:cs typeface="Times New Roman" pitchFamily="18" charset="0"/>
              </a:rPr>
              <a:t>跟單信用狀</a:t>
            </a:r>
          </a:p>
        </p:txBody>
      </p:sp>
      <p:sp>
        <p:nvSpPr>
          <p:cNvPr id="165899" name="流程圖: 決策 12"/>
          <p:cNvSpPr>
            <a:spLocks noChangeArrowheads="1"/>
          </p:cNvSpPr>
          <p:nvPr/>
        </p:nvSpPr>
        <p:spPr bwMode="auto">
          <a:xfrm>
            <a:off x="6516688" y="4652963"/>
            <a:ext cx="2627312" cy="1296987"/>
          </a:xfrm>
          <a:prstGeom prst="flowChartDecision">
            <a:avLst/>
          </a:prstGeom>
          <a:solidFill>
            <a:srgbClr val="006600"/>
          </a:solidFill>
          <a:ln w="9525" algn="ctr">
            <a:solidFill>
              <a:schemeClr val="tx1"/>
            </a:solidFill>
            <a:round/>
            <a:headEnd/>
            <a:tailEnd/>
          </a:ln>
        </p:spPr>
        <p:txBody>
          <a:bodyPr wrap="none"/>
          <a:lstStyle/>
          <a:p>
            <a:pPr algn="ctr"/>
            <a:r>
              <a:rPr lang="zh-TW" altLang="en-US" sz="2000" b="1">
                <a:solidFill>
                  <a:schemeClr val="bg1"/>
                </a:solidFill>
                <a:latin typeface="Times New Roman" pitchFamily="18" charset="0"/>
                <a:ea typeface="標楷體" pitchFamily="65" charset="-120"/>
                <a:cs typeface="Times New Roman" pitchFamily="18" charset="0"/>
              </a:rPr>
              <a:t>申請開發擔保</a:t>
            </a:r>
            <a:endParaRPr lang="en-US" altLang="zh-TW" sz="2000" b="1">
              <a:solidFill>
                <a:schemeClr val="bg1"/>
              </a:solidFill>
              <a:latin typeface="Times New Roman" pitchFamily="18" charset="0"/>
              <a:ea typeface="標楷體" pitchFamily="65" charset="-120"/>
              <a:cs typeface="Times New Roman" pitchFamily="18" charset="0"/>
            </a:endParaRPr>
          </a:p>
          <a:p>
            <a:pPr algn="ctr"/>
            <a:r>
              <a:rPr lang="en-US" altLang="zh-TW" sz="2000" b="1">
                <a:solidFill>
                  <a:schemeClr val="bg1"/>
                </a:solidFill>
                <a:latin typeface="Times New Roman" pitchFamily="18" charset="0"/>
                <a:ea typeface="標楷體" pitchFamily="65" charset="-120"/>
                <a:cs typeface="Times New Roman" pitchFamily="18" charset="0"/>
              </a:rPr>
              <a:t>LC</a:t>
            </a:r>
            <a:r>
              <a:rPr lang="zh-TW" altLang="en-US" sz="2000" b="1">
                <a:solidFill>
                  <a:schemeClr val="bg1"/>
                </a:solidFill>
                <a:latin typeface="Times New Roman" pitchFamily="18" charset="0"/>
                <a:ea typeface="標楷體" pitchFamily="65" charset="-120"/>
                <a:cs typeface="Times New Roman" pitchFamily="18" charset="0"/>
              </a:rPr>
              <a:t>或保證函</a:t>
            </a:r>
          </a:p>
        </p:txBody>
      </p:sp>
      <p:sp>
        <p:nvSpPr>
          <p:cNvPr id="165900" name="流程圖: 文件 13"/>
          <p:cNvSpPr>
            <a:spLocks noChangeArrowheads="1"/>
          </p:cNvSpPr>
          <p:nvPr/>
        </p:nvSpPr>
        <p:spPr bwMode="auto">
          <a:xfrm>
            <a:off x="5651500" y="476250"/>
            <a:ext cx="2089150" cy="1008063"/>
          </a:xfrm>
          <a:prstGeom prst="flowChartDocument">
            <a:avLst/>
          </a:prstGeom>
          <a:solidFill>
            <a:srgbClr val="006600"/>
          </a:solidFill>
          <a:ln w="9525" algn="ctr">
            <a:solidFill>
              <a:schemeClr val="tx1"/>
            </a:solidFill>
            <a:round/>
            <a:headEnd/>
            <a:tailEnd/>
          </a:ln>
        </p:spPr>
        <p:txBody>
          <a:bodyPr wrap="none"/>
          <a:lstStyle/>
          <a:p>
            <a:pPr algn="ctr"/>
            <a:r>
              <a:rPr lang="zh-TW" altLang="en-US" sz="2400" b="1">
                <a:solidFill>
                  <a:schemeClr val="bg1"/>
                </a:solidFill>
                <a:latin typeface="Times New Roman" pitchFamily="18" charset="0"/>
                <a:ea typeface="標楷體" pitchFamily="65" charset="-120"/>
                <a:cs typeface="Times New Roman" pitchFamily="18" charset="0"/>
              </a:rPr>
              <a:t>簽發跟單</a:t>
            </a:r>
            <a:r>
              <a:rPr lang="en-US" altLang="zh-TW" sz="2400" b="1">
                <a:solidFill>
                  <a:schemeClr val="bg1"/>
                </a:solidFill>
                <a:latin typeface="Times New Roman" pitchFamily="18" charset="0"/>
                <a:ea typeface="標楷體" pitchFamily="65" charset="-120"/>
                <a:cs typeface="Times New Roman" pitchFamily="18" charset="0"/>
              </a:rPr>
              <a:t>LC</a:t>
            </a:r>
            <a:r>
              <a:rPr lang="zh-TW" altLang="en-US" sz="2400" b="1">
                <a:solidFill>
                  <a:schemeClr val="bg1"/>
                </a:solidFill>
                <a:latin typeface="Times New Roman" pitchFamily="18" charset="0"/>
                <a:ea typeface="標楷體" pitchFamily="65" charset="-120"/>
                <a:cs typeface="Times New Roman" pitchFamily="18" charset="0"/>
              </a:rPr>
              <a:t>作</a:t>
            </a:r>
            <a:endParaRPr lang="en-US" altLang="zh-TW" sz="2400" b="1">
              <a:solidFill>
                <a:schemeClr val="bg1"/>
              </a:solidFill>
              <a:latin typeface="Times New Roman" pitchFamily="18" charset="0"/>
              <a:ea typeface="標楷體" pitchFamily="65" charset="-120"/>
              <a:cs typeface="Times New Roman" pitchFamily="18" charset="0"/>
            </a:endParaRPr>
          </a:p>
          <a:p>
            <a:pPr algn="ctr"/>
            <a:r>
              <a:rPr lang="zh-TW" altLang="en-US" sz="2400" b="1">
                <a:solidFill>
                  <a:schemeClr val="bg1"/>
                </a:solidFill>
                <a:latin typeface="Times New Roman" pitchFamily="18" charset="0"/>
                <a:ea typeface="標楷體" pitchFamily="65" charset="-120"/>
                <a:cs typeface="Times New Roman" pitchFamily="18" charset="0"/>
              </a:rPr>
              <a:t>為貨款之支付</a:t>
            </a:r>
          </a:p>
        </p:txBody>
      </p:sp>
      <p:sp>
        <p:nvSpPr>
          <p:cNvPr id="165901" name="流程圖: 文件 14"/>
          <p:cNvSpPr>
            <a:spLocks noChangeArrowheads="1"/>
          </p:cNvSpPr>
          <p:nvPr/>
        </p:nvSpPr>
        <p:spPr bwMode="auto">
          <a:xfrm>
            <a:off x="1258888" y="4940300"/>
            <a:ext cx="2449512" cy="1585044"/>
          </a:xfrm>
          <a:prstGeom prst="flowChartDocument">
            <a:avLst/>
          </a:prstGeom>
          <a:solidFill>
            <a:srgbClr val="006600"/>
          </a:solidFill>
          <a:ln w="9525" algn="ctr">
            <a:solidFill>
              <a:schemeClr val="tx1"/>
            </a:solidFill>
            <a:round/>
            <a:headEnd/>
            <a:tailEnd/>
          </a:ln>
        </p:spPr>
        <p:txBody>
          <a:bodyPr wrap="none"/>
          <a:lstStyle/>
          <a:p>
            <a:r>
              <a:rPr lang="zh-TW" altLang="en-US" sz="2800" b="1" dirty="0">
                <a:solidFill>
                  <a:schemeClr val="bg1"/>
                </a:solidFill>
                <a:latin typeface="Times New Roman" pitchFamily="18" charset="0"/>
                <a:ea typeface="標楷體" pitchFamily="65" charset="-120"/>
                <a:cs typeface="Times New Roman" pitchFamily="18" charset="0"/>
              </a:rPr>
              <a:t>簽發擔保</a:t>
            </a:r>
            <a:r>
              <a:rPr lang="en-US" altLang="zh-TW" sz="2800" b="1" dirty="0">
                <a:solidFill>
                  <a:schemeClr val="bg1"/>
                </a:solidFill>
                <a:latin typeface="Times New Roman" pitchFamily="18" charset="0"/>
                <a:ea typeface="標楷體" pitchFamily="65" charset="-120"/>
                <a:cs typeface="Times New Roman" pitchFamily="18" charset="0"/>
              </a:rPr>
              <a:t>LC</a:t>
            </a:r>
          </a:p>
          <a:p>
            <a:r>
              <a:rPr lang="zh-TW" altLang="en-US" sz="2800" b="1" dirty="0">
                <a:solidFill>
                  <a:schemeClr val="bg1"/>
                </a:solidFill>
                <a:latin typeface="Times New Roman" pitchFamily="18" charset="0"/>
                <a:ea typeface="標楷體" pitchFamily="65" charset="-120"/>
                <a:cs typeface="Times New Roman" pitchFamily="18" charset="0"/>
              </a:rPr>
              <a:t>或保證函作為</a:t>
            </a:r>
            <a:endParaRPr lang="en-US" altLang="zh-TW" sz="2800" b="1" dirty="0">
              <a:solidFill>
                <a:schemeClr val="bg1"/>
              </a:solidFill>
              <a:latin typeface="Times New Roman" pitchFamily="18" charset="0"/>
              <a:ea typeface="標楷體" pitchFamily="65" charset="-120"/>
              <a:cs typeface="Times New Roman" pitchFamily="18" charset="0"/>
            </a:endParaRPr>
          </a:p>
          <a:p>
            <a:r>
              <a:rPr lang="zh-TW" altLang="en-US" sz="2800" b="1" dirty="0">
                <a:solidFill>
                  <a:schemeClr val="bg1"/>
                </a:solidFill>
                <a:latin typeface="Times New Roman" pitchFamily="18" charset="0"/>
                <a:ea typeface="標楷體" pitchFamily="65" charset="-120"/>
                <a:cs typeface="Times New Roman" pitchFamily="18" charset="0"/>
              </a:rPr>
              <a:t>履約之保證</a:t>
            </a:r>
            <a:endParaRPr lang="en-US" altLang="zh-TW" sz="2800" b="1" dirty="0">
              <a:solidFill>
                <a:schemeClr val="bg1"/>
              </a:solidFill>
              <a:latin typeface="Times New Roman" pitchFamily="18" charset="0"/>
              <a:ea typeface="標楷體" pitchFamily="65" charset="-120"/>
              <a:cs typeface="Times New Roman" pitchFamily="18" charset="0"/>
            </a:endParaRPr>
          </a:p>
          <a:p>
            <a:endParaRPr lang="zh-TW" altLang="en-US" sz="2400" b="1" dirty="0">
              <a:solidFill>
                <a:schemeClr val="accent1"/>
              </a:solidFill>
              <a:ea typeface="標楷體" pitchFamily="65" charset="-120"/>
              <a:cs typeface="Times New Roman" pitchFamily="18" charset="0"/>
            </a:endParaRPr>
          </a:p>
        </p:txBody>
      </p:sp>
      <p:cxnSp>
        <p:nvCxnSpPr>
          <p:cNvPr id="165902" name="直線接點 18"/>
          <p:cNvCxnSpPr>
            <a:cxnSpLocks noChangeShapeType="1"/>
          </p:cNvCxnSpPr>
          <p:nvPr/>
        </p:nvCxnSpPr>
        <p:spPr bwMode="auto">
          <a:xfrm>
            <a:off x="954088" y="2708275"/>
            <a:ext cx="0" cy="0"/>
          </a:xfrm>
          <a:prstGeom prst="line">
            <a:avLst/>
          </a:prstGeom>
          <a:noFill/>
          <a:ln w="9525" algn="ctr">
            <a:solidFill>
              <a:schemeClr val="tx1"/>
            </a:solidFill>
            <a:round/>
            <a:headEnd/>
            <a:tailEnd/>
          </a:ln>
        </p:spPr>
      </p:cxnSp>
      <p:cxnSp>
        <p:nvCxnSpPr>
          <p:cNvPr id="165903" name="圖案 22"/>
          <p:cNvCxnSpPr>
            <a:cxnSpLocks noChangeShapeType="1"/>
            <a:stCxn id="165898" idx="0"/>
          </p:cNvCxnSpPr>
          <p:nvPr/>
        </p:nvCxnSpPr>
        <p:spPr bwMode="auto">
          <a:xfrm rot="5400000" flipH="1" flipV="1">
            <a:off x="1817687" y="601663"/>
            <a:ext cx="360363" cy="973138"/>
          </a:xfrm>
          <a:prstGeom prst="bentConnector2">
            <a:avLst/>
          </a:prstGeom>
          <a:noFill/>
          <a:ln w="9525" algn="ctr">
            <a:solidFill>
              <a:schemeClr val="bg2"/>
            </a:solidFill>
            <a:round/>
            <a:headEnd/>
            <a:tailEnd type="arrow" w="med" len="med"/>
          </a:ln>
        </p:spPr>
      </p:cxnSp>
      <p:cxnSp>
        <p:nvCxnSpPr>
          <p:cNvPr id="165904" name="直線接點 27"/>
          <p:cNvCxnSpPr>
            <a:cxnSpLocks noChangeShapeType="1"/>
          </p:cNvCxnSpPr>
          <p:nvPr/>
        </p:nvCxnSpPr>
        <p:spPr bwMode="auto">
          <a:xfrm flipV="1">
            <a:off x="3635375" y="836613"/>
            <a:ext cx="2016125" cy="0"/>
          </a:xfrm>
          <a:prstGeom prst="line">
            <a:avLst/>
          </a:prstGeom>
          <a:noFill/>
          <a:ln w="9525" algn="ctr">
            <a:solidFill>
              <a:schemeClr val="bg2"/>
            </a:solidFill>
            <a:round/>
            <a:headEnd/>
            <a:tailEnd/>
          </a:ln>
        </p:spPr>
      </p:cxnSp>
      <p:cxnSp>
        <p:nvCxnSpPr>
          <p:cNvPr id="165905" name="圖案 31"/>
          <p:cNvCxnSpPr>
            <a:cxnSpLocks noChangeShapeType="1"/>
            <a:stCxn id="165900" idx="3"/>
            <a:endCxn id="165896" idx="0"/>
          </p:cNvCxnSpPr>
          <p:nvPr/>
        </p:nvCxnSpPr>
        <p:spPr bwMode="auto">
          <a:xfrm>
            <a:off x="7740650" y="981075"/>
            <a:ext cx="161925" cy="1368425"/>
          </a:xfrm>
          <a:prstGeom prst="bentConnector2">
            <a:avLst/>
          </a:prstGeom>
          <a:noFill/>
          <a:ln w="9525" algn="ctr">
            <a:solidFill>
              <a:schemeClr val="bg2"/>
            </a:solidFill>
            <a:round/>
            <a:headEnd/>
            <a:tailEnd type="arrow" w="med" len="med"/>
          </a:ln>
        </p:spPr>
      </p:cxnSp>
      <p:cxnSp>
        <p:nvCxnSpPr>
          <p:cNvPr id="165906" name="直線接點 33"/>
          <p:cNvCxnSpPr>
            <a:cxnSpLocks noChangeShapeType="1"/>
            <a:endCxn id="165899" idx="0"/>
          </p:cNvCxnSpPr>
          <p:nvPr/>
        </p:nvCxnSpPr>
        <p:spPr bwMode="auto">
          <a:xfrm>
            <a:off x="7812088" y="4005263"/>
            <a:ext cx="17462" cy="647700"/>
          </a:xfrm>
          <a:prstGeom prst="line">
            <a:avLst/>
          </a:prstGeom>
          <a:noFill/>
          <a:ln w="9525" algn="ctr">
            <a:solidFill>
              <a:schemeClr val="bg2"/>
            </a:solidFill>
            <a:round/>
            <a:headEnd/>
            <a:tailEnd/>
          </a:ln>
        </p:spPr>
      </p:cxnSp>
      <p:cxnSp>
        <p:nvCxnSpPr>
          <p:cNvPr id="165907" name="圖案 35"/>
          <p:cNvCxnSpPr>
            <a:cxnSpLocks noChangeShapeType="1"/>
            <a:stCxn id="165899" idx="2"/>
          </p:cNvCxnSpPr>
          <p:nvPr/>
        </p:nvCxnSpPr>
        <p:spPr bwMode="auto">
          <a:xfrm rot="5400000">
            <a:off x="7208838" y="5616575"/>
            <a:ext cx="287338" cy="954087"/>
          </a:xfrm>
          <a:prstGeom prst="bentConnector2">
            <a:avLst/>
          </a:prstGeom>
          <a:noFill/>
          <a:ln w="9525" algn="ctr">
            <a:solidFill>
              <a:schemeClr val="bg2"/>
            </a:solidFill>
            <a:round/>
            <a:headEnd/>
            <a:tailEnd type="arrow" w="med" len="med"/>
          </a:ln>
        </p:spPr>
      </p:cxnSp>
      <p:cxnSp>
        <p:nvCxnSpPr>
          <p:cNvPr id="165908" name="直線單箭頭接點 40"/>
          <p:cNvCxnSpPr>
            <a:cxnSpLocks noChangeShapeType="1"/>
          </p:cNvCxnSpPr>
          <p:nvPr/>
        </p:nvCxnSpPr>
        <p:spPr bwMode="auto">
          <a:xfrm flipV="1">
            <a:off x="1476375" y="4365625"/>
            <a:ext cx="0" cy="503238"/>
          </a:xfrm>
          <a:prstGeom prst="straightConnector1">
            <a:avLst/>
          </a:prstGeom>
          <a:noFill/>
          <a:ln w="9525" algn="ctr">
            <a:solidFill>
              <a:schemeClr val="bg2"/>
            </a:solidFill>
            <a:round/>
            <a:headEnd/>
            <a:tailEnd type="arrow" w="med" len="med"/>
          </a:ln>
        </p:spPr>
      </p:cxnSp>
      <p:sp>
        <p:nvSpPr>
          <p:cNvPr id="165909" name="投影片編號版面配置區 23"/>
          <p:cNvSpPr>
            <a:spLocks noGrp="1"/>
          </p:cNvSpPr>
          <p:nvPr>
            <p:ph type="sldNum" sz="quarter" idx="12"/>
          </p:nvPr>
        </p:nvSpPr>
        <p:spPr>
          <a:noFill/>
        </p:spPr>
        <p:txBody>
          <a:bodyPr/>
          <a:lstStyle/>
          <a:p>
            <a:fld id="{7F319FA7-202B-4813-B543-C8028A0D282F}" type="slidenum">
              <a:rPr lang="zh-TW" altLang="en-US" smtClean="0">
                <a:latin typeface="Arial" pitchFamily="34" charset="0"/>
                <a:ea typeface="新細明體" pitchFamily="18" charset="-120"/>
              </a:rPr>
              <a:pPr/>
              <a:t>388</a:t>
            </a:fld>
            <a:endParaRPr lang="en-US" altLang="zh-TW" smtClean="0">
              <a:latin typeface="Arial" pitchFamily="34" charset="0"/>
              <a:ea typeface="新細明體" pitchFamily="18" charset="-120"/>
            </a:endParaRPr>
          </a:p>
        </p:txBody>
      </p:sp>
      <p:cxnSp>
        <p:nvCxnSpPr>
          <p:cNvPr id="165910" name="直線接點 25"/>
          <p:cNvCxnSpPr>
            <a:cxnSpLocks noChangeShapeType="1"/>
            <a:endCxn id="165898" idx="2"/>
          </p:cNvCxnSpPr>
          <p:nvPr/>
        </p:nvCxnSpPr>
        <p:spPr bwMode="auto">
          <a:xfrm flipH="1" flipV="1">
            <a:off x="1511300" y="2420938"/>
            <a:ext cx="1588" cy="296862"/>
          </a:xfrm>
          <a:prstGeom prst="line">
            <a:avLst/>
          </a:prstGeom>
          <a:noFill/>
          <a:ln w="9525" algn="ctr">
            <a:solidFill>
              <a:schemeClr val="tx1"/>
            </a:solidFill>
            <a:miter lim="800000"/>
            <a:headEnd/>
            <a:tailEnd/>
          </a:ln>
        </p:spPr>
      </p:cxnSp>
      <p:cxnSp>
        <p:nvCxnSpPr>
          <p:cNvPr id="165911" name="圖案 29"/>
          <p:cNvCxnSpPr>
            <a:cxnSpLocks noChangeShapeType="1"/>
            <a:stCxn id="165898" idx="0"/>
          </p:cNvCxnSpPr>
          <p:nvPr/>
        </p:nvCxnSpPr>
        <p:spPr bwMode="auto">
          <a:xfrm rot="5400000" flipH="1" flipV="1">
            <a:off x="1709738" y="638175"/>
            <a:ext cx="431800" cy="828675"/>
          </a:xfrm>
          <a:prstGeom prst="bentConnector2">
            <a:avLst/>
          </a:prstGeom>
          <a:noFill/>
          <a:ln w="9525" algn="ctr">
            <a:solidFill>
              <a:schemeClr val="tx1"/>
            </a:solidFill>
            <a:miter lim="800000"/>
            <a:headEnd/>
            <a:tailEnd type="arrow" w="med" len="med"/>
          </a:ln>
        </p:spPr>
      </p:cxnSp>
      <p:cxnSp>
        <p:nvCxnSpPr>
          <p:cNvPr id="165912" name="直線接點 31"/>
          <p:cNvCxnSpPr>
            <a:cxnSpLocks noChangeShapeType="1"/>
          </p:cNvCxnSpPr>
          <p:nvPr/>
        </p:nvCxnSpPr>
        <p:spPr bwMode="auto">
          <a:xfrm>
            <a:off x="3635375" y="836613"/>
            <a:ext cx="2016125" cy="0"/>
          </a:xfrm>
          <a:prstGeom prst="line">
            <a:avLst/>
          </a:prstGeom>
          <a:noFill/>
          <a:ln w="9525" algn="ctr">
            <a:solidFill>
              <a:schemeClr val="tx1"/>
            </a:solidFill>
            <a:miter lim="800000"/>
            <a:headEnd/>
            <a:tailEnd/>
          </a:ln>
        </p:spPr>
      </p:cxnSp>
      <p:cxnSp>
        <p:nvCxnSpPr>
          <p:cNvPr id="165913" name="肘形接點 33"/>
          <p:cNvCxnSpPr>
            <a:cxnSpLocks noChangeShapeType="1"/>
            <a:stCxn id="165900" idx="2"/>
          </p:cNvCxnSpPr>
          <p:nvPr/>
        </p:nvCxnSpPr>
        <p:spPr bwMode="auto">
          <a:xfrm rot="16200000" flipH="1">
            <a:off x="6536532" y="1577181"/>
            <a:ext cx="931862" cy="612775"/>
          </a:xfrm>
          <a:prstGeom prst="bentConnector3">
            <a:avLst>
              <a:gd name="adj1" fmla="val 50000"/>
            </a:avLst>
          </a:prstGeom>
          <a:noFill/>
          <a:ln w="9525" algn="ctr">
            <a:solidFill>
              <a:schemeClr val="tx1"/>
            </a:solidFill>
            <a:miter lim="800000"/>
            <a:headEnd/>
            <a:tailEnd type="arrow" w="med" len="med"/>
          </a:ln>
        </p:spPr>
      </p:cxnSp>
      <p:cxnSp>
        <p:nvCxnSpPr>
          <p:cNvPr id="165914" name="直線接點 35"/>
          <p:cNvCxnSpPr>
            <a:cxnSpLocks noChangeShapeType="1"/>
            <a:endCxn id="165899" idx="0"/>
          </p:cNvCxnSpPr>
          <p:nvPr/>
        </p:nvCxnSpPr>
        <p:spPr bwMode="auto">
          <a:xfrm>
            <a:off x="7812088" y="4005263"/>
            <a:ext cx="19050" cy="647700"/>
          </a:xfrm>
          <a:prstGeom prst="line">
            <a:avLst/>
          </a:prstGeom>
          <a:noFill/>
          <a:ln w="9525" algn="ctr">
            <a:solidFill>
              <a:schemeClr val="tx1"/>
            </a:solidFill>
            <a:miter lim="800000"/>
            <a:headEnd/>
            <a:tailEnd/>
          </a:ln>
        </p:spPr>
      </p:cxnSp>
      <p:cxnSp>
        <p:nvCxnSpPr>
          <p:cNvPr id="165915" name="圖案 37"/>
          <p:cNvCxnSpPr>
            <a:cxnSpLocks noChangeShapeType="1"/>
            <a:stCxn id="165899" idx="2"/>
          </p:cNvCxnSpPr>
          <p:nvPr/>
        </p:nvCxnSpPr>
        <p:spPr bwMode="auto">
          <a:xfrm rot="5400000">
            <a:off x="7209632" y="5544343"/>
            <a:ext cx="215900" cy="1027113"/>
          </a:xfrm>
          <a:prstGeom prst="bentConnector2">
            <a:avLst/>
          </a:prstGeom>
          <a:noFill/>
          <a:ln w="9525" algn="ctr">
            <a:solidFill>
              <a:schemeClr val="tx1"/>
            </a:solidFill>
            <a:miter lim="800000"/>
            <a:headEnd/>
            <a:tailEnd type="arrow" w="med" len="med"/>
          </a:ln>
        </p:spPr>
      </p:cxnSp>
      <p:cxnSp>
        <p:nvCxnSpPr>
          <p:cNvPr id="165916" name="肘形接點 42"/>
          <p:cNvCxnSpPr>
            <a:cxnSpLocks noChangeShapeType="1"/>
            <a:endCxn id="165901" idx="3"/>
          </p:cNvCxnSpPr>
          <p:nvPr/>
        </p:nvCxnSpPr>
        <p:spPr bwMode="auto">
          <a:xfrm rot="10800000">
            <a:off x="3708400" y="5732823"/>
            <a:ext cx="1943100" cy="288569"/>
          </a:xfrm>
          <a:prstGeom prst="bentConnector3">
            <a:avLst>
              <a:gd name="adj1" fmla="val 50000"/>
            </a:avLst>
          </a:prstGeom>
          <a:noFill/>
          <a:ln w="9525" algn="ctr">
            <a:solidFill>
              <a:schemeClr val="tx1"/>
            </a:solidFill>
            <a:miter lim="800000"/>
            <a:headEnd/>
            <a:tailEnd/>
          </a:ln>
        </p:spPr>
      </p:cxnSp>
      <p:cxnSp>
        <p:nvCxnSpPr>
          <p:cNvPr id="165917" name="圖案 44"/>
          <p:cNvCxnSpPr>
            <a:cxnSpLocks noChangeShapeType="1"/>
            <a:stCxn id="165901" idx="1"/>
          </p:cNvCxnSpPr>
          <p:nvPr/>
        </p:nvCxnSpPr>
        <p:spPr bwMode="auto">
          <a:xfrm rot="10800000">
            <a:off x="755650" y="4365628"/>
            <a:ext cx="503238" cy="1367195"/>
          </a:xfrm>
          <a:prstGeom prst="bentConnector2">
            <a:avLst/>
          </a:prstGeom>
          <a:noFill/>
          <a:ln w="9525" algn="ctr">
            <a:solidFill>
              <a:schemeClr val="tx1"/>
            </a:solidFill>
            <a:miter lim="800000"/>
            <a:headEnd/>
            <a:tailEnd type="arrow" w="med" len="med"/>
          </a:ln>
        </p:spPr>
      </p:cxnSp>
    </p:spTree>
    <p:extLst>
      <p:ext uri="{BB962C8B-B14F-4D97-AF65-F5344CB8AC3E}">
        <p14:creationId xmlns:p14="http://schemas.microsoft.com/office/powerpoint/2010/main" xmlns="" val="741041271"/>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57200" y="152400"/>
            <a:ext cx="8229600" cy="1188368"/>
          </a:xfrm>
        </p:spPr>
        <p:txBody>
          <a:bodyPr>
            <a:noAutofit/>
          </a:bodyPr>
          <a:lstStyle/>
          <a:p>
            <a:pPr algn="ctr"/>
            <a:r>
              <a:rPr lang="zh-TW" altLang="zh-TW" sz="3600" b="1" dirty="0" smtClean="0">
                <a:latin typeface="Times New Roman" panose="02020603050405020304" pitchFamily="18" charset="0"/>
                <a:cs typeface="Times New Roman" panose="02020603050405020304" pitchFamily="18" charset="0"/>
              </a:rPr>
              <a:t>預付款</a:t>
            </a:r>
            <a:r>
              <a:rPr lang="en-US" altLang="zh-TW" sz="3600" b="1" dirty="0" smtClean="0">
                <a:latin typeface="Times New Roman" panose="02020603050405020304" pitchFamily="18" charset="0"/>
                <a:cs typeface="Times New Roman" panose="02020603050405020304" pitchFamily="18" charset="0"/>
              </a:rPr>
              <a:t>(</a:t>
            </a:r>
            <a:r>
              <a:rPr lang="zh-TW" altLang="zh-TW" sz="3600" b="1" dirty="0" smtClean="0">
                <a:latin typeface="Times New Roman" panose="02020603050405020304" pitchFamily="18" charset="0"/>
                <a:cs typeface="Times New Roman" panose="02020603050405020304" pitchFamily="18" charset="0"/>
              </a:rPr>
              <a:t>或償還</a:t>
            </a:r>
            <a:r>
              <a:rPr lang="en-US" altLang="zh-TW" sz="3600" b="1" dirty="0" smtClean="0">
                <a:latin typeface="Times New Roman" panose="02020603050405020304" pitchFamily="18" charset="0"/>
                <a:cs typeface="Times New Roman" panose="02020603050405020304" pitchFamily="18" charset="0"/>
              </a:rPr>
              <a:t>)</a:t>
            </a:r>
            <a:r>
              <a:rPr lang="zh-TW" altLang="zh-TW" sz="3600" b="1" dirty="0" smtClean="0">
                <a:latin typeface="Times New Roman" panose="02020603050405020304" pitchFamily="18" charset="0"/>
                <a:cs typeface="Times New Roman" panose="02020603050405020304" pitchFamily="18" charset="0"/>
              </a:rPr>
              <a:t>保證</a:t>
            </a:r>
            <a:r>
              <a:rPr lang="en-US" altLang="zh-TW" sz="3600" b="1" dirty="0">
                <a:latin typeface="Times New Roman" panose="02020603050405020304" pitchFamily="18" charset="0"/>
                <a:cs typeface="Times New Roman" panose="02020603050405020304" pitchFamily="18" charset="0"/>
              </a:rPr>
              <a:t>(</a:t>
            </a:r>
            <a:r>
              <a:rPr lang="en-US" altLang="zh-TW" sz="3600" b="1" dirty="0" smtClean="0">
                <a:latin typeface="Times New Roman" panose="02020603050405020304" pitchFamily="18" charset="0"/>
                <a:cs typeface="Times New Roman" panose="02020603050405020304" pitchFamily="18" charset="0"/>
              </a:rPr>
              <a:t>The advance (or repayment) guarantee</a:t>
            </a:r>
            <a:r>
              <a:rPr lang="zh-TW" altLang="zh-TW" sz="3600" b="1" dirty="0">
                <a:latin typeface="Times New Roman" panose="02020603050405020304" pitchFamily="18" charset="0"/>
                <a:cs typeface="Times New Roman" panose="02020603050405020304" pitchFamily="18" charset="0"/>
              </a:rPr>
              <a:t>）</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389</a:t>
            </a:fld>
            <a:endParaRPr lang="zh-TW" altLang="en-US"/>
          </a:p>
        </p:txBody>
      </p:sp>
      <p:sp>
        <p:nvSpPr>
          <p:cNvPr id="7" name="內容版面配置區 6"/>
          <p:cNvSpPr>
            <a:spLocks noGrp="1"/>
          </p:cNvSpPr>
          <p:nvPr>
            <p:ph sz="quarter" idx="1"/>
          </p:nvPr>
        </p:nvSpPr>
        <p:spPr>
          <a:xfrm>
            <a:off x="457200" y="1484784"/>
            <a:ext cx="8229600" cy="4672176"/>
          </a:xfrm>
        </p:spPr>
        <p:txBody>
          <a:bodyPr>
            <a:normAutofit/>
          </a:bodyPr>
          <a:lstStyle/>
          <a:p>
            <a:r>
              <a:rPr lang="zh-TW" altLang="zh-TW" sz="3200" b="1" dirty="0"/>
              <a:t>在大金額且契約存續期間較長之</a:t>
            </a:r>
            <a:r>
              <a:rPr lang="zh-TW" altLang="zh-TW" sz="3200" b="1" dirty="0" smtClean="0"/>
              <a:t>交易</a:t>
            </a:r>
            <a:r>
              <a:rPr lang="en-US" altLang="zh-TW" sz="3200" b="1" dirty="0" smtClean="0"/>
              <a:t>,</a:t>
            </a:r>
            <a:r>
              <a:rPr lang="zh-TW" altLang="zh-TW" sz="3200" b="1" dirty="0" smtClean="0"/>
              <a:t>契約</a:t>
            </a:r>
            <a:r>
              <a:rPr lang="zh-TW" altLang="zh-TW" sz="3200" b="1" dirty="0"/>
              <a:t>將規定承包商或供應商得於契約或交易完成</a:t>
            </a:r>
            <a:r>
              <a:rPr lang="zh-TW" altLang="zh-TW" sz="3200" b="1" dirty="0" smtClean="0"/>
              <a:t>前</a:t>
            </a:r>
            <a:r>
              <a:rPr lang="en-US" altLang="zh-TW" sz="3200" b="1" dirty="0" smtClean="0"/>
              <a:t>,</a:t>
            </a:r>
            <a:r>
              <a:rPr lang="zh-TW" altLang="zh-TW" sz="3200" b="1" dirty="0" smtClean="0"/>
              <a:t>先行</a:t>
            </a:r>
            <a:r>
              <a:rPr lang="zh-TW" altLang="zh-TW" sz="3200" b="1" dirty="0"/>
              <a:t>支領部份</a:t>
            </a:r>
            <a:r>
              <a:rPr lang="zh-TW" altLang="zh-TW" sz="3200" b="1" dirty="0" smtClean="0"/>
              <a:t>款項</a:t>
            </a:r>
            <a:r>
              <a:rPr lang="en-US" altLang="zh-TW" sz="3200" b="1" dirty="0" smtClean="0"/>
              <a:t>,</a:t>
            </a:r>
            <a:r>
              <a:rPr lang="zh-TW" altLang="zh-TW" sz="3200" b="1" dirty="0" smtClean="0"/>
              <a:t>但</a:t>
            </a:r>
            <a:r>
              <a:rPr lang="zh-TW" altLang="zh-TW" sz="3200" b="1" dirty="0"/>
              <a:t>為確保承包商或供應商支領預付款</a:t>
            </a:r>
            <a:r>
              <a:rPr lang="zh-TW" altLang="zh-TW" sz="3200" b="1" dirty="0" smtClean="0"/>
              <a:t>後</a:t>
            </a:r>
            <a:r>
              <a:rPr lang="en-US" altLang="zh-TW" sz="3200" b="1" dirty="0" smtClean="0"/>
              <a:t>,</a:t>
            </a:r>
            <a:r>
              <a:rPr lang="zh-TW" altLang="zh-TW" sz="3200" b="1" dirty="0" smtClean="0"/>
              <a:t>仍</a:t>
            </a:r>
            <a:r>
              <a:rPr lang="zh-TW" altLang="zh-TW" sz="3200" b="1" dirty="0"/>
              <a:t>確實履行</a:t>
            </a:r>
            <a:r>
              <a:rPr lang="zh-TW" altLang="zh-TW" sz="3200" b="1" dirty="0" smtClean="0"/>
              <a:t>契約</a:t>
            </a:r>
            <a:r>
              <a:rPr lang="en-US" altLang="zh-TW" sz="3200" b="1" dirty="0" smtClean="0"/>
              <a:t>,</a:t>
            </a:r>
            <a:r>
              <a:rPr lang="zh-TW" altLang="zh-TW" sz="3200" b="1" dirty="0" smtClean="0"/>
              <a:t>而</a:t>
            </a:r>
            <a:r>
              <a:rPr lang="zh-TW" altLang="zh-TW" sz="3200" b="1" dirty="0"/>
              <a:t>要求提供之</a:t>
            </a:r>
            <a:r>
              <a:rPr lang="zh-TW" altLang="zh-TW" sz="3200" b="1" dirty="0" smtClean="0"/>
              <a:t>保證</a:t>
            </a:r>
            <a:r>
              <a:rPr lang="en-US" altLang="zh-TW" sz="3200" b="1" dirty="0" smtClean="0"/>
              <a:t>.</a:t>
            </a:r>
            <a:endParaRPr lang="zh-TW" altLang="en-US" sz="3200" b="1" dirty="0"/>
          </a:p>
        </p:txBody>
      </p:sp>
    </p:spTree>
    <p:extLst>
      <p:ext uri="{BB962C8B-B14F-4D97-AF65-F5344CB8AC3E}">
        <p14:creationId xmlns:p14="http://schemas.microsoft.com/office/powerpoint/2010/main" xmlns="" val="1541546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000" b="1" dirty="0"/>
              <a:t>FTA</a:t>
            </a:r>
            <a:r>
              <a:rPr lang="zh-TW" altLang="zh-TW" sz="4000" b="1" dirty="0"/>
              <a:t>之定義</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39</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自由貿易協定</a:t>
            </a:r>
            <a:r>
              <a:rPr lang="en-US" altLang="zh-TW" sz="3200" b="1" dirty="0"/>
              <a:t>(Free Trade Agreement, FTA)</a:t>
            </a:r>
            <a:r>
              <a:rPr lang="zh-TW" altLang="zh-TW" sz="3200" b="1" dirty="0"/>
              <a:t>是兩個或以上的國家為達成更緊密經濟整合目的所簽訂的約束性</a:t>
            </a:r>
            <a:r>
              <a:rPr lang="zh-TW" altLang="zh-TW" sz="3200" b="1" dirty="0" smtClean="0"/>
              <a:t>條款</a:t>
            </a:r>
            <a:r>
              <a:rPr lang="en-US" altLang="zh-TW" sz="3200" b="1" dirty="0" smtClean="0"/>
              <a:t>.</a:t>
            </a:r>
            <a:endParaRPr lang="zh-TW" altLang="en-US" sz="3200" b="1" dirty="0"/>
          </a:p>
        </p:txBody>
      </p:sp>
    </p:spTree>
    <p:extLst>
      <p:ext uri="{BB962C8B-B14F-4D97-AF65-F5344CB8AC3E}">
        <p14:creationId xmlns:p14="http://schemas.microsoft.com/office/powerpoint/2010/main" xmlns="" val="122637490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保留款</a:t>
            </a:r>
            <a:r>
              <a:rPr lang="zh-TW" altLang="zh-TW" sz="3600" b="1" dirty="0" smtClean="0">
                <a:latin typeface="Times New Roman" panose="02020603050405020304" pitchFamily="18" charset="0"/>
                <a:cs typeface="Times New Roman" panose="02020603050405020304" pitchFamily="18" charset="0"/>
              </a:rPr>
              <a:t>保證</a:t>
            </a:r>
            <a:r>
              <a:rPr lang="en-US" altLang="zh-TW" sz="3600" b="1" dirty="0" smtClean="0">
                <a:latin typeface="Times New Roman" panose="02020603050405020304" pitchFamily="18" charset="0"/>
                <a:cs typeface="Times New Roman" panose="02020603050405020304" pitchFamily="18" charset="0"/>
              </a:rPr>
              <a:t>(The </a:t>
            </a:r>
            <a:r>
              <a:rPr lang="en-US" altLang="zh-TW" sz="3600" b="1" dirty="0">
                <a:latin typeface="Times New Roman" panose="02020603050405020304" pitchFamily="18" charset="0"/>
                <a:cs typeface="Times New Roman" panose="02020603050405020304" pitchFamily="18" charset="0"/>
              </a:rPr>
              <a:t>retention </a:t>
            </a:r>
            <a:r>
              <a:rPr lang="en-US" altLang="zh-TW" sz="3600" b="1" dirty="0" smtClean="0">
                <a:latin typeface="Times New Roman" panose="02020603050405020304" pitchFamily="18" charset="0"/>
                <a:cs typeface="Times New Roman" panose="02020603050405020304" pitchFamily="18" charset="0"/>
              </a:rPr>
              <a:t>guarantee</a:t>
            </a:r>
            <a:r>
              <a:rPr lang="en-US" altLang="zh-TW" sz="3600" b="1" dirty="0">
                <a:latin typeface="Times New Roman" panose="02020603050405020304" pitchFamily="18" charset="0"/>
                <a:cs typeface="Times New Roman" panose="02020603050405020304" pitchFamily="18" charset="0"/>
              </a:rPr>
              <a:t>)</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390</a:t>
            </a:fld>
            <a:endParaRPr lang="zh-TW" altLang="en-US"/>
          </a:p>
        </p:txBody>
      </p:sp>
      <p:sp>
        <p:nvSpPr>
          <p:cNvPr id="7" name="內容版面配置區 6"/>
          <p:cNvSpPr>
            <a:spLocks noGrp="1"/>
          </p:cNvSpPr>
          <p:nvPr>
            <p:ph sz="quarter" idx="1"/>
          </p:nvPr>
        </p:nvSpPr>
        <p:spPr>
          <a:xfrm>
            <a:off x="323528" y="1219200"/>
            <a:ext cx="8363272" cy="4937760"/>
          </a:xfrm>
        </p:spPr>
        <p:txBody>
          <a:bodyPr>
            <a:normAutofit/>
          </a:bodyPr>
          <a:lstStyle/>
          <a:p>
            <a:r>
              <a:rPr lang="zh-TW" altLang="zh-TW" sz="3200" b="1" dirty="0"/>
              <a:t>於營建或工程合約</a:t>
            </a:r>
            <a:r>
              <a:rPr lang="zh-TW" altLang="zh-TW" sz="3200" b="1" dirty="0" smtClean="0"/>
              <a:t>中</a:t>
            </a:r>
            <a:r>
              <a:rPr lang="en-US" altLang="zh-TW" sz="3200" b="1" dirty="0" smtClean="0"/>
              <a:t>,</a:t>
            </a:r>
            <a:r>
              <a:rPr lang="zh-TW" altLang="zh-TW" sz="3200" b="1" dirty="0" smtClean="0"/>
              <a:t>業主</a:t>
            </a:r>
            <a:r>
              <a:rPr lang="zh-TW" altLang="zh-TW" sz="3200" b="1" dirty="0"/>
              <a:t>為避免已完工之營建</a:t>
            </a:r>
            <a:r>
              <a:rPr lang="zh-TW" altLang="zh-TW" sz="3200" b="1" dirty="0" smtClean="0"/>
              <a:t>工程</a:t>
            </a:r>
            <a:r>
              <a:rPr lang="en-US" altLang="zh-TW" sz="3200" b="1" dirty="0" smtClean="0"/>
              <a:t>,</a:t>
            </a:r>
            <a:r>
              <a:rPr lang="zh-TW" altLang="zh-TW" sz="3200" b="1" dirty="0" smtClean="0"/>
              <a:t>有</a:t>
            </a:r>
            <a:r>
              <a:rPr lang="zh-TW" altLang="zh-TW" sz="3200" b="1" dirty="0"/>
              <a:t>未能及時發現之</a:t>
            </a:r>
            <a:r>
              <a:rPr lang="zh-TW" altLang="zh-TW" sz="3200" b="1" dirty="0" smtClean="0"/>
              <a:t>瑕疵</a:t>
            </a:r>
            <a:r>
              <a:rPr lang="en-US" altLang="zh-TW" sz="3200" b="1" dirty="0" smtClean="0"/>
              <a:t>,</a:t>
            </a:r>
            <a:r>
              <a:rPr lang="zh-TW" altLang="zh-TW" sz="3200" b="1" dirty="0" smtClean="0"/>
              <a:t>故</a:t>
            </a:r>
            <a:r>
              <a:rPr lang="zh-TW" altLang="zh-TW" sz="3200" b="1" dirty="0"/>
              <a:t>依合約</a:t>
            </a:r>
            <a:r>
              <a:rPr lang="zh-TW" altLang="zh-TW" sz="3200" b="1" dirty="0" smtClean="0"/>
              <a:t>規定</a:t>
            </a:r>
            <a:r>
              <a:rPr lang="en-US" altLang="zh-TW" sz="3200" b="1" dirty="0" smtClean="0"/>
              <a:t>,</a:t>
            </a:r>
            <a:r>
              <a:rPr lang="zh-TW" altLang="zh-TW" sz="3200" b="1" dirty="0" smtClean="0"/>
              <a:t>於</a:t>
            </a:r>
            <a:r>
              <a:rPr lang="zh-TW" altLang="zh-TW" sz="3200" b="1" dirty="0"/>
              <a:t>應按工程進度交付之工程</a:t>
            </a:r>
            <a:r>
              <a:rPr lang="zh-TW" altLang="zh-TW" sz="3200" b="1" dirty="0" smtClean="0"/>
              <a:t>款項</a:t>
            </a:r>
            <a:r>
              <a:rPr lang="en-US" altLang="zh-TW" sz="3200" b="1" dirty="0" smtClean="0"/>
              <a:t>,</a:t>
            </a:r>
            <a:r>
              <a:rPr lang="zh-TW" altLang="zh-TW" sz="3200" b="1" dirty="0" smtClean="0"/>
              <a:t>保留</a:t>
            </a:r>
            <a:r>
              <a:rPr lang="zh-TW" altLang="zh-TW" sz="3200" b="1" dirty="0"/>
              <a:t>一定之</a:t>
            </a:r>
            <a:r>
              <a:rPr lang="zh-TW" altLang="zh-TW" sz="3200" b="1" dirty="0" smtClean="0"/>
              <a:t>金額</a:t>
            </a:r>
            <a:r>
              <a:rPr lang="en-US" altLang="zh-TW" sz="3200" b="1" dirty="0" smtClean="0"/>
              <a:t>,</a:t>
            </a:r>
            <a:r>
              <a:rPr lang="zh-TW" altLang="zh-TW" sz="3200" b="1" dirty="0" smtClean="0"/>
              <a:t>於</a:t>
            </a:r>
            <a:r>
              <a:rPr lang="zh-TW" altLang="zh-TW" sz="3200" b="1" dirty="0"/>
              <a:t>一定期間經過</a:t>
            </a:r>
            <a:r>
              <a:rPr lang="zh-TW" altLang="zh-TW" sz="3200" b="1" dirty="0" smtClean="0"/>
              <a:t>後</a:t>
            </a:r>
            <a:r>
              <a:rPr lang="en-US" altLang="zh-TW" sz="3200" b="1" dirty="0" smtClean="0"/>
              <a:t>,</a:t>
            </a:r>
            <a:r>
              <a:rPr lang="zh-TW" altLang="zh-TW" sz="3200" b="1" dirty="0" smtClean="0"/>
              <a:t>再</a:t>
            </a:r>
            <a:r>
              <a:rPr lang="zh-TW" altLang="zh-TW" sz="3200" b="1" dirty="0"/>
              <a:t>支付予</a:t>
            </a:r>
            <a:r>
              <a:rPr lang="zh-TW" altLang="zh-TW" sz="3200" b="1" dirty="0" smtClean="0"/>
              <a:t>承包商</a:t>
            </a:r>
            <a:r>
              <a:rPr lang="en-US" altLang="zh-TW" sz="3200" b="1" dirty="0" smtClean="0"/>
              <a:t>,</a:t>
            </a:r>
            <a:r>
              <a:rPr lang="zh-TW" altLang="zh-TW" sz="3200" b="1" dirty="0" smtClean="0"/>
              <a:t>而</a:t>
            </a:r>
            <a:r>
              <a:rPr lang="zh-TW" altLang="zh-TW" sz="3200" b="1" dirty="0"/>
              <a:t>用於取代此等保留款項之保證即屬</a:t>
            </a:r>
            <a:r>
              <a:rPr lang="zh-TW" altLang="zh-TW" sz="3200" b="1" dirty="0" smtClean="0"/>
              <a:t>之</a:t>
            </a:r>
            <a:r>
              <a:rPr lang="en-US" altLang="zh-TW" sz="3200" b="1" dirty="0" smtClean="0"/>
              <a:t>.</a:t>
            </a:r>
            <a:endParaRPr lang="zh-TW" altLang="en-US" sz="3200" b="1" dirty="0"/>
          </a:p>
        </p:txBody>
      </p:sp>
    </p:spTree>
    <p:extLst>
      <p:ext uri="{BB962C8B-B14F-4D97-AF65-F5344CB8AC3E}">
        <p14:creationId xmlns:p14="http://schemas.microsoft.com/office/powerpoint/2010/main" xmlns="" val="1541546272"/>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57200" y="152400"/>
            <a:ext cx="8229600" cy="1188368"/>
          </a:xfrm>
        </p:spPr>
        <p:txBody>
          <a:bodyPr>
            <a:noAutofit/>
          </a:bodyPr>
          <a:lstStyle/>
          <a:p>
            <a:pPr algn="ctr"/>
            <a:r>
              <a:rPr lang="zh-TW" altLang="zh-TW" sz="3600" b="1" dirty="0" smtClean="0"/>
              <a:t>維護</a:t>
            </a:r>
            <a:r>
              <a:rPr lang="en-US" altLang="zh-TW" sz="3600" b="1" dirty="0" smtClean="0"/>
              <a:t>(</a:t>
            </a:r>
            <a:r>
              <a:rPr lang="zh-TW" altLang="zh-TW" sz="3600" b="1" dirty="0" smtClean="0"/>
              <a:t>或</a:t>
            </a:r>
            <a:r>
              <a:rPr lang="zh-TW" altLang="zh-TW" sz="3600" b="1" dirty="0"/>
              <a:t>保</a:t>
            </a:r>
            <a:r>
              <a:rPr lang="zh-TW" altLang="zh-TW" sz="3600" b="1" dirty="0" smtClean="0"/>
              <a:t>固</a:t>
            </a:r>
            <a:r>
              <a:rPr lang="en-US" altLang="zh-TW" sz="3600" b="1" dirty="0" smtClean="0"/>
              <a:t>)</a:t>
            </a:r>
            <a:r>
              <a:rPr lang="zh-TW" altLang="zh-TW" sz="3600" b="1" dirty="0" smtClean="0"/>
              <a:t>保證</a:t>
            </a:r>
            <a:r>
              <a:rPr lang="en-US" altLang="zh-TW" sz="3600" b="1" dirty="0"/>
              <a:t>(</a:t>
            </a:r>
            <a:r>
              <a:rPr lang="en-US" altLang="zh-TW" sz="3600" b="1" dirty="0" smtClean="0"/>
              <a:t>The maintenance (or warranty</a:t>
            </a:r>
            <a:r>
              <a:rPr lang="en-US" altLang="zh-TW" sz="3600" b="1" dirty="0"/>
              <a:t>)</a:t>
            </a:r>
            <a:r>
              <a:rPr lang="en-US" altLang="zh-TW" sz="3600" b="1" dirty="0" smtClean="0"/>
              <a:t> guarantee</a:t>
            </a:r>
            <a:r>
              <a:rPr lang="en-US" altLang="zh-TW" sz="3600" b="1" dirty="0"/>
              <a:t>)</a:t>
            </a:r>
            <a:endParaRPr lang="zh-TW" altLang="en-US" sz="36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391</a:t>
            </a:fld>
            <a:endParaRPr lang="zh-TW" altLang="en-US"/>
          </a:p>
        </p:txBody>
      </p:sp>
      <p:sp>
        <p:nvSpPr>
          <p:cNvPr id="7" name="內容版面配置區 6"/>
          <p:cNvSpPr>
            <a:spLocks noGrp="1"/>
          </p:cNvSpPr>
          <p:nvPr>
            <p:ph sz="quarter" idx="1"/>
          </p:nvPr>
        </p:nvSpPr>
        <p:spPr>
          <a:xfrm>
            <a:off x="457200" y="1628800"/>
            <a:ext cx="8229600" cy="4528160"/>
          </a:xfrm>
        </p:spPr>
        <p:txBody>
          <a:bodyPr>
            <a:normAutofit/>
          </a:bodyPr>
          <a:lstStyle/>
          <a:p>
            <a:r>
              <a:rPr lang="zh-TW" altLang="zh-TW" sz="3200" b="1" dirty="0"/>
              <a:t>於營建或工程標的完工後一定</a:t>
            </a:r>
            <a:r>
              <a:rPr lang="zh-TW" altLang="zh-TW" sz="3200" b="1" dirty="0" smtClean="0"/>
              <a:t>期間</a:t>
            </a:r>
            <a:r>
              <a:rPr lang="en-US" altLang="zh-TW" sz="3200" b="1" dirty="0" smtClean="0"/>
              <a:t>,</a:t>
            </a:r>
            <a:r>
              <a:rPr lang="zh-TW" altLang="zh-TW" sz="3200" b="1" dirty="0" smtClean="0"/>
              <a:t>承包商</a:t>
            </a:r>
            <a:r>
              <a:rPr lang="zh-TW" altLang="zh-TW" sz="3200" b="1" dirty="0"/>
              <a:t>依約定須負責標的物之維修</a:t>
            </a:r>
            <a:r>
              <a:rPr lang="zh-TW" altLang="zh-TW" sz="3200" b="1" dirty="0" smtClean="0"/>
              <a:t>等</a:t>
            </a:r>
            <a:r>
              <a:rPr lang="en-US" altLang="zh-TW" sz="3200" b="1" dirty="0" smtClean="0"/>
              <a:t>,</a:t>
            </a:r>
            <a:r>
              <a:rPr lang="zh-TW" altLang="zh-TW" sz="3200" b="1" dirty="0" smtClean="0"/>
              <a:t>而</a:t>
            </a:r>
            <a:r>
              <a:rPr lang="zh-TW" altLang="zh-TW" sz="3200" b="1" dirty="0"/>
              <a:t>提供此等履約之</a:t>
            </a:r>
            <a:r>
              <a:rPr lang="zh-TW" altLang="zh-TW" sz="3200" b="1" dirty="0" smtClean="0"/>
              <a:t>保證</a:t>
            </a:r>
            <a:r>
              <a:rPr lang="en-US" altLang="zh-TW" sz="3200" b="1" dirty="0" smtClean="0"/>
              <a:t>,</a:t>
            </a:r>
            <a:r>
              <a:rPr lang="zh-TW" altLang="zh-TW" sz="3200" b="1" dirty="0" smtClean="0"/>
              <a:t>謂</a:t>
            </a:r>
            <a:r>
              <a:rPr lang="zh-TW" altLang="zh-TW" sz="3200" b="1" dirty="0"/>
              <a:t>之</a:t>
            </a:r>
            <a:r>
              <a:rPr lang="zh-TW" altLang="zh-TW" sz="3200" b="1" dirty="0" smtClean="0"/>
              <a:t>維護</a:t>
            </a:r>
            <a:r>
              <a:rPr lang="en-US" altLang="zh-TW" sz="3200" b="1" dirty="0" smtClean="0"/>
              <a:t>(</a:t>
            </a:r>
            <a:r>
              <a:rPr lang="zh-TW" altLang="zh-TW" sz="3200" b="1" dirty="0" smtClean="0"/>
              <a:t>或</a:t>
            </a:r>
            <a:r>
              <a:rPr lang="zh-TW" altLang="zh-TW" sz="3200" b="1" dirty="0"/>
              <a:t>保</a:t>
            </a:r>
            <a:r>
              <a:rPr lang="zh-TW" altLang="zh-TW" sz="3200" b="1" dirty="0" smtClean="0"/>
              <a:t>固</a:t>
            </a:r>
            <a:r>
              <a:rPr lang="en-US" altLang="zh-TW" sz="3200" b="1" dirty="0" smtClean="0"/>
              <a:t>)</a:t>
            </a:r>
            <a:r>
              <a:rPr lang="zh-TW" altLang="zh-TW" sz="3200" b="1" dirty="0" smtClean="0"/>
              <a:t>保證</a:t>
            </a:r>
            <a:r>
              <a:rPr lang="en-US" altLang="zh-TW" sz="3200" b="1" dirty="0" smtClean="0"/>
              <a:t>.</a:t>
            </a:r>
            <a:endParaRPr lang="zh-TW" altLang="en-US" sz="3200" b="1" dirty="0"/>
          </a:p>
        </p:txBody>
      </p:sp>
    </p:spTree>
    <p:extLst>
      <p:ext uri="{BB962C8B-B14F-4D97-AF65-F5344CB8AC3E}">
        <p14:creationId xmlns:p14="http://schemas.microsoft.com/office/powerpoint/2010/main" xmlns="" val="1541546272"/>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3600" b="1" dirty="0"/>
              <a:t>記帳</a:t>
            </a:r>
            <a:r>
              <a:rPr lang="en-US" altLang="zh-TW" sz="3600" b="1" dirty="0"/>
              <a:t>(Open Account)</a:t>
            </a:r>
            <a:r>
              <a:rPr lang="zh-TW" altLang="zh-TW" sz="3600" b="1" dirty="0"/>
              <a:t>保證</a:t>
            </a:r>
            <a:endParaRPr lang="zh-TW" altLang="en-US" sz="36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392</a:t>
            </a:fld>
            <a:endParaRPr lang="zh-TW" altLang="en-US"/>
          </a:p>
        </p:txBody>
      </p:sp>
      <p:sp>
        <p:nvSpPr>
          <p:cNvPr id="7" name="內容版面配置區 6"/>
          <p:cNvSpPr>
            <a:spLocks noGrp="1"/>
          </p:cNvSpPr>
          <p:nvPr>
            <p:ph sz="quarter" idx="1"/>
          </p:nvPr>
        </p:nvSpPr>
        <p:spPr>
          <a:xfrm>
            <a:off x="323528" y="1219200"/>
            <a:ext cx="8363272" cy="4937760"/>
          </a:xfrm>
        </p:spPr>
        <p:txBody>
          <a:bodyPr>
            <a:normAutofit/>
          </a:bodyPr>
          <a:lstStyle/>
          <a:p>
            <a:r>
              <a:rPr lang="zh-TW" altLang="zh-TW" sz="3200" b="1" dirty="0"/>
              <a:t>若買賣雙方約定以記帳方式</a:t>
            </a:r>
            <a:r>
              <a:rPr lang="en-US" altLang="zh-TW" sz="3200" b="1" dirty="0"/>
              <a:t>(O/A)</a:t>
            </a:r>
            <a:r>
              <a:rPr lang="zh-TW" altLang="zh-TW" sz="3200" b="1" dirty="0" smtClean="0"/>
              <a:t>交易</a:t>
            </a:r>
            <a:r>
              <a:rPr lang="en-US" altLang="zh-TW" sz="3200" b="1" dirty="0" smtClean="0"/>
              <a:t>,</a:t>
            </a:r>
            <a:r>
              <a:rPr lang="zh-TW" altLang="zh-TW" sz="3200" b="1" dirty="0" smtClean="0"/>
              <a:t>為</a:t>
            </a:r>
            <a:r>
              <a:rPr lang="zh-TW" altLang="zh-TW" sz="3200" b="1" dirty="0"/>
              <a:t>確保買方如期支付</a:t>
            </a:r>
            <a:r>
              <a:rPr lang="zh-TW" altLang="zh-TW" sz="3200" b="1" dirty="0" smtClean="0"/>
              <a:t>貨款</a:t>
            </a:r>
            <a:r>
              <a:rPr lang="en-US" altLang="zh-TW" sz="3200" b="1" dirty="0" smtClean="0"/>
              <a:t>,</a:t>
            </a:r>
            <a:r>
              <a:rPr lang="zh-TW" altLang="zh-TW" sz="3200" b="1" dirty="0" smtClean="0"/>
              <a:t>賣方</a:t>
            </a:r>
            <a:r>
              <a:rPr lang="zh-TW" altLang="zh-TW" sz="3200" b="1" dirty="0"/>
              <a:t>通常會要求記帳付款之</a:t>
            </a:r>
            <a:r>
              <a:rPr lang="zh-TW" altLang="zh-TW" sz="3200" b="1" dirty="0" smtClean="0"/>
              <a:t>保證</a:t>
            </a:r>
            <a:r>
              <a:rPr lang="en-US" altLang="zh-TW" sz="3200" b="1" dirty="0" smtClean="0"/>
              <a:t>,</a:t>
            </a:r>
            <a:r>
              <a:rPr lang="zh-TW" altLang="zh-TW" sz="3200" b="1" dirty="0" smtClean="0"/>
              <a:t>但</a:t>
            </a:r>
            <a:r>
              <a:rPr lang="zh-TW" altLang="zh-TW" sz="3200" b="1" dirty="0"/>
              <a:t>該保證函</a:t>
            </a:r>
            <a:r>
              <a:rPr lang="en-US" altLang="zh-TW" sz="3200" b="1" dirty="0"/>
              <a:t>(</a:t>
            </a:r>
            <a:r>
              <a:rPr lang="zh-TW" altLang="zh-TW" sz="3200" b="1" dirty="0"/>
              <a:t>或擔保信用狀</a:t>
            </a:r>
            <a:r>
              <a:rPr lang="en-US" altLang="zh-TW" sz="3200" b="1" dirty="0"/>
              <a:t>)</a:t>
            </a:r>
            <a:r>
              <a:rPr lang="zh-TW" altLang="zh-TW" sz="3200" b="1" dirty="0"/>
              <a:t>僅為違約求償保證之</a:t>
            </a:r>
            <a:r>
              <a:rPr lang="zh-TW" altLang="zh-TW" sz="3200" b="1" dirty="0" smtClean="0"/>
              <a:t>用</a:t>
            </a:r>
            <a:r>
              <a:rPr lang="en-US" altLang="zh-TW" sz="3200" b="1" dirty="0" smtClean="0"/>
              <a:t>,</a:t>
            </a:r>
            <a:r>
              <a:rPr lang="zh-TW" altLang="zh-TW" sz="3200" b="1" dirty="0" smtClean="0"/>
              <a:t>並不</a:t>
            </a:r>
            <a:r>
              <a:rPr lang="zh-TW" altLang="zh-TW" sz="3200" b="1" dirty="0"/>
              <a:t>直接作為付款之</a:t>
            </a:r>
            <a:r>
              <a:rPr lang="zh-TW" altLang="zh-TW" sz="3200" b="1" dirty="0" smtClean="0"/>
              <a:t>工具</a:t>
            </a:r>
            <a:r>
              <a:rPr lang="en-US" altLang="zh-TW" sz="3200" b="1" dirty="0" smtClean="0"/>
              <a:t>.</a:t>
            </a:r>
            <a:endParaRPr lang="zh-TW" altLang="en-US" sz="3200" b="1" dirty="0"/>
          </a:p>
        </p:txBody>
      </p:sp>
    </p:spTree>
    <p:extLst>
      <p:ext uri="{BB962C8B-B14F-4D97-AF65-F5344CB8AC3E}">
        <p14:creationId xmlns:p14="http://schemas.microsoft.com/office/powerpoint/2010/main" xmlns="" val="1541546272"/>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3" descr="銀行建築"/>
          <p:cNvPicPr>
            <a:picLocks noChangeAspect="1" noChangeArrowheads="1"/>
          </p:cNvPicPr>
          <p:nvPr/>
        </p:nvPicPr>
        <p:blipFill>
          <a:blip r:embed="rId2" cstate="print"/>
          <a:srcRect/>
          <a:stretch>
            <a:fillRect/>
          </a:stretch>
        </p:blipFill>
        <p:spPr bwMode="auto">
          <a:xfrm>
            <a:off x="0" y="5445125"/>
            <a:ext cx="1295400" cy="865188"/>
          </a:xfrm>
          <a:prstGeom prst="rect">
            <a:avLst/>
          </a:prstGeom>
          <a:noFill/>
          <a:ln w="9525">
            <a:noFill/>
            <a:miter lim="800000"/>
            <a:headEnd/>
            <a:tailEnd/>
          </a:ln>
        </p:spPr>
      </p:pic>
      <p:pic>
        <p:nvPicPr>
          <p:cNvPr id="163843" name="Picture 5" descr="工廠的煙囪冒著黑煙"/>
          <p:cNvPicPr>
            <a:picLocks noChangeAspect="1" noChangeArrowheads="1"/>
          </p:cNvPicPr>
          <p:nvPr/>
        </p:nvPicPr>
        <p:blipFill>
          <a:blip r:embed="rId3" cstate="print"/>
          <a:srcRect/>
          <a:stretch>
            <a:fillRect/>
          </a:stretch>
        </p:blipFill>
        <p:spPr bwMode="auto">
          <a:xfrm>
            <a:off x="7524750" y="908050"/>
            <a:ext cx="1474788" cy="1901825"/>
          </a:xfrm>
          <a:prstGeom prst="rect">
            <a:avLst/>
          </a:prstGeom>
          <a:noFill/>
          <a:ln w="9525">
            <a:noFill/>
            <a:miter lim="800000"/>
            <a:headEnd/>
            <a:tailEnd/>
          </a:ln>
        </p:spPr>
      </p:pic>
      <p:pic>
        <p:nvPicPr>
          <p:cNvPr id="163844" name="Picture 4" descr="j0205462"/>
          <p:cNvPicPr>
            <a:picLocks noChangeAspect="1" noChangeArrowheads="1"/>
          </p:cNvPicPr>
          <p:nvPr/>
        </p:nvPicPr>
        <p:blipFill>
          <a:blip r:embed="rId4" cstate="print"/>
          <a:srcRect/>
          <a:stretch>
            <a:fillRect/>
          </a:stretch>
        </p:blipFill>
        <p:spPr bwMode="auto">
          <a:xfrm>
            <a:off x="0" y="836613"/>
            <a:ext cx="1819275" cy="1233487"/>
          </a:xfrm>
          <a:prstGeom prst="rect">
            <a:avLst/>
          </a:prstGeom>
          <a:noFill/>
          <a:ln w="9525">
            <a:noFill/>
            <a:miter lim="800000"/>
            <a:headEnd/>
            <a:tailEnd/>
          </a:ln>
        </p:spPr>
      </p:pic>
      <p:sp>
        <p:nvSpPr>
          <p:cNvPr id="163845" name="矩形 4"/>
          <p:cNvSpPr>
            <a:spLocks noChangeArrowheads="1"/>
          </p:cNvSpPr>
          <p:nvPr/>
        </p:nvSpPr>
        <p:spPr bwMode="auto">
          <a:xfrm>
            <a:off x="0" y="188913"/>
            <a:ext cx="2051050" cy="503237"/>
          </a:xfrm>
          <a:prstGeom prst="rect">
            <a:avLst/>
          </a:prstGeom>
          <a:solidFill>
            <a:srgbClr val="008000"/>
          </a:solidFill>
          <a:ln w="9525" algn="ctr">
            <a:solidFill>
              <a:schemeClr val="tx1"/>
            </a:solidFill>
            <a:round/>
            <a:headEnd/>
            <a:tailEnd/>
          </a:ln>
        </p:spPr>
        <p:txBody>
          <a:bodyPr wrap="none"/>
          <a:lstStyle/>
          <a:p>
            <a:r>
              <a:rPr lang="zh-TW" altLang="en-US" sz="2400" b="1">
                <a:solidFill>
                  <a:schemeClr val="bg1"/>
                </a:solidFill>
                <a:latin typeface="Times New Roman" pitchFamily="18" charset="0"/>
                <a:ea typeface="標楷體" pitchFamily="65" charset="-120"/>
                <a:cs typeface="Times New Roman" pitchFamily="18" charset="0"/>
              </a:rPr>
              <a:t>申請人</a:t>
            </a:r>
            <a:r>
              <a:rPr lang="en-US" altLang="zh-TW" sz="2400" b="1">
                <a:solidFill>
                  <a:schemeClr val="bg1"/>
                </a:solidFill>
                <a:latin typeface="Times New Roman" pitchFamily="18" charset="0"/>
                <a:ea typeface="標楷體" pitchFamily="65" charset="-120"/>
                <a:cs typeface="Times New Roman" pitchFamily="18" charset="0"/>
              </a:rPr>
              <a:t>(</a:t>
            </a:r>
            <a:r>
              <a:rPr lang="zh-TW" altLang="en-US" sz="2400" b="1">
                <a:solidFill>
                  <a:schemeClr val="bg1"/>
                </a:solidFill>
                <a:latin typeface="Times New Roman" pitchFamily="18" charset="0"/>
                <a:ea typeface="標楷體" pitchFamily="65" charset="-120"/>
                <a:cs typeface="Times New Roman" pitchFamily="18" charset="0"/>
              </a:rPr>
              <a:t>買方</a:t>
            </a:r>
            <a:r>
              <a:rPr lang="en-US" altLang="zh-TW" sz="2400" b="1">
                <a:solidFill>
                  <a:schemeClr val="bg1"/>
                </a:solidFill>
                <a:latin typeface="Times New Roman" pitchFamily="18" charset="0"/>
                <a:ea typeface="標楷體" pitchFamily="65" charset="-120"/>
                <a:cs typeface="Times New Roman" pitchFamily="18" charset="0"/>
              </a:rPr>
              <a:t>)</a:t>
            </a:r>
            <a:endParaRPr lang="zh-TW" altLang="en-US" sz="2400" b="1">
              <a:solidFill>
                <a:schemeClr val="bg1"/>
              </a:solidFill>
              <a:latin typeface="Times New Roman" pitchFamily="18" charset="0"/>
              <a:ea typeface="標楷體" pitchFamily="65" charset="-120"/>
              <a:cs typeface="Times New Roman" pitchFamily="18" charset="0"/>
            </a:endParaRPr>
          </a:p>
        </p:txBody>
      </p:sp>
      <p:sp>
        <p:nvSpPr>
          <p:cNvPr id="163846" name="矩形 5"/>
          <p:cNvSpPr>
            <a:spLocks noChangeArrowheads="1"/>
          </p:cNvSpPr>
          <p:nvPr/>
        </p:nvSpPr>
        <p:spPr bwMode="auto">
          <a:xfrm>
            <a:off x="6948488" y="188913"/>
            <a:ext cx="2051050" cy="503237"/>
          </a:xfrm>
          <a:prstGeom prst="rect">
            <a:avLst/>
          </a:prstGeom>
          <a:solidFill>
            <a:srgbClr val="008000"/>
          </a:solidFill>
          <a:ln w="9525" algn="ctr">
            <a:solidFill>
              <a:schemeClr val="tx1"/>
            </a:solidFill>
            <a:round/>
            <a:headEnd/>
            <a:tailEnd/>
          </a:ln>
        </p:spPr>
        <p:txBody>
          <a:bodyPr wrap="none"/>
          <a:lstStyle/>
          <a:p>
            <a:r>
              <a:rPr lang="zh-TW" altLang="en-US" sz="2400" b="1">
                <a:solidFill>
                  <a:schemeClr val="bg1"/>
                </a:solidFill>
                <a:latin typeface="Times New Roman" pitchFamily="18" charset="0"/>
                <a:ea typeface="標楷體" pitchFamily="65" charset="-120"/>
                <a:cs typeface="Times New Roman" pitchFamily="18" charset="0"/>
              </a:rPr>
              <a:t>受益人</a:t>
            </a:r>
            <a:r>
              <a:rPr lang="en-US" altLang="zh-TW" sz="2400" b="1">
                <a:solidFill>
                  <a:schemeClr val="bg1"/>
                </a:solidFill>
                <a:latin typeface="Times New Roman" pitchFamily="18" charset="0"/>
                <a:ea typeface="標楷體" pitchFamily="65" charset="-120"/>
                <a:cs typeface="Times New Roman" pitchFamily="18" charset="0"/>
              </a:rPr>
              <a:t>(</a:t>
            </a:r>
            <a:r>
              <a:rPr lang="zh-TW" altLang="en-US" sz="2400" b="1">
                <a:solidFill>
                  <a:schemeClr val="bg1"/>
                </a:solidFill>
                <a:latin typeface="Times New Roman" pitchFamily="18" charset="0"/>
                <a:ea typeface="標楷體" pitchFamily="65" charset="-120"/>
                <a:cs typeface="Times New Roman" pitchFamily="18" charset="0"/>
              </a:rPr>
              <a:t>賣方</a:t>
            </a:r>
            <a:r>
              <a:rPr lang="en-US" altLang="zh-TW" sz="2400" b="1">
                <a:solidFill>
                  <a:schemeClr val="bg1"/>
                </a:solidFill>
                <a:latin typeface="Times New Roman" pitchFamily="18" charset="0"/>
                <a:ea typeface="標楷體" pitchFamily="65" charset="-120"/>
                <a:cs typeface="Times New Roman" pitchFamily="18" charset="0"/>
              </a:rPr>
              <a:t>)</a:t>
            </a:r>
            <a:endParaRPr lang="zh-TW" altLang="en-US" sz="2400" b="1">
              <a:solidFill>
                <a:schemeClr val="bg1"/>
              </a:solidFill>
              <a:latin typeface="Times New Roman" pitchFamily="18" charset="0"/>
              <a:ea typeface="標楷體" pitchFamily="65" charset="-120"/>
              <a:cs typeface="Times New Roman" pitchFamily="18" charset="0"/>
            </a:endParaRPr>
          </a:p>
        </p:txBody>
      </p:sp>
      <p:sp>
        <p:nvSpPr>
          <p:cNvPr id="163847" name="矩形 6"/>
          <p:cNvSpPr>
            <a:spLocks noChangeArrowheads="1"/>
          </p:cNvSpPr>
          <p:nvPr/>
        </p:nvSpPr>
        <p:spPr bwMode="auto">
          <a:xfrm>
            <a:off x="0" y="6353175"/>
            <a:ext cx="2627313" cy="504825"/>
          </a:xfrm>
          <a:prstGeom prst="rect">
            <a:avLst/>
          </a:prstGeom>
          <a:solidFill>
            <a:srgbClr val="008000"/>
          </a:solidFill>
          <a:ln w="9525" algn="ctr">
            <a:solidFill>
              <a:schemeClr val="tx1"/>
            </a:solidFill>
            <a:round/>
            <a:headEnd/>
            <a:tailEnd/>
          </a:ln>
        </p:spPr>
        <p:txBody>
          <a:bodyPr wrap="none"/>
          <a:lstStyle/>
          <a:p>
            <a:r>
              <a:rPr lang="zh-TW" altLang="en-US" sz="2400" b="1">
                <a:solidFill>
                  <a:schemeClr val="bg1"/>
                </a:solidFill>
                <a:latin typeface="Times New Roman" pitchFamily="18" charset="0"/>
                <a:ea typeface="標楷體" pitchFamily="65" charset="-120"/>
                <a:cs typeface="Times New Roman" pitchFamily="18" charset="0"/>
              </a:rPr>
              <a:t>保證人</a:t>
            </a:r>
            <a:r>
              <a:rPr lang="en-US" altLang="zh-TW" sz="2400" b="1">
                <a:solidFill>
                  <a:schemeClr val="bg1"/>
                </a:solidFill>
                <a:latin typeface="Times New Roman" pitchFamily="18" charset="0"/>
                <a:ea typeface="標楷體" pitchFamily="65" charset="-120"/>
                <a:cs typeface="Times New Roman" pitchFamily="18" charset="0"/>
              </a:rPr>
              <a:t>(</a:t>
            </a:r>
            <a:r>
              <a:rPr lang="zh-TW" altLang="en-US" sz="2400" b="1">
                <a:solidFill>
                  <a:schemeClr val="bg1"/>
                </a:solidFill>
                <a:latin typeface="Times New Roman" pitchFamily="18" charset="0"/>
                <a:ea typeface="標楷體" pitchFamily="65" charset="-120"/>
                <a:cs typeface="Times New Roman" pitchFamily="18" charset="0"/>
              </a:rPr>
              <a:t>開狀銀行</a:t>
            </a:r>
            <a:r>
              <a:rPr lang="en-US" altLang="zh-TW" sz="2400" b="1">
                <a:solidFill>
                  <a:schemeClr val="bg1"/>
                </a:solidFill>
                <a:latin typeface="Times New Roman" pitchFamily="18" charset="0"/>
                <a:ea typeface="標楷體" pitchFamily="65" charset="-120"/>
                <a:cs typeface="Times New Roman" pitchFamily="18" charset="0"/>
              </a:rPr>
              <a:t>)</a:t>
            </a:r>
            <a:endParaRPr lang="zh-TW" altLang="en-US" sz="2400" b="1">
              <a:solidFill>
                <a:schemeClr val="bg1"/>
              </a:solidFill>
              <a:latin typeface="Times New Roman" pitchFamily="18" charset="0"/>
              <a:ea typeface="標楷體" pitchFamily="65" charset="-120"/>
              <a:cs typeface="Times New Roman" pitchFamily="18" charset="0"/>
            </a:endParaRPr>
          </a:p>
        </p:txBody>
      </p:sp>
      <p:sp>
        <p:nvSpPr>
          <p:cNvPr id="163848" name="流程圖: 文件 7"/>
          <p:cNvSpPr>
            <a:spLocks noChangeArrowheads="1"/>
          </p:cNvSpPr>
          <p:nvPr/>
        </p:nvSpPr>
        <p:spPr bwMode="auto">
          <a:xfrm>
            <a:off x="2555875" y="0"/>
            <a:ext cx="2736850" cy="1295400"/>
          </a:xfrm>
          <a:prstGeom prst="flowChartDocument">
            <a:avLst/>
          </a:prstGeom>
          <a:solidFill>
            <a:srgbClr val="33CC33"/>
          </a:solidFill>
          <a:ln w="9525" algn="ctr">
            <a:solidFill>
              <a:schemeClr val="tx1"/>
            </a:solidFill>
            <a:round/>
            <a:headEnd/>
            <a:tailEnd/>
          </a:ln>
        </p:spPr>
        <p:txBody>
          <a:bodyPr wrap="none"/>
          <a:lstStyle/>
          <a:p>
            <a:pPr algn="ctr"/>
            <a:r>
              <a:rPr lang="en-US" altLang="zh-TW" sz="2400" b="1" dirty="0">
                <a:latin typeface="Times New Roman" pitchFamily="18" charset="0"/>
                <a:ea typeface="標楷體" pitchFamily="65" charset="-120"/>
                <a:cs typeface="Times New Roman" pitchFamily="18" charset="0"/>
              </a:rPr>
              <a:t>1.</a:t>
            </a:r>
            <a:r>
              <a:rPr lang="zh-TW" altLang="en-US" sz="2400" b="1" dirty="0">
                <a:latin typeface="Times New Roman" pitchFamily="18" charset="0"/>
                <a:ea typeface="標楷體" pitchFamily="65" charset="-120"/>
                <a:cs typeface="Times New Roman" pitchFamily="18" charset="0"/>
              </a:rPr>
              <a:t>簽訂買賣契約</a:t>
            </a:r>
            <a:r>
              <a:rPr lang="en-US" altLang="zh-TW" sz="2400" b="1" dirty="0">
                <a:latin typeface="Times New Roman" pitchFamily="18" charset="0"/>
                <a:ea typeface="標楷體" pitchFamily="65" charset="-120"/>
                <a:cs typeface="Times New Roman" pitchFamily="18" charset="0"/>
              </a:rPr>
              <a:t>,</a:t>
            </a:r>
            <a:r>
              <a:rPr lang="zh-TW" altLang="en-US" sz="2400" b="1" dirty="0">
                <a:latin typeface="Times New Roman" pitchFamily="18" charset="0"/>
                <a:ea typeface="標楷體" pitchFamily="65" charset="-120"/>
                <a:cs typeface="Times New Roman" pitchFamily="18" charset="0"/>
              </a:rPr>
              <a:t>以</a:t>
            </a:r>
            <a:endParaRPr lang="en-US" altLang="zh-TW" sz="2400" b="1" dirty="0">
              <a:latin typeface="Times New Roman" pitchFamily="18" charset="0"/>
              <a:ea typeface="標楷體" pitchFamily="65" charset="-120"/>
              <a:cs typeface="Times New Roman" pitchFamily="18" charset="0"/>
            </a:endParaRPr>
          </a:p>
          <a:p>
            <a:pPr algn="ctr"/>
            <a:r>
              <a:rPr lang="en-US" altLang="zh-TW" sz="2400" b="1" dirty="0">
                <a:latin typeface="Times New Roman" pitchFamily="18" charset="0"/>
                <a:ea typeface="標楷體" pitchFamily="65" charset="-120"/>
                <a:cs typeface="Times New Roman" pitchFamily="18" charset="0"/>
              </a:rPr>
              <a:t>O/A</a:t>
            </a:r>
            <a:r>
              <a:rPr lang="zh-TW" altLang="en-US" sz="2400" b="1" dirty="0">
                <a:latin typeface="Times New Roman" pitchFamily="18" charset="0"/>
                <a:ea typeface="標楷體" pitchFamily="65" charset="-120"/>
                <a:cs typeface="Times New Roman" pitchFamily="18" charset="0"/>
              </a:rPr>
              <a:t>付款</a:t>
            </a:r>
            <a:r>
              <a:rPr lang="en-US" altLang="zh-TW" sz="2400" b="1" dirty="0">
                <a:latin typeface="Times New Roman" pitchFamily="18" charset="0"/>
                <a:ea typeface="標楷體" pitchFamily="65" charset="-120"/>
                <a:cs typeface="Times New Roman" pitchFamily="18" charset="0"/>
              </a:rPr>
              <a:t>,</a:t>
            </a:r>
            <a:r>
              <a:rPr lang="zh-TW" altLang="en-US" sz="2400" b="1" dirty="0">
                <a:latin typeface="Times New Roman" pitchFamily="18" charset="0"/>
                <a:ea typeface="標楷體" pitchFamily="65" charset="-120"/>
                <a:cs typeface="Times New Roman" pitchFamily="18" charset="0"/>
              </a:rPr>
              <a:t>以擔保</a:t>
            </a:r>
            <a:r>
              <a:rPr lang="en-US" altLang="zh-TW" sz="2400" b="1" dirty="0">
                <a:latin typeface="Times New Roman" pitchFamily="18" charset="0"/>
                <a:ea typeface="標楷體" pitchFamily="65" charset="-120"/>
                <a:cs typeface="Times New Roman" pitchFamily="18" charset="0"/>
              </a:rPr>
              <a:t>LC</a:t>
            </a:r>
          </a:p>
          <a:p>
            <a:pPr algn="ctr"/>
            <a:r>
              <a:rPr lang="zh-TW" altLang="en-US" sz="2400" b="1" dirty="0">
                <a:latin typeface="Times New Roman" pitchFamily="18" charset="0"/>
                <a:ea typeface="標楷體" pitchFamily="65" charset="-120"/>
                <a:cs typeface="Times New Roman" pitchFamily="18" charset="0"/>
              </a:rPr>
              <a:t>或保函保證</a:t>
            </a:r>
            <a:endParaRPr lang="en-US" altLang="zh-TW" sz="2400" b="1" dirty="0">
              <a:latin typeface="Times New Roman" pitchFamily="18" charset="0"/>
              <a:ea typeface="標楷體" pitchFamily="65" charset="-120"/>
              <a:cs typeface="Times New Roman" pitchFamily="18" charset="0"/>
            </a:endParaRPr>
          </a:p>
        </p:txBody>
      </p:sp>
      <p:sp>
        <p:nvSpPr>
          <p:cNvPr id="163849" name="矩形 8"/>
          <p:cNvSpPr>
            <a:spLocks noChangeArrowheads="1"/>
          </p:cNvSpPr>
          <p:nvPr/>
        </p:nvSpPr>
        <p:spPr bwMode="auto">
          <a:xfrm>
            <a:off x="179388" y="2349500"/>
            <a:ext cx="431800" cy="2303463"/>
          </a:xfrm>
          <a:prstGeom prst="rect">
            <a:avLst/>
          </a:prstGeom>
          <a:solidFill>
            <a:srgbClr val="006600"/>
          </a:solidFill>
          <a:ln w="9525" algn="ctr">
            <a:solidFill>
              <a:schemeClr val="tx1"/>
            </a:solidFill>
            <a:round/>
            <a:headEnd/>
            <a:tailEnd/>
          </a:ln>
        </p:spPr>
        <p:txBody>
          <a:bodyPr wrap="none"/>
          <a:lstStyle/>
          <a:p>
            <a:r>
              <a:rPr lang="en-US" altLang="zh-TW" sz="2400" b="1">
                <a:solidFill>
                  <a:schemeClr val="bg1"/>
                </a:solidFill>
                <a:latin typeface="Times New Roman" pitchFamily="18" charset="0"/>
                <a:ea typeface="標楷體" pitchFamily="65" charset="-120"/>
                <a:cs typeface="Times New Roman" pitchFamily="18" charset="0"/>
              </a:rPr>
              <a:t>2.</a:t>
            </a:r>
          </a:p>
          <a:p>
            <a:r>
              <a:rPr lang="zh-TW" altLang="en-US" sz="2400" b="1">
                <a:solidFill>
                  <a:schemeClr val="bg1"/>
                </a:solidFill>
                <a:latin typeface="Times New Roman" pitchFamily="18" charset="0"/>
                <a:ea typeface="標楷體" pitchFamily="65" charset="-120"/>
                <a:cs typeface="Times New Roman" pitchFamily="18" charset="0"/>
              </a:rPr>
              <a:t>申</a:t>
            </a:r>
            <a:endParaRPr lang="en-US" altLang="zh-TW" sz="2400" b="1">
              <a:solidFill>
                <a:schemeClr val="bg1"/>
              </a:solidFill>
              <a:latin typeface="Times New Roman" pitchFamily="18" charset="0"/>
              <a:ea typeface="標楷體" pitchFamily="65" charset="-120"/>
              <a:cs typeface="Times New Roman" pitchFamily="18" charset="0"/>
            </a:endParaRPr>
          </a:p>
          <a:p>
            <a:r>
              <a:rPr lang="zh-TW" altLang="en-US" sz="2400" b="1">
                <a:solidFill>
                  <a:schemeClr val="bg1"/>
                </a:solidFill>
                <a:latin typeface="Times New Roman" pitchFamily="18" charset="0"/>
                <a:ea typeface="標楷體" pitchFamily="65" charset="-120"/>
                <a:cs typeface="Times New Roman" pitchFamily="18" charset="0"/>
              </a:rPr>
              <a:t>請</a:t>
            </a:r>
            <a:endParaRPr lang="en-US" altLang="zh-TW" sz="2400" b="1">
              <a:solidFill>
                <a:schemeClr val="bg1"/>
              </a:solidFill>
              <a:latin typeface="Times New Roman" pitchFamily="18" charset="0"/>
              <a:ea typeface="標楷體" pitchFamily="65" charset="-120"/>
              <a:cs typeface="Times New Roman" pitchFamily="18" charset="0"/>
            </a:endParaRPr>
          </a:p>
          <a:p>
            <a:r>
              <a:rPr lang="zh-TW" altLang="en-US" sz="2400" b="1">
                <a:solidFill>
                  <a:schemeClr val="bg1"/>
                </a:solidFill>
                <a:latin typeface="Times New Roman" pitchFamily="18" charset="0"/>
                <a:ea typeface="標楷體" pitchFamily="65" charset="-120"/>
                <a:cs typeface="Times New Roman" pitchFamily="18" charset="0"/>
              </a:rPr>
              <a:t>開</a:t>
            </a:r>
            <a:endParaRPr lang="en-US" altLang="zh-TW" sz="2400" b="1">
              <a:solidFill>
                <a:schemeClr val="bg1"/>
              </a:solidFill>
              <a:latin typeface="Times New Roman" pitchFamily="18" charset="0"/>
              <a:ea typeface="標楷體" pitchFamily="65" charset="-120"/>
              <a:cs typeface="Times New Roman" pitchFamily="18" charset="0"/>
            </a:endParaRPr>
          </a:p>
          <a:p>
            <a:r>
              <a:rPr lang="zh-TW" altLang="en-US" sz="2400" b="1">
                <a:solidFill>
                  <a:schemeClr val="bg1"/>
                </a:solidFill>
                <a:latin typeface="Times New Roman" pitchFamily="18" charset="0"/>
                <a:ea typeface="標楷體" pitchFamily="65" charset="-120"/>
                <a:cs typeface="Times New Roman" pitchFamily="18" charset="0"/>
              </a:rPr>
              <a:t>狀</a:t>
            </a:r>
            <a:endParaRPr lang="en-US" altLang="zh-TW" sz="2400" b="1">
              <a:solidFill>
                <a:schemeClr val="bg1"/>
              </a:solidFill>
              <a:latin typeface="Times New Roman" pitchFamily="18" charset="0"/>
              <a:ea typeface="標楷體" pitchFamily="65" charset="-120"/>
              <a:cs typeface="Times New Roman" pitchFamily="18" charset="0"/>
            </a:endParaRPr>
          </a:p>
          <a:p>
            <a:r>
              <a:rPr lang="zh-TW" altLang="en-US" sz="2400" b="1">
                <a:solidFill>
                  <a:schemeClr val="bg1"/>
                </a:solidFill>
                <a:latin typeface="Times New Roman" pitchFamily="18" charset="0"/>
                <a:ea typeface="標楷體" pitchFamily="65" charset="-120"/>
                <a:cs typeface="Times New Roman" pitchFamily="18" charset="0"/>
              </a:rPr>
              <a:t>證</a:t>
            </a:r>
          </a:p>
        </p:txBody>
      </p:sp>
      <p:cxnSp>
        <p:nvCxnSpPr>
          <p:cNvPr id="163850" name="直線接點 10"/>
          <p:cNvCxnSpPr>
            <a:cxnSpLocks noChangeShapeType="1"/>
          </p:cNvCxnSpPr>
          <p:nvPr/>
        </p:nvCxnSpPr>
        <p:spPr bwMode="auto">
          <a:xfrm>
            <a:off x="395288" y="1916113"/>
            <a:ext cx="0" cy="360362"/>
          </a:xfrm>
          <a:prstGeom prst="line">
            <a:avLst/>
          </a:prstGeom>
          <a:noFill/>
          <a:ln w="9525" algn="ctr">
            <a:solidFill>
              <a:schemeClr val="tx1"/>
            </a:solidFill>
            <a:round/>
            <a:headEnd/>
            <a:tailEnd/>
          </a:ln>
        </p:spPr>
      </p:cxnSp>
      <p:cxnSp>
        <p:nvCxnSpPr>
          <p:cNvPr id="163851" name="直線單箭頭接點 14"/>
          <p:cNvCxnSpPr>
            <a:cxnSpLocks noChangeShapeType="1"/>
            <a:stCxn id="163849" idx="2"/>
          </p:cNvCxnSpPr>
          <p:nvPr/>
        </p:nvCxnSpPr>
        <p:spPr bwMode="auto">
          <a:xfrm>
            <a:off x="395288" y="4652963"/>
            <a:ext cx="0" cy="792162"/>
          </a:xfrm>
          <a:prstGeom prst="straightConnector1">
            <a:avLst/>
          </a:prstGeom>
          <a:noFill/>
          <a:ln w="9525" algn="ctr">
            <a:solidFill>
              <a:schemeClr val="tx1"/>
            </a:solidFill>
            <a:round/>
            <a:headEnd/>
            <a:tailEnd type="arrow" w="med" len="med"/>
          </a:ln>
        </p:spPr>
      </p:cxnSp>
      <p:sp>
        <p:nvSpPr>
          <p:cNvPr id="163852" name="矩形 15"/>
          <p:cNvSpPr>
            <a:spLocks noChangeArrowheads="1"/>
          </p:cNvSpPr>
          <p:nvPr/>
        </p:nvSpPr>
        <p:spPr bwMode="auto">
          <a:xfrm>
            <a:off x="6156325" y="4508500"/>
            <a:ext cx="2051050" cy="936625"/>
          </a:xfrm>
          <a:prstGeom prst="rect">
            <a:avLst/>
          </a:prstGeom>
          <a:solidFill>
            <a:srgbClr val="008000"/>
          </a:solidFill>
          <a:ln w="9525" algn="ctr">
            <a:solidFill>
              <a:schemeClr val="tx1"/>
            </a:solidFill>
            <a:round/>
            <a:headEnd/>
            <a:tailEnd/>
          </a:ln>
        </p:spPr>
        <p:txBody>
          <a:bodyPr wrap="none"/>
          <a:lstStyle/>
          <a:p>
            <a:r>
              <a:rPr lang="en-US" altLang="zh-TW" sz="2400" b="1">
                <a:solidFill>
                  <a:schemeClr val="bg1"/>
                </a:solidFill>
                <a:latin typeface="Times New Roman" pitchFamily="18" charset="0"/>
                <a:ea typeface="標楷體" pitchFamily="65" charset="-120"/>
                <a:cs typeface="Times New Roman" pitchFamily="18" charset="0"/>
              </a:rPr>
              <a:t>6.</a:t>
            </a:r>
            <a:r>
              <a:rPr lang="zh-TW" altLang="en-US" sz="2400" b="1">
                <a:solidFill>
                  <a:schemeClr val="bg1"/>
                </a:solidFill>
                <a:latin typeface="Times New Roman" pitchFamily="18" charset="0"/>
                <a:ea typeface="標楷體" pitchFamily="65" charset="-120"/>
                <a:cs typeface="Times New Roman" pitchFamily="18" charset="0"/>
              </a:rPr>
              <a:t>買方不付款</a:t>
            </a:r>
            <a:endParaRPr lang="en-US" altLang="zh-TW" sz="2400" b="1">
              <a:solidFill>
                <a:schemeClr val="bg1"/>
              </a:solidFill>
              <a:latin typeface="Times New Roman" pitchFamily="18" charset="0"/>
              <a:ea typeface="標楷體" pitchFamily="65" charset="-120"/>
              <a:cs typeface="Times New Roman" pitchFamily="18" charset="0"/>
            </a:endParaRPr>
          </a:p>
          <a:p>
            <a:r>
              <a:rPr lang="zh-TW" altLang="en-US" sz="2400" b="1">
                <a:solidFill>
                  <a:schemeClr val="bg1"/>
                </a:solidFill>
                <a:latin typeface="Times New Roman" pitchFamily="18" charset="0"/>
                <a:ea typeface="標楷體" pitchFamily="65" charset="-120"/>
                <a:cs typeface="Times New Roman" pitchFamily="18" charset="0"/>
              </a:rPr>
              <a:t>賣方求償</a:t>
            </a:r>
            <a:endParaRPr lang="en-US" altLang="zh-TW" sz="2400" b="1">
              <a:solidFill>
                <a:schemeClr val="bg1"/>
              </a:solidFill>
              <a:latin typeface="Times New Roman" pitchFamily="18" charset="0"/>
              <a:ea typeface="標楷體" pitchFamily="65" charset="-120"/>
              <a:cs typeface="Times New Roman" pitchFamily="18" charset="0"/>
            </a:endParaRPr>
          </a:p>
          <a:p>
            <a:endParaRPr lang="zh-TW" altLang="en-US" sz="2400" b="1">
              <a:solidFill>
                <a:schemeClr val="bg1"/>
              </a:solidFill>
              <a:ea typeface="標楷體" pitchFamily="65" charset="-120"/>
              <a:cs typeface="Times New Roman" pitchFamily="18" charset="0"/>
            </a:endParaRPr>
          </a:p>
        </p:txBody>
      </p:sp>
      <p:sp>
        <p:nvSpPr>
          <p:cNvPr id="163853" name="矩形 16"/>
          <p:cNvSpPr>
            <a:spLocks noChangeArrowheads="1"/>
          </p:cNvSpPr>
          <p:nvPr/>
        </p:nvSpPr>
        <p:spPr bwMode="auto">
          <a:xfrm>
            <a:off x="2627313" y="3789363"/>
            <a:ext cx="2052637" cy="792162"/>
          </a:xfrm>
          <a:prstGeom prst="rect">
            <a:avLst/>
          </a:prstGeom>
          <a:solidFill>
            <a:srgbClr val="008000"/>
          </a:solidFill>
          <a:ln w="9525" algn="ctr">
            <a:solidFill>
              <a:schemeClr val="tx1"/>
            </a:solidFill>
            <a:round/>
            <a:headEnd/>
            <a:tailEnd/>
          </a:ln>
        </p:spPr>
        <p:txBody>
          <a:bodyPr wrap="none"/>
          <a:lstStyle/>
          <a:p>
            <a:r>
              <a:rPr lang="en-US" altLang="zh-TW" sz="2400" b="1">
                <a:solidFill>
                  <a:schemeClr val="bg1"/>
                </a:solidFill>
                <a:latin typeface="Times New Roman" pitchFamily="18" charset="0"/>
                <a:ea typeface="標楷體" pitchFamily="65" charset="-120"/>
                <a:cs typeface="Times New Roman" pitchFamily="18" charset="0"/>
              </a:rPr>
              <a:t>3.</a:t>
            </a:r>
            <a:r>
              <a:rPr lang="zh-TW" altLang="en-US" sz="2400" b="1">
                <a:solidFill>
                  <a:schemeClr val="bg1"/>
                </a:solidFill>
                <a:latin typeface="Times New Roman" pitchFamily="18" charset="0"/>
                <a:ea typeface="標楷體" pitchFamily="65" charset="-120"/>
                <a:cs typeface="Times New Roman" pitchFamily="18" charset="0"/>
              </a:rPr>
              <a:t>開發擔保</a:t>
            </a:r>
            <a:r>
              <a:rPr lang="en-US" altLang="zh-TW" sz="2400" b="1">
                <a:solidFill>
                  <a:schemeClr val="bg1"/>
                </a:solidFill>
                <a:latin typeface="Times New Roman" pitchFamily="18" charset="0"/>
                <a:ea typeface="標楷體" pitchFamily="65" charset="-120"/>
                <a:cs typeface="Times New Roman" pitchFamily="18" charset="0"/>
              </a:rPr>
              <a:t>LC</a:t>
            </a:r>
          </a:p>
          <a:p>
            <a:r>
              <a:rPr lang="zh-TW" altLang="en-US" sz="2400" b="1">
                <a:solidFill>
                  <a:schemeClr val="bg1"/>
                </a:solidFill>
                <a:latin typeface="Times New Roman" pitchFamily="18" charset="0"/>
                <a:ea typeface="標楷體" pitchFamily="65" charset="-120"/>
                <a:cs typeface="Times New Roman" pitchFamily="18" charset="0"/>
              </a:rPr>
              <a:t>或保證函</a:t>
            </a:r>
          </a:p>
        </p:txBody>
      </p:sp>
      <p:sp>
        <p:nvSpPr>
          <p:cNvPr id="163854" name="矩形 17"/>
          <p:cNvSpPr>
            <a:spLocks noChangeArrowheads="1"/>
          </p:cNvSpPr>
          <p:nvPr/>
        </p:nvSpPr>
        <p:spPr bwMode="auto">
          <a:xfrm>
            <a:off x="4932363" y="1196975"/>
            <a:ext cx="1152525" cy="503238"/>
          </a:xfrm>
          <a:prstGeom prst="rect">
            <a:avLst/>
          </a:prstGeom>
          <a:solidFill>
            <a:srgbClr val="008000"/>
          </a:solidFill>
          <a:ln w="9525" algn="ctr">
            <a:solidFill>
              <a:schemeClr val="tx1"/>
            </a:solidFill>
            <a:round/>
            <a:headEnd/>
            <a:tailEnd/>
          </a:ln>
        </p:spPr>
        <p:txBody>
          <a:bodyPr wrap="none"/>
          <a:lstStyle/>
          <a:p>
            <a:r>
              <a:rPr lang="en-US" altLang="zh-TW" sz="2400" b="1">
                <a:solidFill>
                  <a:schemeClr val="bg1"/>
                </a:solidFill>
                <a:latin typeface="Times New Roman" pitchFamily="18" charset="0"/>
                <a:ea typeface="標楷體" pitchFamily="65" charset="-120"/>
                <a:cs typeface="Times New Roman" pitchFamily="18" charset="0"/>
              </a:rPr>
              <a:t>4.</a:t>
            </a:r>
            <a:r>
              <a:rPr lang="zh-TW" altLang="en-US" sz="2400" b="1">
                <a:solidFill>
                  <a:schemeClr val="bg1"/>
                </a:solidFill>
                <a:latin typeface="Times New Roman" pitchFamily="18" charset="0"/>
                <a:ea typeface="標楷體" pitchFamily="65" charset="-120"/>
                <a:cs typeface="Times New Roman" pitchFamily="18" charset="0"/>
              </a:rPr>
              <a:t>出貨</a:t>
            </a:r>
          </a:p>
        </p:txBody>
      </p:sp>
      <p:cxnSp>
        <p:nvCxnSpPr>
          <p:cNvPr id="163855" name="直線單箭頭接點 19"/>
          <p:cNvCxnSpPr>
            <a:cxnSpLocks noChangeShapeType="1"/>
          </p:cNvCxnSpPr>
          <p:nvPr/>
        </p:nvCxnSpPr>
        <p:spPr bwMode="auto">
          <a:xfrm flipH="1">
            <a:off x="2124075" y="333375"/>
            <a:ext cx="360363" cy="0"/>
          </a:xfrm>
          <a:prstGeom prst="straightConnector1">
            <a:avLst/>
          </a:prstGeom>
          <a:noFill/>
          <a:ln w="9525" algn="ctr">
            <a:solidFill>
              <a:schemeClr val="tx1"/>
            </a:solidFill>
            <a:round/>
            <a:headEnd/>
            <a:tailEnd type="arrow" w="med" len="med"/>
          </a:ln>
        </p:spPr>
      </p:cxnSp>
      <p:cxnSp>
        <p:nvCxnSpPr>
          <p:cNvPr id="163856" name="直線單箭頭接點 21"/>
          <p:cNvCxnSpPr>
            <a:cxnSpLocks noChangeShapeType="1"/>
          </p:cNvCxnSpPr>
          <p:nvPr/>
        </p:nvCxnSpPr>
        <p:spPr bwMode="auto">
          <a:xfrm>
            <a:off x="5364163" y="404813"/>
            <a:ext cx="1511300" cy="0"/>
          </a:xfrm>
          <a:prstGeom prst="straightConnector1">
            <a:avLst/>
          </a:prstGeom>
          <a:noFill/>
          <a:ln w="9525" algn="ctr">
            <a:solidFill>
              <a:schemeClr val="tx1"/>
            </a:solidFill>
            <a:round/>
            <a:headEnd/>
            <a:tailEnd type="arrow" w="med" len="med"/>
          </a:ln>
        </p:spPr>
      </p:cxnSp>
      <p:sp>
        <p:nvSpPr>
          <p:cNvPr id="163857" name="矩形 27"/>
          <p:cNvSpPr>
            <a:spLocks noChangeArrowheads="1"/>
          </p:cNvSpPr>
          <p:nvPr/>
        </p:nvSpPr>
        <p:spPr bwMode="auto">
          <a:xfrm>
            <a:off x="2700338" y="1844675"/>
            <a:ext cx="2376487" cy="1152277"/>
          </a:xfrm>
          <a:prstGeom prst="rect">
            <a:avLst/>
          </a:prstGeom>
          <a:solidFill>
            <a:srgbClr val="008000"/>
          </a:solidFill>
          <a:ln w="9525" algn="ctr">
            <a:solidFill>
              <a:schemeClr val="tx1"/>
            </a:solidFill>
            <a:round/>
            <a:headEnd/>
            <a:tailEnd/>
          </a:ln>
        </p:spPr>
        <p:txBody>
          <a:bodyPr wrap="none"/>
          <a:lstStyle/>
          <a:p>
            <a:r>
              <a:rPr lang="en-US" altLang="zh-TW" sz="2400" b="1" dirty="0">
                <a:solidFill>
                  <a:schemeClr val="bg1"/>
                </a:solidFill>
                <a:latin typeface="Times New Roman" pitchFamily="18" charset="0"/>
                <a:ea typeface="標楷體" pitchFamily="65" charset="-120"/>
                <a:cs typeface="Times New Roman" pitchFamily="18" charset="0"/>
              </a:rPr>
              <a:t>5.</a:t>
            </a:r>
            <a:r>
              <a:rPr lang="zh-TW" altLang="en-US" sz="2400" b="1" dirty="0">
                <a:solidFill>
                  <a:schemeClr val="bg1"/>
                </a:solidFill>
                <a:latin typeface="Times New Roman" pitchFamily="18" charset="0"/>
                <a:ea typeface="標楷體" pitchFamily="65" charset="-120"/>
                <a:cs typeface="Times New Roman" pitchFamily="18" charset="0"/>
              </a:rPr>
              <a:t>付款</a:t>
            </a:r>
            <a:r>
              <a:rPr lang="en-US" altLang="zh-TW" sz="2400" b="1" dirty="0">
                <a:solidFill>
                  <a:schemeClr val="bg1"/>
                </a:solidFill>
                <a:latin typeface="Times New Roman" pitchFamily="18" charset="0"/>
                <a:ea typeface="標楷體" pitchFamily="65" charset="-120"/>
                <a:cs typeface="Times New Roman" pitchFamily="18" charset="0"/>
              </a:rPr>
              <a:t>/</a:t>
            </a:r>
            <a:r>
              <a:rPr lang="zh-TW" altLang="en-US" sz="2400" b="1" dirty="0">
                <a:solidFill>
                  <a:schemeClr val="bg1"/>
                </a:solidFill>
                <a:latin typeface="Times New Roman" pitchFamily="18" charset="0"/>
                <a:ea typeface="標楷體" pitchFamily="65" charset="-120"/>
                <a:cs typeface="Times New Roman" pitchFamily="18" charset="0"/>
              </a:rPr>
              <a:t>交易</a:t>
            </a:r>
            <a:r>
              <a:rPr lang="zh-TW" altLang="en-US" sz="2400" b="1" dirty="0" smtClean="0">
                <a:solidFill>
                  <a:schemeClr val="bg1"/>
                </a:solidFill>
                <a:latin typeface="Times New Roman" pitchFamily="18" charset="0"/>
                <a:ea typeface="標楷體" pitchFamily="65" charset="-120"/>
                <a:cs typeface="Times New Roman" pitchFamily="18" charset="0"/>
              </a:rPr>
              <a:t>完成</a:t>
            </a:r>
            <a:endParaRPr lang="en-US" altLang="zh-TW" sz="2400" b="1" dirty="0" smtClean="0">
              <a:solidFill>
                <a:schemeClr val="bg1"/>
              </a:solidFill>
              <a:latin typeface="Times New Roman" pitchFamily="18" charset="0"/>
              <a:ea typeface="標楷體" pitchFamily="65" charset="-120"/>
              <a:cs typeface="Times New Roman" pitchFamily="18" charset="0"/>
            </a:endParaRPr>
          </a:p>
          <a:p>
            <a:r>
              <a:rPr lang="zh-TW" altLang="en-US" sz="2400" b="1" dirty="0" smtClean="0">
                <a:solidFill>
                  <a:schemeClr val="bg1"/>
                </a:solidFill>
                <a:latin typeface="Times New Roman" pitchFamily="18" charset="0"/>
                <a:ea typeface="標楷體" pitchFamily="65" charset="-120"/>
                <a:cs typeface="Times New Roman" pitchFamily="18" charset="0"/>
              </a:rPr>
              <a:t>擔保</a:t>
            </a:r>
            <a:r>
              <a:rPr lang="en-US" altLang="zh-TW" sz="2400" b="1" dirty="0" smtClean="0">
                <a:solidFill>
                  <a:schemeClr val="bg1"/>
                </a:solidFill>
                <a:latin typeface="Times New Roman" pitchFamily="18" charset="0"/>
                <a:ea typeface="標楷體" pitchFamily="65" charset="-120"/>
                <a:cs typeface="Times New Roman" pitchFamily="18" charset="0"/>
              </a:rPr>
              <a:t>LC</a:t>
            </a:r>
            <a:r>
              <a:rPr lang="zh-TW" altLang="en-US" sz="2400" b="1" dirty="0" smtClean="0">
                <a:solidFill>
                  <a:schemeClr val="bg1"/>
                </a:solidFill>
                <a:latin typeface="Times New Roman" pitchFamily="18" charset="0"/>
                <a:ea typeface="標楷體" pitchFamily="65" charset="-120"/>
                <a:cs typeface="Times New Roman" pitchFamily="18" charset="0"/>
              </a:rPr>
              <a:t>或保證函</a:t>
            </a:r>
            <a:endParaRPr lang="en-US" altLang="zh-TW" sz="2400" b="1" dirty="0" smtClean="0">
              <a:solidFill>
                <a:schemeClr val="bg1"/>
              </a:solidFill>
              <a:latin typeface="Times New Roman" pitchFamily="18" charset="0"/>
              <a:ea typeface="標楷體" pitchFamily="65" charset="-120"/>
              <a:cs typeface="Times New Roman" pitchFamily="18" charset="0"/>
            </a:endParaRPr>
          </a:p>
          <a:p>
            <a:r>
              <a:rPr lang="zh-TW" altLang="en-US" sz="2400" b="1" dirty="0" smtClean="0">
                <a:solidFill>
                  <a:schemeClr val="bg1"/>
                </a:solidFill>
                <a:latin typeface="Times New Roman" pitchFamily="18" charset="0"/>
                <a:ea typeface="標楷體" pitchFamily="65" charset="-120"/>
                <a:cs typeface="Times New Roman" pitchFamily="18" charset="0"/>
              </a:rPr>
              <a:t>備而不用</a:t>
            </a:r>
            <a:endParaRPr lang="zh-TW" altLang="en-US" sz="2400" b="1" dirty="0">
              <a:solidFill>
                <a:schemeClr val="bg1"/>
              </a:solidFill>
              <a:latin typeface="Times New Roman" pitchFamily="18" charset="0"/>
              <a:ea typeface="標楷體" pitchFamily="65" charset="-120"/>
              <a:cs typeface="Times New Roman" pitchFamily="18" charset="0"/>
            </a:endParaRPr>
          </a:p>
        </p:txBody>
      </p:sp>
      <p:cxnSp>
        <p:nvCxnSpPr>
          <p:cNvPr id="163858" name="肘形接點 29"/>
          <p:cNvCxnSpPr>
            <a:cxnSpLocks noChangeShapeType="1"/>
            <a:endCxn id="163853" idx="1"/>
          </p:cNvCxnSpPr>
          <p:nvPr/>
        </p:nvCxnSpPr>
        <p:spPr bwMode="auto">
          <a:xfrm flipV="1">
            <a:off x="900113" y="4184650"/>
            <a:ext cx="1727200" cy="1260475"/>
          </a:xfrm>
          <a:prstGeom prst="bentConnector3">
            <a:avLst>
              <a:gd name="adj1" fmla="val 50000"/>
            </a:avLst>
          </a:prstGeom>
          <a:noFill/>
          <a:ln w="9525" algn="ctr">
            <a:solidFill>
              <a:schemeClr val="tx1"/>
            </a:solidFill>
            <a:round/>
            <a:headEnd/>
            <a:tailEnd/>
          </a:ln>
        </p:spPr>
      </p:cxnSp>
      <p:cxnSp>
        <p:nvCxnSpPr>
          <p:cNvPr id="163859" name="肘形接點 31"/>
          <p:cNvCxnSpPr>
            <a:cxnSpLocks noChangeShapeType="1"/>
            <a:stCxn id="163853" idx="3"/>
          </p:cNvCxnSpPr>
          <p:nvPr/>
        </p:nvCxnSpPr>
        <p:spPr bwMode="auto">
          <a:xfrm flipV="1">
            <a:off x="4679950" y="2636838"/>
            <a:ext cx="2771775" cy="1547812"/>
          </a:xfrm>
          <a:prstGeom prst="bentConnector3">
            <a:avLst>
              <a:gd name="adj1" fmla="val 50000"/>
            </a:avLst>
          </a:prstGeom>
          <a:noFill/>
          <a:ln w="9525" algn="ctr">
            <a:solidFill>
              <a:schemeClr val="tx1"/>
            </a:solidFill>
            <a:round/>
            <a:headEnd/>
            <a:tailEnd type="arrow" w="med" len="med"/>
          </a:ln>
        </p:spPr>
      </p:cxnSp>
      <p:cxnSp>
        <p:nvCxnSpPr>
          <p:cNvPr id="163860" name="直線接點 36"/>
          <p:cNvCxnSpPr>
            <a:cxnSpLocks noChangeShapeType="1"/>
            <a:stCxn id="163854" idx="3"/>
          </p:cNvCxnSpPr>
          <p:nvPr/>
        </p:nvCxnSpPr>
        <p:spPr bwMode="auto">
          <a:xfrm>
            <a:off x="6084888" y="1449388"/>
            <a:ext cx="1398587" cy="14287"/>
          </a:xfrm>
          <a:prstGeom prst="line">
            <a:avLst/>
          </a:prstGeom>
          <a:noFill/>
          <a:ln w="9525" algn="ctr">
            <a:solidFill>
              <a:schemeClr val="tx1"/>
            </a:solidFill>
            <a:round/>
            <a:headEnd/>
            <a:tailEnd/>
          </a:ln>
        </p:spPr>
      </p:cxnSp>
      <p:cxnSp>
        <p:nvCxnSpPr>
          <p:cNvPr id="163861" name="直線單箭頭接點 40"/>
          <p:cNvCxnSpPr>
            <a:cxnSpLocks noChangeShapeType="1"/>
            <a:stCxn id="163854" idx="1"/>
          </p:cNvCxnSpPr>
          <p:nvPr/>
        </p:nvCxnSpPr>
        <p:spPr bwMode="auto">
          <a:xfrm flipH="1">
            <a:off x="1819275" y="1449388"/>
            <a:ext cx="3113088" cy="4762"/>
          </a:xfrm>
          <a:prstGeom prst="straightConnector1">
            <a:avLst/>
          </a:prstGeom>
          <a:noFill/>
          <a:ln w="9525" algn="ctr">
            <a:solidFill>
              <a:schemeClr val="tx1"/>
            </a:solidFill>
            <a:round/>
            <a:headEnd/>
            <a:tailEnd type="arrow" w="med" len="med"/>
          </a:ln>
        </p:spPr>
      </p:cxnSp>
      <p:cxnSp>
        <p:nvCxnSpPr>
          <p:cNvPr id="163862" name="肘形接點 42"/>
          <p:cNvCxnSpPr>
            <a:cxnSpLocks noChangeShapeType="1"/>
            <a:endCxn id="163857" idx="1"/>
          </p:cNvCxnSpPr>
          <p:nvPr/>
        </p:nvCxnSpPr>
        <p:spPr bwMode="auto">
          <a:xfrm>
            <a:off x="1547813" y="1773238"/>
            <a:ext cx="1152525" cy="647576"/>
          </a:xfrm>
          <a:prstGeom prst="bentConnector3">
            <a:avLst>
              <a:gd name="adj1" fmla="val 50000"/>
            </a:avLst>
          </a:prstGeom>
          <a:noFill/>
          <a:ln w="9525" algn="ctr">
            <a:solidFill>
              <a:schemeClr val="tx1"/>
            </a:solidFill>
            <a:round/>
            <a:headEnd/>
            <a:tailEnd/>
          </a:ln>
        </p:spPr>
      </p:cxnSp>
      <p:cxnSp>
        <p:nvCxnSpPr>
          <p:cNvPr id="163863" name="直線接點 46"/>
          <p:cNvCxnSpPr>
            <a:cxnSpLocks noChangeShapeType="1"/>
          </p:cNvCxnSpPr>
          <p:nvPr/>
        </p:nvCxnSpPr>
        <p:spPr bwMode="auto">
          <a:xfrm>
            <a:off x="7885113" y="2852738"/>
            <a:ext cx="0" cy="1655762"/>
          </a:xfrm>
          <a:prstGeom prst="line">
            <a:avLst/>
          </a:prstGeom>
          <a:noFill/>
          <a:ln w="9525" algn="ctr">
            <a:solidFill>
              <a:schemeClr val="tx1"/>
            </a:solidFill>
            <a:round/>
            <a:headEnd/>
            <a:tailEnd/>
          </a:ln>
        </p:spPr>
      </p:cxnSp>
      <p:cxnSp>
        <p:nvCxnSpPr>
          <p:cNvPr id="163864" name="肘形接點 48"/>
          <p:cNvCxnSpPr>
            <a:cxnSpLocks noChangeShapeType="1"/>
            <a:stCxn id="163852" idx="1"/>
          </p:cNvCxnSpPr>
          <p:nvPr/>
        </p:nvCxnSpPr>
        <p:spPr bwMode="auto">
          <a:xfrm rot="10800000" flipV="1">
            <a:off x="1258888" y="4976813"/>
            <a:ext cx="4897437" cy="755650"/>
          </a:xfrm>
          <a:prstGeom prst="bentConnector3">
            <a:avLst>
              <a:gd name="adj1" fmla="val 50000"/>
            </a:avLst>
          </a:prstGeom>
          <a:noFill/>
          <a:ln w="9525" algn="ctr">
            <a:solidFill>
              <a:schemeClr val="tx1"/>
            </a:solidFill>
            <a:round/>
            <a:headEnd/>
            <a:tailEnd type="arrow" w="med" len="med"/>
          </a:ln>
        </p:spPr>
      </p:cxnSp>
      <p:sp>
        <p:nvSpPr>
          <p:cNvPr id="163865" name="投影片編號版面配置區 26"/>
          <p:cNvSpPr>
            <a:spLocks noGrp="1"/>
          </p:cNvSpPr>
          <p:nvPr>
            <p:ph type="sldNum" sz="quarter" idx="12"/>
          </p:nvPr>
        </p:nvSpPr>
        <p:spPr>
          <a:noFill/>
        </p:spPr>
        <p:txBody>
          <a:bodyPr/>
          <a:lstStyle/>
          <a:p>
            <a:fld id="{2F3B9A1A-4607-4454-B8A6-AE83001FE891}" type="slidenum">
              <a:rPr lang="zh-TW" altLang="en-US" smtClean="0">
                <a:latin typeface="Arial" pitchFamily="34" charset="0"/>
                <a:ea typeface="新細明體" pitchFamily="18" charset="-120"/>
              </a:rPr>
              <a:pPr/>
              <a:t>393</a:t>
            </a:fld>
            <a:endParaRPr lang="en-US" altLang="zh-TW" smtClean="0">
              <a:latin typeface="Arial" pitchFamily="34" charset="0"/>
              <a:ea typeface="新細明體" pitchFamily="18" charset="-120"/>
            </a:endParaRPr>
          </a:p>
        </p:txBody>
      </p:sp>
      <p:cxnSp>
        <p:nvCxnSpPr>
          <p:cNvPr id="163866" name="直線單箭頭接點 28"/>
          <p:cNvCxnSpPr>
            <a:cxnSpLocks noChangeShapeType="1"/>
          </p:cNvCxnSpPr>
          <p:nvPr/>
        </p:nvCxnSpPr>
        <p:spPr bwMode="auto">
          <a:xfrm flipV="1">
            <a:off x="5102966" y="2380906"/>
            <a:ext cx="2376264" cy="36202"/>
          </a:xfrm>
          <a:prstGeom prst="straightConnector1">
            <a:avLst/>
          </a:prstGeom>
          <a:noFill/>
          <a:ln w="12700" cap="sq" algn="ctr">
            <a:solidFill>
              <a:schemeClr val="tx1"/>
            </a:solidFill>
            <a:round/>
            <a:headEnd type="none" w="sm" len="sm"/>
            <a:tailEnd type="arrow" w="med" len="med"/>
          </a:ln>
        </p:spPr>
      </p:cxnSp>
    </p:spTree>
    <p:extLst>
      <p:ext uri="{BB962C8B-B14F-4D97-AF65-F5344CB8AC3E}">
        <p14:creationId xmlns:p14="http://schemas.microsoft.com/office/powerpoint/2010/main" xmlns="" val="1644406293"/>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借款</a:t>
            </a:r>
            <a:r>
              <a:rPr lang="en-US" altLang="zh-TW" sz="3600" b="1" dirty="0">
                <a:latin typeface="Times New Roman" panose="02020603050405020304" pitchFamily="18" charset="0"/>
                <a:cs typeface="Times New Roman" panose="02020603050405020304" pitchFamily="18" charset="0"/>
              </a:rPr>
              <a:t>/</a:t>
            </a:r>
            <a:r>
              <a:rPr lang="zh-TW" altLang="zh-TW" sz="3600" b="1" dirty="0">
                <a:latin typeface="Times New Roman" panose="02020603050405020304" pitchFamily="18" charset="0"/>
                <a:cs typeface="Times New Roman" panose="02020603050405020304" pitchFamily="18" charset="0"/>
              </a:rPr>
              <a:t>融資</a:t>
            </a:r>
            <a:r>
              <a:rPr lang="en-US" altLang="zh-TW" sz="3600" b="1" dirty="0">
                <a:latin typeface="Times New Roman" panose="02020603050405020304" pitchFamily="18" charset="0"/>
                <a:cs typeface="Times New Roman" panose="02020603050405020304" pitchFamily="18" charset="0"/>
              </a:rPr>
              <a:t>(Loan/Credit Facility)</a:t>
            </a:r>
            <a:r>
              <a:rPr lang="zh-TW" altLang="zh-TW" sz="3600" b="1" dirty="0">
                <a:latin typeface="Times New Roman" panose="02020603050405020304" pitchFamily="18" charset="0"/>
                <a:cs typeface="Times New Roman" panose="02020603050405020304" pitchFamily="18" charset="0"/>
              </a:rPr>
              <a:t>保證</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394</a:t>
            </a:fld>
            <a:endParaRPr lang="zh-TW" altLang="en-US"/>
          </a:p>
        </p:txBody>
      </p:sp>
      <p:sp>
        <p:nvSpPr>
          <p:cNvPr id="7" name="內容版面配置區 6"/>
          <p:cNvSpPr>
            <a:spLocks noGrp="1"/>
          </p:cNvSpPr>
          <p:nvPr>
            <p:ph sz="quarter" idx="1"/>
          </p:nvPr>
        </p:nvSpPr>
        <p:spPr/>
        <p:txBody>
          <a:bodyPr>
            <a:normAutofit/>
          </a:bodyPr>
          <a:lstStyle/>
          <a:p>
            <a:r>
              <a:rPr lang="zh-TW" altLang="zh-TW" sz="3200" b="1" dirty="0"/>
              <a:t>提供借款人向金融機構或其他資金供應者借款或申請授信額度作為擔保之</a:t>
            </a:r>
            <a:r>
              <a:rPr lang="zh-TW" altLang="zh-TW" sz="3200" b="1" dirty="0" smtClean="0"/>
              <a:t>用</a:t>
            </a:r>
            <a:r>
              <a:rPr lang="en-US" altLang="zh-TW" sz="3200" b="1" dirty="0" smtClean="0"/>
              <a:t>.</a:t>
            </a:r>
            <a:endParaRPr lang="zh-TW" altLang="en-US" sz="3200" b="1" dirty="0"/>
          </a:p>
        </p:txBody>
      </p:sp>
    </p:spTree>
    <p:extLst>
      <p:ext uri="{BB962C8B-B14F-4D97-AF65-F5344CB8AC3E}">
        <p14:creationId xmlns:p14="http://schemas.microsoft.com/office/powerpoint/2010/main" xmlns="" val="1541546272"/>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 descr="銀行建築"/>
          <p:cNvPicPr>
            <a:picLocks noChangeAspect="1" noChangeArrowheads="1"/>
          </p:cNvPicPr>
          <p:nvPr/>
        </p:nvPicPr>
        <p:blipFill>
          <a:blip r:embed="rId2" cstate="print"/>
          <a:srcRect/>
          <a:stretch>
            <a:fillRect/>
          </a:stretch>
        </p:blipFill>
        <p:spPr bwMode="auto">
          <a:xfrm>
            <a:off x="0" y="5445125"/>
            <a:ext cx="1295400" cy="865188"/>
          </a:xfrm>
          <a:prstGeom prst="rect">
            <a:avLst/>
          </a:prstGeom>
          <a:noFill/>
          <a:ln w="9525">
            <a:noFill/>
            <a:miter lim="800000"/>
            <a:headEnd/>
            <a:tailEnd/>
          </a:ln>
        </p:spPr>
      </p:pic>
      <p:pic>
        <p:nvPicPr>
          <p:cNvPr id="164867" name="Picture 4" descr="j0205462"/>
          <p:cNvPicPr>
            <a:picLocks noChangeAspect="1" noChangeArrowheads="1"/>
          </p:cNvPicPr>
          <p:nvPr/>
        </p:nvPicPr>
        <p:blipFill>
          <a:blip r:embed="rId3" cstate="print"/>
          <a:srcRect/>
          <a:stretch>
            <a:fillRect/>
          </a:stretch>
        </p:blipFill>
        <p:spPr bwMode="auto">
          <a:xfrm>
            <a:off x="0" y="836613"/>
            <a:ext cx="1819275" cy="1233487"/>
          </a:xfrm>
          <a:prstGeom prst="rect">
            <a:avLst/>
          </a:prstGeom>
          <a:noFill/>
          <a:ln w="9525">
            <a:noFill/>
            <a:miter lim="800000"/>
            <a:headEnd/>
            <a:tailEnd/>
          </a:ln>
        </p:spPr>
      </p:pic>
      <p:sp>
        <p:nvSpPr>
          <p:cNvPr id="164868" name="矩形 4"/>
          <p:cNvSpPr>
            <a:spLocks noChangeArrowheads="1"/>
          </p:cNvSpPr>
          <p:nvPr/>
        </p:nvSpPr>
        <p:spPr bwMode="auto">
          <a:xfrm>
            <a:off x="0" y="188913"/>
            <a:ext cx="2051050" cy="503237"/>
          </a:xfrm>
          <a:prstGeom prst="rect">
            <a:avLst/>
          </a:prstGeom>
          <a:solidFill>
            <a:srgbClr val="008000"/>
          </a:solidFill>
          <a:ln w="9525" algn="ctr">
            <a:solidFill>
              <a:schemeClr val="tx1"/>
            </a:solidFill>
            <a:round/>
            <a:headEnd/>
            <a:tailEnd/>
          </a:ln>
        </p:spPr>
        <p:txBody>
          <a:bodyPr wrap="none"/>
          <a:lstStyle/>
          <a:p>
            <a:r>
              <a:rPr lang="zh-TW" altLang="en-US" sz="2000" b="1">
                <a:solidFill>
                  <a:schemeClr val="bg1"/>
                </a:solidFill>
                <a:latin typeface="Times New Roman" pitchFamily="18" charset="0"/>
                <a:ea typeface="標楷體" pitchFamily="65" charset="-120"/>
                <a:cs typeface="Times New Roman" pitchFamily="18" charset="0"/>
              </a:rPr>
              <a:t>申請人</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借款戶</a:t>
            </a:r>
            <a:r>
              <a:rPr lang="en-US" altLang="zh-TW" sz="2000" b="1">
                <a:solidFill>
                  <a:schemeClr val="bg1"/>
                </a:solidFill>
                <a:latin typeface="Times New Roman" pitchFamily="18" charset="0"/>
                <a:ea typeface="標楷體" pitchFamily="65" charset="-120"/>
                <a:cs typeface="Times New Roman" pitchFamily="18" charset="0"/>
              </a:rPr>
              <a:t>)</a:t>
            </a:r>
            <a:endParaRPr lang="zh-TW" altLang="en-US" sz="2000" b="1">
              <a:solidFill>
                <a:schemeClr val="bg1"/>
              </a:solidFill>
              <a:latin typeface="Times New Roman" pitchFamily="18" charset="0"/>
              <a:ea typeface="標楷體" pitchFamily="65" charset="-120"/>
              <a:cs typeface="Times New Roman" pitchFamily="18" charset="0"/>
            </a:endParaRPr>
          </a:p>
        </p:txBody>
      </p:sp>
      <p:sp>
        <p:nvSpPr>
          <p:cNvPr id="164869" name="矩形 5"/>
          <p:cNvSpPr>
            <a:spLocks noChangeArrowheads="1"/>
          </p:cNvSpPr>
          <p:nvPr/>
        </p:nvSpPr>
        <p:spPr bwMode="auto">
          <a:xfrm>
            <a:off x="6948488" y="188913"/>
            <a:ext cx="2051050" cy="503237"/>
          </a:xfrm>
          <a:prstGeom prst="rect">
            <a:avLst/>
          </a:prstGeom>
          <a:solidFill>
            <a:srgbClr val="008000"/>
          </a:solidFill>
          <a:ln w="9525" algn="ctr">
            <a:solidFill>
              <a:schemeClr val="tx1"/>
            </a:solidFill>
            <a:round/>
            <a:headEnd/>
            <a:tailEnd/>
          </a:ln>
        </p:spPr>
        <p:txBody>
          <a:bodyPr wrap="none"/>
          <a:lstStyle/>
          <a:p>
            <a:r>
              <a:rPr lang="zh-TW" altLang="en-US" sz="2000" b="1">
                <a:solidFill>
                  <a:schemeClr val="bg1"/>
                </a:solidFill>
                <a:latin typeface="Times New Roman" pitchFamily="18" charset="0"/>
                <a:ea typeface="標楷體" pitchFamily="65" charset="-120"/>
                <a:cs typeface="Times New Roman" pitchFamily="18" charset="0"/>
              </a:rPr>
              <a:t>受益人</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授信銀行</a:t>
            </a:r>
            <a:r>
              <a:rPr lang="en-US" altLang="zh-TW" sz="2000" b="1">
                <a:solidFill>
                  <a:schemeClr val="bg1"/>
                </a:solidFill>
                <a:latin typeface="Times New Roman" pitchFamily="18" charset="0"/>
                <a:ea typeface="標楷體" pitchFamily="65" charset="-120"/>
                <a:cs typeface="Times New Roman" pitchFamily="18" charset="0"/>
              </a:rPr>
              <a:t>)</a:t>
            </a:r>
            <a:endParaRPr lang="zh-TW" altLang="en-US" sz="2000" b="1">
              <a:solidFill>
                <a:schemeClr val="bg1"/>
              </a:solidFill>
              <a:latin typeface="Times New Roman" pitchFamily="18" charset="0"/>
              <a:ea typeface="標楷體" pitchFamily="65" charset="-120"/>
              <a:cs typeface="Times New Roman" pitchFamily="18" charset="0"/>
            </a:endParaRPr>
          </a:p>
        </p:txBody>
      </p:sp>
      <p:sp>
        <p:nvSpPr>
          <p:cNvPr id="164870" name="矩形 6"/>
          <p:cNvSpPr>
            <a:spLocks noChangeArrowheads="1"/>
          </p:cNvSpPr>
          <p:nvPr/>
        </p:nvSpPr>
        <p:spPr bwMode="auto">
          <a:xfrm>
            <a:off x="0" y="6353175"/>
            <a:ext cx="2627313" cy="504825"/>
          </a:xfrm>
          <a:prstGeom prst="rect">
            <a:avLst/>
          </a:prstGeom>
          <a:solidFill>
            <a:srgbClr val="008000"/>
          </a:solidFill>
          <a:ln w="9525" algn="ctr">
            <a:solidFill>
              <a:schemeClr val="tx1"/>
            </a:solidFill>
            <a:round/>
            <a:headEnd/>
            <a:tailEnd/>
          </a:ln>
        </p:spPr>
        <p:txBody>
          <a:bodyPr wrap="none"/>
          <a:lstStyle/>
          <a:p>
            <a:r>
              <a:rPr lang="zh-TW" altLang="en-US" b="1">
                <a:solidFill>
                  <a:schemeClr val="bg1"/>
                </a:solidFill>
                <a:latin typeface="Times New Roman" pitchFamily="18" charset="0"/>
                <a:ea typeface="標楷體" pitchFamily="65" charset="-120"/>
                <a:cs typeface="Times New Roman" pitchFamily="18" charset="0"/>
              </a:rPr>
              <a:t>保證人</a:t>
            </a:r>
            <a:r>
              <a:rPr lang="en-US" altLang="zh-TW" b="1">
                <a:solidFill>
                  <a:schemeClr val="bg1"/>
                </a:solidFill>
                <a:latin typeface="Times New Roman" pitchFamily="18" charset="0"/>
                <a:ea typeface="標楷體" pitchFamily="65" charset="-120"/>
                <a:cs typeface="Times New Roman" pitchFamily="18" charset="0"/>
              </a:rPr>
              <a:t>(</a:t>
            </a:r>
            <a:r>
              <a:rPr lang="zh-TW" altLang="en-US" b="1">
                <a:solidFill>
                  <a:schemeClr val="bg1"/>
                </a:solidFill>
                <a:latin typeface="Times New Roman" pitchFamily="18" charset="0"/>
                <a:ea typeface="標楷體" pitchFamily="65" charset="-120"/>
                <a:cs typeface="Times New Roman" pitchFamily="18" charset="0"/>
              </a:rPr>
              <a:t>開狀銀行</a:t>
            </a:r>
            <a:r>
              <a:rPr lang="en-US" altLang="zh-TW" b="1">
                <a:solidFill>
                  <a:schemeClr val="bg1"/>
                </a:solidFill>
                <a:latin typeface="Times New Roman" pitchFamily="18" charset="0"/>
                <a:ea typeface="標楷體" pitchFamily="65" charset="-120"/>
                <a:cs typeface="Times New Roman" pitchFamily="18" charset="0"/>
              </a:rPr>
              <a:t>)</a:t>
            </a:r>
            <a:endParaRPr lang="zh-TW" altLang="en-US" b="1">
              <a:solidFill>
                <a:schemeClr val="bg1"/>
              </a:solidFill>
              <a:latin typeface="Times New Roman" pitchFamily="18" charset="0"/>
              <a:ea typeface="標楷體" pitchFamily="65" charset="-120"/>
              <a:cs typeface="Times New Roman" pitchFamily="18" charset="0"/>
            </a:endParaRPr>
          </a:p>
        </p:txBody>
      </p:sp>
      <p:sp>
        <p:nvSpPr>
          <p:cNvPr id="164871" name="流程圖: 文件 7"/>
          <p:cNvSpPr>
            <a:spLocks noChangeArrowheads="1"/>
          </p:cNvSpPr>
          <p:nvPr/>
        </p:nvSpPr>
        <p:spPr bwMode="auto">
          <a:xfrm>
            <a:off x="2555875" y="115888"/>
            <a:ext cx="2736850" cy="504825"/>
          </a:xfrm>
          <a:prstGeom prst="flowChartDocument">
            <a:avLst/>
          </a:prstGeom>
          <a:solidFill>
            <a:srgbClr val="003300"/>
          </a:solidFill>
          <a:ln w="9525" algn="ctr">
            <a:solidFill>
              <a:schemeClr val="tx1"/>
            </a:solidFill>
            <a:round/>
            <a:headEnd/>
            <a:tailEnd/>
          </a:ln>
        </p:spPr>
        <p:txBody>
          <a:bodyPr wrap="none"/>
          <a:lstStyle/>
          <a:p>
            <a:pPr algn="ctr"/>
            <a:r>
              <a:rPr lang="zh-TW" altLang="en-US" b="1">
                <a:solidFill>
                  <a:schemeClr val="bg1"/>
                </a:solidFill>
                <a:ea typeface="標楷體" pitchFamily="65" charset="-120"/>
                <a:cs typeface="Times New Roman" pitchFamily="18" charset="0"/>
              </a:rPr>
              <a:t>提供融資或授信保證</a:t>
            </a:r>
            <a:endParaRPr lang="en-US" altLang="zh-TW" b="1">
              <a:solidFill>
                <a:schemeClr val="bg1"/>
              </a:solidFill>
              <a:ea typeface="標楷體" pitchFamily="65" charset="-120"/>
              <a:cs typeface="Times New Roman" pitchFamily="18" charset="0"/>
            </a:endParaRPr>
          </a:p>
        </p:txBody>
      </p:sp>
      <p:sp>
        <p:nvSpPr>
          <p:cNvPr id="164872" name="矩形 8"/>
          <p:cNvSpPr>
            <a:spLocks noChangeArrowheads="1"/>
          </p:cNvSpPr>
          <p:nvPr/>
        </p:nvSpPr>
        <p:spPr bwMode="auto">
          <a:xfrm>
            <a:off x="179388" y="2349500"/>
            <a:ext cx="431800" cy="2303463"/>
          </a:xfrm>
          <a:prstGeom prst="rect">
            <a:avLst/>
          </a:prstGeom>
          <a:solidFill>
            <a:srgbClr val="006600"/>
          </a:solidFill>
          <a:ln w="9525" algn="ctr">
            <a:solidFill>
              <a:schemeClr val="tx1"/>
            </a:solidFill>
            <a:round/>
            <a:headEnd/>
            <a:tailEnd/>
          </a:ln>
        </p:spPr>
        <p:txBody>
          <a:bodyPr wrap="none"/>
          <a:lstStyle/>
          <a:p>
            <a:r>
              <a:rPr lang="en-US" altLang="zh-TW" b="1">
                <a:solidFill>
                  <a:schemeClr val="bg1"/>
                </a:solidFill>
                <a:latin typeface="Times New Roman" pitchFamily="18" charset="0"/>
                <a:ea typeface="標楷體" pitchFamily="65" charset="-120"/>
                <a:cs typeface="Times New Roman" pitchFamily="18" charset="0"/>
              </a:rPr>
              <a:t>2.</a:t>
            </a:r>
          </a:p>
          <a:p>
            <a:r>
              <a:rPr lang="zh-TW" altLang="en-US" b="1">
                <a:solidFill>
                  <a:schemeClr val="bg1"/>
                </a:solidFill>
                <a:latin typeface="Times New Roman" pitchFamily="18" charset="0"/>
                <a:ea typeface="標楷體" pitchFamily="65" charset="-120"/>
                <a:cs typeface="Times New Roman" pitchFamily="18" charset="0"/>
              </a:rPr>
              <a:t>申</a:t>
            </a:r>
            <a:endParaRPr lang="en-US" altLang="zh-TW" b="1">
              <a:solidFill>
                <a:schemeClr val="bg1"/>
              </a:solidFill>
              <a:latin typeface="Times New Roman" pitchFamily="18" charset="0"/>
              <a:ea typeface="標楷體" pitchFamily="65" charset="-120"/>
              <a:cs typeface="Times New Roman" pitchFamily="18" charset="0"/>
            </a:endParaRPr>
          </a:p>
          <a:p>
            <a:r>
              <a:rPr lang="zh-TW" altLang="en-US" b="1">
                <a:solidFill>
                  <a:schemeClr val="bg1"/>
                </a:solidFill>
                <a:latin typeface="Times New Roman" pitchFamily="18" charset="0"/>
                <a:ea typeface="標楷體" pitchFamily="65" charset="-120"/>
                <a:cs typeface="Times New Roman" pitchFamily="18" charset="0"/>
              </a:rPr>
              <a:t>請</a:t>
            </a:r>
            <a:endParaRPr lang="en-US" altLang="zh-TW" b="1">
              <a:solidFill>
                <a:schemeClr val="bg1"/>
              </a:solidFill>
              <a:latin typeface="Times New Roman" pitchFamily="18" charset="0"/>
              <a:ea typeface="標楷體" pitchFamily="65" charset="-120"/>
              <a:cs typeface="Times New Roman" pitchFamily="18" charset="0"/>
            </a:endParaRPr>
          </a:p>
          <a:p>
            <a:r>
              <a:rPr lang="zh-TW" altLang="en-US" b="1">
                <a:solidFill>
                  <a:schemeClr val="bg1"/>
                </a:solidFill>
                <a:latin typeface="Times New Roman" pitchFamily="18" charset="0"/>
                <a:ea typeface="標楷體" pitchFamily="65" charset="-120"/>
                <a:cs typeface="Times New Roman" pitchFamily="18" charset="0"/>
              </a:rPr>
              <a:t>開</a:t>
            </a:r>
            <a:endParaRPr lang="en-US" altLang="zh-TW" b="1">
              <a:solidFill>
                <a:schemeClr val="bg1"/>
              </a:solidFill>
              <a:latin typeface="Times New Roman" pitchFamily="18" charset="0"/>
              <a:ea typeface="標楷體" pitchFamily="65" charset="-120"/>
              <a:cs typeface="Times New Roman" pitchFamily="18" charset="0"/>
            </a:endParaRPr>
          </a:p>
          <a:p>
            <a:r>
              <a:rPr lang="zh-TW" altLang="en-US" b="1">
                <a:solidFill>
                  <a:schemeClr val="bg1"/>
                </a:solidFill>
                <a:latin typeface="Times New Roman" pitchFamily="18" charset="0"/>
                <a:ea typeface="標楷體" pitchFamily="65" charset="-120"/>
                <a:cs typeface="Times New Roman" pitchFamily="18" charset="0"/>
              </a:rPr>
              <a:t>狀</a:t>
            </a:r>
            <a:endParaRPr lang="en-US" altLang="zh-TW" b="1">
              <a:solidFill>
                <a:schemeClr val="bg1"/>
              </a:solidFill>
              <a:latin typeface="Times New Roman" pitchFamily="18" charset="0"/>
              <a:ea typeface="標楷體" pitchFamily="65" charset="-120"/>
              <a:cs typeface="Times New Roman" pitchFamily="18" charset="0"/>
            </a:endParaRPr>
          </a:p>
          <a:p>
            <a:r>
              <a:rPr lang="zh-TW" altLang="en-US" b="1">
                <a:solidFill>
                  <a:schemeClr val="bg1"/>
                </a:solidFill>
                <a:latin typeface="Times New Roman" pitchFamily="18" charset="0"/>
                <a:ea typeface="標楷體" pitchFamily="65" charset="-120"/>
                <a:cs typeface="Times New Roman" pitchFamily="18" charset="0"/>
              </a:rPr>
              <a:t>證</a:t>
            </a:r>
          </a:p>
        </p:txBody>
      </p:sp>
      <p:cxnSp>
        <p:nvCxnSpPr>
          <p:cNvPr id="164873" name="直線接點 10"/>
          <p:cNvCxnSpPr>
            <a:cxnSpLocks noChangeShapeType="1"/>
          </p:cNvCxnSpPr>
          <p:nvPr/>
        </p:nvCxnSpPr>
        <p:spPr bwMode="auto">
          <a:xfrm>
            <a:off x="395288" y="1916113"/>
            <a:ext cx="0" cy="360362"/>
          </a:xfrm>
          <a:prstGeom prst="line">
            <a:avLst/>
          </a:prstGeom>
          <a:noFill/>
          <a:ln w="9525" algn="ctr">
            <a:solidFill>
              <a:schemeClr val="tx1"/>
            </a:solidFill>
            <a:round/>
            <a:headEnd/>
            <a:tailEnd/>
          </a:ln>
        </p:spPr>
      </p:cxnSp>
      <p:cxnSp>
        <p:nvCxnSpPr>
          <p:cNvPr id="164874" name="直線單箭頭接點 14"/>
          <p:cNvCxnSpPr>
            <a:cxnSpLocks noChangeShapeType="1"/>
            <a:stCxn id="164872" idx="2"/>
          </p:cNvCxnSpPr>
          <p:nvPr/>
        </p:nvCxnSpPr>
        <p:spPr bwMode="auto">
          <a:xfrm>
            <a:off x="395288" y="4652963"/>
            <a:ext cx="0" cy="792162"/>
          </a:xfrm>
          <a:prstGeom prst="straightConnector1">
            <a:avLst/>
          </a:prstGeom>
          <a:noFill/>
          <a:ln w="9525" algn="ctr">
            <a:solidFill>
              <a:schemeClr val="tx1"/>
            </a:solidFill>
            <a:round/>
            <a:headEnd/>
            <a:tailEnd type="arrow" w="med" len="med"/>
          </a:ln>
        </p:spPr>
      </p:cxnSp>
      <p:sp>
        <p:nvSpPr>
          <p:cNvPr id="16" name="矩形 15"/>
          <p:cNvSpPr/>
          <p:nvPr/>
        </p:nvSpPr>
        <p:spPr bwMode="auto">
          <a:xfrm>
            <a:off x="6156325" y="4508500"/>
            <a:ext cx="2051050" cy="936625"/>
          </a:xfrm>
          <a:prstGeom prst="rect">
            <a:avLst/>
          </a:prstGeom>
          <a:solidFill>
            <a:srgbClr val="008000"/>
          </a:solidFill>
          <a:ln w="9525" cap="flat" cmpd="sng" algn="ctr">
            <a:solidFill>
              <a:schemeClr val="tx1"/>
            </a:solidFill>
            <a:prstDash val="solid"/>
            <a:round/>
            <a:headEnd type="none" w="med" len="med"/>
            <a:tailEnd type="none" w="med" len="med"/>
          </a:ln>
          <a:effectLst/>
        </p:spPr>
        <p:txBody>
          <a:bodyPr wrap="none"/>
          <a:lstStyle/>
          <a:p>
            <a:pPr>
              <a:defRPr/>
            </a:pPr>
            <a:r>
              <a:rPr lang="en-US" altLang="zh-TW" b="1" dirty="0">
                <a:solidFill>
                  <a:schemeClr val="bg1"/>
                </a:solidFill>
                <a:latin typeface="Times New Roman" pitchFamily="18" charset="0"/>
                <a:ea typeface="標楷體" pitchFamily="65" charset="-120"/>
                <a:cs typeface="Times New Roman" pitchFamily="18" charset="0"/>
              </a:rPr>
              <a:t>6.</a:t>
            </a:r>
            <a:r>
              <a:rPr lang="zh-TW" altLang="en-US" b="1" dirty="0">
                <a:solidFill>
                  <a:schemeClr val="bg1"/>
                </a:solidFill>
                <a:latin typeface="Times New Roman" pitchFamily="18" charset="0"/>
                <a:ea typeface="標楷體" pitchFamily="65" charset="-120"/>
                <a:cs typeface="Times New Roman" pitchFamily="18" charset="0"/>
              </a:rPr>
              <a:t>借款人不還款</a:t>
            </a:r>
            <a:endParaRPr lang="en-US" altLang="zh-TW" b="1" dirty="0">
              <a:solidFill>
                <a:schemeClr val="bg1"/>
              </a:solidFill>
              <a:latin typeface="Times New Roman" pitchFamily="18" charset="0"/>
              <a:ea typeface="標楷體" pitchFamily="65" charset="-120"/>
              <a:cs typeface="Times New Roman" pitchFamily="18" charset="0"/>
            </a:endParaRPr>
          </a:p>
          <a:p>
            <a:pPr>
              <a:defRPr/>
            </a:pPr>
            <a:r>
              <a:rPr lang="zh-TW" altLang="en-US" b="1" dirty="0">
                <a:solidFill>
                  <a:schemeClr val="bg1"/>
                </a:solidFill>
                <a:latin typeface="Times New Roman" pitchFamily="18" charset="0"/>
                <a:ea typeface="標楷體" pitchFamily="65" charset="-120"/>
                <a:cs typeface="Times New Roman" pitchFamily="18" charset="0"/>
              </a:rPr>
              <a:t>授信銀行求償</a:t>
            </a:r>
            <a:endParaRPr lang="en-US" altLang="zh-TW" b="1" dirty="0">
              <a:solidFill>
                <a:schemeClr val="bg1"/>
              </a:solidFill>
              <a:latin typeface="Times New Roman" pitchFamily="18" charset="0"/>
              <a:ea typeface="標楷體" pitchFamily="65" charset="-120"/>
              <a:cs typeface="Times New Roman" pitchFamily="18" charset="0"/>
            </a:endParaRPr>
          </a:p>
          <a:p>
            <a:pPr>
              <a:defRPr/>
            </a:pPr>
            <a:endParaRPr lang="zh-TW" altLang="en-US" b="1" dirty="0">
              <a:solidFill>
                <a:schemeClr val="tx1">
                  <a:lumMod val="95000"/>
                </a:schemeClr>
              </a:solidFill>
              <a:ea typeface="標楷體" pitchFamily="65" charset="-120"/>
              <a:cs typeface="Times New Roman" pitchFamily="18" charset="0"/>
            </a:endParaRPr>
          </a:p>
        </p:txBody>
      </p:sp>
      <p:sp>
        <p:nvSpPr>
          <p:cNvPr id="164876" name="矩形 16"/>
          <p:cNvSpPr>
            <a:spLocks noChangeArrowheads="1"/>
          </p:cNvSpPr>
          <p:nvPr/>
        </p:nvSpPr>
        <p:spPr bwMode="auto">
          <a:xfrm>
            <a:off x="2627313" y="3789363"/>
            <a:ext cx="2052637" cy="792162"/>
          </a:xfrm>
          <a:prstGeom prst="rect">
            <a:avLst/>
          </a:prstGeom>
          <a:solidFill>
            <a:srgbClr val="008000"/>
          </a:solidFill>
          <a:ln w="9525" algn="ctr">
            <a:solidFill>
              <a:schemeClr val="tx1"/>
            </a:solidFill>
            <a:round/>
            <a:headEnd/>
            <a:tailEnd/>
          </a:ln>
        </p:spPr>
        <p:txBody>
          <a:bodyPr wrap="none"/>
          <a:lstStyle/>
          <a:p>
            <a:r>
              <a:rPr lang="en-US" altLang="zh-TW" b="1">
                <a:solidFill>
                  <a:schemeClr val="bg1"/>
                </a:solidFill>
                <a:latin typeface="Times New Roman" pitchFamily="18" charset="0"/>
                <a:ea typeface="標楷體" pitchFamily="65" charset="-120"/>
                <a:cs typeface="Times New Roman" pitchFamily="18" charset="0"/>
              </a:rPr>
              <a:t>3.</a:t>
            </a:r>
            <a:r>
              <a:rPr lang="zh-TW" altLang="en-US" b="1">
                <a:solidFill>
                  <a:schemeClr val="bg1"/>
                </a:solidFill>
                <a:latin typeface="Times New Roman" pitchFamily="18" charset="0"/>
                <a:ea typeface="標楷體" pitchFamily="65" charset="-120"/>
                <a:cs typeface="Times New Roman" pitchFamily="18" charset="0"/>
              </a:rPr>
              <a:t>開發擔保</a:t>
            </a:r>
            <a:r>
              <a:rPr lang="en-US" altLang="zh-TW" b="1">
                <a:solidFill>
                  <a:schemeClr val="bg1"/>
                </a:solidFill>
                <a:latin typeface="Times New Roman" pitchFamily="18" charset="0"/>
                <a:ea typeface="標楷體" pitchFamily="65" charset="-120"/>
                <a:cs typeface="Times New Roman" pitchFamily="18" charset="0"/>
              </a:rPr>
              <a:t>LC</a:t>
            </a:r>
          </a:p>
          <a:p>
            <a:r>
              <a:rPr lang="zh-TW" altLang="en-US" b="1">
                <a:solidFill>
                  <a:schemeClr val="bg1"/>
                </a:solidFill>
                <a:latin typeface="Times New Roman" pitchFamily="18" charset="0"/>
                <a:ea typeface="標楷體" pitchFamily="65" charset="-120"/>
                <a:cs typeface="Times New Roman" pitchFamily="18" charset="0"/>
              </a:rPr>
              <a:t>或保證函</a:t>
            </a:r>
          </a:p>
        </p:txBody>
      </p:sp>
      <p:sp>
        <p:nvSpPr>
          <p:cNvPr id="164877" name="矩形 17"/>
          <p:cNvSpPr>
            <a:spLocks noChangeArrowheads="1"/>
          </p:cNvSpPr>
          <p:nvPr/>
        </p:nvSpPr>
        <p:spPr bwMode="auto">
          <a:xfrm>
            <a:off x="4211638" y="1196975"/>
            <a:ext cx="1873250" cy="503238"/>
          </a:xfrm>
          <a:prstGeom prst="rect">
            <a:avLst/>
          </a:prstGeom>
          <a:solidFill>
            <a:srgbClr val="008000"/>
          </a:solidFill>
          <a:ln w="9525" algn="ctr">
            <a:solidFill>
              <a:schemeClr val="tx1"/>
            </a:solidFill>
            <a:round/>
            <a:headEnd/>
            <a:tailEnd/>
          </a:ln>
        </p:spPr>
        <p:txBody>
          <a:bodyPr wrap="none"/>
          <a:lstStyle/>
          <a:p>
            <a:r>
              <a:rPr lang="en-US" altLang="zh-TW" sz="2000" b="1">
                <a:solidFill>
                  <a:schemeClr val="bg1"/>
                </a:solidFill>
                <a:latin typeface="Times New Roman" pitchFamily="18" charset="0"/>
                <a:ea typeface="標楷體" pitchFamily="65" charset="-120"/>
                <a:cs typeface="Times New Roman" pitchFamily="18" charset="0"/>
              </a:rPr>
              <a:t>4.</a:t>
            </a:r>
            <a:r>
              <a:rPr lang="zh-TW" altLang="en-US" sz="2000" b="1">
                <a:solidFill>
                  <a:schemeClr val="bg1"/>
                </a:solidFill>
                <a:latin typeface="Times New Roman" pitchFamily="18" charset="0"/>
                <a:ea typeface="標楷體" pitchFamily="65" charset="-120"/>
                <a:cs typeface="Times New Roman" pitchFamily="18" charset="0"/>
              </a:rPr>
              <a:t>提供融資</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授信</a:t>
            </a:r>
          </a:p>
        </p:txBody>
      </p:sp>
      <p:cxnSp>
        <p:nvCxnSpPr>
          <p:cNvPr id="164878" name="直線單箭頭接點 19"/>
          <p:cNvCxnSpPr>
            <a:cxnSpLocks noChangeShapeType="1"/>
          </p:cNvCxnSpPr>
          <p:nvPr/>
        </p:nvCxnSpPr>
        <p:spPr bwMode="auto">
          <a:xfrm flipH="1">
            <a:off x="2124075" y="333375"/>
            <a:ext cx="360363" cy="0"/>
          </a:xfrm>
          <a:prstGeom prst="straightConnector1">
            <a:avLst/>
          </a:prstGeom>
          <a:noFill/>
          <a:ln w="9525" algn="ctr">
            <a:solidFill>
              <a:schemeClr val="tx1"/>
            </a:solidFill>
            <a:round/>
            <a:headEnd/>
            <a:tailEnd type="arrow" w="med" len="med"/>
          </a:ln>
        </p:spPr>
      </p:cxnSp>
      <p:cxnSp>
        <p:nvCxnSpPr>
          <p:cNvPr id="164879" name="直線單箭頭接點 21"/>
          <p:cNvCxnSpPr>
            <a:cxnSpLocks noChangeShapeType="1"/>
          </p:cNvCxnSpPr>
          <p:nvPr/>
        </p:nvCxnSpPr>
        <p:spPr bwMode="auto">
          <a:xfrm>
            <a:off x="5364163" y="404813"/>
            <a:ext cx="1511300" cy="0"/>
          </a:xfrm>
          <a:prstGeom prst="straightConnector1">
            <a:avLst/>
          </a:prstGeom>
          <a:noFill/>
          <a:ln w="9525" algn="ctr">
            <a:solidFill>
              <a:schemeClr val="tx1"/>
            </a:solidFill>
            <a:round/>
            <a:headEnd/>
            <a:tailEnd type="arrow" w="med" len="med"/>
          </a:ln>
        </p:spPr>
      </p:cxnSp>
      <p:sp>
        <p:nvSpPr>
          <p:cNvPr id="164880" name="矩形 27"/>
          <p:cNvSpPr>
            <a:spLocks noChangeArrowheads="1"/>
          </p:cNvSpPr>
          <p:nvPr/>
        </p:nvSpPr>
        <p:spPr bwMode="auto">
          <a:xfrm>
            <a:off x="2700338" y="1844675"/>
            <a:ext cx="3024187" cy="504825"/>
          </a:xfrm>
          <a:prstGeom prst="rect">
            <a:avLst/>
          </a:prstGeom>
          <a:solidFill>
            <a:srgbClr val="008000"/>
          </a:solidFill>
          <a:ln w="9525" algn="ctr">
            <a:solidFill>
              <a:schemeClr val="tx1"/>
            </a:solidFill>
            <a:round/>
            <a:headEnd/>
            <a:tailEnd/>
          </a:ln>
        </p:spPr>
        <p:txBody>
          <a:bodyPr wrap="none"/>
          <a:lstStyle/>
          <a:p>
            <a:r>
              <a:rPr lang="en-US" altLang="zh-TW" sz="2000" b="1">
                <a:solidFill>
                  <a:schemeClr val="bg1"/>
                </a:solidFill>
                <a:latin typeface="Times New Roman" pitchFamily="18" charset="0"/>
                <a:ea typeface="標楷體" pitchFamily="65" charset="-120"/>
                <a:cs typeface="Times New Roman" pitchFamily="18" charset="0"/>
              </a:rPr>
              <a:t>5.</a:t>
            </a:r>
            <a:r>
              <a:rPr lang="zh-TW" altLang="en-US" sz="2000" b="1">
                <a:solidFill>
                  <a:schemeClr val="bg1"/>
                </a:solidFill>
                <a:latin typeface="Times New Roman" pitchFamily="18" charset="0"/>
                <a:ea typeface="標楷體" pitchFamily="65" charset="-120"/>
                <a:cs typeface="Times New Roman" pitchFamily="18" charset="0"/>
              </a:rPr>
              <a:t>還款</a:t>
            </a:r>
            <a:r>
              <a:rPr lang="en-US" altLang="zh-TW" sz="2000" b="1">
                <a:solidFill>
                  <a:schemeClr val="bg1"/>
                </a:solidFill>
                <a:latin typeface="Times New Roman" pitchFamily="18" charset="0"/>
                <a:ea typeface="標楷體" pitchFamily="65" charset="-120"/>
                <a:cs typeface="Times New Roman" pitchFamily="18" charset="0"/>
              </a:rPr>
              <a:t>/</a:t>
            </a:r>
            <a:r>
              <a:rPr lang="zh-TW" altLang="en-US" sz="2000" b="1">
                <a:solidFill>
                  <a:schemeClr val="bg1"/>
                </a:solidFill>
                <a:latin typeface="Times New Roman" pitchFamily="18" charset="0"/>
                <a:ea typeface="標楷體" pitchFamily="65" charset="-120"/>
                <a:cs typeface="Times New Roman" pitchFamily="18" charset="0"/>
              </a:rPr>
              <a:t>保證函到期失效</a:t>
            </a:r>
          </a:p>
        </p:txBody>
      </p:sp>
      <p:cxnSp>
        <p:nvCxnSpPr>
          <p:cNvPr id="164881" name="肘形接點 29"/>
          <p:cNvCxnSpPr>
            <a:cxnSpLocks noChangeShapeType="1"/>
            <a:endCxn id="164876" idx="1"/>
          </p:cNvCxnSpPr>
          <p:nvPr/>
        </p:nvCxnSpPr>
        <p:spPr bwMode="auto">
          <a:xfrm flipV="1">
            <a:off x="900113" y="4184650"/>
            <a:ext cx="1727200" cy="1260475"/>
          </a:xfrm>
          <a:prstGeom prst="bentConnector3">
            <a:avLst>
              <a:gd name="adj1" fmla="val 50000"/>
            </a:avLst>
          </a:prstGeom>
          <a:noFill/>
          <a:ln w="9525" algn="ctr">
            <a:solidFill>
              <a:schemeClr val="tx1"/>
            </a:solidFill>
            <a:round/>
            <a:headEnd/>
            <a:tailEnd/>
          </a:ln>
        </p:spPr>
      </p:cxnSp>
      <p:cxnSp>
        <p:nvCxnSpPr>
          <p:cNvPr id="164882" name="肘形接點 31"/>
          <p:cNvCxnSpPr>
            <a:cxnSpLocks noChangeShapeType="1"/>
            <a:stCxn id="164876" idx="3"/>
          </p:cNvCxnSpPr>
          <p:nvPr/>
        </p:nvCxnSpPr>
        <p:spPr bwMode="auto">
          <a:xfrm flipV="1">
            <a:off x="4679950" y="2636838"/>
            <a:ext cx="2771775" cy="1547812"/>
          </a:xfrm>
          <a:prstGeom prst="bentConnector3">
            <a:avLst>
              <a:gd name="adj1" fmla="val 50000"/>
            </a:avLst>
          </a:prstGeom>
          <a:noFill/>
          <a:ln w="9525" algn="ctr">
            <a:solidFill>
              <a:schemeClr val="tx1"/>
            </a:solidFill>
            <a:round/>
            <a:headEnd/>
            <a:tailEnd type="arrow" w="med" len="med"/>
          </a:ln>
        </p:spPr>
      </p:cxnSp>
      <p:cxnSp>
        <p:nvCxnSpPr>
          <p:cNvPr id="164883" name="直線接點 36"/>
          <p:cNvCxnSpPr>
            <a:cxnSpLocks noChangeShapeType="1"/>
            <a:stCxn id="164877" idx="3"/>
          </p:cNvCxnSpPr>
          <p:nvPr/>
        </p:nvCxnSpPr>
        <p:spPr bwMode="auto">
          <a:xfrm>
            <a:off x="6084888" y="1449388"/>
            <a:ext cx="1398587" cy="14287"/>
          </a:xfrm>
          <a:prstGeom prst="line">
            <a:avLst/>
          </a:prstGeom>
          <a:noFill/>
          <a:ln w="9525" algn="ctr">
            <a:solidFill>
              <a:schemeClr val="tx1"/>
            </a:solidFill>
            <a:round/>
            <a:headEnd/>
            <a:tailEnd/>
          </a:ln>
        </p:spPr>
      </p:cxnSp>
      <p:cxnSp>
        <p:nvCxnSpPr>
          <p:cNvPr id="164884" name="直線單箭頭接點 40"/>
          <p:cNvCxnSpPr>
            <a:cxnSpLocks noChangeShapeType="1"/>
            <a:stCxn id="164877" idx="1"/>
          </p:cNvCxnSpPr>
          <p:nvPr/>
        </p:nvCxnSpPr>
        <p:spPr bwMode="auto">
          <a:xfrm flipH="1">
            <a:off x="1819275" y="1449388"/>
            <a:ext cx="2392363" cy="4762"/>
          </a:xfrm>
          <a:prstGeom prst="straightConnector1">
            <a:avLst/>
          </a:prstGeom>
          <a:noFill/>
          <a:ln w="9525" algn="ctr">
            <a:solidFill>
              <a:schemeClr val="tx1"/>
            </a:solidFill>
            <a:round/>
            <a:headEnd/>
            <a:tailEnd type="arrow" w="med" len="med"/>
          </a:ln>
        </p:spPr>
      </p:cxnSp>
      <p:cxnSp>
        <p:nvCxnSpPr>
          <p:cNvPr id="164885" name="肘形接點 42"/>
          <p:cNvCxnSpPr>
            <a:cxnSpLocks noChangeShapeType="1"/>
            <a:endCxn id="164880" idx="1"/>
          </p:cNvCxnSpPr>
          <p:nvPr/>
        </p:nvCxnSpPr>
        <p:spPr bwMode="auto">
          <a:xfrm>
            <a:off x="1547813" y="1773238"/>
            <a:ext cx="1152525" cy="323850"/>
          </a:xfrm>
          <a:prstGeom prst="bentConnector3">
            <a:avLst>
              <a:gd name="adj1" fmla="val 50000"/>
            </a:avLst>
          </a:prstGeom>
          <a:noFill/>
          <a:ln w="9525" algn="ctr">
            <a:solidFill>
              <a:schemeClr val="tx1"/>
            </a:solidFill>
            <a:round/>
            <a:headEnd/>
            <a:tailEnd/>
          </a:ln>
        </p:spPr>
      </p:cxnSp>
      <p:cxnSp>
        <p:nvCxnSpPr>
          <p:cNvPr id="164886" name="直線接點 46"/>
          <p:cNvCxnSpPr>
            <a:cxnSpLocks noChangeShapeType="1"/>
          </p:cNvCxnSpPr>
          <p:nvPr/>
        </p:nvCxnSpPr>
        <p:spPr bwMode="auto">
          <a:xfrm>
            <a:off x="7885113" y="2852738"/>
            <a:ext cx="0" cy="1655762"/>
          </a:xfrm>
          <a:prstGeom prst="line">
            <a:avLst/>
          </a:prstGeom>
          <a:noFill/>
          <a:ln w="9525" algn="ctr">
            <a:solidFill>
              <a:schemeClr val="tx1"/>
            </a:solidFill>
            <a:round/>
            <a:headEnd/>
            <a:tailEnd/>
          </a:ln>
        </p:spPr>
      </p:cxnSp>
      <p:cxnSp>
        <p:nvCxnSpPr>
          <p:cNvPr id="164887" name="肘形接點 48"/>
          <p:cNvCxnSpPr>
            <a:cxnSpLocks noChangeShapeType="1"/>
            <a:stCxn id="16" idx="1"/>
          </p:cNvCxnSpPr>
          <p:nvPr/>
        </p:nvCxnSpPr>
        <p:spPr bwMode="auto">
          <a:xfrm rot="10800000" flipV="1">
            <a:off x="1258888" y="4976813"/>
            <a:ext cx="4897437" cy="755650"/>
          </a:xfrm>
          <a:prstGeom prst="bentConnector3">
            <a:avLst>
              <a:gd name="adj1" fmla="val 50000"/>
            </a:avLst>
          </a:prstGeom>
          <a:noFill/>
          <a:ln w="9525" algn="ctr">
            <a:solidFill>
              <a:schemeClr val="tx1"/>
            </a:solidFill>
            <a:round/>
            <a:headEnd/>
            <a:tailEnd type="arrow" w="med" len="med"/>
          </a:ln>
        </p:spPr>
      </p:cxnSp>
      <p:sp>
        <p:nvSpPr>
          <p:cNvPr id="164888" name="投影片編號版面配置區 26"/>
          <p:cNvSpPr>
            <a:spLocks noGrp="1"/>
          </p:cNvSpPr>
          <p:nvPr>
            <p:ph type="sldNum" sz="quarter" idx="12"/>
          </p:nvPr>
        </p:nvSpPr>
        <p:spPr>
          <a:noFill/>
        </p:spPr>
        <p:txBody>
          <a:bodyPr/>
          <a:lstStyle/>
          <a:p>
            <a:fld id="{2632A64E-BC2E-4297-9D9B-CAD4663857B2}" type="slidenum">
              <a:rPr lang="zh-TW" altLang="en-US" smtClean="0">
                <a:latin typeface="Arial" pitchFamily="34" charset="0"/>
                <a:ea typeface="新細明體" pitchFamily="18" charset="-120"/>
              </a:rPr>
              <a:pPr/>
              <a:t>395</a:t>
            </a:fld>
            <a:endParaRPr lang="en-US" altLang="zh-TW" smtClean="0">
              <a:latin typeface="Arial" pitchFamily="34" charset="0"/>
              <a:ea typeface="新細明體" pitchFamily="18" charset="-120"/>
            </a:endParaRPr>
          </a:p>
        </p:txBody>
      </p:sp>
      <p:cxnSp>
        <p:nvCxnSpPr>
          <p:cNvPr id="164889" name="直線單箭頭接點 34"/>
          <p:cNvCxnSpPr>
            <a:cxnSpLocks noChangeShapeType="1"/>
            <a:stCxn id="164880" idx="3"/>
          </p:cNvCxnSpPr>
          <p:nvPr/>
        </p:nvCxnSpPr>
        <p:spPr bwMode="auto">
          <a:xfrm flipV="1">
            <a:off x="5724525" y="2060575"/>
            <a:ext cx="1800225" cy="36513"/>
          </a:xfrm>
          <a:prstGeom prst="straightConnector1">
            <a:avLst/>
          </a:prstGeom>
          <a:noFill/>
          <a:ln w="12700" cap="sq" algn="ctr">
            <a:solidFill>
              <a:schemeClr val="tx1"/>
            </a:solidFill>
            <a:round/>
            <a:headEnd type="none" w="sm" len="sm"/>
            <a:tailEnd type="arrow" w="med" len="med"/>
          </a:ln>
        </p:spPr>
      </p:cxnSp>
      <p:pic>
        <p:nvPicPr>
          <p:cNvPr id="164890" name="Picture 3" descr="銀行建築"/>
          <p:cNvPicPr>
            <a:picLocks noChangeAspect="1" noChangeArrowheads="1"/>
          </p:cNvPicPr>
          <p:nvPr/>
        </p:nvPicPr>
        <p:blipFill>
          <a:blip r:embed="rId2" cstate="print"/>
          <a:srcRect/>
          <a:stretch>
            <a:fillRect/>
          </a:stretch>
        </p:blipFill>
        <p:spPr bwMode="auto">
          <a:xfrm>
            <a:off x="7596188" y="981075"/>
            <a:ext cx="1295400" cy="1871663"/>
          </a:xfrm>
          <a:prstGeom prst="rect">
            <a:avLst/>
          </a:prstGeom>
          <a:noFill/>
          <a:ln w="9525">
            <a:noFill/>
            <a:miter lim="800000"/>
            <a:headEnd/>
            <a:tailEnd/>
          </a:ln>
        </p:spPr>
      </p:pic>
    </p:spTree>
    <p:extLst>
      <p:ext uri="{BB962C8B-B14F-4D97-AF65-F5344CB8AC3E}">
        <p14:creationId xmlns:p14="http://schemas.microsoft.com/office/powerpoint/2010/main" xmlns="" val="2397483597"/>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分期付款</a:t>
            </a:r>
            <a:r>
              <a:rPr lang="en-US" altLang="zh-TW" sz="3600" b="1" dirty="0">
                <a:latin typeface="Times New Roman" panose="02020603050405020304" pitchFamily="18" charset="0"/>
                <a:cs typeface="Times New Roman" panose="02020603050405020304" pitchFamily="18" charset="0"/>
              </a:rPr>
              <a:t>(Installment)</a:t>
            </a:r>
            <a:r>
              <a:rPr lang="zh-TW" altLang="zh-TW" sz="3600" b="1" dirty="0">
                <a:latin typeface="Times New Roman" panose="02020603050405020304" pitchFamily="18" charset="0"/>
                <a:cs typeface="Times New Roman" panose="02020603050405020304" pitchFamily="18" charset="0"/>
              </a:rPr>
              <a:t>保證</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396</a:t>
            </a:fld>
            <a:endParaRPr lang="zh-TW" altLang="en-US"/>
          </a:p>
        </p:txBody>
      </p:sp>
      <p:sp>
        <p:nvSpPr>
          <p:cNvPr id="7" name="內容版面配置區 6"/>
          <p:cNvSpPr>
            <a:spLocks noGrp="1"/>
          </p:cNvSpPr>
          <p:nvPr>
            <p:ph sz="quarter" idx="1"/>
          </p:nvPr>
        </p:nvSpPr>
        <p:spPr/>
        <p:txBody>
          <a:bodyPr>
            <a:normAutofit/>
          </a:bodyPr>
          <a:lstStyle/>
          <a:p>
            <a:r>
              <a:rPr lang="zh-TW" altLang="zh-TW" sz="3200" b="1" dirty="0"/>
              <a:t>係以分期方式支付</a:t>
            </a:r>
            <a:r>
              <a:rPr lang="zh-TW" altLang="zh-TW" sz="3200" b="1" dirty="0" smtClean="0"/>
              <a:t>款項</a:t>
            </a:r>
            <a:r>
              <a:rPr lang="en-US" altLang="zh-TW" sz="3200" b="1" dirty="0" smtClean="0"/>
              <a:t>,</a:t>
            </a:r>
            <a:r>
              <a:rPr lang="zh-TW" altLang="zh-TW" sz="3200" b="1" dirty="0" smtClean="0"/>
              <a:t>未</a:t>
            </a:r>
            <a:r>
              <a:rPr lang="zh-TW" altLang="zh-TW" sz="3200" b="1" dirty="0"/>
              <a:t>確保受款人</a:t>
            </a:r>
            <a:r>
              <a:rPr lang="en-US" altLang="zh-TW" sz="3200" b="1" dirty="0"/>
              <a:t>(</a:t>
            </a:r>
            <a:r>
              <a:rPr lang="zh-TW" altLang="zh-TW" sz="3200" b="1" dirty="0"/>
              <a:t>如賣方</a:t>
            </a:r>
            <a:r>
              <a:rPr lang="en-US" altLang="zh-TW" sz="3200" b="1" dirty="0"/>
              <a:t>)</a:t>
            </a:r>
            <a:r>
              <a:rPr lang="zh-TW" altLang="zh-TW" sz="3200" b="1" dirty="0"/>
              <a:t>之</a:t>
            </a:r>
            <a:r>
              <a:rPr lang="zh-TW" altLang="zh-TW" sz="3200" b="1" dirty="0" smtClean="0"/>
              <a:t>權益</a:t>
            </a:r>
            <a:r>
              <a:rPr lang="en-US" altLang="zh-TW" sz="3200" b="1" dirty="0" smtClean="0"/>
              <a:t>,</a:t>
            </a:r>
            <a:r>
              <a:rPr lang="zh-TW" altLang="zh-TW" sz="3200" b="1" dirty="0" smtClean="0"/>
              <a:t>由</a:t>
            </a:r>
            <a:r>
              <a:rPr lang="zh-TW" altLang="zh-TW" sz="3200" b="1" dirty="0"/>
              <a:t>保證人出具保證擔保付款人</a:t>
            </a:r>
            <a:r>
              <a:rPr lang="en-US" altLang="zh-TW" sz="3200" b="1" dirty="0"/>
              <a:t>(</a:t>
            </a:r>
            <a:r>
              <a:rPr lang="zh-TW" altLang="zh-TW" sz="3200" b="1" dirty="0"/>
              <a:t>如買方</a:t>
            </a:r>
            <a:r>
              <a:rPr lang="en-US" altLang="zh-TW" sz="3200" b="1" dirty="0"/>
              <a:t>)</a:t>
            </a:r>
            <a:r>
              <a:rPr lang="zh-TW" altLang="zh-TW" sz="3200" b="1" dirty="0"/>
              <a:t>能按期支付</a:t>
            </a:r>
            <a:r>
              <a:rPr lang="zh-TW" altLang="zh-TW" sz="3200" b="1" dirty="0" smtClean="0"/>
              <a:t>款項</a:t>
            </a:r>
            <a:r>
              <a:rPr lang="en-US" altLang="zh-TW" sz="3200" b="1" dirty="0" smtClean="0"/>
              <a:t>.</a:t>
            </a:r>
            <a:endParaRPr lang="zh-TW" altLang="en-US" sz="3200" b="1" dirty="0"/>
          </a:p>
        </p:txBody>
      </p:sp>
    </p:spTree>
    <p:extLst>
      <p:ext uri="{BB962C8B-B14F-4D97-AF65-F5344CB8AC3E}">
        <p14:creationId xmlns:p14="http://schemas.microsoft.com/office/powerpoint/2010/main" xmlns="" val="1541546272"/>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保險</a:t>
            </a:r>
            <a:r>
              <a:rPr lang="en-US" altLang="zh-TW" sz="3600" b="1" dirty="0">
                <a:latin typeface="Times New Roman" panose="02020603050405020304" pitchFamily="18" charset="0"/>
                <a:cs typeface="Times New Roman" panose="02020603050405020304" pitchFamily="18" charset="0"/>
              </a:rPr>
              <a:t>(Insurance)</a:t>
            </a:r>
            <a:r>
              <a:rPr lang="zh-TW" altLang="zh-TW" sz="3600" b="1" dirty="0">
                <a:latin typeface="Times New Roman" panose="02020603050405020304" pitchFamily="18" charset="0"/>
                <a:cs typeface="Times New Roman" panose="02020603050405020304" pitchFamily="18" charset="0"/>
              </a:rPr>
              <a:t>保證</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397</a:t>
            </a:fld>
            <a:endParaRPr lang="zh-TW" altLang="en-US"/>
          </a:p>
        </p:txBody>
      </p:sp>
      <p:sp>
        <p:nvSpPr>
          <p:cNvPr id="7" name="內容版面配置區 6"/>
          <p:cNvSpPr>
            <a:spLocks noGrp="1"/>
          </p:cNvSpPr>
          <p:nvPr>
            <p:ph sz="quarter" idx="1"/>
          </p:nvPr>
        </p:nvSpPr>
        <p:spPr/>
        <p:txBody>
          <a:bodyPr>
            <a:normAutofit/>
          </a:bodyPr>
          <a:lstStyle/>
          <a:p>
            <a:r>
              <a:rPr lang="zh-TW" altLang="zh-TW" sz="3200" b="1" dirty="0"/>
              <a:t>保證委任人</a:t>
            </a:r>
            <a:r>
              <a:rPr lang="en-US" altLang="zh-TW" sz="3200" b="1" dirty="0"/>
              <a:t>/</a:t>
            </a:r>
            <a:r>
              <a:rPr lang="zh-TW" altLang="zh-TW" sz="3200" b="1" dirty="0"/>
              <a:t>申請人之保險</a:t>
            </a:r>
            <a:r>
              <a:rPr lang="en-US" altLang="zh-TW" sz="3200" b="1" dirty="0"/>
              <a:t>/</a:t>
            </a:r>
            <a:r>
              <a:rPr lang="zh-TW" altLang="zh-TW" sz="3200" b="1" dirty="0"/>
              <a:t>再保險義務</a:t>
            </a:r>
            <a:endParaRPr lang="zh-TW" altLang="en-US" sz="3200" b="1" dirty="0"/>
          </a:p>
        </p:txBody>
      </p:sp>
    </p:spTree>
    <p:extLst>
      <p:ext uri="{BB962C8B-B14F-4D97-AF65-F5344CB8AC3E}">
        <p14:creationId xmlns:p14="http://schemas.microsoft.com/office/powerpoint/2010/main" xmlns="" val="1541546272"/>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3600" b="1" dirty="0"/>
              <a:t>相對</a:t>
            </a:r>
            <a:r>
              <a:rPr lang="zh-TW" altLang="zh-TW" sz="3600" b="1" dirty="0" smtClean="0"/>
              <a:t>保證</a:t>
            </a:r>
            <a:r>
              <a:rPr lang="en-US" altLang="zh-TW" sz="3600" b="1" dirty="0" smtClean="0"/>
              <a:t>(Counter guarantee</a:t>
            </a:r>
            <a:r>
              <a:rPr lang="en-US" altLang="zh-TW" sz="3600" b="1" dirty="0"/>
              <a:t>)</a:t>
            </a:r>
            <a:endParaRPr lang="zh-TW" altLang="en-US" sz="36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398</a:t>
            </a:fld>
            <a:endParaRPr lang="zh-TW" altLang="en-US"/>
          </a:p>
        </p:txBody>
      </p:sp>
      <p:sp>
        <p:nvSpPr>
          <p:cNvPr id="7" name="內容版面配置區 6"/>
          <p:cNvSpPr>
            <a:spLocks noGrp="1"/>
          </p:cNvSpPr>
          <p:nvPr>
            <p:ph sz="quarter" idx="1"/>
          </p:nvPr>
        </p:nvSpPr>
        <p:spPr/>
        <p:txBody>
          <a:bodyPr>
            <a:normAutofit/>
          </a:bodyPr>
          <a:lstStyle/>
          <a:p>
            <a:r>
              <a:rPr lang="zh-TW" altLang="zh-TW" sz="3200" b="1" dirty="0"/>
              <a:t>開發予另一</a:t>
            </a:r>
            <a:r>
              <a:rPr lang="zh-TW" altLang="zh-TW" sz="3200" b="1" dirty="0" smtClean="0"/>
              <a:t>保證人</a:t>
            </a:r>
            <a:r>
              <a:rPr lang="en-US" altLang="zh-TW" sz="3200" b="1" dirty="0"/>
              <a:t>,</a:t>
            </a:r>
            <a:r>
              <a:rPr lang="zh-TW" altLang="zh-TW" sz="3200" b="1" dirty="0" smtClean="0"/>
              <a:t>請求</a:t>
            </a:r>
            <a:r>
              <a:rPr lang="zh-TW" altLang="zh-TW" sz="3200" b="1" dirty="0"/>
              <a:t>該保證人依據所到以其為受益人之保證函</a:t>
            </a:r>
            <a:r>
              <a:rPr lang="en-US" altLang="zh-TW" sz="3200" b="1" dirty="0"/>
              <a:t>(</a:t>
            </a:r>
            <a:r>
              <a:rPr lang="zh-TW" altLang="zh-TW" sz="3200" b="1" dirty="0"/>
              <a:t>相對保證函</a:t>
            </a:r>
            <a:r>
              <a:rPr lang="en-US" altLang="zh-TW" sz="3200" b="1" dirty="0" smtClean="0"/>
              <a:t>)</a:t>
            </a:r>
            <a:r>
              <a:rPr lang="en-US" altLang="zh-TW" sz="3200" b="1" dirty="0"/>
              <a:t>,</a:t>
            </a:r>
            <a:r>
              <a:rPr lang="zh-TW" altLang="zh-TW" sz="3200" b="1" dirty="0" smtClean="0"/>
              <a:t>轉</a:t>
            </a:r>
            <a:r>
              <a:rPr lang="zh-TW" altLang="zh-TW" sz="3200" b="1" dirty="0"/>
              <a:t>開另一獨立之保證函予最終之受益人之保證</a:t>
            </a:r>
            <a:r>
              <a:rPr lang="zh-TW" altLang="zh-TW" sz="3200" b="1" dirty="0" smtClean="0"/>
              <a:t>業務</a:t>
            </a:r>
            <a:r>
              <a:rPr lang="en-US" altLang="zh-TW" sz="3200" b="1" dirty="0" smtClean="0"/>
              <a:t>.</a:t>
            </a:r>
            <a:endParaRPr lang="zh-TW" altLang="en-US" sz="3200" b="1" dirty="0"/>
          </a:p>
        </p:txBody>
      </p:sp>
    </p:spTree>
    <p:extLst>
      <p:ext uri="{BB962C8B-B14F-4D97-AF65-F5344CB8AC3E}">
        <p14:creationId xmlns:p14="http://schemas.microsoft.com/office/powerpoint/2010/main" xmlns="" val="1541546272"/>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normAutofit/>
          </a:bodyPr>
          <a:lstStyle/>
          <a:p>
            <a:pPr eaLnBrk="1" hangingPunct="1"/>
            <a:r>
              <a:rPr lang="zh-TW" altLang="en-US" sz="4000" b="1" dirty="0" smtClean="0">
                <a:solidFill>
                  <a:schemeClr val="tx1"/>
                </a:solidFill>
                <a:ea typeface="標楷體" pitchFamily="65" charset="-120"/>
              </a:rPr>
              <a:t>外幣保證適用之法律或規定</a:t>
            </a:r>
          </a:p>
        </p:txBody>
      </p:sp>
      <p:sp>
        <p:nvSpPr>
          <p:cNvPr id="603139" name="Rectangle 3"/>
          <p:cNvSpPr>
            <a:spLocks noGrp="1" noChangeArrowheads="1"/>
          </p:cNvSpPr>
          <p:nvPr>
            <p:ph type="body" idx="1"/>
          </p:nvPr>
        </p:nvSpPr>
        <p:spPr/>
        <p:txBody>
          <a:bodyPr/>
          <a:lstStyle/>
          <a:p>
            <a:pPr eaLnBrk="1" hangingPunct="1"/>
            <a:r>
              <a:rPr lang="zh-TW" altLang="en-US" sz="3200" b="1" dirty="0" smtClean="0">
                <a:ea typeface="標楷體" pitchFamily="65" charset="-120"/>
              </a:rPr>
              <a:t>保證人國家法律</a:t>
            </a:r>
            <a:r>
              <a:rPr lang="en-US" altLang="zh-TW" sz="3200" b="1" dirty="0" smtClean="0">
                <a:ea typeface="標楷體" pitchFamily="65" charset="-120"/>
              </a:rPr>
              <a:t>.</a:t>
            </a:r>
          </a:p>
          <a:p>
            <a:pPr eaLnBrk="1" hangingPunct="1"/>
            <a:r>
              <a:rPr lang="zh-TW" altLang="en-US" sz="3200" b="1" dirty="0" smtClean="0">
                <a:ea typeface="標楷體" pitchFamily="65" charset="-120"/>
              </a:rPr>
              <a:t>契約保證函統一規則</a:t>
            </a:r>
            <a:r>
              <a:rPr lang="en-US" altLang="zh-TW" sz="3200" b="1" dirty="0" smtClean="0">
                <a:latin typeface="Times New Roman" pitchFamily="18" charset="0"/>
                <a:ea typeface="標楷體" pitchFamily="65" charset="-120"/>
              </a:rPr>
              <a:t>(URCG325)</a:t>
            </a:r>
            <a:r>
              <a:rPr lang="en-US" altLang="zh-TW" sz="3200" b="1" dirty="0" smtClean="0">
                <a:ea typeface="標楷體" pitchFamily="65" charset="-120"/>
              </a:rPr>
              <a:t>.</a:t>
            </a:r>
          </a:p>
          <a:p>
            <a:pPr eaLnBrk="1" hangingPunct="1"/>
            <a:r>
              <a:rPr lang="zh-TW" altLang="en-US" sz="3200" b="1" dirty="0" smtClean="0">
                <a:ea typeface="標楷體" pitchFamily="65" charset="-120"/>
              </a:rPr>
              <a:t>即付保證函統一規則</a:t>
            </a:r>
            <a:r>
              <a:rPr lang="en-US" altLang="zh-TW" sz="3200" b="1" dirty="0" smtClean="0">
                <a:latin typeface="Times New Roman" pitchFamily="18" charset="0"/>
                <a:ea typeface="標楷體" pitchFamily="65" charset="-120"/>
              </a:rPr>
              <a:t>(URDG758)</a:t>
            </a:r>
            <a:r>
              <a:rPr lang="en-US" altLang="zh-TW" sz="3200" b="1" dirty="0" smtClean="0">
                <a:ea typeface="標楷體" pitchFamily="65" charset="-120"/>
              </a:rPr>
              <a:t>.</a:t>
            </a:r>
          </a:p>
          <a:p>
            <a:pPr eaLnBrk="1" hangingPunct="1"/>
            <a:r>
              <a:rPr lang="zh-TW" altLang="en-US" sz="3200" b="1" dirty="0" smtClean="0">
                <a:ea typeface="標楷體" pitchFamily="65" charset="-120"/>
              </a:rPr>
              <a:t>信用狀統一慣例</a:t>
            </a:r>
            <a:r>
              <a:rPr lang="en-US" altLang="zh-TW" sz="3200" b="1" dirty="0" smtClean="0">
                <a:latin typeface="Times New Roman" pitchFamily="18" charset="0"/>
                <a:ea typeface="標楷體" pitchFamily="65" charset="-120"/>
              </a:rPr>
              <a:t>(UCP600)</a:t>
            </a:r>
            <a:r>
              <a:rPr lang="en-US" altLang="zh-TW" sz="3200" b="1" dirty="0" smtClean="0">
                <a:ea typeface="標楷體" pitchFamily="65" charset="-120"/>
              </a:rPr>
              <a:t>.</a:t>
            </a:r>
          </a:p>
          <a:p>
            <a:pPr eaLnBrk="1" hangingPunct="1"/>
            <a:r>
              <a:rPr lang="zh-TW" altLang="en-US" sz="3200" b="1" dirty="0" smtClean="0">
                <a:ea typeface="標楷體" pitchFamily="65" charset="-120"/>
              </a:rPr>
              <a:t>國際擔保函慣例</a:t>
            </a:r>
            <a:r>
              <a:rPr lang="en-US" altLang="zh-TW" sz="3200" b="1" dirty="0" smtClean="0">
                <a:latin typeface="Times New Roman" pitchFamily="18" charset="0"/>
                <a:ea typeface="標楷體" pitchFamily="65" charset="-120"/>
              </a:rPr>
              <a:t>(ISP98)</a:t>
            </a:r>
            <a:r>
              <a:rPr lang="en-US" altLang="zh-TW" sz="3200" b="1" dirty="0" smtClean="0">
                <a:ea typeface="標楷體" pitchFamily="65" charset="-120"/>
              </a:rPr>
              <a:t>.</a:t>
            </a:r>
          </a:p>
        </p:txBody>
      </p:sp>
      <p:sp>
        <p:nvSpPr>
          <p:cNvPr id="4" name="投影片編號版面配置區 3"/>
          <p:cNvSpPr>
            <a:spLocks noGrp="1"/>
          </p:cNvSpPr>
          <p:nvPr>
            <p:ph type="sldNum" sz="quarter" idx="12"/>
          </p:nvPr>
        </p:nvSpPr>
        <p:spPr/>
        <p:txBody>
          <a:bodyPr/>
          <a:lstStyle/>
          <a:p>
            <a:fld id="{12D423E9-5AD9-49D9-8F0C-CDC9C9650DC8}" type="slidenum">
              <a:rPr lang="zh-TW" altLang="en-US" smtClean="0"/>
              <a:pPr/>
              <a:t>399</a:t>
            </a:fld>
            <a:endParaRPr lang="zh-TW" altLang="en-US"/>
          </a:p>
        </p:txBody>
      </p:sp>
    </p:spTree>
    <p:extLst>
      <p:ext uri="{BB962C8B-B14F-4D97-AF65-F5344CB8AC3E}">
        <p14:creationId xmlns:p14="http://schemas.microsoft.com/office/powerpoint/2010/main" xmlns="" val="1558903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1477"/>
            <a:ext cx="8229600" cy="990600"/>
          </a:xfrm>
        </p:spPr>
        <p:txBody>
          <a:bodyPr>
            <a:normAutofit/>
          </a:bodyPr>
          <a:lstStyle/>
          <a:p>
            <a:pPr algn="ctr"/>
            <a:r>
              <a:rPr lang="zh-TW" altLang="zh-TW" sz="4000" b="1" dirty="0"/>
              <a:t>國際貿易之型態</a:t>
            </a:r>
            <a:endParaRPr lang="zh-TW" altLang="en-US" sz="4000" dirty="0"/>
          </a:p>
        </p:txBody>
      </p:sp>
      <p:sp>
        <p:nvSpPr>
          <p:cNvPr id="3" name="內容版面配置區 2"/>
          <p:cNvSpPr>
            <a:spLocks noGrp="1"/>
          </p:cNvSpPr>
          <p:nvPr>
            <p:ph sz="quarter" idx="1"/>
          </p:nvPr>
        </p:nvSpPr>
        <p:spPr>
          <a:xfrm>
            <a:off x="0" y="1124744"/>
            <a:ext cx="9144000" cy="5184576"/>
          </a:xfrm>
        </p:spPr>
        <p:txBody>
          <a:bodyPr>
            <a:noAutofit/>
          </a:bodyPr>
          <a:lstStyle/>
          <a:p>
            <a:r>
              <a:rPr lang="zh-TW" altLang="zh-TW" sz="3200" b="1" dirty="0"/>
              <a:t>依據交易標的之型態區分</a:t>
            </a:r>
            <a:r>
              <a:rPr lang="zh-TW" altLang="zh-TW" sz="3200" b="1" dirty="0" smtClean="0"/>
              <a:t>為</a:t>
            </a:r>
            <a:r>
              <a:rPr lang="en-US" altLang="zh-TW" sz="3200" b="1" dirty="0" smtClean="0"/>
              <a:t>:</a:t>
            </a:r>
            <a:r>
              <a:rPr lang="zh-TW" altLang="zh-TW" sz="3200" b="1" dirty="0"/>
              <a:t>有型貿易</a:t>
            </a:r>
            <a:r>
              <a:rPr lang="en-US" altLang="zh-TW" sz="3200" b="1" dirty="0"/>
              <a:t>(visible trade</a:t>
            </a:r>
            <a:r>
              <a:rPr lang="en-US" altLang="zh-TW" sz="3200" b="1" dirty="0" smtClean="0"/>
              <a:t>),</a:t>
            </a:r>
            <a:r>
              <a:rPr lang="zh-TW" altLang="zh-TW" sz="3200" b="1" dirty="0"/>
              <a:t>無型貿易</a:t>
            </a:r>
            <a:r>
              <a:rPr lang="en-US" altLang="zh-TW" sz="3200" b="1" dirty="0"/>
              <a:t>(invisible trade</a:t>
            </a:r>
            <a:r>
              <a:rPr lang="en-US" altLang="zh-TW" sz="3200" b="1" dirty="0" smtClean="0"/>
              <a:t>).</a:t>
            </a:r>
          </a:p>
          <a:p>
            <a:r>
              <a:rPr lang="zh-TW" altLang="zh-TW" sz="3200" b="1" dirty="0"/>
              <a:t>根據當事人間關係</a:t>
            </a:r>
            <a:r>
              <a:rPr lang="zh-TW" altLang="zh-TW" sz="3200" b="1" dirty="0" smtClean="0"/>
              <a:t>區分</a:t>
            </a:r>
            <a:r>
              <a:rPr lang="en-US" altLang="zh-TW" sz="3200" b="1" dirty="0" smtClean="0"/>
              <a:t>:</a:t>
            </a:r>
            <a:r>
              <a:rPr lang="zh-TW" altLang="zh-TW" sz="3200" b="1" dirty="0"/>
              <a:t>直接貿易</a:t>
            </a:r>
            <a:r>
              <a:rPr lang="en-US" altLang="zh-TW" sz="3200" b="1" dirty="0"/>
              <a:t>(direct trade</a:t>
            </a:r>
            <a:r>
              <a:rPr lang="en-US" altLang="zh-TW" sz="3200" b="1" dirty="0" smtClean="0"/>
              <a:t>),</a:t>
            </a:r>
            <a:r>
              <a:rPr lang="zh-TW" altLang="zh-TW" sz="3200" b="1" dirty="0"/>
              <a:t>間接貿易</a:t>
            </a:r>
            <a:r>
              <a:rPr lang="en-US" altLang="zh-TW" sz="3200" b="1" dirty="0"/>
              <a:t>(direct trade</a:t>
            </a:r>
            <a:r>
              <a:rPr lang="en-US" altLang="zh-TW" sz="3200" b="1" dirty="0" smtClean="0"/>
              <a:t>).</a:t>
            </a:r>
          </a:p>
          <a:p>
            <a:r>
              <a:rPr lang="zh-TW" altLang="zh-TW" sz="3200" b="1" dirty="0"/>
              <a:t>就貨物移轉方向</a:t>
            </a:r>
            <a:r>
              <a:rPr lang="zh-TW" altLang="zh-TW" sz="3200" b="1" dirty="0" smtClean="0"/>
              <a:t>區分</a:t>
            </a:r>
            <a:r>
              <a:rPr lang="en-US" altLang="zh-TW" sz="3200" b="1" dirty="0" smtClean="0"/>
              <a:t>:</a:t>
            </a:r>
            <a:r>
              <a:rPr lang="zh-TW" altLang="zh-TW" sz="3200" b="1" dirty="0"/>
              <a:t>出口貿易</a:t>
            </a:r>
            <a:r>
              <a:rPr lang="en-US" altLang="zh-TW" sz="3200" b="1" dirty="0"/>
              <a:t>(Export trade</a:t>
            </a:r>
            <a:r>
              <a:rPr lang="en-US" altLang="zh-TW" sz="3200" b="1" dirty="0" smtClean="0"/>
              <a:t>),</a:t>
            </a:r>
            <a:r>
              <a:rPr lang="zh-TW" altLang="zh-TW" sz="3200" b="1" dirty="0"/>
              <a:t>進口貿易</a:t>
            </a:r>
            <a:r>
              <a:rPr lang="en-US" altLang="zh-TW" sz="3200" b="1" dirty="0"/>
              <a:t>(Import </a:t>
            </a:r>
            <a:r>
              <a:rPr lang="en-US" altLang="zh-TW" sz="3200" b="1" dirty="0" smtClean="0"/>
              <a:t>trade)</a:t>
            </a:r>
            <a:r>
              <a:rPr lang="zh-TW" altLang="en-US" sz="3200" b="1" dirty="0" smtClean="0"/>
              <a:t>及</a:t>
            </a:r>
            <a:r>
              <a:rPr lang="zh-TW" altLang="zh-TW" sz="3200" b="1" dirty="0"/>
              <a:t>轉口貿易</a:t>
            </a:r>
            <a:r>
              <a:rPr lang="en-US" altLang="zh-TW" sz="3200" b="1" dirty="0"/>
              <a:t>(Transit </a:t>
            </a:r>
            <a:r>
              <a:rPr lang="en-US" altLang="zh-TW" sz="3200" b="1" dirty="0" smtClean="0"/>
              <a:t>trade,</a:t>
            </a:r>
            <a:r>
              <a:rPr lang="zh-TW" altLang="zh-TW" sz="3200" b="1" dirty="0" smtClean="0"/>
              <a:t>又</a:t>
            </a:r>
            <a:r>
              <a:rPr lang="zh-TW" altLang="zh-TW" sz="3200" b="1" dirty="0"/>
              <a:t>稱過境貿易</a:t>
            </a:r>
            <a:r>
              <a:rPr lang="en-US" altLang="zh-TW" sz="3200" b="1" dirty="0" smtClean="0"/>
              <a:t>)</a:t>
            </a:r>
          </a:p>
          <a:p>
            <a:r>
              <a:rPr lang="zh-TW" altLang="zh-TW" sz="3200" b="1" dirty="0"/>
              <a:t>根據經營風險的不同</a:t>
            </a:r>
            <a:r>
              <a:rPr lang="zh-TW" altLang="zh-TW" sz="3200" b="1" dirty="0" smtClean="0"/>
              <a:t>區分</a:t>
            </a:r>
            <a:r>
              <a:rPr lang="en-US" altLang="zh-TW" sz="3200" b="1" dirty="0" smtClean="0"/>
              <a:t>:</a:t>
            </a:r>
            <a:r>
              <a:rPr lang="zh-TW" altLang="zh-TW" sz="3200" b="1" dirty="0"/>
              <a:t>利潤制</a:t>
            </a:r>
            <a:r>
              <a:rPr lang="zh-TW" altLang="zh-TW" sz="3200" b="1" dirty="0" smtClean="0"/>
              <a:t>貿易</a:t>
            </a:r>
            <a:r>
              <a:rPr lang="en-US" altLang="zh-TW" sz="3200" b="1" dirty="0" smtClean="0"/>
              <a:t>,</a:t>
            </a:r>
            <a:r>
              <a:rPr lang="zh-TW" altLang="zh-TW" sz="3200" b="1" dirty="0"/>
              <a:t>佣金制</a:t>
            </a:r>
            <a:r>
              <a:rPr lang="zh-TW" altLang="zh-TW" sz="3200" b="1" dirty="0" smtClean="0"/>
              <a:t>貿易</a:t>
            </a:r>
            <a:r>
              <a:rPr lang="en-US" altLang="zh-TW" sz="3200" b="1" dirty="0" smtClean="0"/>
              <a:t>.</a:t>
            </a:r>
          </a:p>
          <a:p>
            <a:r>
              <a:rPr lang="zh-TW" altLang="zh-TW" sz="3200" b="1" dirty="0"/>
              <a:t>根據交易之</a:t>
            </a:r>
            <a:r>
              <a:rPr lang="zh-TW" altLang="zh-TW" sz="3200" b="1" dirty="0" smtClean="0"/>
              <a:t>性質</a:t>
            </a:r>
            <a:r>
              <a:rPr lang="en-US" altLang="zh-TW" sz="3200" b="1" dirty="0" smtClean="0"/>
              <a:t>:</a:t>
            </a:r>
            <a:r>
              <a:rPr lang="zh-TW" altLang="zh-TW" sz="3200" b="1" dirty="0"/>
              <a:t>普通</a:t>
            </a:r>
            <a:r>
              <a:rPr lang="zh-TW" altLang="zh-TW" sz="3200" b="1" dirty="0" smtClean="0"/>
              <a:t>貿易</a:t>
            </a:r>
            <a:r>
              <a:rPr lang="en-US" altLang="zh-TW" sz="3200" b="1" dirty="0" smtClean="0"/>
              <a:t>,</a:t>
            </a:r>
            <a:r>
              <a:rPr lang="zh-TW" altLang="zh-TW" sz="3200" b="1" dirty="0"/>
              <a:t>加工貿易</a:t>
            </a:r>
            <a:endParaRPr lang="zh-TW" altLang="en-US" sz="3200" b="1" dirty="0"/>
          </a:p>
        </p:txBody>
      </p:sp>
      <p:sp>
        <p:nvSpPr>
          <p:cNvPr id="5" name="向右箭號 4"/>
          <p:cNvSpPr/>
          <p:nvPr/>
        </p:nvSpPr>
        <p:spPr>
          <a:xfrm>
            <a:off x="7164288" y="6021288"/>
            <a:ext cx="720080"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2C8DB5C9-17DB-4465-8E9B-43C49A51B603}" type="slidenum">
              <a:rPr lang="zh-TW" altLang="en-US" smtClean="0"/>
              <a:pPr/>
              <a:t>4</a:t>
            </a:fld>
            <a:endParaRPr lang="zh-TW" altLang="en-US"/>
          </a:p>
        </p:txBody>
      </p:sp>
    </p:spTree>
    <p:extLst>
      <p:ext uri="{BB962C8B-B14F-4D97-AF65-F5344CB8AC3E}">
        <p14:creationId xmlns:p14="http://schemas.microsoft.com/office/powerpoint/2010/main" xmlns="" val="129086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000" b="1" dirty="0"/>
              <a:t>FTA</a:t>
            </a:r>
            <a:r>
              <a:rPr lang="zh-TW" altLang="zh-TW" sz="4000" b="1" dirty="0"/>
              <a:t>之規範</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40</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在</a:t>
            </a:r>
            <a:r>
              <a:rPr lang="en-US" altLang="zh-TW" sz="3200" b="1" dirty="0"/>
              <a:t>FTA</a:t>
            </a:r>
            <a:r>
              <a:rPr lang="zh-TW" altLang="zh-TW" sz="3200" b="1" dirty="0"/>
              <a:t>的規範</a:t>
            </a:r>
            <a:r>
              <a:rPr lang="zh-TW" altLang="zh-TW" sz="3200" b="1" dirty="0" smtClean="0"/>
              <a:t>下</a:t>
            </a:r>
            <a:r>
              <a:rPr lang="en-US" altLang="zh-TW" sz="3200" b="1" dirty="0" smtClean="0"/>
              <a:t>,</a:t>
            </a:r>
            <a:r>
              <a:rPr lang="zh-TW" altLang="zh-TW" sz="3200" b="1" dirty="0" smtClean="0"/>
              <a:t>兩</a:t>
            </a:r>
            <a:r>
              <a:rPr lang="zh-TW" altLang="zh-TW" sz="3200" b="1" dirty="0"/>
              <a:t>國或多國協同簽署撤除彼此間在貿易領域的貨物關稅、數量</a:t>
            </a:r>
            <a:r>
              <a:rPr lang="zh-TW" altLang="zh-TW" sz="3200" b="1" dirty="0" smtClean="0"/>
              <a:t>限制</a:t>
            </a:r>
            <a:r>
              <a:rPr lang="en-US" altLang="zh-TW" sz="3200" b="1" dirty="0" smtClean="0"/>
              <a:t>,</a:t>
            </a:r>
            <a:r>
              <a:rPr lang="zh-TW" altLang="zh-TW" sz="3200" b="1" dirty="0" smtClean="0"/>
              <a:t>以及</a:t>
            </a:r>
            <a:r>
              <a:rPr lang="zh-TW" altLang="zh-TW" sz="3200" b="1" dirty="0"/>
              <a:t>在服務業領域提供本國國民待遇等自由化的</a:t>
            </a:r>
            <a:r>
              <a:rPr lang="zh-TW" altLang="zh-TW" sz="3200" b="1" dirty="0" smtClean="0"/>
              <a:t>協定</a:t>
            </a:r>
            <a:r>
              <a:rPr lang="en-US" altLang="zh-TW" sz="3200" b="1" dirty="0" smtClean="0"/>
              <a:t>.</a:t>
            </a:r>
            <a:endParaRPr lang="zh-TW" altLang="en-US" sz="3200" b="1" dirty="0"/>
          </a:p>
        </p:txBody>
      </p:sp>
    </p:spTree>
    <p:extLst>
      <p:ext uri="{BB962C8B-B14F-4D97-AF65-F5344CB8AC3E}">
        <p14:creationId xmlns:p14="http://schemas.microsoft.com/office/powerpoint/2010/main" xmlns="" val="557146665"/>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標題 1"/>
          <p:cNvSpPr>
            <a:spLocks noGrp="1"/>
          </p:cNvSpPr>
          <p:nvPr>
            <p:ph type="title"/>
          </p:nvPr>
        </p:nvSpPr>
        <p:spPr>
          <a:xfrm>
            <a:off x="467544" y="2902"/>
            <a:ext cx="8229600" cy="1332384"/>
          </a:xfrm>
        </p:spPr>
        <p:txBody>
          <a:bodyPr>
            <a:normAutofit/>
          </a:bodyPr>
          <a:lstStyle/>
          <a:p>
            <a:pPr algn="ctr"/>
            <a:r>
              <a:rPr lang="zh-TW" altLang="zh-TW" sz="4000" b="1" dirty="0" smtClean="0">
                <a:latin typeface="Times New Roman" pitchFamily="18" charset="0"/>
                <a:ea typeface="標楷體" pitchFamily="65" charset="-120"/>
                <a:cs typeface="Times New Roman" pitchFamily="18" charset="0"/>
              </a:rPr>
              <a:t>外保內貸</a:t>
            </a:r>
            <a:r>
              <a:rPr lang="en-US" altLang="zh-TW" sz="4000" b="1" dirty="0" smtClean="0">
                <a:latin typeface="Times New Roman" pitchFamily="18" charset="0"/>
                <a:ea typeface="標楷體" pitchFamily="65" charset="-120"/>
                <a:cs typeface="Times New Roman" pitchFamily="18" charset="0"/>
              </a:rPr>
              <a:t>(Domestic Loan by Abroad Guarantee)</a:t>
            </a:r>
            <a:endParaRPr lang="zh-TW" altLang="en-US" sz="4000" b="1" dirty="0" smtClean="0">
              <a:latin typeface="Times New Roman" pitchFamily="18" charset="0"/>
              <a:ea typeface="標楷體" pitchFamily="65" charset="-120"/>
              <a:cs typeface="Times New Roman" pitchFamily="18" charset="0"/>
            </a:endParaRPr>
          </a:p>
        </p:txBody>
      </p:sp>
      <p:sp>
        <p:nvSpPr>
          <p:cNvPr id="171011" name="內容版面配置區 2"/>
          <p:cNvSpPr>
            <a:spLocks noGrp="1"/>
          </p:cNvSpPr>
          <p:nvPr>
            <p:ph idx="1"/>
          </p:nvPr>
        </p:nvSpPr>
        <p:spPr>
          <a:xfrm>
            <a:off x="323528" y="1340768"/>
            <a:ext cx="8363272" cy="5040560"/>
          </a:xfrm>
        </p:spPr>
        <p:txBody>
          <a:bodyPr>
            <a:normAutofit/>
          </a:bodyPr>
          <a:lstStyle/>
          <a:p>
            <a:r>
              <a:rPr lang="zh-TW" altLang="zh-TW" sz="3200" b="1" dirty="0" smtClean="0">
                <a:latin typeface="Times New Roman" pitchFamily="18" charset="0"/>
                <a:ea typeface="標楷體" pitchFamily="65" charset="-120"/>
                <a:cs typeface="Times New Roman" pitchFamily="18" charset="0"/>
              </a:rPr>
              <a:t>是境外公司向境外機構申請開具融資性的擔保函</a:t>
            </a:r>
            <a:r>
              <a:rPr lang="zh-TW" altLang="en-US" sz="3200" b="1" dirty="0">
                <a:latin typeface="Times New Roman" pitchFamily="18" charset="0"/>
                <a:ea typeface="標楷體" pitchFamily="65" charset="-120"/>
                <a:cs typeface="Times New Roman" pitchFamily="18" charset="0"/>
              </a:rPr>
              <a:t>給中國大陸之金融機構</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提供中國大陸之企業融資</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授信之擔保</a:t>
            </a:r>
            <a:r>
              <a:rPr lang="en-US" altLang="zh-TW" sz="3200" b="1" dirty="0" smtClean="0">
                <a:latin typeface="Times New Roman" pitchFamily="18" charset="0"/>
                <a:ea typeface="標楷體" pitchFamily="65" charset="-120"/>
                <a:cs typeface="Times New Roman" pitchFamily="18" charset="0"/>
              </a:rPr>
              <a:t>.</a:t>
            </a:r>
          </a:p>
          <a:p>
            <a:r>
              <a:rPr lang="zh-TW" altLang="en-US" sz="3200" b="1" dirty="0" smtClean="0">
                <a:latin typeface="Times New Roman" pitchFamily="18" charset="0"/>
                <a:ea typeface="標楷體" pitchFamily="65" charset="-120"/>
                <a:cs typeface="Times New Roman" pitchFamily="18" charset="0"/>
              </a:rPr>
              <a:t>以往之作法</a:t>
            </a:r>
            <a:r>
              <a:rPr lang="en-US" altLang="zh-TW" sz="3200" b="1" dirty="0" smtClean="0">
                <a:latin typeface="Times New Roman" pitchFamily="18" charset="0"/>
                <a:ea typeface="標楷體" pitchFamily="65" charset="-120"/>
                <a:cs typeface="Times New Roman" pitchFamily="18" charset="0"/>
              </a:rPr>
              <a:t>:</a:t>
            </a:r>
          </a:p>
          <a:p>
            <a:pPr>
              <a:buFont typeface="Wingdings" panose="05000000000000000000" pitchFamily="2" charset="2"/>
              <a:buChar char="Ø"/>
            </a:pPr>
            <a:r>
              <a:rPr lang="zh-TW" altLang="en-US" sz="3200" b="1" dirty="0" smtClean="0">
                <a:latin typeface="Times New Roman" pitchFamily="18" charset="0"/>
                <a:ea typeface="標楷體" pitchFamily="65" charset="-120"/>
                <a:cs typeface="Times New Roman" pitchFamily="18" charset="0"/>
              </a:rPr>
              <a:t>由國內之金融機構</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接受客戶之申請簽發融資</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授信之擔保信用狀或保證函給</a:t>
            </a:r>
            <a:r>
              <a:rPr lang="zh-TW" altLang="en-US" sz="3200" b="1" dirty="0">
                <a:latin typeface="Times New Roman" pitchFamily="18" charset="0"/>
                <a:ea typeface="標楷體" pitchFamily="65" charset="-120"/>
                <a:cs typeface="Times New Roman" pitchFamily="18" charset="0"/>
              </a:rPr>
              <a:t>中國大陸之</a:t>
            </a:r>
            <a:r>
              <a:rPr lang="zh-TW" altLang="en-US" sz="3200" b="1" dirty="0" smtClean="0">
                <a:latin typeface="Times New Roman" pitchFamily="18" charset="0"/>
                <a:ea typeface="標楷體" pitchFamily="65" charset="-120"/>
                <a:cs typeface="Times New Roman" pitchFamily="18" charset="0"/>
              </a:rPr>
              <a:t>金融機構</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受益人</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提供該金融機構對國內客戶在大陸之子公司融資或授信之擔保</a:t>
            </a:r>
            <a:r>
              <a:rPr lang="en-US" altLang="zh-TW" sz="3200" b="1" dirty="0" smtClean="0">
                <a:latin typeface="Times New Roman" pitchFamily="18" charset="0"/>
                <a:ea typeface="標楷體" pitchFamily="65" charset="-120"/>
                <a:cs typeface="Times New Roman" pitchFamily="18" charset="0"/>
              </a:rPr>
              <a:t>.</a:t>
            </a:r>
          </a:p>
          <a:p>
            <a:pPr>
              <a:buFont typeface="Wingdings" panose="05000000000000000000" pitchFamily="2" charset="2"/>
              <a:buChar char="Ø"/>
            </a:pPr>
            <a:r>
              <a:rPr lang="zh-TW" altLang="en-US" sz="3200" b="1" dirty="0" smtClean="0">
                <a:latin typeface="Times New Roman" pitchFamily="18" charset="0"/>
                <a:ea typeface="標楷體" pitchFamily="65" charset="-120"/>
                <a:cs typeface="Times New Roman" pitchFamily="18" charset="0"/>
              </a:rPr>
              <a:t>承作時</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須受外債登記之限制</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171012" name="投影片編號版面配置區 3"/>
          <p:cNvSpPr>
            <a:spLocks noGrp="1"/>
          </p:cNvSpPr>
          <p:nvPr>
            <p:ph type="sldNum" sz="quarter" idx="12"/>
          </p:nvPr>
        </p:nvSpPr>
        <p:spPr>
          <a:noFill/>
        </p:spPr>
        <p:txBody>
          <a:bodyPr/>
          <a:lstStyle/>
          <a:p>
            <a:fld id="{7BDAF6DA-BB54-48E7-96BB-CF467CE8E216}" type="slidenum">
              <a:rPr lang="en-US" altLang="zh-TW" smtClean="0">
                <a:latin typeface="Arial" pitchFamily="34" charset="0"/>
                <a:ea typeface="新細明體" pitchFamily="18" charset="-120"/>
              </a:rPr>
              <a:pPr/>
              <a:t>400</a:t>
            </a:fld>
            <a:endParaRPr lang="en-US" altLang="zh-TW" smtClean="0">
              <a:latin typeface="Arial" pitchFamily="34" charset="0"/>
              <a:ea typeface="新細明體" pitchFamily="18" charset="-120"/>
            </a:endParaRPr>
          </a:p>
        </p:txBody>
      </p:sp>
    </p:spTree>
    <p:extLst>
      <p:ext uri="{BB962C8B-B14F-4D97-AF65-F5344CB8AC3E}">
        <p14:creationId xmlns:p14="http://schemas.microsoft.com/office/powerpoint/2010/main" xmlns="" val="2619758239"/>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標題 1"/>
          <p:cNvSpPr>
            <a:spLocks noGrp="1"/>
          </p:cNvSpPr>
          <p:nvPr>
            <p:ph type="title"/>
          </p:nvPr>
        </p:nvSpPr>
        <p:spPr>
          <a:xfrm>
            <a:off x="395288" y="0"/>
            <a:ext cx="8229600" cy="1143000"/>
          </a:xfrm>
        </p:spPr>
        <p:txBody>
          <a:bodyPr>
            <a:normAutofit fontScale="90000"/>
          </a:bodyPr>
          <a:lstStyle/>
          <a:p>
            <a:pPr algn="ctr"/>
            <a:r>
              <a:rPr lang="zh-TW" altLang="zh-TW" sz="4000" b="1" dirty="0" smtClean="0">
                <a:latin typeface="Times New Roman" pitchFamily="18" charset="0"/>
                <a:ea typeface="標楷體" pitchFamily="65" charset="-120"/>
                <a:cs typeface="Times New Roman" pitchFamily="18" charset="0"/>
              </a:rPr>
              <a:t>內保外貸</a:t>
            </a:r>
            <a:r>
              <a:rPr lang="en-US" altLang="zh-TW" sz="4000" b="1" dirty="0" smtClean="0">
                <a:latin typeface="Times New Roman" pitchFamily="18" charset="0"/>
                <a:ea typeface="標楷體" pitchFamily="65" charset="-120"/>
                <a:cs typeface="Times New Roman" pitchFamily="18" charset="0"/>
              </a:rPr>
              <a:t>(Abroad Loan by Domestic Guarantee)</a:t>
            </a:r>
            <a:endParaRPr lang="zh-TW" altLang="en-US" sz="4000" b="1" dirty="0" smtClean="0">
              <a:latin typeface="Times New Roman" pitchFamily="18" charset="0"/>
              <a:ea typeface="標楷體" pitchFamily="65" charset="-120"/>
              <a:cs typeface="Times New Roman" pitchFamily="18" charset="0"/>
            </a:endParaRPr>
          </a:p>
        </p:txBody>
      </p:sp>
      <p:sp>
        <p:nvSpPr>
          <p:cNvPr id="175107" name="內容版面配置區 2"/>
          <p:cNvSpPr>
            <a:spLocks noGrp="1"/>
          </p:cNvSpPr>
          <p:nvPr>
            <p:ph idx="1"/>
          </p:nvPr>
        </p:nvSpPr>
        <p:spPr>
          <a:xfrm>
            <a:off x="179388" y="1268760"/>
            <a:ext cx="8713787" cy="5328890"/>
          </a:xfrm>
        </p:spPr>
        <p:txBody>
          <a:bodyPr>
            <a:normAutofit/>
          </a:bodyPr>
          <a:lstStyle/>
          <a:p>
            <a:r>
              <a:rPr lang="zh-TW" altLang="zh-TW" sz="3200" b="1" dirty="0" smtClean="0">
                <a:latin typeface="Times New Roman" pitchFamily="18" charset="0"/>
                <a:ea typeface="標楷體" pitchFamily="65" charset="-120"/>
                <a:cs typeface="Times New Roman" pitchFamily="18" charset="0"/>
              </a:rPr>
              <a:t>是指由企業的總公司給銀行作擔保，銀行在外部為企業解決貸款問題，擔保形式為在額度內，由境內銀行開出保函或備用信用證為境內企業的境外公司提供融資擔保，無須逐筆審批，相較於融資型擔保，可大幅縮短業務流程。</a:t>
            </a:r>
            <a:endParaRPr lang="en-US" altLang="zh-TW" sz="3200" b="1" dirty="0" smtClean="0">
              <a:latin typeface="Times New Roman" pitchFamily="18" charset="0"/>
              <a:ea typeface="標楷體" pitchFamily="65" charset="-120"/>
              <a:cs typeface="Times New Roman" pitchFamily="18" charset="0"/>
            </a:endParaRPr>
          </a:p>
          <a:p>
            <a:r>
              <a:rPr lang="zh-TW" altLang="zh-TW" sz="3200" b="1" dirty="0" smtClean="0">
                <a:latin typeface="Times New Roman" pitchFamily="18" charset="0"/>
                <a:ea typeface="標楷體" pitchFamily="65" charset="-120"/>
                <a:cs typeface="Times New Roman" pitchFamily="18" charset="0"/>
              </a:rPr>
              <a:t>內保外貸分為兩部分：一是「內保」，二是「外貸」。「內保」係境內企業向境內分行申請開立擔保函，由境內分行出具融資性擔保函給離岸中心；「外貸」即由境外分行憑收到的保函向境外企業發放貸款。</a:t>
            </a:r>
            <a:endParaRPr lang="zh-TW" altLang="en-US" sz="3200" b="1" dirty="0" smtClean="0">
              <a:latin typeface="Times New Roman" pitchFamily="18" charset="0"/>
              <a:ea typeface="標楷體" pitchFamily="65" charset="-120"/>
              <a:cs typeface="Times New Roman" pitchFamily="18" charset="0"/>
            </a:endParaRPr>
          </a:p>
        </p:txBody>
      </p:sp>
      <p:sp>
        <p:nvSpPr>
          <p:cNvPr id="175108" name="投影片編號版面配置區 3"/>
          <p:cNvSpPr>
            <a:spLocks noGrp="1"/>
          </p:cNvSpPr>
          <p:nvPr>
            <p:ph type="sldNum" sz="quarter" idx="12"/>
          </p:nvPr>
        </p:nvSpPr>
        <p:spPr>
          <a:noFill/>
        </p:spPr>
        <p:txBody>
          <a:bodyPr/>
          <a:lstStyle/>
          <a:p>
            <a:fld id="{7938490F-E70A-4C8D-AD8F-198AA655322C}" type="slidenum">
              <a:rPr lang="en-US" altLang="zh-TW" smtClean="0">
                <a:latin typeface="Arial" pitchFamily="34" charset="0"/>
                <a:ea typeface="新細明體" pitchFamily="18" charset="-120"/>
              </a:rPr>
              <a:pPr/>
              <a:t>401</a:t>
            </a:fld>
            <a:endParaRPr lang="en-US" altLang="zh-TW" smtClean="0">
              <a:latin typeface="Arial" pitchFamily="34" charset="0"/>
              <a:ea typeface="新細明體" pitchFamily="18" charset="-120"/>
            </a:endParaRPr>
          </a:p>
        </p:txBody>
      </p:sp>
      <p:sp>
        <p:nvSpPr>
          <p:cNvPr id="2" name="向右箭號 1"/>
          <p:cNvSpPr/>
          <p:nvPr/>
        </p:nvSpPr>
        <p:spPr>
          <a:xfrm>
            <a:off x="5508104" y="6021288"/>
            <a:ext cx="864096"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864704460"/>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latin typeface="Times New Roman" pitchFamily="18" charset="0"/>
                <a:ea typeface="標楷體" pitchFamily="65" charset="-120"/>
                <a:cs typeface="Times New Roman" pitchFamily="18" charset="0"/>
              </a:rPr>
              <a:t>內保外貸</a:t>
            </a:r>
            <a:endParaRPr lang="zh-TW" altLang="en-US" sz="4000" dirty="0"/>
          </a:p>
        </p:txBody>
      </p:sp>
      <p:sp>
        <p:nvSpPr>
          <p:cNvPr id="3" name="投影片編號版面配置區 2"/>
          <p:cNvSpPr>
            <a:spLocks noGrp="1"/>
          </p:cNvSpPr>
          <p:nvPr>
            <p:ph type="sldNum" sz="quarter" idx="12"/>
          </p:nvPr>
        </p:nvSpPr>
        <p:spPr/>
        <p:txBody>
          <a:bodyPr/>
          <a:lstStyle/>
          <a:p>
            <a:fld id="{F3695E15-0CFD-4DDB-BC52-463A87A77315}" type="slidenum">
              <a:rPr lang="zh-TW" altLang="en-US" smtClean="0"/>
              <a:pPr/>
              <a:t>402</a:t>
            </a:fld>
            <a:endParaRPr lang="zh-TW" altLang="en-US"/>
          </a:p>
        </p:txBody>
      </p:sp>
      <p:sp>
        <p:nvSpPr>
          <p:cNvPr id="4" name="內容版面配置區 3"/>
          <p:cNvSpPr>
            <a:spLocks noGrp="1"/>
          </p:cNvSpPr>
          <p:nvPr>
            <p:ph sz="quarter" idx="1"/>
          </p:nvPr>
        </p:nvSpPr>
        <p:spPr/>
        <p:txBody>
          <a:bodyPr>
            <a:normAutofit/>
          </a:bodyPr>
          <a:lstStyle/>
          <a:p>
            <a:r>
              <a:rPr lang="zh-TW" altLang="en-US" sz="3200" b="1" dirty="0">
                <a:latin typeface="Times New Roman" panose="02020603050405020304" pitchFamily="18" charset="0"/>
                <a:ea typeface="+mj-ea"/>
                <a:cs typeface="Times New Roman" panose="02020603050405020304" pitchFamily="18" charset="0"/>
              </a:rPr>
              <a:t>其</a:t>
            </a:r>
            <a:r>
              <a:rPr lang="zh-TW" altLang="en-US" sz="3200" b="1" dirty="0" smtClean="0">
                <a:latin typeface="Times New Roman" panose="02020603050405020304" pitchFamily="18" charset="0"/>
                <a:ea typeface="+mj-ea"/>
                <a:cs typeface="Times New Roman" panose="02020603050405020304" pitchFamily="18" charset="0"/>
              </a:rPr>
              <a:t>作業程序</a:t>
            </a:r>
            <a:r>
              <a:rPr lang="en-US" altLang="zh-TW" sz="3200" b="1" dirty="0" smtClean="0">
                <a:latin typeface="Times New Roman" panose="02020603050405020304" pitchFamily="18" charset="0"/>
                <a:ea typeface="+mj-ea"/>
                <a:cs typeface="Times New Roman" panose="02020603050405020304" pitchFamily="18" charset="0"/>
              </a:rPr>
              <a:t>:</a:t>
            </a:r>
          </a:p>
          <a:p>
            <a:pPr>
              <a:buFont typeface="Wingdings" panose="05000000000000000000" pitchFamily="2" charset="2"/>
              <a:buChar char="Ø"/>
            </a:pPr>
            <a:r>
              <a:rPr lang="zh-TW" altLang="en-US" sz="3200" b="1" dirty="0" smtClean="0">
                <a:latin typeface="Times New Roman" panose="02020603050405020304" pitchFamily="18" charset="0"/>
                <a:ea typeface="+mj-ea"/>
                <a:cs typeface="Times New Roman" panose="02020603050405020304" pitchFamily="18" charset="0"/>
              </a:rPr>
              <a:t>通常為陸資企業於中國大陸之金融機構</a:t>
            </a:r>
            <a:r>
              <a:rPr lang="en-US" altLang="zh-TW" sz="3200" b="1" dirty="0" smtClean="0">
                <a:latin typeface="Times New Roman" panose="02020603050405020304" pitchFamily="18" charset="0"/>
                <a:ea typeface="+mj-ea"/>
                <a:cs typeface="Times New Roman" panose="02020603050405020304" pitchFamily="18" charset="0"/>
              </a:rPr>
              <a:t>,</a:t>
            </a:r>
            <a:r>
              <a:rPr lang="zh-TW" altLang="en-US" sz="3200" b="1" dirty="0" smtClean="0">
                <a:latin typeface="Times New Roman" panose="02020603050405020304" pitchFamily="18" charset="0"/>
                <a:ea typeface="+mj-ea"/>
                <a:cs typeface="Times New Roman" panose="02020603050405020304" pitchFamily="18" charset="0"/>
              </a:rPr>
              <a:t>以十足人民幣定存設質</a:t>
            </a:r>
            <a:r>
              <a:rPr lang="en-US" altLang="zh-TW" sz="3200" b="1" dirty="0" smtClean="0">
                <a:latin typeface="Times New Roman" panose="02020603050405020304" pitchFamily="18" charset="0"/>
                <a:ea typeface="+mj-ea"/>
                <a:cs typeface="Times New Roman" panose="02020603050405020304" pitchFamily="18" charset="0"/>
              </a:rPr>
              <a:t>,</a:t>
            </a:r>
            <a:r>
              <a:rPr lang="zh-TW" altLang="en-US" sz="3200" b="1" dirty="0" smtClean="0">
                <a:latin typeface="Times New Roman" panose="02020603050405020304" pitchFamily="18" charset="0"/>
                <a:ea typeface="+mj-ea"/>
                <a:cs typeface="Times New Roman" panose="02020603050405020304" pitchFamily="18" charset="0"/>
              </a:rPr>
              <a:t>由該金融機構簽發以國內金融機構為受益人之</a:t>
            </a:r>
            <a:r>
              <a:rPr lang="zh-TW" altLang="en-US" sz="3200" b="1" dirty="0">
                <a:latin typeface="Times New Roman" panose="02020603050405020304" pitchFamily="18" charset="0"/>
                <a:ea typeface="+mj-ea"/>
                <a:cs typeface="Times New Roman" panose="02020603050405020304" pitchFamily="18" charset="0"/>
              </a:rPr>
              <a:t>融資</a:t>
            </a:r>
            <a:r>
              <a:rPr lang="en-US" altLang="zh-TW" sz="3200" b="1" dirty="0">
                <a:latin typeface="Times New Roman" panose="02020603050405020304" pitchFamily="18" charset="0"/>
                <a:ea typeface="+mj-ea"/>
                <a:cs typeface="Times New Roman" panose="02020603050405020304" pitchFamily="18" charset="0"/>
              </a:rPr>
              <a:t>/</a:t>
            </a:r>
            <a:r>
              <a:rPr lang="zh-TW" altLang="en-US" sz="3200" b="1" dirty="0">
                <a:latin typeface="Times New Roman" panose="02020603050405020304" pitchFamily="18" charset="0"/>
                <a:ea typeface="+mj-ea"/>
                <a:cs typeface="Times New Roman" panose="02020603050405020304" pitchFamily="18" charset="0"/>
              </a:rPr>
              <a:t>授信之擔保信用狀或保證</a:t>
            </a:r>
            <a:r>
              <a:rPr lang="zh-TW" altLang="en-US" sz="3200" b="1" dirty="0" smtClean="0">
                <a:latin typeface="Times New Roman" panose="02020603050405020304" pitchFamily="18" charset="0"/>
                <a:ea typeface="+mj-ea"/>
                <a:cs typeface="Times New Roman" panose="02020603050405020304" pitchFamily="18" charset="0"/>
              </a:rPr>
              <a:t>函</a:t>
            </a:r>
            <a:r>
              <a:rPr lang="en-US" altLang="zh-TW" sz="3200" b="1" dirty="0" smtClean="0">
                <a:latin typeface="Times New Roman" panose="02020603050405020304" pitchFamily="18" charset="0"/>
                <a:ea typeface="+mj-ea"/>
                <a:cs typeface="Times New Roman" panose="02020603050405020304" pitchFamily="18" charset="0"/>
              </a:rPr>
              <a:t>(</a:t>
            </a:r>
            <a:r>
              <a:rPr lang="zh-TW" altLang="en-US" sz="3200" b="1" dirty="0" smtClean="0">
                <a:latin typeface="Times New Roman" panose="02020603050405020304" pitchFamily="18" charset="0"/>
                <a:ea typeface="+mj-ea"/>
                <a:cs typeface="Times New Roman" panose="02020603050405020304" pitchFamily="18" charset="0"/>
              </a:rPr>
              <a:t>幣別為人民幣</a:t>
            </a:r>
            <a:r>
              <a:rPr lang="en-US" altLang="zh-TW" sz="3200" b="1" dirty="0" smtClean="0">
                <a:latin typeface="Times New Roman" panose="02020603050405020304" pitchFamily="18" charset="0"/>
                <a:ea typeface="+mj-ea"/>
                <a:cs typeface="Times New Roman" panose="02020603050405020304" pitchFamily="18" charset="0"/>
              </a:rPr>
              <a:t>,</a:t>
            </a:r>
            <a:r>
              <a:rPr lang="zh-TW" altLang="en-US" sz="3200" b="1" dirty="0" smtClean="0">
                <a:latin typeface="Times New Roman" panose="02020603050405020304" pitchFamily="18" charset="0"/>
                <a:ea typeface="+mj-ea"/>
                <a:cs typeface="Times New Roman" panose="02020603050405020304" pitchFamily="18" charset="0"/>
              </a:rPr>
              <a:t>因不須經人民銀行核准</a:t>
            </a:r>
            <a:r>
              <a:rPr lang="en-US" altLang="zh-TW" sz="3200" b="1" dirty="0" smtClean="0">
                <a:latin typeface="Times New Roman" panose="02020603050405020304" pitchFamily="18" charset="0"/>
                <a:ea typeface="+mj-ea"/>
                <a:cs typeface="Times New Roman" panose="02020603050405020304" pitchFamily="18" charset="0"/>
              </a:rPr>
              <a:t>);</a:t>
            </a:r>
          </a:p>
          <a:p>
            <a:pPr>
              <a:buFont typeface="Wingdings" panose="05000000000000000000" pitchFamily="2" charset="2"/>
              <a:buChar char="Ø"/>
            </a:pPr>
            <a:r>
              <a:rPr lang="zh-TW" altLang="en-US" sz="3200" b="1" dirty="0">
                <a:latin typeface="Times New Roman" panose="02020603050405020304" pitchFamily="18" charset="0"/>
                <a:ea typeface="+mj-ea"/>
                <a:cs typeface="Times New Roman" panose="02020603050405020304" pitchFamily="18" charset="0"/>
              </a:rPr>
              <a:t>再</a:t>
            </a:r>
            <a:r>
              <a:rPr lang="zh-TW" altLang="en-US" sz="3200" b="1" dirty="0" smtClean="0">
                <a:latin typeface="Times New Roman" panose="02020603050405020304" pitchFamily="18" charset="0"/>
                <a:ea typeface="+mj-ea"/>
                <a:cs typeface="Times New Roman" panose="02020603050405020304" pitchFamily="18" charset="0"/>
              </a:rPr>
              <a:t>由</a:t>
            </a:r>
            <a:r>
              <a:rPr lang="zh-TW" altLang="en-US" sz="3200" b="1" dirty="0">
                <a:latin typeface="Times New Roman" panose="02020603050405020304" pitchFamily="18" charset="0"/>
                <a:ea typeface="+mj-ea"/>
                <a:cs typeface="Times New Roman" panose="02020603050405020304" pitchFamily="18" charset="0"/>
              </a:rPr>
              <a:t>國內</a:t>
            </a:r>
            <a:r>
              <a:rPr lang="zh-TW" altLang="en-US" sz="3200" b="1" dirty="0" smtClean="0">
                <a:latin typeface="Times New Roman" panose="02020603050405020304" pitchFamily="18" charset="0"/>
                <a:ea typeface="+mj-ea"/>
                <a:cs typeface="Times New Roman" panose="02020603050405020304" pitchFamily="18" charset="0"/>
              </a:rPr>
              <a:t>金融機構提供美元借款</a:t>
            </a:r>
            <a:r>
              <a:rPr lang="en-US" altLang="zh-TW" sz="3200" b="1" dirty="0" smtClean="0">
                <a:latin typeface="Times New Roman" panose="02020603050405020304" pitchFamily="18" charset="0"/>
                <a:ea typeface="+mj-ea"/>
                <a:cs typeface="Times New Roman" panose="02020603050405020304" pitchFamily="18" charset="0"/>
              </a:rPr>
              <a:t>,</a:t>
            </a:r>
            <a:r>
              <a:rPr lang="zh-TW" altLang="en-US" sz="3200" b="1" dirty="0" smtClean="0">
                <a:latin typeface="Times New Roman" panose="02020603050405020304" pitchFamily="18" charset="0"/>
                <a:ea typeface="+mj-ea"/>
                <a:cs typeface="Times New Roman" panose="02020603050405020304" pitchFamily="18" charset="0"/>
              </a:rPr>
              <a:t>給該陸資企業在</a:t>
            </a:r>
            <a:r>
              <a:rPr lang="zh-TW" altLang="en-US" sz="3200" b="1" dirty="0">
                <a:latin typeface="Times New Roman" panose="02020603050405020304" pitchFamily="18" charset="0"/>
                <a:ea typeface="+mj-ea"/>
                <a:cs typeface="Times New Roman" panose="02020603050405020304" pitchFamily="18" charset="0"/>
              </a:rPr>
              <a:t>國內</a:t>
            </a:r>
            <a:r>
              <a:rPr lang="zh-TW" altLang="en-US" sz="3200" b="1" dirty="0" smtClean="0">
                <a:latin typeface="Times New Roman" panose="02020603050405020304" pitchFamily="18" charset="0"/>
                <a:ea typeface="+mj-ea"/>
                <a:cs typeface="Times New Roman" panose="02020603050405020304" pitchFamily="18" charset="0"/>
              </a:rPr>
              <a:t>金融機構之</a:t>
            </a:r>
            <a:r>
              <a:rPr lang="en-US" altLang="zh-TW" sz="3200" b="1" dirty="0" smtClean="0">
                <a:latin typeface="Times New Roman" panose="02020603050405020304" pitchFamily="18" charset="0"/>
                <a:ea typeface="+mj-ea"/>
                <a:cs typeface="Times New Roman" panose="02020603050405020304" pitchFamily="18" charset="0"/>
              </a:rPr>
              <a:t>OBU</a:t>
            </a:r>
            <a:r>
              <a:rPr lang="zh-TW" altLang="en-US" sz="3200" b="1" dirty="0" smtClean="0">
                <a:latin typeface="Times New Roman" panose="02020603050405020304" pitchFamily="18" charset="0"/>
                <a:ea typeface="+mj-ea"/>
                <a:cs typeface="Times New Roman" panose="02020603050405020304" pitchFamily="18" charset="0"/>
              </a:rPr>
              <a:t>或海外分行往來之境外子公司</a:t>
            </a:r>
            <a:r>
              <a:rPr lang="en-US" altLang="zh-TW" sz="3200" b="1" dirty="0" smtClean="0">
                <a:latin typeface="Times New Roman" panose="02020603050405020304" pitchFamily="18" charset="0"/>
                <a:ea typeface="+mj-ea"/>
                <a:cs typeface="Times New Roman" panose="02020603050405020304" pitchFamily="18" charset="0"/>
              </a:rPr>
              <a:t>;</a:t>
            </a:r>
          </a:p>
          <a:p>
            <a:endParaRPr lang="zh-TW" altLang="en-US" sz="3200"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2025967724"/>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2"/>
          <p:cNvSpPr>
            <a:spLocks noGrp="1"/>
          </p:cNvSpPr>
          <p:nvPr>
            <p:ph type="title"/>
          </p:nvPr>
        </p:nvSpPr>
        <p:spPr>
          <a:xfrm>
            <a:off x="468313" y="115888"/>
            <a:ext cx="8229600" cy="922337"/>
          </a:xfrm>
        </p:spPr>
        <p:txBody>
          <a:bodyPr>
            <a:normAutofit/>
          </a:bodyPr>
          <a:lstStyle/>
          <a:p>
            <a:pPr algn="ctr"/>
            <a:r>
              <a:rPr lang="zh-TW" altLang="en-US" sz="4000" b="1" dirty="0" smtClean="0">
                <a:latin typeface="Times New Roman" pitchFamily="18" charset="0"/>
                <a:ea typeface="標楷體" pitchFamily="65" charset="-120"/>
                <a:cs typeface="Times New Roman" pitchFamily="18" charset="0"/>
              </a:rPr>
              <a:t>人民幣交易之相關規定</a:t>
            </a:r>
          </a:p>
        </p:txBody>
      </p:sp>
      <p:sp>
        <p:nvSpPr>
          <p:cNvPr id="31747" name="內容版面配置區 3"/>
          <p:cNvSpPr>
            <a:spLocks noGrp="1"/>
          </p:cNvSpPr>
          <p:nvPr>
            <p:ph idx="1"/>
          </p:nvPr>
        </p:nvSpPr>
        <p:spPr>
          <a:xfrm>
            <a:off x="179512" y="1124744"/>
            <a:ext cx="8712968" cy="5399881"/>
          </a:xfrm>
        </p:spPr>
        <p:txBody>
          <a:bodyPr/>
          <a:lstStyle/>
          <a:p>
            <a:r>
              <a:rPr lang="zh-TW" altLang="zh-TW" sz="2800" b="1" dirty="0" smtClean="0">
                <a:latin typeface="Times New Roman" pitchFamily="18" charset="0"/>
                <a:ea typeface="標楷體" pitchFamily="65" charset="-120"/>
                <a:cs typeface="Times New Roman" pitchFamily="18" charset="0"/>
              </a:rPr>
              <a:t>銀行業辦理人民幣跨境貿易及自然人透過帳戶買賣人民幣</a:t>
            </a:r>
            <a:r>
              <a:rPr lang="zh-TW" altLang="en-US" sz="2800" b="1" dirty="0" smtClean="0">
                <a:latin typeface="Times New Roman" pitchFamily="18" charset="0"/>
                <a:ea typeface="標楷體" pitchFamily="65" charset="-120"/>
                <a:cs typeface="Times New Roman" pitchFamily="18" charset="0"/>
              </a:rPr>
              <a:t>之相關規定</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台央外柒字第</a:t>
            </a:r>
            <a:r>
              <a:rPr lang="en-US" altLang="zh-TW" sz="2800" b="1" dirty="0" smtClean="0">
                <a:latin typeface="Times New Roman" pitchFamily="18" charset="0"/>
                <a:ea typeface="標楷體" pitchFamily="65" charset="-120"/>
                <a:cs typeface="Times New Roman" pitchFamily="18" charset="0"/>
              </a:rPr>
              <a:t>1020015142</a:t>
            </a:r>
            <a:r>
              <a:rPr lang="zh-TW" altLang="zh-TW" sz="2800" b="1" dirty="0" smtClean="0">
                <a:latin typeface="Times New Roman" pitchFamily="18" charset="0"/>
                <a:ea typeface="標楷體" pitchFamily="65" charset="-120"/>
                <a:cs typeface="Times New Roman" pitchFamily="18" charset="0"/>
              </a:rPr>
              <a:t>號</a:t>
            </a:r>
            <a:r>
              <a:rPr lang="en-US" altLang="zh-TW" sz="2800" b="1" dirty="0" smtClean="0">
                <a:latin typeface="Times New Roman" pitchFamily="18" charset="0"/>
                <a:ea typeface="標楷體" pitchFamily="65" charset="-120"/>
                <a:cs typeface="Times New Roman" pitchFamily="18" charset="0"/>
              </a:rPr>
              <a:t>(102.4.1)</a:t>
            </a:r>
          </a:p>
          <a:p>
            <a:pPr>
              <a:buFont typeface="Wingdings" panose="05000000000000000000" pitchFamily="2" charset="2"/>
              <a:buChar char="Ø"/>
            </a:pPr>
            <a:r>
              <a:rPr lang="zh-TW" altLang="zh-TW" sz="2800" b="1" dirty="0" smtClean="0">
                <a:latin typeface="Times New Roman" pitchFamily="18" charset="0"/>
                <a:ea typeface="標楷體" pitchFamily="65" charset="-120"/>
                <a:cs typeface="Times New Roman" pitchFamily="18" charset="0"/>
              </a:rPr>
              <a:t>有關銀行業辦理人民幣跨境貿易及自然人透過帳戶買賣人民幣之相關業務，得向臺灣地區人民幣清算銀行</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以下簡稱人民幣清算行</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辦理平倉交易之相關規定，茲增修如說明二至四</a:t>
            </a:r>
            <a:endParaRPr lang="en-US" altLang="zh-TW" sz="2800" b="1" dirty="0" smtClean="0">
              <a:latin typeface="Times New Roman" pitchFamily="18" charset="0"/>
              <a:ea typeface="標楷體" pitchFamily="65" charset="-120"/>
              <a:cs typeface="Times New Roman" pitchFamily="18" charset="0"/>
            </a:endParaRPr>
          </a:p>
          <a:p>
            <a:pPr>
              <a:buFont typeface="Wingdings" panose="05000000000000000000" pitchFamily="2" charset="2"/>
              <a:buChar char="Ø"/>
            </a:pPr>
            <a:r>
              <a:rPr lang="zh-TW" altLang="zh-TW" sz="2800" b="1" dirty="0" smtClean="0">
                <a:latin typeface="Times New Roman" pitchFamily="18" charset="0"/>
                <a:ea typeface="標楷體" pitchFamily="65" charset="-120"/>
                <a:cs typeface="Times New Roman" pitchFamily="18" charset="0"/>
              </a:rPr>
              <a:t>為配合實際需要，指定銀行辦理人民幣業務之相關平倉規定修正如下：</a:t>
            </a:r>
            <a:endParaRPr lang="en-US" altLang="zh-TW" sz="2800" b="1" dirty="0" smtClean="0">
              <a:latin typeface="Times New Roman" pitchFamily="18" charset="0"/>
              <a:ea typeface="標楷體" pitchFamily="65" charset="-120"/>
              <a:cs typeface="Times New Roman" pitchFamily="18" charset="0"/>
            </a:endParaRPr>
          </a:p>
          <a:p>
            <a:pPr lvl="1">
              <a:buFont typeface="Arial" panose="020B0604020202020204" pitchFamily="34" charset="0"/>
              <a:buChar char="•"/>
            </a:pPr>
            <a:r>
              <a:rPr lang="zh-TW" altLang="zh-TW" sz="2800" b="1" dirty="0" smtClean="0">
                <a:latin typeface="Times New Roman" pitchFamily="18" charset="0"/>
                <a:ea typeface="標楷體" pitchFamily="65" charset="-120"/>
                <a:cs typeface="Times New Roman" pitchFamily="18" charset="0"/>
              </a:rPr>
              <a:t>指定銀行受理公司、商業、團體辦理涉及人民幣跨境貿易，得與人民幣清算行平倉：</a:t>
            </a:r>
            <a:r>
              <a:rPr lang="en-US" altLang="zh-TW" sz="2800" b="1" dirty="0" smtClean="0">
                <a:latin typeface="Times New Roman" pitchFamily="18" charset="0"/>
                <a:ea typeface="標楷體" pitchFamily="65" charset="-120"/>
                <a:cs typeface="Times New Roman" pitchFamily="18" charset="0"/>
              </a:rPr>
              <a:t>…</a:t>
            </a:r>
          </a:p>
          <a:p>
            <a:pPr>
              <a:buFont typeface="Wingdings" charset="2"/>
              <a:buChar char="u"/>
            </a:pPr>
            <a:endParaRPr lang="zh-TW" altLang="en-US" sz="2800" b="1" dirty="0" smtClean="0">
              <a:latin typeface="Times New Roman" pitchFamily="18" charset="0"/>
              <a:ea typeface="標楷體" pitchFamily="65" charset="-120"/>
              <a:cs typeface="Times New Roman" pitchFamily="18" charset="0"/>
            </a:endParaRPr>
          </a:p>
        </p:txBody>
      </p:sp>
      <p:sp>
        <p:nvSpPr>
          <p:cNvPr id="31748" name="投影片編號版面配置區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E1625B56-4F16-45F3-9CD9-8A55416E4A6A}" type="slidenum">
              <a:rPr kumimoji="0" lang="en-US" altLang="zh-TW" smtClean="0"/>
              <a:pPr eaLnBrk="1" hangingPunct="1"/>
              <a:t>403</a:t>
            </a:fld>
            <a:endParaRPr kumimoji="0" lang="en-US" altLang="zh-TW" smtClean="0"/>
          </a:p>
        </p:txBody>
      </p:sp>
      <p:sp>
        <p:nvSpPr>
          <p:cNvPr id="5" name="向右箭號 4"/>
          <p:cNvSpPr/>
          <p:nvPr/>
        </p:nvSpPr>
        <p:spPr>
          <a:xfrm>
            <a:off x="7092950" y="6237288"/>
            <a:ext cx="647700" cy="287337"/>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xmlns="" val="1677906679"/>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539750" y="0"/>
            <a:ext cx="8229600" cy="1052736"/>
          </a:xfrm>
        </p:spPr>
        <p:txBody>
          <a:bodyPr>
            <a:normAutofit/>
          </a:bodyPr>
          <a:lstStyle/>
          <a:p>
            <a:pPr algn="ctr"/>
            <a:r>
              <a:rPr lang="zh-TW" altLang="en-US" sz="4000" b="1" dirty="0" smtClean="0">
                <a:latin typeface="Times New Roman" pitchFamily="18" charset="0"/>
                <a:ea typeface="標楷體" pitchFamily="65" charset="-120"/>
                <a:cs typeface="Times New Roman" pitchFamily="18" charset="0"/>
              </a:rPr>
              <a:t>人民幣交易之相關規定</a:t>
            </a:r>
            <a:endParaRPr lang="zh-TW" altLang="en-US" sz="4000" dirty="0" smtClean="0">
              <a:ea typeface="標楷體" pitchFamily="65" charset="-120"/>
              <a:cs typeface="Times New Roman" pitchFamily="18" charset="0"/>
            </a:endParaRPr>
          </a:p>
        </p:txBody>
      </p:sp>
      <p:sp>
        <p:nvSpPr>
          <p:cNvPr id="32771" name="內容版面配置區 2"/>
          <p:cNvSpPr>
            <a:spLocks noGrp="1"/>
          </p:cNvSpPr>
          <p:nvPr>
            <p:ph idx="1"/>
          </p:nvPr>
        </p:nvSpPr>
        <p:spPr>
          <a:xfrm>
            <a:off x="179388" y="1196975"/>
            <a:ext cx="8640762" cy="5184775"/>
          </a:xfrm>
        </p:spPr>
        <p:txBody>
          <a:bodyPr/>
          <a:lstStyle/>
          <a:p>
            <a:pPr>
              <a:buFont typeface="Arial" charset="0"/>
              <a:buChar char="•"/>
            </a:pPr>
            <a:r>
              <a:rPr lang="zh-TW" altLang="zh-TW" sz="2800" b="1" dirty="0" smtClean="0">
                <a:latin typeface="Times New Roman" pitchFamily="18" charset="0"/>
                <a:ea typeface="標楷體" pitchFamily="65" charset="-120"/>
                <a:cs typeface="Times New Roman" pitchFamily="18" charset="0"/>
              </a:rPr>
              <a:t>範圍：</a:t>
            </a:r>
            <a:endParaRPr lang="en-US" altLang="zh-TW" sz="2800" b="1" dirty="0" smtClean="0">
              <a:latin typeface="Times New Roman" pitchFamily="18" charset="0"/>
              <a:ea typeface="標楷體" pitchFamily="65" charset="-120"/>
              <a:cs typeface="Times New Roman" pitchFamily="18" charset="0"/>
            </a:endParaRPr>
          </a:p>
          <a:p>
            <a:pPr>
              <a:buFont typeface="Wingdings" charset="2"/>
              <a:buNone/>
            </a:pPr>
            <a:r>
              <a:rPr lang="en-US" altLang="zh-TW" sz="2800" b="1" dirty="0" smtClean="0">
                <a:latin typeface="Times New Roman" pitchFamily="18" charset="0"/>
                <a:ea typeface="標楷體" pitchFamily="65" charset="-120"/>
                <a:cs typeface="Times New Roman" pitchFamily="18" charset="0"/>
              </a:rPr>
              <a:t>    -</a:t>
            </a:r>
            <a:r>
              <a:rPr lang="zh-TW" altLang="zh-TW" sz="2800" b="1" dirty="0" smtClean="0">
                <a:solidFill>
                  <a:srgbClr val="FF0000"/>
                </a:solidFill>
                <a:latin typeface="Times New Roman" pitchFamily="18" charset="0"/>
                <a:ea typeface="標楷體" pitchFamily="65" charset="-120"/>
                <a:cs typeface="Times New Roman" pitchFamily="18" charset="0"/>
              </a:rPr>
              <a:t>貨物輸出或輸入國至少有一方為大陸地區</a:t>
            </a:r>
            <a:r>
              <a:rPr lang="en-US" altLang="zh-TW" sz="2800" b="1" dirty="0" smtClean="0">
                <a:solidFill>
                  <a:srgbClr val="FF0000"/>
                </a:solidFill>
                <a:latin typeface="Times New Roman" pitchFamily="18" charset="0"/>
                <a:ea typeface="標楷體" pitchFamily="65" charset="-120"/>
                <a:cs typeface="Times New Roman" pitchFamily="18" charset="0"/>
              </a:rPr>
              <a:t>;</a:t>
            </a:r>
            <a:r>
              <a:rPr lang="zh-TW" altLang="zh-TW" sz="2800" b="1" dirty="0" smtClean="0">
                <a:solidFill>
                  <a:srgbClr val="FF0000"/>
                </a:solidFill>
                <a:latin typeface="Times New Roman" pitchFamily="18" charset="0"/>
                <a:ea typeface="標楷體" pitchFamily="65" charset="-120"/>
                <a:cs typeface="Times New Roman" pitchFamily="18" charset="0"/>
              </a:rPr>
              <a:t>或買、賣任一方位於大陸地區且資金進出大陸地區者</a:t>
            </a:r>
            <a:r>
              <a:rPr lang="en-US" altLang="zh-TW" sz="2800" b="1" dirty="0" smtClean="0">
                <a:solidFill>
                  <a:srgbClr val="FF0000"/>
                </a:solidFill>
                <a:latin typeface="Times New Roman" pitchFamily="18" charset="0"/>
                <a:ea typeface="標楷體" pitchFamily="65" charset="-120"/>
                <a:cs typeface="Times New Roman" pitchFamily="18" charset="0"/>
              </a:rPr>
              <a:t>(</a:t>
            </a:r>
            <a:r>
              <a:rPr lang="zh-TW" altLang="zh-TW" sz="2800" b="1" dirty="0" smtClean="0">
                <a:solidFill>
                  <a:srgbClr val="FF0000"/>
                </a:solidFill>
                <a:latin typeface="Times New Roman" pitchFamily="18" charset="0"/>
                <a:ea typeface="標楷體" pitchFamily="65" charset="-120"/>
                <a:cs typeface="Times New Roman" pitchFamily="18" charset="0"/>
              </a:rPr>
              <a:t>皆含三角貿易</a:t>
            </a:r>
            <a:r>
              <a:rPr lang="en-US" altLang="zh-TW" sz="2800" b="1" dirty="0" smtClean="0">
                <a:solidFill>
                  <a:srgbClr val="FF0000"/>
                </a:solidFill>
                <a:latin typeface="Times New Roman" pitchFamily="18" charset="0"/>
                <a:ea typeface="標楷體" pitchFamily="65" charset="-120"/>
                <a:cs typeface="Times New Roman" pitchFamily="18" charset="0"/>
              </a:rPr>
              <a:t>)</a:t>
            </a:r>
            <a:r>
              <a:rPr lang="en-US" altLang="zh-TW" sz="2800" b="1" dirty="0" smtClean="0">
                <a:latin typeface="Times New Roman" pitchFamily="18" charset="0"/>
                <a:ea typeface="標楷體" pitchFamily="65" charset="-120"/>
                <a:cs typeface="Times New Roman" pitchFamily="18" charset="0"/>
              </a:rPr>
              <a:t>.</a:t>
            </a:r>
          </a:p>
          <a:p>
            <a:pPr>
              <a:buFont typeface="Wingdings" charset="2"/>
              <a:buNone/>
            </a:pPr>
            <a:r>
              <a:rPr lang="en-US" altLang="zh-TW" sz="2800" b="1" dirty="0" smtClean="0">
                <a:latin typeface="Times New Roman" pitchFamily="18" charset="0"/>
                <a:ea typeface="標楷體" pitchFamily="65" charset="-120"/>
                <a:cs typeface="Times New Roman" pitchFamily="18" charset="0"/>
              </a:rPr>
              <a:t>    -</a:t>
            </a:r>
            <a:r>
              <a:rPr lang="zh-TW" altLang="zh-TW" sz="2800" b="1" dirty="0" smtClean="0">
                <a:latin typeface="Times New Roman" pitchFamily="18" charset="0"/>
                <a:ea typeface="標楷體" pitchFamily="65" charset="-120"/>
                <a:cs typeface="Times New Roman" pitchFamily="18" charset="0"/>
              </a:rPr>
              <a:t>進、出口之貨款</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含預收付貨款</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以人民幣結算或清算之匯出入款或以</a:t>
            </a:r>
            <a:r>
              <a:rPr lang="zh-TW" altLang="zh-TW" sz="2800" b="1" dirty="0" smtClean="0">
                <a:solidFill>
                  <a:srgbClr val="FF0000"/>
                </a:solidFill>
                <a:latin typeface="Times New Roman" pitchFamily="18" charset="0"/>
                <a:ea typeface="標楷體" pitchFamily="65" charset="-120"/>
                <a:cs typeface="Times New Roman" pitchFamily="18" charset="0"/>
              </a:rPr>
              <a:t>跟單方式辦理者</a:t>
            </a:r>
            <a:r>
              <a:rPr lang="zh-TW" altLang="zh-TW" sz="2800" b="1" dirty="0" smtClean="0">
                <a:latin typeface="Times New Roman" pitchFamily="18" charset="0"/>
                <a:ea typeface="標楷體" pitchFamily="65" charset="-120"/>
                <a:cs typeface="Times New Roman" pitchFamily="18" charset="0"/>
              </a:rPr>
              <a:t>。</a:t>
            </a:r>
            <a:endParaRPr lang="en-US" altLang="zh-TW" sz="2800" b="1" dirty="0" smtClean="0">
              <a:latin typeface="Times New Roman" pitchFamily="18" charset="0"/>
              <a:ea typeface="標楷體" pitchFamily="65" charset="-120"/>
              <a:cs typeface="Times New Roman" pitchFamily="18" charset="0"/>
            </a:endParaRPr>
          </a:p>
          <a:p>
            <a:pPr>
              <a:buFont typeface="Arial" charset="0"/>
              <a:buChar char="•"/>
            </a:pPr>
            <a:r>
              <a:rPr lang="zh-TW" altLang="zh-TW" sz="2800" b="1" dirty="0" smtClean="0">
                <a:latin typeface="Times New Roman" pitchFamily="18" charset="0"/>
                <a:ea typeface="標楷體" pitchFamily="65" charset="-120"/>
                <a:cs typeface="Times New Roman" pitchFamily="18" charset="0"/>
              </a:rPr>
              <a:t>憑辦文件</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應徵提跨境貨物貿易之發票或提單等</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含正本或影本</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相關交易證明文件</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並憑</a:t>
            </a:r>
            <a:r>
              <a:rPr lang="en-US" altLang="zh-TW" sz="2800" b="1" dirty="0" smtClean="0">
                <a:latin typeface="Times New Roman" pitchFamily="18" charset="0"/>
                <a:ea typeface="標楷體" pitchFamily="65" charset="-120"/>
                <a:cs typeface="Times New Roman" pitchFamily="18" charset="0"/>
              </a:rPr>
              <a:t>(1)</a:t>
            </a:r>
            <a:r>
              <a:rPr lang="zh-TW" altLang="zh-TW" sz="2800" b="1" dirty="0" smtClean="0">
                <a:latin typeface="Times New Roman" pitchFamily="18" charset="0"/>
                <a:ea typeface="標楷體" pitchFamily="65" charset="-120"/>
                <a:cs typeface="Times New Roman" pitchFamily="18" charset="0"/>
              </a:rPr>
              <a:t>進出口結匯證實書</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或</a:t>
            </a:r>
            <a:r>
              <a:rPr lang="en-US" altLang="zh-TW" sz="2800" b="1" dirty="0" smtClean="0">
                <a:latin typeface="Times New Roman" pitchFamily="18" charset="0"/>
                <a:ea typeface="標楷體" pitchFamily="65" charset="-120"/>
                <a:cs typeface="Times New Roman" pitchFamily="18" charset="0"/>
              </a:rPr>
              <a:t>(2)</a:t>
            </a:r>
            <a:r>
              <a:rPr lang="zh-TW" altLang="zh-TW" sz="2800" b="1" dirty="0" smtClean="0">
                <a:latin typeface="Times New Roman" pitchFamily="18" charset="0"/>
                <a:ea typeface="標楷體" pitchFamily="65" charset="-120"/>
                <a:cs typeface="Times New Roman" pitchFamily="18" charset="0"/>
              </a:rPr>
              <a:t>買賣匯水單</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或</a:t>
            </a:r>
            <a:r>
              <a:rPr lang="en-US" altLang="zh-TW" sz="2800" b="1" dirty="0" smtClean="0">
                <a:latin typeface="Times New Roman" pitchFamily="18" charset="0"/>
                <a:ea typeface="標楷體" pitchFamily="65" charset="-120"/>
                <a:cs typeface="Times New Roman" pitchFamily="18" charset="0"/>
              </a:rPr>
              <a:t>(3)</a:t>
            </a:r>
            <a:r>
              <a:rPr lang="zh-TW" altLang="zh-TW" sz="2800" b="1" dirty="0" smtClean="0">
                <a:latin typeface="Times New Roman" pitchFamily="18" charset="0"/>
                <a:ea typeface="標楷體" pitchFamily="65" charset="-120"/>
                <a:cs typeface="Times New Roman" pitchFamily="18" charset="0"/>
              </a:rPr>
              <a:t>尚未辦理出口結售之其他交易憑證廠商留底聯正本</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於受理廠商兌售時</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應於該正本註記兌售日期、金額及加蓋銀行章</a:t>
            </a:r>
            <a:r>
              <a:rPr lang="en-US" altLang="zh-TW" sz="2800" b="1" dirty="0" smtClean="0">
                <a:latin typeface="Times New Roman" pitchFamily="18" charset="0"/>
                <a:ea typeface="標楷體" pitchFamily="65" charset="-120"/>
                <a:cs typeface="Times New Roman" pitchFamily="18" charset="0"/>
              </a:rPr>
              <a:t>.</a:t>
            </a:r>
          </a:p>
          <a:p>
            <a:pPr>
              <a:buFont typeface="Wingdings" charset="2"/>
              <a:buNone/>
            </a:pPr>
            <a:endParaRPr lang="zh-TW" altLang="en-US" sz="2400" dirty="0" smtClean="0">
              <a:ea typeface="標楷體" pitchFamily="65" charset="-120"/>
              <a:cs typeface="Times New Roman" pitchFamily="18" charset="0"/>
            </a:endParaRPr>
          </a:p>
        </p:txBody>
      </p:sp>
      <p:sp>
        <p:nvSpPr>
          <p:cNvPr id="3277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8C0DCC9E-1EC1-4D62-9291-46C6A88187EC}" type="slidenum">
              <a:rPr kumimoji="0" lang="en-US" altLang="zh-TW" smtClean="0"/>
              <a:pPr eaLnBrk="1" hangingPunct="1"/>
              <a:t>404</a:t>
            </a:fld>
            <a:endParaRPr kumimoji="0" lang="en-US" altLang="zh-TW" smtClean="0"/>
          </a:p>
        </p:txBody>
      </p:sp>
      <p:sp>
        <p:nvSpPr>
          <p:cNvPr id="6" name="向左箭號 5"/>
          <p:cNvSpPr/>
          <p:nvPr/>
        </p:nvSpPr>
        <p:spPr>
          <a:xfrm>
            <a:off x="6732240" y="5855895"/>
            <a:ext cx="1152128" cy="50405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bg1"/>
                </a:solidFill>
              </a:rPr>
              <a:t>END</a:t>
            </a:r>
            <a:endParaRPr lang="zh-TW" altLang="en-US" b="1" dirty="0">
              <a:solidFill>
                <a:schemeClr val="bg1"/>
              </a:solidFill>
            </a:endParaRPr>
          </a:p>
        </p:txBody>
      </p:sp>
    </p:spTree>
    <p:extLst>
      <p:ext uri="{BB962C8B-B14F-4D97-AF65-F5344CB8AC3E}">
        <p14:creationId xmlns:p14="http://schemas.microsoft.com/office/powerpoint/2010/main" xmlns="" val="1767093254"/>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標題 1"/>
          <p:cNvSpPr>
            <a:spLocks noGrp="1"/>
          </p:cNvSpPr>
          <p:nvPr>
            <p:ph type="title"/>
          </p:nvPr>
        </p:nvSpPr>
        <p:spPr>
          <a:xfrm>
            <a:off x="457200" y="122238"/>
            <a:ext cx="7543800" cy="858837"/>
          </a:xfrm>
        </p:spPr>
        <p:txBody>
          <a:bodyPr>
            <a:normAutofit/>
          </a:bodyPr>
          <a:lstStyle/>
          <a:p>
            <a:pPr algn="ctr"/>
            <a:r>
              <a:rPr lang="en-US" altLang="zh-TW" sz="4000" b="1" dirty="0" err="1" smtClean="0">
                <a:solidFill>
                  <a:schemeClr val="tx1"/>
                </a:solidFill>
                <a:latin typeface="Times New Roman" pitchFamily="18" charset="0"/>
                <a:ea typeface="標楷體" pitchFamily="65" charset="-120"/>
                <a:cs typeface="Times New Roman" pitchFamily="18" charset="0"/>
              </a:rPr>
              <a:t>Forfaiting</a:t>
            </a:r>
            <a:r>
              <a:rPr lang="zh-TW" altLang="zh-TW" sz="4000" b="1" dirty="0" smtClean="0">
                <a:solidFill>
                  <a:schemeClr val="tx1"/>
                </a:solidFill>
                <a:latin typeface="Times New Roman" pitchFamily="18" charset="0"/>
                <a:ea typeface="標楷體" pitchFamily="65" charset="-120"/>
                <a:cs typeface="Times New Roman" pitchFamily="18" charset="0"/>
              </a:rPr>
              <a:t>簡介</a:t>
            </a:r>
            <a:endParaRPr lang="zh-TW" altLang="en-US" sz="4000" b="1" dirty="0" smtClean="0">
              <a:solidFill>
                <a:schemeClr val="tx1"/>
              </a:solidFill>
              <a:latin typeface="Times New Roman" pitchFamily="18" charset="0"/>
              <a:ea typeface="標楷體" pitchFamily="65" charset="-120"/>
              <a:cs typeface="Times New Roman" pitchFamily="18" charset="0"/>
            </a:endParaRPr>
          </a:p>
        </p:txBody>
      </p:sp>
      <p:sp>
        <p:nvSpPr>
          <p:cNvPr id="517123" name="內容版面配置區 2"/>
          <p:cNvSpPr>
            <a:spLocks noGrp="1"/>
          </p:cNvSpPr>
          <p:nvPr>
            <p:ph idx="1"/>
          </p:nvPr>
        </p:nvSpPr>
        <p:spPr>
          <a:xfrm>
            <a:off x="251520" y="1125538"/>
            <a:ext cx="8568952" cy="5327798"/>
          </a:xfrm>
        </p:spPr>
        <p:txBody>
          <a:bodyPr>
            <a:noAutofit/>
          </a:bodyPr>
          <a:lstStyle/>
          <a:p>
            <a:r>
              <a:rPr lang="zh-TW" altLang="zh-TW" sz="3200" b="1" dirty="0" smtClean="0">
                <a:latin typeface="Times New Roman" pitchFamily="18" charset="0"/>
                <a:ea typeface="標楷體" pitchFamily="65" charset="-120"/>
                <a:cs typeface="Times New Roman" pitchFamily="18" charset="0"/>
              </a:rPr>
              <a:t>在遠期付款之資本財或機器設備貿易中</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出口商把經開狀銀行承兌之遠期匯票或遠期信用狀之承擔延期付款義務或授權讓購</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以無追索權方式</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向出口地之買斷銀行</a:t>
            </a:r>
            <a:r>
              <a:rPr lang="en-US" altLang="zh-TW" sz="3200" b="1" dirty="0" smtClean="0">
                <a:latin typeface="Times New Roman" pitchFamily="18" charset="0"/>
                <a:ea typeface="標楷體" pitchFamily="65" charset="-120"/>
                <a:cs typeface="Times New Roman" pitchFamily="18" charset="0"/>
              </a:rPr>
              <a:t>(</a:t>
            </a:r>
            <a:r>
              <a:rPr lang="en-US" altLang="zh-TW" sz="3200" b="1" dirty="0" err="1" smtClean="0">
                <a:latin typeface="Times New Roman" pitchFamily="18" charset="0"/>
                <a:ea typeface="標楷體" pitchFamily="65" charset="-120"/>
                <a:cs typeface="Times New Roman" pitchFamily="18" charset="0"/>
              </a:rPr>
              <a:t>Forfaiter</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貼現取得現款之資金融通方式</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嗣後</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此一遠期信用狀債權</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已承兌匯票或承擔延期付款義務</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到期不獲兌現或付款</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除非可歸責於出口商之商業糾紛</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否則買斷行不得向出口商追索款項</a:t>
            </a:r>
            <a:r>
              <a:rPr lang="en-US" altLang="zh-TW" sz="3200" b="1" dirty="0" smtClean="0">
                <a:latin typeface="Times New Roman" pitchFamily="18" charset="0"/>
                <a:ea typeface="標楷體" pitchFamily="65" charset="-120"/>
                <a:cs typeface="Times New Roman" pitchFamily="18" charset="0"/>
              </a:rPr>
              <a:t>.</a:t>
            </a:r>
          </a:p>
          <a:p>
            <a:r>
              <a:rPr lang="zh-TW" altLang="zh-TW" sz="3200" b="1" dirty="0" smtClean="0">
                <a:latin typeface="Times New Roman" pitchFamily="18" charset="0"/>
                <a:ea typeface="標楷體" pitchFamily="65" charset="-120"/>
                <a:cs typeface="Times New Roman" pitchFamily="18" charset="0"/>
              </a:rPr>
              <a:t>在出口實務上</a:t>
            </a:r>
            <a:r>
              <a:rPr lang="en-US" altLang="zh-TW" sz="3200" b="1" dirty="0" smtClean="0">
                <a:latin typeface="Times New Roman" pitchFamily="18" charset="0"/>
                <a:ea typeface="標楷體" pitchFamily="65" charset="-120"/>
                <a:cs typeface="Times New Roman" pitchFamily="18" charset="0"/>
              </a:rPr>
              <a:t>,</a:t>
            </a:r>
            <a:r>
              <a:rPr lang="en-US" altLang="zh-TW" sz="3200" b="1" dirty="0" err="1" smtClean="0">
                <a:latin typeface="Times New Roman" pitchFamily="18" charset="0"/>
                <a:ea typeface="標楷體" pitchFamily="65" charset="-120"/>
                <a:cs typeface="Times New Roman" pitchFamily="18" charset="0"/>
              </a:rPr>
              <a:t>Forfaiting</a:t>
            </a:r>
            <a:r>
              <a:rPr lang="zh-TW" altLang="zh-TW" sz="3200" b="1" dirty="0" smtClean="0">
                <a:latin typeface="Times New Roman" pitchFamily="18" charset="0"/>
                <a:ea typeface="標楷體" pitchFamily="65" charset="-120"/>
                <a:cs typeface="Times New Roman" pitchFamily="18" charset="0"/>
              </a:rPr>
              <a:t>一般係用於規避開狀銀行之信用風險與進口地之國家風險</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6D95434A-1094-4C26-ADA4-1AB6210859AE}" type="slidenum">
              <a:rPr kumimoji="0" lang="en-US" smtClean="0"/>
              <a:pPr/>
              <a:t>405</a:t>
            </a:fld>
            <a:endParaRPr kumimoji="0" lang="zh-CN" altLang="en-US"/>
          </a:p>
        </p:txBody>
      </p:sp>
      <p:sp>
        <p:nvSpPr>
          <p:cNvPr id="5" name="燕尾形向右箭號 4"/>
          <p:cNvSpPr/>
          <p:nvPr/>
        </p:nvSpPr>
        <p:spPr>
          <a:xfrm>
            <a:off x="23154" y="-91899"/>
            <a:ext cx="2172582" cy="648072"/>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tx1"/>
                </a:solidFill>
              </a:rPr>
              <a:t>Forfaiting</a:t>
            </a:r>
            <a:endParaRPr lang="zh-TW" altLang="en-US" sz="2400" b="1" dirty="0">
              <a:solidFill>
                <a:schemeClr val="tx1"/>
              </a:solidFill>
            </a:endParaRPr>
          </a:p>
        </p:txBody>
      </p:sp>
    </p:spTree>
    <p:extLst>
      <p:ext uri="{BB962C8B-B14F-4D97-AF65-F5344CB8AC3E}">
        <p14:creationId xmlns:p14="http://schemas.microsoft.com/office/powerpoint/2010/main" xmlns="" val="2544700455"/>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標題 1"/>
          <p:cNvSpPr>
            <a:spLocks noGrp="1"/>
          </p:cNvSpPr>
          <p:nvPr>
            <p:ph type="title"/>
          </p:nvPr>
        </p:nvSpPr>
        <p:spPr>
          <a:xfrm>
            <a:off x="457200" y="152400"/>
            <a:ext cx="8229600" cy="756320"/>
          </a:xfrm>
        </p:spPr>
        <p:txBody>
          <a:bodyPr>
            <a:normAutofit/>
          </a:bodyPr>
          <a:lstStyle/>
          <a:p>
            <a:pPr algn="ctr"/>
            <a:r>
              <a:rPr lang="zh-TW" altLang="zh-TW" sz="4000" b="1" dirty="0" smtClean="0">
                <a:solidFill>
                  <a:schemeClr val="tx1"/>
                </a:solidFill>
                <a:latin typeface="Times New Roman" pitchFamily="18" charset="0"/>
                <a:ea typeface="標楷體" pitchFamily="65" charset="-120"/>
                <a:cs typeface="Times New Roman" pitchFamily="18" charset="0"/>
              </a:rPr>
              <a:t>承作</a:t>
            </a:r>
            <a:r>
              <a:rPr lang="en-US" altLang="zh-TW" sz="4000" b="1" dirty="0" err="1" smtClean="0">
                <a:solidFill>
                  <a:schemeClr val="tx1"/>
                </a:solidFill>
                <a:latin typeface="Times New Roman" pitchFamily="18" charset="0"/>
                <a:ea typeface="標楷體" pitchFamily="65" charset="-120"/>
                <a:cs typeface="Times New Roman" pitchFamily="18" charset="0"/>
              </a:rPr>
              <a:t>Forfaiting</a:t>
            </a:r>
            <a:r>
              <a:rPr lang="zh-TW" altLang="zh-TW" sz="4000" b="1" dirty="0" smtClean="0">
                <a:solidFill>
                  <a:schemeClr val="tx1"/>
                </a:solidFill>
                <a:latin typeface="Times New Roman" pitchFamily="18" charset="0"/>
                <a:ea typeface="標楷體" pitchFamily="65" charset="-120"/>
                <a:cs typeface="Times New Roman" pitchFamily="18" charset="0"/>
              </a:rPr>
              <a:t>基本條件</a:t>
            </a:r>
            <a:endParaRPr lang="zh-TW" altLang="en-US" sz="4000" b="1" dirty="0" smtClean="0">
              <a:solidFill>
                <a:schemeClr val="tx1"/>
              </a:solidFill>
              <a:latin typeface="Times New Roman" pitchFamily="18" charset="0"/>
              <a:ea typeface="標楷體" pitchFamily="65" charset="-120"/>
              <a:cs typeface="Times New Roman" pitchFamily="18" charset="0"/>
            </a:endParaRPr>
          </a:p>
        </p:txBody>
      </p:sp>
      <p:sp>
        <p:nvSpPr>
          <p:cNvPr id="521219" name="內容版面配置區 2"/>
          <p:cNvSpPr>
            <a:spLocks noGrp="1"/>
          </p:cNvSpPr>
          <p:nvPr>
            <p:ph idx="1"/>
          </p:nvPr>
        </p:nvSpPr>
        <p:spPr>
          <a:xfrm>
            <a:off x="0" y="1124744"/>
            <a:ext cx="9144000" cy="5733256"/>
          </a:xfrm>
        </p:spPr>
        <p:txBody>
          <a:bodyPr>
            <a:normAutofit/>
          </a:bodyPr>
          <a:lstStyle/>
          <a:p>
            <a:r>
              <a:rPr lang="zh-TW" altLang="zh-TW" sz="2800" b="1" dirty="0" smtClean="0">
                <a:solidFill>
                  <a:srgbClr val="FF0000"/>
                </a:solidFill>
                <a:latin typeface="Times New Roman" pitchFamily="18" charset="0"/>
                <a:ea typeface="標楷體" pitchFamily="65" charset="-120"/>
                <a:cs typeface="Times New Roman" pitchFamily="18" charset="0"/>
              </a:rPr>
              <a:t>承作之信用狀應為賣方遠期信用狀</a:t>
            </a:r>
            <a:r>
              <a:rPr lang="en-US" altLang="zh-TW" sz="2800" b="1" dirty="0" smtClean="0">
                <a:solidFill>
                  <a:srgbClr val="FF0000"/>
                </a:solidFill>
                <a:latin typeface="Times New Roman" pitchFamily="18" charset="0"/>
                <a:ea typeface="標楷體" pitchFamily="65" charset="-120"/>
                <a:cs typeface="Times New Roman" pitchFamily="18" charset="0"/>
              </a:rPr>
              <a:t>(Seller’s </a:t>
            </a:r>
            <a:r>
              <a:rPr lang="en-US" altLang="zh-TW" sz="2800" b="1" dirty="0" err="1" smtClean="0">
                <a:solidFill>
                  <a:srgbClr val="FF0000"/>
                </a:solidFill>
                <a:latin typeface="Times New Roman" pitchFamily="18" charset="0"/>
                <a:ea typeface="標楷體" pitchFamily="65" charset="-120"/>
                <a:cs typeface="Times New Roman" pitchFamily="18" charset="0"/>
              </a:rPr>
              <a:t>Usance</a:t>
            </a:r>
            <a:r>
              <a:rPr lang="en-US" altLang="zh-TW" sz="2800" b="1" dirty="0" smtClean="0">
                <a:solidFill>
                  <a:srgbClr val="FF0000"/>
                </a:solidFill>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即期信用狀</a:t>
            </a:r>
            <a:r>
              <a:rPr lang="en-US" altLang="zh-TW" sz="2800" b="1" dirty="0" smtClean="0">
                <a:latin typeface="Times New Roman" pitchFamily="18" charset="0"/>
                <a:ea typeface="標楷體" pitchFamily="65" charset="-120"/>
                <a:cs typeface="Times New Roman" pitchFamily="18" charset="0"/>
              </a:rPr>
              <a:t>(Sight)</a:t>
            </a:r>
            <a:r>
              <a:rPr lang="zh-TW" altLang="zh-TW" sz="2800" b="1" dirty="0" smtClean="0">
                <a:latin typeface="Times New Roman" pitchFamily="18" charset="0"/>
                <a:ea typeface="標楷體" pitchFamily="65" charset="-120"/>
                <a:cs typeface="Times New Roman" pitchFamily="18" charset="0"/>
              </a:rPr>
              <a:t>、買方遠期信用狀</a:t>
            </a:r>
            <a:r>
              <a:rPr lang="en-US" altLang="zh-TW" sz="2800" b="1" dirty="0" smtClean="0">
                <a:latin typeface="Times New Roman" pitchFamily="18" charset="0"/>
                <a:ea typeface="標楷體" pitchFamily="65" charset="-120"/>
                <a:cs typeface="Times New Roman" pitchFamily="18" charset="0"/>
              </a:rPr>
              <a:t>(Buyer’s </a:t>
            </a:r>
            <a:r>
              <a:rPr lang="en-US" altLang="zh-TW" sz="2800" b="1" dirty="0" err="1" smtClean="0">
                <a:latin typeface="Times New Roman" pitchFamily="18" charset="0"/>
                <a:ea typeface="標楷體" pitchFamily="65" charset="-120"/>
                <a:cs typeface="Times New Roman" pitchFamily="18" charset="0"/>
              </a:rPr>
              <a:t>Usance</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及非信用狀交易</a:t>
            </a:r>
            <a:r>
              <a:rPr lang="en-US" altLang="zh-TW" sz="2800" b="1" dirty="0" smtClean="0">
                <a:latin typeface="Times New Roman" pitchFamily="18" charset="0"/>
                <a:ea typeface="標楷體" pitchFamily="65" charset="-120"/>
                <a:cs typeface="Times New Roman" pitchFamily="18" charset="0"/>
              </a:rPr>
              <a:t>(D/P</a:t>
            </a:r>
            <a:r>
              <a:rPr lang="zh-TW" altLang="zh-TW" sz="2800" b="1" dirty="0" smtClean="0">
                <a:latin typeface="Times New Roman" pitchFamily="18" charset="0"/>
                <a:ea typeface="標楷體" pitchFamily="65" charset="-120"/>
                <a:cs typeface="Times New Roman" pitchFamily="18" charset="0"/>
              </a:rPr>
              <a:t>、</a:t>
            </a:r>
            <a:r>
              <a:rPr lang="en-US" altLang="zh-TW" sz="2800" b="1" dirty="0" smtClean="0">
                <a:latin typeface="Times New Roman" pitchFamily="18" charset="0"/>
                <a:ea typeface="標楷體" pitchFamily="65" charset="-120"/>
                <a:cs typeface="Times New Roman" pitchFamily="18" charset="0"/>
              </a:rPr>
              <a:t>D/A</a:t>
            </a:r>
            <a:r>
              <a:rPr lang="zh-TW" altLang="zh-TW" sz="2800" b="1" dirty="0" smtClean="0">
                <a:latin typeface="Times New Roman" pitchFamily="18" charset="0"/>
                <a:ea typeface="標楷體" pitchFamily="65" charset="-120"/>
                <a:cs typeface="Times New Roman" pitchFamily="18" charset="0"/>
              </a:rPr>
              <a:t>或</a:t>
            </a:r>
            <a:r>
              <a:rPr lang="en-US" altLang="zh-TW" sz="2800" b="1" dirty="0" smtClean="0">
                <a:latin typeface="Times New Roman" pitchFamily="18" charset="0"/>
                <a:ea typeface="標楷體" pitchFamily="65" charset="-120"/>
                <a:cs typeface="Times New Roman" pitchFamily="18" charset="0"/>
              </a:rPr>
              <a:t>O/A)</a:t>
            </a:r>
            <a:r>
              <a:rPr lang="zh-TW" altLang="zh-TW" sz="2800" b="1" dirty="0" smtClean="0">
                <a:latin typeface="Times New Roman" pitchFamily="18" charset="0"/>
                <a:ea typeface="標楷體" pitchFamily="65" charset="-120"/>
                <a:cs typeface="Times New Roman" pitchFamily="18" charset="0"/>
              </a:rPr>
              <a:t>等</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皆非屬承作之標的</a:t>
            </a:r>
            <a:r>
              <a:rPr lang="en-US" altLang="zh-TW" sz="2800" b="1" dirty="0" smtClean="0">
                <a:latin typeface="Times New Roman" pitchFamily="18" charset="0"/>
                <a:ea typeface="標楷體" pitchFamily="65" charset="-120"/>
                <a:cs typeface="Times New Roman" pitchFamily="18" charset="0"/>
              </a:rPr>
              <a:t>.</a:t>
            </a:r>
          </a:p>
          <a:p>
            <a:r>
              <a:rPr lang="zh-TW" altLang="zh-TW" sz="2800" b="1" dirty="0" smtClean="0">
                <a:latin typeface="Times New Roman" pitchFamily="18" charset="0"/>
                <a:ea typeface="標楷體" pitchFamily="65" charset="-120"/>
                <a:cs typeface="Times New Roman" pitchFamily="18" charset="0"/>
              </a:rPr>
              <a:t>信用狀之開狀銀行及進口國應屬買斷銀行得承作者</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且其額度</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買斷行通常會對每一得承作之開狀銀行設定一額度</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尚有餘額者</a:t>
            </a:r>
            <a:r>
              <a:rPr lang="en-US" altLang="zh-TW" sz="2800" b="1" dirty="0" smtClean="0">
                <a:latin typeface="Times New Roman" pitchFamily="18" charset="0"/>
                <a:ea typeface="標楷體" pitchFamily="65" charset="-120"/>
                <a:cs typeface="Times New Roman" pitchFamily="18" charset="0"/>
              </a:rPr>
              <a:t>.</a:t>
            </a:r>
          </a:p>
          <a:p>
            <a:r>
              <a:rPr lang="zh-TW" altLang="zh-TW" sz="2800" b="1" dirty="0" smtClean="0">
                <a:latin typeface="Times New Roman" pitchFamily="18" charset="0"/>
                <a:ea typeface="標楷體" pitchFamily="65" charset="-120"/>
                <a:cs typeface="Times New Roman" pitchFamily="18" charset="0"/>
              </a:rPr>
              <a:t>信用狀不須加保兌</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此因</a:t>
            </a:r>
            <a:r>
              <a:rPr lang="en-US" altLang="zh-TW" sz="2800" b="1" dirty="0" err="1" smtClean="0">
                <a:latin typeface="Times New Roman" pitchFamily="18" charset="0"/>
                <a:ea typeface="標楷體" pitchFamily="65" charset="-120"/>
                <a:cs typeface="Times New Roman" pitchFamily="18" charset="0"/>
              </a:rPr>
              <a:t>Forfaiting</a:t>
            </a:r>
            <a:r>
              <a:rPr lang="zh-TW" altLang="zh-TW" sz="2800" b="1" dirty="0" smtClean="0">
                <a:latin typeface="Times New Roman" pitchFamily="18" charset="0"/>
                <a:ea typeface="標楷體" pitchFamily="65" charset="-120"/>
                <a:cs typeface="Times New Roman" pitchFamily="18" charset="0"/>
              </a:rPr>
              <a:t>之功能與信用狀保兌類似</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但不可限制押匯</a:t>
            </a:r>
            <a:r>
              <a:rPr lang="en-US" altLang="zh-TW" sz="2800" b="1" dirty="0" smtClean="0">
                <a:latin typeface="Times New Roman" pitchFamily="18" charset="0"/>
                <a:ea typeface="標楷體" pitchFamily="65" charset="-120"/>
                <a:cs typeface="Times New Roman" pitchFamily="18" charset="0"/>
              </a:rPr>
              <a:t>.</a:t>
            </a:r>
          </a:p>
          <a:p>
            <a:r>
              <a:rPr lang="zh-TW" altLang="zh-TW" sz="2800" b="1" dirty="0" smtClean="0">
                <a:latin typeface="Times New Roman" pitchFamily="18" charset="0"/>
                <a:ea typeface="標楷體" pitchFamily="65" charset="-120"/>
                <a:cs typeface="Times New Roman" pitchFamily="18" charset="0"/>
              </a:rPr>
              <a:t>信用狀幣別應為市場流通之主要貨幣</a:t>
            </a:r>
            <a:r>
              <a:rPr lang="en-US" altLang="zh-TW" sz="2800" b="1" dirty="0" smtClean="0">
                <a:latin typeface="Times New Roman" pitchFamily="18" charset="0"/>
                <a:ea typeface="標楷體" pitchFamily="65" charset="-120"/>
                <a:cs typeface="Times New Roman" pitchFamily="18" charset="0"/>
              </a:rPr>
              <a:t>.</a:t>
            </a:r>
          </a:p>
          <a:p>
            <a:r>
              <a:rPr lang="zh-TW" altLang="zh-TW" sz="2800" b="1" dirty="0" smtClean="0">
                <a:latin typeface="Times New Roman" pitchFamily="18" charset="0"/>
                <a:ea typeface="標楷體" pitchFamily="65" charset="-120"/>
                <a:cs typeface="Times New Roman" pitchFamily="18" charset="0"/>
              </a:rPr>
              <a:t>須開狀銀行承兌或授權讓購後</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買斷始生效</a:t>
            </a:r>
            <a:endParaRPr lang="zh-TW" altLang="en-US" sz="2800" b="1" dirty="0" smtClean="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6D95434A-1094-4C26-ADA4-1AB6210859AE}" type="slidenum">
              <a:rPr kumimoji="0" lang="en-US" smtClean="0"/>
              <a:pPr/>
              <a:t>406</a:t>
            </a:fld>
            <a:endParaRPr kumimoji="0" lang="zh-CN" altLang="en-US"/>
          </a:p>
        </p:txBody>
      </p:sp>
    </p:spTree>
    <p:extLst>
      <p:ext uri="{BB962C8B-B14F-4D97-AF65-F5344CB8AC3E}">
        <p14:creationId xmlns:p14="http://schemas.microsoft.com/office/powerpoint/2010/main" xmlns="" val="1406086611"/>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標題 1"/>
          <p:cNvSpPr>
            <a:spLocks noGrp="1"/>
          </p:cNvSpPr>
          <p:nvPr>
            <p:ph type="title"/>
          </p:nvPr>
        </p:nvSpPr>
        <p:spPr>
          <a:xfrm>
            <a:off x="468313" y="0"/>
            <a:ext cx="7543800" cy="908050"/>
          </a:xfrm>
        </p:spPr>
        <p:txBody>
          <a:bodyPr>
            <a:normAutofit/>
          </a:bodyPr>
          <a:lstStyle/>
          <a:p>
            <a:pPr algn="ctr"/>
            <a:r>
              <a:rPr lang="en-US" altLang="zh-TW" sz="4000" b="1" dirty="0" err="1" smtClean="0">
                <a:solidFill>
                  <a:schemeClr val="tx1"/>
                </a:solidFill>
                <a:latin typeface="Times New Roman" pitchFamily="18" charset="0"/>
                <a:ea typeface="標楷體" pitchFamily="65" charset="-120"/>
                <a:cs typeface="Times New Roman" pitchFamily="18" charset="0"/>
              </a:rPr>
              <a:t>Forfaiting</a:t>
            </a:r>
            <a:r>
              <a:rPr lang="zh-TW" altLang="zh-TW" sz="4000" b="1" dirty="0" smtClean="0">
                <a:solidFill>
                  <a:schemeClr val="tx1"/>
                </a:solidFill>
                <a:latin typeface="Times New Roman" pitchFamily="18" charset="0"/>
                <a:ea typeface="標楷體" pitchFamily="65" charset="-120"/>
                <a:cs typeface="Times New Roman" pitchFamily="18" charset="0"/>
              </a:rPr>
              <a:t>買斷</a:t>
            </a:r>
            <a:r>
              <a:rPr lang="zh-TW" altLang="en-US" sz="4000" b="1" dirty="0" smtClean="0">
                <a:solidFill>
                  <a:schemeClr val="tx1"/>
                </a:solidFill>
                <a:latin typeface="Times New Roman" pitchFamily="18" charset="0"/>
                <a:ea typeface="標楷體" pitchFamily="65" charset="-120"/>
                <a:cs typeface="Times New Roman" pitchFamily="18" charset="0"/>
              </a:rPr>
              <a:t>作業</a:t>
            </a:r>
          </a:p>
        </p:txBody>
      </p:sp>
      <p:sp>
        <p:nvSpPr>
          <p:cNvPr id="518147" name="內容版面配置區 2"/>
          <p:cNvSpPr>
            <a:spLocks noGrp="1"/>
          </p:cNvSpPr>
          <p:nvPr>
            <p:ph idx="1"/>
          </p:nvPr>
        </p:nvSpPr>
        <p:spPr>
          <a:xfrm>
            <a:off x="0" y="908050"/>
            <a:ext cx="9144000" cy="5761038"/>
          </a:xfrm>
        </p:spPr>
        <p:txBody>
          <a:bodyPr>
            <a:noAutofit/>
          </a:bodyPr>
          <a:lstStyle/>
          <a:p>
            <a:r>
              <a:rPr lang="zh-TW" altLang="zh-TW" sz="2800" b="1" dirty="0" smtClean="0">
                <a:latin typeface="Times New Roman" pitchFamily="18" charset="0"/>
                <a:ea typeface="標楷體" pitchFamily="65" charset="-120"/>
                <a:cs typeface="Times New Roman" pitchFamily="18" charset="0"/>
              </a:rPr>
              <a:t>出口商擬申請買斷時</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轉介行應傳真買斷行一份</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買斷請求書</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填註信用狀相關資料及信用狀影本申請買斷及請求報價</a:t>
            </a:r>
            <a:r>
              <a:rPr lang="en-US" altLang="zh-TW" sz="2800" b="1" dirty="0" smtClean="0">
                <a:latin typeface="Times New Roman" pitchFamily="18" charset="0"/>
                <a:ea typeface="標楷體" pitchFamily="65" charset="-120"/>
                <a:cs typeface="Times New Roman" pitchFamily="18" charset="0"/>
              </a:rPr>
              <a:t>.</a:t>
            </a:r>
          </a:p>
          <a:p>
            <a:r>
              <a:rPr lang="zh-TW" altLang="zh-TW" sz="2800" b="1" dirty="0" smtClean="0">
                <a:latin typeface="Times New Roman" pitchFamily="18" charset="0"/>
                <a:ea typeface="標楷體" pitchFamily="65" charset="-120"/>
                <a:cs typeface="Times New Roman" pitchFamily="18" charset="0"/>
              </a:rPr>
              <a:t>同意買斷及報價</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向買斷行詢價時</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應注意買斷行報價之利率係</a:t>
            </a:r>
            <a:r>
              <a:rPr lang="en-US" altLang="zh-TW" sz="2800" b="1" dirty="0" smtClean="0">
                <a:latin typeface="Times New Roman" pitchFamily="18" charset="0"/>
                <a:ea typeface="標楷體" pitchFamily="65" charset="-120"/>
                <a:cs typeface="Times New Roman" pitchFamily="18" charset="0"/>
              </a:rPr>
              <a:t>All-in rate(</a:t>
            </a:r>
            <a:r>
              <a:rPr lang="zh-TW" altLang="zh-TW" sz="2800" b="1" dirty="0" smtClean="0">
                <a:latin typeface="Times New Roman" pitchFamily="18" charset="0"/>
                <a:ea typeface="標楷體" pitchFamily="65" charset="-120"/>
                <a:cs typeface="Times New Roman" pitchFamily="18" charset="0"/>
              </a:rPr>
              <a:t>含轉介行欲加收之利差</a:t>
            </a:r>
            <a:r>
              <a:rPr lang="en-US" altLang="zh-TW" sz="2800" b="1" dirty="0" smtClean="0">
                <a:latin typeface="Times New Roman" pitchFamily="18" charset="0"/>
                <a:ea typeface="標楷體" pitchFamily="65" charset="-120"/>
                <a:cs typeface="Times New Roman" pitchFamily="18" charset="0"/>
              </a:rPr>
              <a:t>”spread”),</a:t>
            </a:r>
            <a:r>
              <a:rPr lang="zh-TW" altLang="zh-TW" sz="2800" b="1" dirty="0" smtClean="0">
                <a:latin typeface="Times New Roman" pitchFamily="18" charset="0"/>
                <a:ea typeface="標楷體" pitchFamily="65" charset="-120"/>
                <a:cs typeface="Times New Roman" pitchFamily="18" charset="0"/>
              </a:rPr>
              <a:t>惟買斷行於同意書上分別註明其收取之利率及轉介行欲加收之利差</a:t>
            </a:r>
            <a:r>
              <a:rPr lang="en-US" altLang="zh-TW" sz="2800" b="1" dirty="0" smtClean="0">
                <a:latin typeface="Times New Roman" pitchFamily="18" charset="0"/>
                <a:ea typeface="標楷體" pitchFamily="65" charset="-120"/>
                <a:cs typeface="Times New Roman" pitchFamily="18" charset="0"/>
              </a:rPr>
              <a:t>.</a:t>
            </a:r>
          </a:p>
          <a:p>
            <a:r>
              <a:rPr lang="zh-TW" altLang="zh-TW" sz="2800" b="1" dirty="0" smtClean="0">
                <a:latin typeface="Times New Roman" pitchFamily="18" charset="0"/>
                <a:ea typeface="標楷體" pitchFamily="65" charset="-120"/>
                <a:cs typeface="Times New Roman" pitchFamily="18" charset="0"/>
              </a:rPr>
              <a:t>轉</a:t>
            </a:r>
            <a:r>
              <a:rPr lang="zh-TW" altLang="en-US" sz="2800" b="1" dirty="0" smtClean="0">
                <a:latin typeface="Times New Roman" pitchFamily="18" charset="0"/>
                <a:ea typeface="標楷體" pitchFamily="65" charset="-120"/>
                <a:cs typeface="Times New Roman" pitchFamily="18" charset="0"/>
              </a:rPr>
              <a:t>介</a:t>
            </a:r>
            <a:r>
              <a:rPr lang="zh-TW" altLang="zh-TW" sz="2800" b="1" dirty="0" smtClean="0">
                <a:latin typeface="Times New Roman" pitchFamily="18" charset="0"/>
                <a:ea typeface="標楷體" pitchFamily="65" charset="-120"/>
                <a:cs typeface="Times New Roman" pitchFamily="18" charset="0"/>
              </a:rPr>
              <a:t>行徵得出口商同意該買斷條件後</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應即簽署確認前開買斷銀行</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買斷同意書</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該筆交易即已正式成立</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但買斷須俟開狀銀行承兌或同意讓購並確認到期日後才生效並予付款</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同時請申請之出口商以信用狀金額簽發</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信用狀讓渡書</a:t>
            </a:r>
            <a:r>
              <a:rPr lang="en-US" altLang="zh-TW" sz="2800" b="1" dirty="0" smtClean="0">
                <a:latin typeface="Times New Roman" pitchFamily="18" charset="0"/>
                <a:ea typeface="標楷體" pitchFamily="65" charset="-120"/>
                <a:cs typeface="Times New Roman" pitchFamily="18" charset="0"/>
              </a:rPr>
              <a:t>(Letter of Assignment)”.</a:t>
            </a:r>
          </a:p>
        </p:txBody>
      </p:sp>
      <p:sp>
        <p:nvSpPr>
          <p:cNvPr id="4" name="投影片編號版面配置區 3"/>
          <p:cNvSpPr>
            <a:spLocks noGrp="1"/>
          </p:cNvSpPr>
          <p:nvPr>
            <p:ph type="sldNum" sz="quarter" idx="12"/>
          </p:nvPr>
        </p:nvSpPr>
        <p:spPr/>
        <p:txBody>
          <a:bodyPr/>
          <a:lstStyle/>
          <a:p>
            <a:fld id="{6D95434A-1094-4C26-ADA4-1AB6210859AE}" type="slidenum">
              <a:rPr kumimoji="0" lang="en-US" smtClean="0"/>
              <a:pPr/>
              <a:t>407</a:t>
            </a:fld>
            <a:endParaRPr kumimoji="0" lang="zh-CN" altLang="en-US"/>
          </a:p>
        </p:txBody>
      </p:sp>
    </p:spTree>
    <p:extLst>
      <p:ext uri="{BB962C8B-B14F-4D97-AF65-F5344CB8AC3E}">
        <p14:creationId xmlns:p14="http://schemas.microsoft.com/office/powerpoint/2010/main" xmlns="" val="3205005914"/>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標題 1"/>
          <p:cNvSpPr>
            <a:spLocks noGrp="1"/>
          </p:cNvSpPr>
          <p:nvPr>
            <p:ph type="title"/>
          </p:nvPr>
        </p:nvSpPr>
        <p:spPr>
          <a:xfrm>
            <a:off x="395536" y="260648"/>
            <a:ext cx="7543800" cy="908050"/>
          </a:xfrm>
        </p:spPr>
        <p:txBody>
          <a:bodyPr/>
          <a:lstStyle/>
          <a:p>
            <a:pPr algn="ctr"/>
            <a:r>
              <a:rPr lang="en-US" altLang="zh-TW" sz="4000" b="1" dirty="0" err="1" smtClean="0">
                <a:latin typeface="Times New Roman" pitchFamily="18" charset="0"/>
                <a:ea typeface="標楷體" pitchFamily="65" charset="-120"/>
                <a:cs typeface="Times New Roman" pitchFamily="18" charset="0"/>
              </a:rPr>
              <a:t>Forfaiting</a:t>
            </a:r>
            <a:r>
              <a:rPr lang="zh-TW" altLang="zh-TW" sz="4000" b="1" dirty="0" smtClean="0">
                <a:latin typeface="Times New Roman" pitchFamily="18" charset="0"/>
                <a:ea typeface="標楷體" pitchFamily="65" charset="-120"/>
                <a:cs typeface="Times New Roman" pitchFamily="18" charset="0"/>
              </a:rPr>
              <a:t>買斷</a:t>
            </a:r>
            <a:r>
              <a:rPr lang="zh-TW" altLang="en-US" sz="4000" b="1" dirty="0" smtClean="0">
                <a:latin typeface="Times New Roman" pitchFamily="18" charset="0"/>
                <a:ea typeface="標楷體" pitchFamily="65" charset="-120"/>
                <a:cs typeface="Times New Roman" pitchFamily="18" charset="0"/>
              </a:rPr>
              <a:t>作業</a:t>
            </a:r>
          </a:p>
        </p:txBody>
      </p:sp>
      <p:sp>
        <p:nvSpPr>
          <p:cNvPr id="519171" name="內容版面配置區 2"/>
          <p:cNvSpPr>
            <a:spLocks noGrp="1"/>
          </p:cNvSpPr>
          <p:nvPr>
            <p:ph idx="1"/>
          </p:nvPr>
        </p:nvSpPr>
        <p:spPr>
          <a:xfrm>
            <a:off x="0" y="1340768"/>
            <a:ext cx="8964613" cy="5328320"/>
          </a:xfrm>
        </p:spPr>
        <p:txBody>
          <a:bodyPr>
            <a:normAutofit/>
          </a:bodyPr>
          <a:lstStyle/>
          <a:p>
            <a:r>
              <a:rPr lang="zh-TW" altLang="zh-TW" sz="3200" b="1" dirty="0" smtClean="0">
                <a:latin typeface="Times New Roman" pitchFamily="18" charset="0"/>
                <a:ea typeface="標楷體" pitchFamily="65" charset="-120"/>
                <a:cs typeface="Times New Roman" pitchFamily="18" charset="0"/>
              </a:rPr>
              <a:t>出口商於出口後</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將遠期信用狀項下單據提示予轉介行</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轉介行以轉押匯方式寄送買斷行</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買斷行審查單據後</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將單據寄送國外開狀銀行請求其承兌或授權讓購</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但此時買斷尚未生效</a:t>
            </a:r>
            <a:r>
              <a:rPr lang="en-US" altLang="zh-TW" sz="3200" b="1" dirty="0" smtClean="0">
                <a:latin typeface="Times New Roman" pitchFamily="18" charset="0"/>
                <a:ea typeface="標楷體" pitchFamily="65" charset="-120"/>
                <a:cs typeface="Times New Roman" pitchFamily="18" charset="0"/>
              </a:rPr>
              <a:t>.</a:t>
            </a:r>
          </a:p>
          <a:p>
            <a:r>
              <a:rPr lang="zh-TW" altLang="zh-TW" sz="3200" b="1" dirty="0" smtClean="0">
                <a:latin typeface="Times New Roman" pitchFamily="18" charset="0"/>
                <a:ea typeface="標楷體" pitchFamily="65" charset="-120"/>
                <a:cs typeface="Times New Roman" pitchFamily="18" charset="0"/>
              </a:rPr>
              <a:t>俟接獲開狀銀行承兌或同意讓購並確認到期日之電文後</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買斷行即作無追索權之買斷</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6D95434A-1094-4C26-ADA4-1AB6210859AE}" type="slidenum">
              <a:rPr kumimoji="0" lang="en-US" smtClean="0"/>
              <a:pPr/>
              <a:t>408</a:t>
            </a:fld>
            <a:endParaRPr kumimoji="0" lang="zh-CN" altLang="en-US"/>
          </a:p>
        </p:txBody>
      </p:sp>
      <p:sp>
        <p:nvSpPr>
          <p:cNvPr id="5" name="向左箭號 4"/>
          <p:cNvSpPr/>
          <p:nvPr/>
        </p:nvSpPr>
        <p:spPr>
          <a:xfrm>
            <a:off x="7086600" y="5877272"/>
            <a:ext cx="1445840" cy="5760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3442453195"/>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304800" y="304800"/>
            <a:ext cx="2667000" cy="533400"/>
          </a:xfrm>
          <a:prstGeom prst="rect">
            <a:avLst/>
          </a:prstGeom>
          <a:solidFill>
            <a:srgbClr val="117E0C"/>
          </a:solidFill>
          <a:ln w="9525">
            <a:solidFill>
              <a:schemeClr val="tx1"/>
            </a:solidFill>
            <a:miter lim="800000"/>
            <a:headEnd/>
            <a:tailEnd/>
          </a:ln>
        </p:spPr>
        <p:txBody>
          <a:bodyPr wrap="none" anchor="ctr"/>
          <a:lstStyle/>
          <a:p>
            <a:pPr algn="ctr"/>
            <a:r>
              <a:rPr lang="en-US" altLang="zh-TW" sz="2400" b="1" dirty="0" err="1">
                <a:solidFill>
                  <a:schemeClr val="bg1"/>
                </a:solidFill>
                <a:latin typeface="Times New Roman" pitchFamily="18" charset="0"/>
                <a:ea typeface="標楷體" pitchFamily="65" charset="-120"/>
              </a:rPr>
              <a:t>Forfaiting</a:t>
            </a:r>
            <a:r>
              <a:rPr lang="en-US" altLang="zh-TW" sz="2400" b="1" dirty="0">
                <a:solidFill>
                  <a:schemeClr val="bg1"/>
                </a:solidFill>
                <a:latin typeface="Times New Roman" pitchFamily="18" charset="0"/>
                <a:ea typeface="標楷體" pitchFamily="65" charset="-120"/>
              </a:rPr>
              <a:t> </a:t>
            </a:r>
            <a:r>
              <a:rPr lang="zh-TW" altLang="en-US" sz="2400" b="1" dirty="0">
                <a:solidFill>
                  <a:schemeClr val="bg1"/>
                </a:solidFill>
                <a:latin typeface="Times New Roman" pitchFamily="18" charset="0"/>
                <a:ea typeface="標楷體" pitchFamily="65" charset="-120"/>
              </a:rPr>
              <a:t>作業流程</a:t>
            </a:r>
          </a:p>
        </p:txBody>
      </p:sp>
      <p:sp>
        <p:nvSpPr>
          <p:cNvPr id="220163" name="AutoShape 3"/>
          <p:cNvSpPr>
            <a:spLocks noChangeArrowheads="1"/>
          </p:cNvSpPr>
          <p:nvPr/>
        </p:nvSpPr>
        <p:spPr bwMode="auto">
          <a:xfrm>
            <a:off x="0" y="990600"/>
            <a:ext cx="2590800" cy="762000"/>
          </a:xfrm>
          <a:prstGeom prst="flowChartAlternateProcess">
            <a:avLst/>
          </a:prstGeom>
          <a:solidFill>
            <a:srgbClr val="92D050"/>
          </a:solidFill>
          <a:ln w="9525">
            <a:solidFill>
              <a:schemeClr val="tx1"/>
            </a:solidFill>
            <a:miter lim="800000"/>
            <a:headEnd/>
            <a:tailEnd/>
          </a:ln>
        </p:spPr>
        <p:txBody>
          <a:bodyPr wrap="none" anchor="ctr"/>
          <a:lstStyle/>
          <a:p>
            <a:pPr algn="ctr"/>
            <a:r>
              <a:rPr lang="zh-TW" altLang="en-US" sz="2000" b="1" dirty="0">
                <a:latin typeface="Times New Roman" pitchFamily="18" charset="0"/>
                <a:ea typeface="標楷體" pitchFamily="65" charset="-120"/>
              </a:rPr>
              <a:t>本國</a:t>
            </a:r>
          </a:p>
          <a:p>
            <a:pPr algn="ctr"/>
            <a:r>
              <a:rPr lang="zh-TW" altLang="en-US" sz="2000" b="1" dirty="0">
                <a:latin typeface="Times New Roman" pitchFamily="18" charset="0"/>
                <a:ea typeface="標楷體" pitchFamily="65" charset="-120"/>
              </a:rPr>
              <a:t>出口商</a:t>
            </a:r>
          </a:p>
        </p:txBody>
      </p:sp>
      <p:sp>
        <p:nvSpPr>
          <p:cNvPr id="220164" name="AutoShape 4"/>
          <p:cNvSpPr>
            <a:spLocks noChangeArrowheads="1"/>
          </p:cNvSpPr>
          <p:nvPr/>
        </p:nvSpPr>
        <p:spPr bwMode="auto">
          <a:xfrm>
            <a:off x="6705600" y="990600"/>
            <a:ext cx="1447800" cy="762000"/>
          </a:xfrm>
          <a:prstGeom prst="flowChartAlternateProcess">
            <a:avLst/>
          </a:prstGeom>
          <a:solidFill>
            <a:srgbClr val="92D050"/>
          </a:solidFill>
          <a:ln w="9525">
            <a:solidFill>
              <a:schemeClr val="tx1"/>
            </a:solidFill>
            <a:miter lim="800000"/>
            <a:headEnd/>
            <a:tailEnd/>
          </a:ln>
        </p:spPr>
        <p:txBody>
          <a:bodyPr wrap="none" anchor="ctr"/>
          <a:lstStyle/>
          <a:p>
            <a:pPr algn="ctr"/>
            <a:r>
              <a:rPr lang="zh-TW" altLang="en-US" sz="2000" b="1" dirty="0">
                <a:latin typeface="Times New Roman" pitchFamily="18" charset="0"/>
                <a:ea typeface="標楷體" pitchFamily="65" charset="-120"/>
              </a:rPr>
              <a:t>國外</a:t>
            </a:r>
          </a:p>
          <a:p>
            <a:pPr algn="ctr"/>
            <a:r>
              <a:rPr lang="zh-TW" altLang="en-US" sz="2000" b="1" dirty="0">
                <a:latin typeface="Times New Roman" pitchFamily="18" charset="0"/>
                <a:ea typeface="標楷體" pitchFamily="65" charset="-120"/>
              </a:rPr>
              <a:t>進口商</a:t>
            </a:r>
          </a:p>
        </p:txBody>
      </p:sp>
      <p:sp>
        <p:nvSpPr>
          <p:cNvPr id="220165" name="AutoShape 5"/>
          <p:cNvSpPr>
            <a:spLocks noChangeArrowheads="1"/>
          </p:cNvSpPr>
          <p:nvPr/>
        </p:nvSpPr>
        <p:spPr bwMode="auto">
          <a:xfrm>
            <a:off x="0" y="3429000"/>
            <a:ext cx="2667000" cy="762000"/>
          </a:xfrm>
          <a:prstGeom prst="flowChartAlternateProcess">
            <a:avLst/>
          </a:prstGeom>
          <a:solidFill>
            <a:srgbClr val="92D050"/>
          </a:solidFill>
          <a:ln w="9525">
            <a:solidFill>
              <a:schemeClr val="tx1"/>
            </a:solidFill>
            <a:miter lim="800000"/>
            <a:headEnd/>
            <a:tailEnd/>
          </a:ln>
        </p:spPr>
        <p:txBody>
          <a:bodyPr wrap="none" anchor="ctr"/>
          <a:lstStyle/>
          <a:p>
            <a:pPr algn="ctr"/>
            <a:r>
              <a:rPr lang="zh-TW" altLang="en-US" sz="2000" b="1" dirty="0">
                <a:latin typeface="Times New Roman" pitchFamily="18" charset="0"/>
                <a:ea typeface="標楷體" pitchFamily="65" charset="-120"/>
              </a:rPr>
              <a:t>出口地區</a:t>
            </a:r>
          </a:p>
          <a:p>
            <a:pPr algn="ctr"/>
            <a:r>
              <a:rPr lang="zh-TW" altLang="en-US" sz="2000" b="1" dirty="0">
                <a:latin typeface="Times New Roman" pitchFamily="18" charset="0"/>
                <a:ea typeface="標楷體" pitchFamily="65" charset="-120"/>
              </a:rPr>
              <a:t>商業銀行</a:t>
            </a:r>
          </a:p>
        </p:txBody>
      </p:sp>
      <p:sp>
        <p:nvSpPr>
          <p:cNvPr id="220166" name="AutoShape 6"/>
          <p:cNvSpPr>
            <a:spLocks noChangeArrowheads="1"/>
          </p:cNvSpPr>
          <p:nvPr/>
        </p:nvSpPr>
        <p:spPr bwMode="auto">
          <a:xfrm>
            <a:off x="6705600" y="3429000"/>
            <a:ext cx="1447800" cy="762000"/>
          </a:xfrm>
          <a:prstGeom prst="flowChartAlternateProcess">
            <a:avLst/>
          </a:prstGeom>
          <a:solidFill>
            <a:srgbClr val="92D050"/>
          </a:solidFill>
          <a:ln w="9525">
            <a:solidFill>
              <a:schemeClr val="tx1"/>
            </a:solidFill>
            <a:miter lim="800000"/>
            <a:headEnd/>
            <a:tailEnd/>
          </a:ln>
        </p:spPr>
        <p:txBody>
          <a:bodyPr wrap="none" anchor="ctr"/>
          <a:lstStyle/>
          <a:p>
            <a:pPr algn="ctr"/>
            <a:r>
              <a:rPr lang="en-US" altLang="zh-TW" sz="2000" dirty="0">
                <a:solidFill>
                  <a:schemeClr val="bg2"/>
                </a:solidFill>
                <a:latin typeface="Times New Roman" pitchFamily="18" charset="0"/>
                <a:ea typeface="標楷體" pitchFamily="65" charset="-120"/>
              </a:rPr>
              <a:t> </a:t>
            </a:r>
            <a:r>
              <a:rPr lang="zh-TW" altLang="en-US" sz="2000" b="1" dirty="0">
                <a:latin typeface="Times New Roman" pitchFamily="18" charset="0"/>
                <a:ea typeface="標楷體" pitchFamily="65" charset="-120"/>
              </a:rPr>
              <a:t>國外</a:t>
            </a:r>
          </a:p>
          <a:p>
            <a:pPr algn="ctr"/>
            <a:r>
              <a:rPr lang="zh-TW" altLang="en-US" sz="2000" b="1" dirty="0">
                <a:latin typeface="Times New Roman" pitchFamily="18" charset="0"/>
                <a:ea typeface="標楷體" pitchFamily="65" charset="-120"/>
              </a:rPr>
              <a:t>開狀行</a:t>
            </a:r>
          </a:p>
        </p:txBody>
      </p:sp>
      <p:sp>
        <p:nvSpPr>
          <p:cNvPr id="220167" name="AutoShape 7"/>
          <p:cNvSpPr>
            <a:spLocks noChangeArrowheads="1"/>
          </p:cNvSpPr>
          <p:nvPr/>
        </p:nvSpPr>
        <p:spPr bwMode="auto">
          <a:xfrm>
            <a:off x="3733800" y="5181600"/>
            <a:ext cx="1676400" cy="1447800"/>
          </a:xfrm>
          <a:prstGeom prst="flowChartAlternateProcess">
            <a:avLst/>
          </a:prstGeom>
          <a:solidFill>
            <a:srgbClr val="92D050"/>
          </a:solidFill>
          <a:ln w="9525">
            <a:solidFill>
              <a:schemeClr val="tx1"/>
            </a:solidFill>
            <a:miter lim="800000"/>
            <a:headEnd/>
            <a:tailEnd/>
          </a:ln>
        </p:spPr>
        <p:txBody>
          <a:bodyPr wrap="none" anchor="ctr"/>
          <a:lstStyle/>
          <a:p>
            <a:pPr algn="ctr"/>
            <a:r>
              <a:rPr lang="zh-TW" altLang="en-US" sz="2000" b="1" dirty="0" smtClean="0">
                <a:latin typeface="Times New Roman" pitchFamily="18" charset="0"/>
                <a:ea typeface="標楷體" pitchFamily="65" charset="-120"/>
              </a:rPr>
              <a:t>買斷行</a:t>
            </a:r>
            <a:endParaRPr lang="zh-TW" altLang="en-US" sz="2000" b="1" dirty="0">
              <a:latin typeface="Times New Roman" pitchFamily="18" charset="0"/>
              <a:ea typeface="標楷體" pitchFamily="65" charset="-120"/>
            </a:endParaRPr>
          </a:p>
          <a:p>
            <a:pPr algn="ctr"/>
            <a:r>
              <a:rPr lang="en-US" altLang="zh-TW" sz="2000" b="1" dirty="0" err="1">
                <a:latin typeface="Times New Roman" pitchFamily="18" charset="0"/>
                <a:ea typeface="標楷體" pitchFamily="65" charset="-120"/>
              </a:rPr>
              <a:t>Forfaiter</a:t>
            </a:r>
            <a:endParaRPr lang="en-US" altLang="zh-TW" sz="2000" b="1" dirty="0">
              <a:latin typeface="Times New Roman" pitchFamily="18" charset="0"/>
              <a:ea typeface="標楷體" pitchFamily="65" charset="-120"/>
            </a:endParaRPr>
          </a:p>
        </p:txBody>
      </p:sp>
      <p:sp>
        <p:nvSpPr>
          <p:cNvPr id="220168" name="Rectangle 8"/>
          <p:cNvSpPr>
            <a:spLocks noChangeArrowheads="1"/>
          </p:cNvSpPr>
          <p:nvPr/>
        </p:nvSpPr>
        <p:spPr bwMode="auto">
          <a:xfrm>
            <a:off x="3657600" y="1219200"/>
            <a:ext cx="1752600" cy="304800"/>
          </a:xfrm>
          <a:prstGeom prst="rect">
            <a:avLst/>
          </a:prstGeom>
          <a:solidFill>
            <a:srgbClr val="92D050"/>
          </a:solidFill>
          <a:ln w="9525">
            <a:solidFill>
              <a:schemeClr val="tx1"/>
            </a:solidFill>
            <a:miter lim="800000"/>
            <a:headEnd/>
            <a:tailEnd/>
          </a:ln>
        </p:spPr>
        <p:txBody>
          <a:bodyPr wrap="none" anchor="ctr"/>
          <a:lstStyle/>
          <a:p>
            <a:pPr algn="ctr"/>
            <a:r>
              <a:rPr lang="en-US" altLang="zh-TW">
                <a:latin typeface="Times New Roman" pitchFamily="18" charset="0"/>
                <a:ea typeface="標楷體" pitchFamily="65" charset="-120"/>
              </a:rPr>
              <a:t>1.</a:t>
            </a:r>
            <a:r>
              <a:rPr lang="zh-TW" altLang="en-US">
                <a:latin typeface="Times New Roman" pitchFamily="18" charset="0"/>
                <a:ea typeface="標楷體" pitchFamily="65" charset="-120"/>
              </a:rPr>
              <a:t>簽訂買賣契約</a:t>
            </a:r>
          </a:p>
        </p:txBody>
      </p:sp>
      <p:sp>
        <p:nvSpPr>
          <p:cNvPr id="220169" name="Rectangle 9"/>
          <p:cNvSpPr>
            <a:spLocks noChangeArrowheads="1"/>
          </p:cNvSpPr>
          <p:nvPr/>
        </p:nvSpPr>
        <p:spPr bwMode="auto">
          <a:xfrm>
            <a:off x="6477000" y="1905000"/>
            <a:ext cx="838200" cy="1295400"/>
          </a:xfrm>
          <a:prstGeom prst="rect">
            <a:avLst/>
          </a:prstGeom>
          <a:solidFill>
            <a:srgbClr val="92D050"/>
          </a:solidFill>
          <a:ln w="9525">
            <a:solidFill>
              <a:schemeClr val="tx1"/>
            </a:solidFill>
            <a:miter lim="800000"/>
            <a:headEnd/>
            <a:tailEnd/>
          </a:ln>
        </p:spPr>
        <p:txBody>
          <a:bodyPr vert="eaVert" wrap="none" anchor="ctr"/>
          <a:lstStyle/>
          <a:p>
            <a:pPr algn="ctr"/>
            <a:r>
              <a:rPr lang="en-US" altLang="zh-TW" dirty="0">
                <a:latin typeface="Times New Roman" pitchFamily="18" charset="0"/>
                <a:ea typeface="標楷體" pitchFamily="65" charset="-120"/>
              </a:rPr>
              <a:t>2</a:t>
            </a:r>
            <a:r>
              <a:rPr lang="zh-TW" altLang="en-US" dirty="0">
                <a:latin typeface="Times New Roman" pitchFamily="18" charset="0"/>
                <a:ea typeface="標楷體" pitchFamily="65" charset="-120"/>
              </a:rPr>
              <a:t>申請開發</a:t>
            </a:r>
          </a:p>
          <a:p>
            <a:pPr algn="ctr"/>
            <a:r>
              <a:rPr lang="zh-TW" altLang="en-US" dirty="0">
                <a:latin typeface="Times New Roman" pitchFamily="18" charset="0"/>
                <a:ea typeface="標楷體" pitchFamily="65" charset="-120"/>
              </a:rPr>
              <a:t>遠期</a:t>
            </a:r>
            <a:r>
              <a:rPr lang="en-US" altLang="zh-TW" dirty="0">
                <a:latin typeface="Times New Roman" pitchFamily="18" charset="0"/>
                <a:ea typeface="標楷體" pitchFamily="65" charset="-120"/>
              </a:rPr>
              <a:t>L/C</a:t>
            </a:r>
          </a:p>
        </p:txBody>
      </p:sp>
      <p:sp>
        <p:nvSpPr>
          <p:cNvPr id="220170" name="Rectangle 10"/>
          <p:cNvSpPr>
            <a:spLocks noChangeArrowheads="1"/>
          </p:cNvSpPr>
          <p:nvPr/>
        </p:nvSpPr>
        <p:spPr bwMode="auto">
          <a:xfrm>
            <a:off x="7772400" y="1905000"/>
            <a:ext cx="381000" cy="1295400"/>
          </a:xfrm>
          <a:prstGeom prst="rect">
            <a:avLst/>
          </a:prstGeom>
          <a:solidFill>
            <a:srgbClr val="92D050"/>
          </a:solidFill>
          <a:ln w="9525">
            <a:solidFill>
              <a:schemeClr val="tx1"/>
            </a:solidFill>
            <a:miter lim="800000"/>
            <a:headEnd/>
            <a:tailEnd/>
          </a:ln>
        </p:spPr>
        <p:txBody>
          <a:bodyPr vert="eaVert" wrap="none" anchor="ctr"/>
          <a:lstStyle/>
          <a:p>
            <a:pPr algn="ctr"/>
            <a:r>
              <a:rPr lang="en-US" altLang="zh-TW" dirty="0">
                <a:latin typeface="Times New Roman" pitchFamily="18" charset="0"/>
                <a:ea typeface="標楷體" pitchFamily="65" charset="-120"/>
              </a:rPr>
              <a:t>13</a:t>
            </a:r>
            <a:r>
              <a:rPr lang="zh-TW" altLang="en-US" dirty="0">
                <a:latin typeface="Times New Roman" pitchFamily="18" charset="0"/>
                <a:ea typeface="標楷體" pitchFamily="65" charset="-120"/>
              </a:rPr>
              <a:t>屆期還款</a:t>
            </a:r>
          </a:p>
        </p:txBody>
      </p:sp>
      <p:sp>
        <p:nvSpPr>
          <p:cNvPr id="220171" name="Rectangle 11"/>
          <p:cNvSpPr>
            <a:spLocks noChangeArrowheads="1"/>
          </p:cNvSpPr>
          <p:nvPr/>
        </p:nvSpPr>
        <p:spPr bwMode="auto">
          <a:xfrm>
            <a:off x="0" y="1981200"/>
            <a:ext cx="319088" cy="1285875"/>
          </a:xfrm>
          <a:prstGeom prst="rect">
            <a:avLst/>
          </a:prstGeom>
          <a:solidFill>
            <a:srgbClr val="92D050"/>
          </a:solidFill>
          <a:ln w="9525">
            <a:solidFill>
              <a:schemeClr val="tx1"/>
            </a:solidFill>
            <a:miter lim="800000"/>
            <a:headEnd/>
            <a:tailEnd/>
          </a:ln>
        </p:spPr>
        <p:txBody>
          <a:bodyPr vert="eaVert" wrap="none" anchor="ctr"/>
          <a:lstStyle/>
          <a:p>
            <a:pPr algn="ctr"/>
            <a:r>
              <a:rPr lang="en-US" altLang="zh-TW" dirty="0">
                <a:latin typeface="Times New Roman" pitchFamily="18" charset="0"/>
                <a:ea typeface="標楷體" pitchFamily="65" charset="-120"/>
              </a:rPr>
              <a:t>12</a:t>
            </a:r>
            <a:r>
              <a:rPr lang="zh-TW" altLang="en-US" dirty="0">
                <a:latin typeface="Times New Roman" pitchFamily="18" charset="0"/>
                <a:ea typeface="標楷體" pitchFamily="65" charset="-120"/>
              </a:rPr>
              <a:t>付款</a:t>
            </a:r>
          </a:p>
        </p:txBody>
      </p:sp>
      <p:sp>
        <p:nvSpPr>
          <p:cNvPr id="220172" name="Rectangle 12"/>
          <p:cNvSpPr>
            <a:spLocks noChangeArrowheads="1"/>
          </p:cNvSpPr>
          <p:nvPr/>
        </p:nvSpPr>
        <p:spPr bwMode="auto">
          <a:xfrm>
            <a:off x="381000" y="1981200"/>
            <a:ext cx="533400" cy="1295400"/>
          </a:xfrm>
          <a:prstGeom prst="rect">
            <a:avLst/>
          </a:prstGeom>
          <a:solidFill>
            <a:srgbClr val="92D050"/>
          </a:solidFill>
          <a:ln w="9525">
            <a:solidFill>
              <a:schemeClr val="tx1"/>
            </a:solidFill>
            <a:miter lim="800000"/>
            <a:headEnd/>
            <a:tailEnd/>
          </a:ln>
        </p:spPr>
        <p:txBody>
          <a:bodyPr vert="eaVert" wrap="none" anchor="ctr"/>
          <a:lstStyle/>
          <a:p>
            <a:pPr algn="ctr"/>
            <a:r>
              <a:rPr lang="en-US" altLang="zh-TW" dirty="0">
                <a:latin typeface="Times New Roman" pitchFamily="18" charset="0"/>
                <a:ea typeface="標楷體" pitchFamily="65" charset="-120"/>
              </a:rPr>
              <a:t>7</a:t>
            </a:r>
            <a:r>
              <a:rPr lang="zh-TW" altLang="en-US" dirty="0">
                <a:latin typeface="Times New Roman" pitchFamily="18" charset="0"/>
                <a:ea typeface="標楷體" pitchFamily="65" charset="-120"/>
              </a:rPr>
              <a:t>提示信用</a:t>
            </a:r>
          </a:p>
          <a:p>
            <a:pPr algn="ctr"/>
            <a:r>
              <a:rPr lang="zh-TW" altLang="en-US" dirty="0">
                <a:latin typeface="Times New Roman" pitchFamily="18" charset="0"/>
                <a:ea typeface="標楷體" pitchFamily="65" charset="-120"/>
              </a:rPr>
              <a:t>狀項下‘單據</a:t>
            </a:r>
          </a:p>
        </p:txBody>
      </p:sp>
      <p:sp>
        <p:nvSpPr>
          <p:cNvPr id="220173" name="Rectangle 13"/>
          <p:cNvSpPr>
            <a:spLocks noChangeArrowheads="1"/>
          </p:cNvSpPr>
          <p:nvPr/>
        </p:nvSpPr>
        <p:spPr bwMode="auto">
          <a:xfrm>
            <a:off x="2209800" y="1981200"/>
            <a:ext cx="381000" cy="1295400"/>
          </a:xfrm>
          <a:prstGeom prst="rect">
            <a:avLst/>
          </a:prstGeom>
          <a:solidFill>
            <a:srgbClr val="92D050"/>
          </a:solidFill>
          <a:ln w="9525">
            <a:solidFill>
              <a:schemeClr val="tx1"/>
            </a:solidFill>
            <a:miter lim="800000"/>
            <a:headEnd/>
            <a:tailEnd/>
          </a:ln>
        </p:spPr>
        <p:txBody>
          <a:bodyPr vert="eaVert" wrap="none" anchor="ctr"/>
          <a:lstStyle/>
          <a:p>
            <a:pPr algn="ctr"/>
            <a:r>
              <a:rPr lang="en-US" altLang="zh-TW" sz="1200" dirty="0">
                <a:latin typeface="Times New Roman" pitchFamily="18" charset="0"/>
                <a:ea typeface="標楷體" pitchFamily="65" charset="-120"/>
              </a:rPr>
              <a:t>3-1</a:t>
            </a:r>
            <a:r>
              <a:rPr lang="en-US" altLang="zh-TW" sz="1600" dirty="0">
                <a:latin typeface="Times New Roman" pitchFamily="18" charset="0"/>
                <a:ea typeface="標楷體" pitchFamily="65" charset="-120"/>
              </a:rPr>
              <a:t>L/C</a:t>
            </a:r>
            <a:r>
              <a:rPr lang="zh-TW" altLang="en-US" sz="1600" dirty="0">
                <a:latin typeface="Times New Roman" pitchFamily="18" charset="0"/>
                <a:ea typeface="標楷體" pitchFamily="65" charset="-120"/>
              </a:rPr>
              <a:t>通知</a:t>
            </a:r>
          </a:p>
        </p:txBody>
      </p:sp>
      <p:sp>
        <p:nvSpPr>
          <p:cNvPr id="220174" name="Rectangle 14"/>
          <p:cNvSpPr>
            <a:spLocks noChangeArrowheads="1"/>
          </p:cNvSpPr>
          <p:nvPr/>
        </p:nvSpPr>
        <p:spPr bwMode="auto">
          <a:xfrm>
            <a:off x="3581400" y="3581400"/>
            <a:ext cx="1828800" cy="304800"/>
          </a:xfrm>
          <a:prstGeom prst="rect">
            <a:avLst/>
          </a:prstGeom>
          <a:solidFill>
            <a:srgbClr val="92D050"/>
          </a:solidFill>
          <a:ln w="9525">
            <a:solidFill>
              <a:schemeClr val="tx1"/>
            </a:solidFill>
            <a:miter lim="800000"/>
            <a:headEnd/>
            <a:tailEnd/>
          </a:ln>
        </p:spPr>
        <p:txBody>
          <a:bodyPr wrap="none" anchor="ctr"/>
          <a:lstStyle/>
          <a:p>
            <a:pPr algn="ctr"/>
            <a:r>
              <a:rPr lang="en-US" altLang="zh-TW" dirty="0">
                <a:latin typeface="Times New Roman" pitchFamily="18" charset="0"/>
                <a:ea typeface="標楷體" pitchFamily="65" charset="-120"/>
              </a:rPr>
              <a:t>3.</a:t>
            </a:r>
            <a:r>
              <a:rPr lang="zh-TW" altLang="en-US" dirty="0">
                <a:latin typeface="Times New Roman" pitchFamily="18" charset="0"/>
                <a:ea typeface="標楷體" pitchFamily="65" charset="-120"/>
              </a:rPr>
              <a:t>簽發遠期</a:t>
            </a:r>
            <a:r>
              <a:rPr lang="en-US" altLang="zh-TW" dirty="0">
                <a:latin typeface="Times New Roman" pitchFamily="18" charset="0"/>
                <a:ea typeface="標楷體" pitchFamily="65" charset="-120"/>
              </a:rPr>
              <a:t>L/C</a:t>
            </a:r>
          </a:p>
        </p:txBody>
      </p:sp>
      <p:sp>
        <p:nvSpPr>
          <p:cNvPr id="220175" name="Rectangle 15"/>
          <p:cNvSpPr>
            <a:spLocks noChangeArrowheads="1"/>
          </p:cNvSpPr>
          <p:nvPr/>
        </p:nvSpPr>
        <p:spPr bwMode="auto">
          <a:xfrm>
            <a:off x="2209800" y="4343400"/>
            <a:ext cx="3048000" cy="304800"/>
          </a:xfrm>
          <a:prstGeom prst="rect">
            <a:avLst/>
          </a:prstGeom>
          <a:solidFill>
            <a:srgbClr val="92D050"/>
          </a:solidFill>
          <a:ln w="9525">
            <a:solidFill>
              <a:schemeClr val="tx1"/>
            </a:solidFill>
            <a:miter lim="800000"/>
            <a:headEnd/>
            <a:tailEnd/>
          </a:ln>
        </p:spPr>
        <p:txBody>
          <a:bodyPr wrap="none" anchor="ctr"/>
          <a:lstStyle/>
          <a:p>
            <a:pPr algn="ctr"/>
            <a:r>
              <a:rPr lang="en-US" altLang="zh-TW" sz="1600" dirty="0">
                <a:latin typeface="Times New Roman" pitchFamily="18" charset="0"/>
                <a:ea typeface="標楷體" pitchFamily="65" charset="-120"/>
              </a:rPr>
              <a:t>4-1</a:t>
            </a:r>
            <a:r>
              <a:rPr lang="zh-TW" altLang="en-US" sz="1600" dirty="0">
                <a:latin typeface="Times New Roman" pitchFamily="18" charset="0"/>
                <a:ea typeface="標楷體" pitchFamily="65" charset="-120"/>
              </a:rPr>
              <a:t>傳真買斷請求書及</a:t>
            </a:r>
            <a:r>
              <a:rPr lang="en-US" altLang="zh-TW" sz="1600" dirty="0">
                <a:latin typeface="Times New Roman" pitchFamily="18" charset="0"/>
                <a:ea typeface="標楷體" pitchFamily="65" charset="-120"/>
              </a:rPr>
              <a:t>L/C</a:t>
            </a:r>
            <a:r>
              <a:rPr lang="zh-TW" altLang="en-US" sz="1600" dirty="0">
                <a:latin typeface="Times New Roman" pitchFamily="18" charset="0"/>
                <a:ea typeface="標楷體" pitchFamily="65" charset="-120"/>
              </a:rPr>
              <a:t>詢價</a:t>
            </a:r>
          </a:p>
        </p:txBody>
      </p:sp>
      <p:sp>
        <p:nvSpPr>
          <p:cNvPr id="220176" name="Rectangle 16"/>
          <p:cNvSpPr>
            <a:spLocks noChangeArrowheads="1"/>
          </p:cNvSpPr>
          <p:nvPr/>
        </p:nvSpPr>
        <p:spPr bwMode="auto">
          <a:xfrm>
            <a:off x="1676400" y="4724400"/>
            <a:ext cx="2819400" cy="304800"/>
          </a:xfrm>
          <a:prstGeom prst="rect">
            <a:avLst/>
          </a:prstGeom>
          <a:solidFill>
            <a:srgbClr val="92D050"/>
          </a:solidFill>
          <a:ln w="9525">
            <a:solidFill>
              <a:schemeClr val="tx1"/>
            </a:solidFill>
            <a:miter lim="800000"/>
            <a:headEnd/>
            <a:tailEnd/>
          </a:ln>
        </p:spPr>
        <p:txBody>
          <a:bodyPr wrap="none" anchor="ctr"/>
          <a:lstStyle/>
          <a:p>
            <a:pPr algn="ctr"/>
            <a:r>
              <a:rPr lang="en-US" altLang="zh-TW" dirty="0">
                <a:latin typeface="Times New Roman" pitchFamily="18" charset="0"/>
                <a:ea typeface="標楷體" pitchFamily="65" charset="-120"/>
              </a:rPr>
              <a:t>5.</a:t>
            </a:r>
            <a:r>
              <a:rPr lang="zh-TW" altLang="en-US" dirty="0">
                <a:latin typeface="Times New Roman" pitchFamily="18" charset="0"/>
                <a:ea typeface="標楷體" pitchFamily="65" charset="-120"/>
              </a:rPr>
              <a:t>簽發買斷同意書</a:t>
            </a:r>
            <a:r>
              <a:rPr lang="en-US" altLang="zh-TW" dirty="0">
                <a:latin typeface="Times New Roman" pitchFamily="18" charset="0"/>
                <a:ea typeface="標楷體" pitchFamily="65" charset="-120"/>
              </a:rPr>
              <a:t>,</a:t>
            </a:r>
            <a:r>
              <a:rPr lang="zh-TW" altLang="en-US" dirty="0">
                <a:latin typeface="Times New Roman" pitchFamily="18" charset="0"/>
                <a:ea typeface="標楷體" pitchFamily="65" charset="-120"/>
              </a:rPr>
              <a:t>確認費率</a:t>
            </a:r>
          </a:p>
        </p:txBody>
      </p:sp>
      <p:sp>
        <p:nvSpPr>
          <p:cNvPr id="220177" name="Rectangle 17"/>
          <p:cNvSpPr>
            <a:spLocks noChangeArrowheads="1"/>
          </p:cNvSpPr>
          <p:nvPr/>
        </p:nvSpPr>
        <p:spPr bwMode="auto">
          <a:xfrm>
            <a:off x="1066800" y="5105400"/>
            <a:ext cx="2362200" cy="381000"/>
          </a:xfrm>
          <a:prstGeom prst="rect">
            <a:avLst/>
          </a:prstGeom>
          <a:solidFill>
            <a:srgbClr val="92D050"/>
          </a:solidFill>
          <a:ln w="9525">
            <a:solidFill>
              <a:schemeClr val="tx1"/>
            </a:solidFill>
            <a:miter lim="800000"/>
            <a:headEnd/>
            <a:tailEnd/>
          </a:ln>
        </p:spPr>
        <p:txBody>
          <a:bodyPr wrap="none" anchor="ctr"/>
          <a:lstStyle/>
          <a:p>
            <a:pPr algn="ctr"/>
            <a:r>
              <a:rPr lang="en-US" altLang="zh-TW">
                <a:latin typeface="Times New Roman" pitchFamily="18" charset="0"/>
                <a:ea typeface="標楷體" pitchFamily="65" charset="-120"/>
              </a:rPr>
              <a:t>6-1</a:t>
            </a:r>
            <a:r>
              <a:rPr lang="zh-TW" altLang="en-US">
                <a:latin typeface="Times New Roman" pitchFamily="18" charset="0"/>
                <a:ea typeface="標楷體" pitchFamily="65" charset="-120"/>
              </a:rPr>
              <a:t>轉客戶信用狀賣斷書</a:t>
            </a:r>
          </a:p>
        </p:txBody>
      </p:sp>
      <p:sp>
        <p:nvSpPr>
          <p:cNvPr id="220178" name="Rectangle 18"/>
          <p:cNvSpPr>
            <a:spLocks noChangeArrowheads="1"/>
          </p:cNvSpPr>
          <p:nvPr/>
        </p:nvSpPr>
        <p:spPr bwMode="auto">
          <a:xfrm>
            <a:off x="457200" y="5562600"/>
            <a:ext cx="2667000" cy="533400"/>
          </a:xfrm>
          <a:prstGeom prst="rect">
            <a:avLst/>
          </a:prstGeom>
          <a:solidFill>
            <a:srgbClr val="92D050"/>
          </a:solidFill>
          <a:ln w="9525">
            <a:solidFill>
              <a:schemeClr val="tx1"/>
            </a:solidFill>
            <a:miter lim="800000"/>
            <a:headEnd/>
            <a:tailEnd/>
          </a:ln>
        </p:spPr>
        <p:txBody>
          <a:bodyPr wrap="none" anchor="ctr"/>
          <a:lstStyle/>
          <a:p>
            <a:pPr algn="ctr"/>
            <a:r>
              <a:rPr lang="en-US" altLang="zh-TW" dirty="0">
                <a:latin typeface="Times New Roman" pitchFamily="18" charset="0"/>
                <a:ea typeface="標楷體" pitchFamily="65" charset="-120"/>
              </a:rPr>
              <a:t>8.</a:t>
            </a:r>
            <a:r>
              <a:rPr lang="zh-TW" altLang="en-US" dirty="0">
                <a:latin typeface="Times New Roman" pitchFamily="18" charset="0"/>
                <a:ea typeface="標楷體" pitchFamily="65" charset="-120"/>
              </a:rPr>
              <a:t>核轉單據並要求收買行</a:t>
            </a:r>
          </a:p>
          <a:p>
            <a:pPr algn="ctr"/>
            <a:r>
              <a:rPr lang="zh-TW" altLang="en-US" dirty="0">
                <a:latin typeface="Times New Roman" pitchFamily="18" charset="0"/>
                <a:ea typeface="標楷體" pitchFamily="65" charset="-120"/>
              </a:rPr>
              <a:t>無追索權收買</a:t>
            </a:r>
          </a:p>
        </p:txBody>
      </p:sp>
      <p:sp>
        <p:nvSpPr>
          <p:cNvPr id="220179" name="Rectangle 19"/>
          <p:cNvSpPr>
            <a:spLocks noChangeArrowheads="1"/>
          </p:cNvSpPr>
          <p:nvPr/>
        </p:nvSpPr>
        <p:spPr bwMode="auto">
          <a:xfrm>
            <a:off x="5638800" y="4572000"/>
            <a:ext cx="2057400" cy="609600"/>
          </a:xfrm>
          <a:prstGeom prst="rect">
            <a:avLst/>
          </a:prstGeom>
          <a:solidFill>
            <a:srgbClr val="92D050"/>
          </a:solidFill>
          <a:ln w="9525">
            <a:solidFill>
              <a:schemeClr val="tx1"/>
            </a:solidFill>
            <a:miter lim="800000"/>
            <a:headEnd/>
            <a:tailEnd/>
          </a:ln>
        </p:spPr>
        <p:txBody>
          <a:bodyPr wrap="none" anchor="ctr"/>
          <a:lstStyle/>
          <a:p>
            <a:pPr algn="ctr"/>
            <a:r>
              <a:rPr lang="en-US" altLang="zh-TW" dirty="0">
                <a:latin typeface="Times New Roman" pitchFamily="18" charset="0"/>
                <a:ea typeface="標楷體" pitchFamily="65" charset="-120"/>
              </a:rPr>
              <a:t>9.</a:t>
            </a:r>
            <a:r>
              <a:rPr lang="zh-TW" altLang="en-US" dirty="0">
                <a:latin typeface="Times New Roman" pitchFamily="18" charset="0"/>
                <a:ea typeface="標楷體" pitchFamily="65" charset="-120"/>
              </a:rPr>
              <a:t>寄送單據要求承</a:t>
            </a:r>
          </a:p>
          <a:p>
            <a:pPr algn="ctr"/>
            <a:r>
              <a:rPr lang="zh-TW" altLang="en-US" dirty="0">
                <a:latin typeface="Times New Roman" pitchFamily="18" charset="0"/>
                <a:ea typeface="標楷體" pitchFamily="65" charset="-120"/>
              </a:rPr>
              <a:t>兌或同意讓購</a:t>
            </a:r>
          </a:p>
        </p:txBody>
      </p:sp>
      <p:sp>
        <p:nvSpPr>
          <p:cNvPr id="220180" name="Rectangle 20"/>
          <p:cNvSpPr>
            <a:spLocks noChangeArrowheads="1"/>
          </p:cNvSpPr>
          <p:nvPr/>
        </p:nvSpPr>
        <p:spPr bwMode="auto">
          <a:xfrm>
            <a:off x="5867400" y="5410200"/>
            <a:ext cx="2057400" cy="533400"/>
          </a:xfrm>
          <a:prstGeom prst="rect">
            <a:avLst/>
          </a:prstGeom>
          <a:solidFill>
            <a:srgbClr val="92D050"/>
          </a:solidFill>
          <a:ln w="9525">
            <a:solidFill>
              <a:schemeClr val="tx1"/>
            </a:solidFill>
            <a:miter lim="800000"/>
            <a:headEnd/>
            <a:tailEnd/>
          </a:ln>
        </p:spPr>
        <p:txBody>
          <a:bodyPr wrap="none" anchor="ctr"/>
          <a:lstStyle/>
          <a:p>
            <a:pPr algn="ctr"/>
            <a:r>
              <a:rPr lang="en-US" altLang="zh-TW" dirty="0">
                <a:latin typeface="Times New Roman" pitchFamily="18" charset="0"/>
                <a:ea typeface="標楷體" pitchFamily="65" charset="-120"/>
              </a:rPr>
              <a:t>10.</a:t>
            </a:r>
            <a:r>
              <a:rPr lang="zh-TW" altLang="en-US" dirty="0">
                <a:latin typeface="Times New Roman" pitchFamily="18" charset="0"/>
                <a:ea typeface="標楷體" pitchFamily="65" charset="-120"/>
              </a:rPr>
              <a:t>承兌或同意讓購</a:t>
            </a:r>
          </a:p>
          <a:p>
            <a:pPr algn="ctr"/>
            <a:r>
              <a:rPr lang="zh-TW" altLang="en-US" dirty="0">
                <a:latin typeface="Times New Roman" pitchFamily="18" charset="0"/>
                <a:ea typeface="標楷體" pitchFamily="65" charset="-120"/>
              </a:rPr>
              <a:t>並確認到期日</a:t>
            </a:r>
          </a:p>
        </p:txBody>
      </p:sp>
      <p:sp>
        <p:nvSpPr>
          <p:cNvPr id="220181" name="Rectangle 21"/>
          <p:cNvSpPr>
            <a:spLocks noChangeArrowheads="1"/>
          </p:cNvSpPr>
          <p:nvPr/>
        </p:nvSpPr>
        <p:spPr bwMode="auto">
          <a:xfrm>
            <a:off x="5943600" y="6248400"/>
            <a:ext cx="2286000" cy="228600"/>
          </a:xfrm>
          <a:prstGeom prst="rect">
            <a:avLst/>
          </a:prstGeom>
          <a:solidFill>
            <a:srgbClr val="92D050"/>
          </a:solidFill>
          <a:ln w="9525">
            <a:solidFill>
              <a:schemeClr val="tx1"/>
            </a:solidFill>
            <a:miter lim="800000"/>
            <a:headEnd/>
            <a:tailEnd/>
          </a:ln>
        </p:spPr>
        <p:txBody>
          <a:bodyPr wrap="none" anchor="ctr"/>
          <a:lstStyle/>
          <a:p>
            <a:pPr algn="ctr"/>
            <a:r>
              <a:rPr lang="en-US" altLang="zh-TW" dirty="0">
                <a:latin typeface="Times New Roman" pitchFamily="18" charset="0"/>
                <a:ea typeface="標楷體" pitchFamily="65" charset="-120"/>
              </a:rPr>
              <a:t>14.</a:t>
            </a:r>
            <a:r>
              <a:rPr lang="zh-TW" altLang="en-US" dirty="0">
                <a:latin typeface="Times New Roman" pitchFamily="18" charset="0"/>
                <a:ea typeface="標楷體" pitchFamily="65" charset="-120"/>
              </a:rPr>
              <a:t>開狀銀行到期付款</a:t>
            </a:r>
          </a:p>
        </p:txBody>
      </p:sp>
      <p:sp>
        <p:nvSpPr>
          <p:cNvPr id="220182" name="Line 22"/>
          <p:cNvSpPr>
            <a:spLocks noChangeShapeType="1"/>
          </p:cNvSpPr>
          <p:nvPr/>
        </p:nvSpPr>
        <p:spPr bwMode="auto">
          <a:xfrm>
            <a:off x="5410200" y="1371600"/>
            <a:ext cx="1295400" cy="0"/>
          </a:xfrm>
          <a:prstGeom prst="line">
            <a:avLst/>
          </a:prstGeom>
          <a:noFill/>
          <a:ln w="9525">
            <a:solidFill>
              <a:schemeClr val="tx1"/>
            </a:solidFill>
            <a:round/>
            <a:headEnd/>
            <a:tailEnd type="triangle" w="med" len="med"/>
          </a:ln>
        </p:spPr>
        <p:txBody>
          <a:bodyPr wrap="none"/>
          <a:lstStyle/>
          <a:p>
            <a:endParaRPr lang="zh-TW" altLang="en-US"/>
          </a:p>
        </p:txBody>
      </p:sp>
      <p:sp>
        <p:nvSpPr>
          <p:cNvPr id="220183" name="Line 23"/>
          <p:cNvSpPr>
            <a:spLocks noChangeShapeType="1"/>
          </p:cNvSpPr>
          <p:nvPr/>
        </p:nvSpPr>
        <p:spPr bwMode="auto">
          <a:xfrm>
            <a:off x="6934200" y="1752600"/>
            <a:ext cx="0" cy="152400"/>
          </a:xfrm>
          <a:prstGeom prst="line">
            <a:avLst/>
          </a:prstGeom>
          <a:noFill/>
          <a:ln w="9525">
            <a:solidFill>
              <a:schemeClr val="tx1"/>
            </a:solidFill>
            <a:round/>
            <a:headEnd/>
            <a:tailEnd/>
          </a:ln>
        </p:spPr>
        <p:txBody>
          <a:bodyPr wrap="none"/>
          <a:lstStyle/>
          <a:p>
            <a:endParaRPr lang="zh-TW" altLang="en-US"/>
          </a:p>
        </p:txBody>
      </p:sp>
      <p:sp>
        <p:nvSpPr>
          <p:cNvPr id="220184" name="Line 24"/>
          <p:cNvSpPr>
            <a:spLocks noChangeShapeType="1"/>
          </p:cNvSpPr>
          <p:nvPr/>
        </p:nvSpPr>
        <p:spPr bwMode="auto">
          <a:xfrm>
            <a:off x="6934200" y="3200400"/>
            <a:ext cx="0" cy="228600"/>
          </a:xfrm>
          <a:prstGeom prst="line">
            <a:avLst/>
          </a:prstGeom>
          <a:noFill/>
          <a:ln w="9525">
            <a:solidFill>
              <a:schemeClr val="tx1"/>
            </a:solidFill>
            <a:round/>
            <a:headEnd/>
            <a:tailEnd type="triangle" w="med" len="med"/>
          </a:ln>
        </p:spPr>
        <p:txBody>
          <a:bodyPr wrap="none"/>
          <a:lstStyle/>
          <a:p>
            <a:endParaRPr lang="zh-TW" altLang="en-US"/>
          </a:p>
        </p:txBody>
      </p:sp>
      <p:sp>
        <p:nvSpPr>
          <p:cNvPr id="220185" name="Line 25"/>
          <p:cNvSpPr>
            <a:spLocks noChangeShapeType="1"/>
          </p:cNvSpPr>
          <p:nvPr/>
        </p:nvSpPr>
        <p:spPr bwMode="auto">
          <a:xfrm flipH="1">
            <a:off x="5410200" y="3733800"/>
            <a:ext cx="1295400" cy="0"/>
          </a:xfrm>
          <a:prstGeom prst="line">
            <a:avLst/>
          </a:prstGeom>
          <a:noFill/>
          <a:ln w="9525">
            <a:solidFill>
              <a:schemeClr val="tx1"/>
            </a:solidFill>
            <a:round/>
            <a:headEnd/>
            <a:tailEnd/>
          </a:ln>
        </p:spPr>
        <p:txBody>
          <a:bodyPr wrap="none"/>
          <a:lstStyle/>
          <a:p>
            <a:endParaRPr lang="zh-TW" altLang="en-US"/>
          </a:p>
        </p:txBody>
      </p:sp>
      <p:sp>
        <p:nvSpPr>
          <p:cNvPr id="220186" name="Line 26"/>
          <p:cNvSpPr>
            <a:spLocks noChangeShapeType="1"/>
          </p:cNvSpPr>
          <p:nvPr/>
        </p:nvSpPr>
        <p:spPr bwMode="auto">
          <a:xfrm>
            <a:off x="5029200" y="4953000"/>
            <a:ext cx="609600" cy="0"/>
          </a:xfrm>
          <a:prstGeom prst="line">
            <a:avLst/>
          </a:prstGeom>
          <a:noFill/>
          <a:ln w="9525">
            <a:solidFill>
              <a:schemeClr val="tx1"/>
            </a:solidFill>
            <a:round/>
            <a:headEnd/>
            <a:tailEnd/>
          </a:ln>
        </p:spPr>
        <p:txBody>
          <a:bodyPr wrap="none"/>
          <a:lstStyle/>
          <a:p>
            <a:endParaRPr lang="zh-TW" altLang="en-US"/>
          </a:p>
        </p:txBody>
      </p:sp>
      <p:sp>
        <p:nvSpPr>
          <p:cNvPr id="220187" name="Line 27"/>
          <p:cNvSpPr>
            <a:spLocks noChangeShapeType="1"/>
          </p:cNvSpPr>
          <p:nvPr/>
        </p:nvSpPr>
        <p:spPr bwMode="auto">
          <a:xfrm flipV="1">
            <a:off x="6934200" y="4191000"/>
            <a:ext cx="0" cy="304800"/>
          </a:xfrm>
          <a:prstGeom prst="line">
            <a:avLst/>
          </a:prstGeom>
          <a:noFill/>
          <a:ln w="9525">
            <a:solidFill>
              <a:schemeClr val="tx1"/>
            </a:solidFill>
            <a:round/>
            <a:headEnd/>
            <a:tailEnd type="triangle" w="med" len="med"/>
          </a:ln>
        </p:spPr>
        <p:txBody>
          <a:bodyPr wrap="none"/>
          <a:lstStyle/>
          <a:p>
            <a:endParaRPr lang="zh-TW" altLang="en-US"/>
          </a:p>
        </p:txBody>
      </p:sp>
      <p:sp>
        <p:nvSpPr>
          <p:cNvPr id="220188" name="Line 28"/>
          <p:cNvSpPr>
            <a:spLocks noChangeShapeType="1"/>
          </p:cNvSpPr>
          <p:nvPr/>
        </p:nvSpPr>
        <p:spPr bwMode="auto">
          <a:xfrm>
            <a:off x="7848600" y="4191000"/>
            <a:ext cx="0" cy="1219200"/>
          </a:xfrm>
          <a:prstGeom prst="line">
            <a:avLst/>
          </a:prstGeom>
          <a:noFill/>
          <a:ln w="9525">
            <a:solidFill>
              <a:schemeClr val="tx1"/>
            </a:solidFill>
            <a:round/>
            <a:headEnd/>
            <a:tailEnd/>
          </a:ln>
        </p:spPr>
        <p:txBody>
          <a:bodyPr wrap="none"/>
          <a:lstStyle/>
          <a:p>
            <a:endParaRPr lang="zh-TW" altLang="en-US"/>
          </a:p>
        </p:txBody>
      </p:sp>
      <p:sp>
        <p:nvSpPr>
          <p:cNvPr id="220189" name="Line 29"/>
          <p:cNvSpPr>
            <a:spLocks noChangeShapeType="1"/>
          </p:cNvSpPr>
          <p:nvPr/>
        </p:nvSpPr>
        <p:spPr bwMode="auto">
          <a:xfrm flipH="1">
            <a:off x="5486400" y="5715000"/>
            <a:ext cx="381000" cy="0"/>
          </a:xfrm>
          <a:prstGeom prst="line">
            <a:avLst/>
          </a:prstGeom>
          <a:noFill/>
          <a:ln w="9525">
            <a:solidFill>
              <a:schemeClr val="tx1"/>
            </a:solidFill>
            <a:round/>
            <a:headEnd/>
            <a:tailEnd type="triangle" w="med" len="med"/>
          </a:ln>
        </p:spPr>
        <p:txBody>
          <a:bodyPr wrap="none"/>
          <a:lstStyle/>
          <a:p>
            <a:endParaRPr lang="zh-TW" altLang="en-US"/>
          </a:p>
        </p:txBody>
      </p:sp>
      <p:sp>
        <p:nvSpPr>
          <p:cNvPr id="220190" name="Line 30"/>
          <p:cNvSpPr>
            <a:spLocks noChangeShapeType="1"/>
          </p:cNvSpPr>
          <p:nvPr/>
        </p:nvSpPr>
        <p:spPr bwMode="auto">
          <a:xfrm>
            <a:off x="7924800" y="1752600"/>
            <a:ext cx="0" cy="152400"/>
          </a:xfrm>
          <a:prstGeom prst="line">
            <a:avLst/>
          </a:prstGeom>
          <a:noFill/>
          <a:ln w="9525">
            <a:solidFill>
              <a:schemeClr val="tx1"/>
            </a:solidFill>
            <a:round/>
            <a:headEnd/>
            <a:tailEnd/>
          </a:ln>
        </p:spPr>
        <p:txBody>
          <a:bodyPr wrap="none"/>
          <a:lstStyle/>
          <a:p>
            <a:endParaRPr lang="zh-TW" altLang="en-US"/>
          </a:p>
        </p:txBody>
      </p:sp>
      <p:sp>
        <p:nvSpPr>
          <p:cNvPr id="220191" name="Line 31"/>
          <p:cNvSpPr>
            <a:spLocks noChangeShapeType="1"/>
          </p:cNvSpPr>
          <p:nvPr/>
        </p:nvSpPr>
        <p:spPr bwMode="auto">
          <a:xfrm>
            <a:off x="7924800" y="3200400"/>
            <a:ext cx="0" cy="228600"/>
          </a:xfrm>
          <a:prstGeom prst="line">
            <a:avLst/>
          </a:prstGeom>
          <a:noFill/>
          <a:ln w="9525">
            <a:solidFill>
              <a:schemeClr val="tx1"/>
            </a:solidFill>
            <a:round/>
            <a:headEnd/>
            <a:tailEnd type="triangle" w="med" len="med"/>
          </a:ln>
        </p:spPr>
        <p:txBody>
          <a:bodyPr wrap="none"/>
          <a:lstStyle/>
          <a:p>
            <a:endParaRPr lang="zh-TW" altLang="en-US"/>
          </a:p>
        </p:txBody>
      </p:sp>
      <p:sp>
        <p:nvSpPr>
          <p:cNvPr id="220192" name="Line 32"/>
          <p:cNvSpPr>
            <a:spLocks noChangeShapeType="1"/>
          </p:cNvSpPr>
          <p:nvPr/>
        </p:nvSpPr>
        <p:spPr bwMode="auto">
          <a:xfrm>
            <a:off x="8077200" y="4191000"/>
            <a:ext cx="0" cy="2057400"/>
          </a:xfrm>
          <a:prstGeom prst="line">
            <a:avLst/>
          </a:prstGeom>
          <a:noFill/>
          <a:ln w="9525">
            <a:solidFill>
              <a:schemeClr val="tx1"/>
            </a:solidFill>
            <a:round/>
            <a:headEnd/>
            <a:tailEnd/>
          </a:ln>
        </p:spPr>
        <p:txBody>
          <a:bodyPr wrap="none"/>
          <a:lstStyle/>
          <a:p>
            <a:endParaRPr lang="zh-TW" altLang="en-US"/>
          </a:p>
        </p:txBody>
      </p:sp>
      <p:sp>
        <p:nvSpPr>
          <p:cNvPr id="220193" name="Line 33"/>
          <p:cNvSpPr>
            <a:spLocks noChangeShapeType="1"/>
          </p:cNvSpPr>
          <p:nvPr/>
        </p:nvSpPr>
        <p:spPr bwMode="auto">
          <a:xfrm flipH="1">
            <a:off x="5486400" y="6324600"/>
            <a:ext cx="381000" cy="0"/>
          </a:xfrm>
          <a:prstGeom prst="line">
            <a:avLst/>
          </a:prstGeom>
          <a:noFill/>
          <a:ln w="9525">
            <a:solidFill>
              <a:schemeClr val="tx1"/>
            </a:solidFill>
            <a:round/>
            <a:headEnd/>
            <a:tailEnd type="triangle" w="med" len="med"/>
          </a:ln>
        </p:spPr>
        <p:txBody>
          <a:bodyPr wrap="none"/>
          <a:lstStyle/>
          <a:p>
            <a:endParaRPr lang="zh-TW" altLang="en-US"/>
          </a:p>
        </p:txBody>
      </p:sp>
      <p:sp>
        <p:nvSpPr>
          <p:cNvPr id="220194" name="Rectangle 34"/>
          <p:cNvSpPr>
            <a:spLocks noChangeArrowheads="1"/>
          </p:cNvSpPr>
          <p:nvPr/>
        </p:nvSpPr>
        <p:spPr bwMode="auto">
          <a:xfrm>
            <a:off x="1828800" y="1981200"/>
            <a:ext cx="304800" cy="1295400"/>
          </a:xfrm>
          <a:prstGeom prst="rect">
            <a:avLst/>
          </a:prstGeom>
          <a:solidFill>
            <a:srgbClr val="92D050"/>
          </a:solidFill>
          <a:ln w="9525">
            <a:solidFill>
              <a:schemeClr val="tx1"/>
            </a:solidFill>
            <a:miter lim="800000"/>
            <a:headEnd/>
            <a:tailEnd/>
          </a:ln>
        </p:spPr>
        <p:txBody>
          <a:bodyPr vert="eaVert" wrap="none" anchor="ctr"/>
          <a:lstStyle/>
          <a:p>
            <a:pPr algn="ctr"/>
            <a:r>
              <a:rPr lang="en-US" altLang="zh-TW" sz="1600" dirty="0">
                <a:latin typeface="Times New Roman" pitchFamily="18" charset="0"/>
                <a:ea typeface="新細明體" pitchFamily="18" charset="-120"/>
              </a:rPr>
              <a:t>4</a:t>
            </a:r>
            <a:r>
              <a:rPr lang="zh-TW" altLang="en-US" sz="1600" dirty="0">
                <a:latin typeface="Times New Roman" pitchFamily="18" charset="0"/>
                <a:ea typeface="標楷體" pitchFamily="65" charset="-120"/>
              </a:rPr>
              <a:t>傳真</a:t>
            </a:r>
            <a:r>
              <a:rPr lang="en-US" altLang="zh-TW" sz="1600" dirty="0">
                <a:latin typeface="Times New Roman" pitchFamily="18" charset="0"/>
                <a:ea typeface="標楷體" pitchFamily="65" charset="-120"/>
              </a:rPr>
              <a:t>L/C</a:t>
            </a:r>
            <a:r>
              <a:rPr lang="zh-TW" altLang="en-US" sz="1600" dirty="0">
                <a:latin typeface="Times New Roman" pitchFamily="18" charset="0"/>
                <a:ea typeface="標楷體" pitchFamily="65" charset="-120"/>
              </a:rPr>
              <a:t>詢價</a:t>
            </a:r>
          </a:p>
        </p:txBody>
      </p:sp>
      <p:sp>
        <p:nvSpPr>
          <p:cNvPr id="220195" name="Rectangle 35"/>
          <p:cNvSpPr>
            <a:spLocks noChangeArrowheads="1"/>
          </p:cNvSpPr>
          <p:nvPr/>
        </p:nvSpPr>
        <p:spPr bwMode="auto">
          <a:xfrm>
            <a:off x="228600" y="6248400"/>
            <a:ext cx="2590800" cy="381000"/>
          </a:xfrm>
          <a:prstGeom prst="rect">
            <a:avLst/>
          </a:prstGeom>
          <a:solidFill>
            <a:srgbClr val="92D050"/>
          </a:solidFill>
          <a:ln w="9525">
            <a:solidFill>
              <a:schemeClr val="tx1"/>
            </a:solidFill>
            <a:miter lim="800000"/>
            <a:headEnd/>
            <a:tailEnd/>
          </a:ln>
        </p:spPr>
        <p:txBody>
          <a:bodyPr wrap="none" anchor="ctr"/>
          <a:lstStyle/>
          <a:p>
            <a:pPr algn="ctr"/>
            <a:r>
              <a:rPr lang="en-US" altLang="zh-TW" sz="1600" dirty="0">
                <a:latin typeface="Tahoma" pitchFamily="34" charset="0"/>
                <a:ea typeface="新細明體" pitchFamily="18" charset="-120"/>
              </a:rPr>
              <a:t>11.</a:t>
            </a:r>
            <a:r>
              <a:rPr lang="zh-TW" altLang="en-US" sz="1600" dirty="0">
                <a:latin typeface="Tahoma" pitchFamily="34" charset="0"/>
                <a:ea typeface="標楷體" pitchFamily="65" charset="-120"/>
              </a:rPr>
              <a:t>買斷生效</a:t>
            </a:r>
            <a:r>
              <a:rPr lang="en-US" altLang="zh-TW" sz="1600" dirty="0">
                <a:latin typeface="Tahoma" pitchFamily="34" charset="0"/>
                <a:ea typeface="標楷體" pitchFamily="65" charset="-120"/>
              </a:rPr>
              <a:t>,</a:t>
            </a:r>
            <a:r>
              <a:rPr lang="zh-TW" altLang="en-US" sz="1600" dirty="0">
                <a:latin typeface="Tahoma" pitchFamily="34" charset="0"/>
                <a:ea typeface="標楷體" pitchFamily="65" charset="-120"/>
              </a:rPr>
              <a:t>撥付款項</a:t>
            </a:r>
          </a:p>
        </p:txBody>
      </p:sp>
      <p:sp>
        <p:nvSpPr>
          <p:cNvPr id="220196" name="Rectangle 36"/>
          <p:cNvSpPr>
            <a:spLocks noChangeArrowheads="1"/>
          </p:cNvSpPr>
          <p:nvPr/>
        </p:nvSpPr>
        <p:spPr bwMode="auto">
          <a:xfrm>
            <a:off x="1004888" y="1981200"/>
            <a:ext cx="747712" cy="1295400"/>
          </a:xfrm>
          <a:prstGeom prst="rect">
            <a:avLst/>
          </a:prstGeom>
          <a:solidFill>
            <a:srgbClr val="92D050"/>
          </a:solidFill>
          <a:ln w="9525">
            <a:solidFill>
              <a:schemeClr val="tx1"/>
            </a:solidFill>
            <a:miter lim="800000"/>
            <a:headEnd/>
            <a:tailEnd/>
          </a:ln>
        </p:spPr>
        <p:txBody>
          <a:bodyPr vert="eaVert" wrap="none" anchor="ctr"/>
          <a:lstStyle/>
          <a:p>
            <a:pPr algn="dist"/>
            <a:r>
              <a:rPr lang="en-US" altLang="zh-TW" sz="1600" dirty="0">
                <a:latin typeface="Times New Roman" pitchFamily="18" charset="0"/>
                <a:ea typeface="標楷體" pitchFamily="65" charset="-120"/>
              </a:rPr>
              <a:t>6</a:t>
            </a:r>
            <a:r>
              <a:rPr lang="zh-TW" altLang="en-US" sz="1600" dirty="0">
                <a:latin typeface="Times New Roman" pitchFamily="18" charset="0"/>
                <a:ea typeface="標楷體" pitchFamily="65" charset="-120"/>
              </a:rPr>
              <a:t>簽認買斷同</a:t>
            </a:r>
          </a:p>
          <a:p>
            <a:pPr algn="dist"/>
            <a:r>
              <a:rPr lang="zh-TW" altLang="en-US" sz="1600" dirty="0">
                <a:latin typeface="Times New Roman" pitchFamily="18" charset="0"/>
                <a:ea typeface="標楷體" pitchFamily="65" charset="-120"/>
              </a:rPr>
              <a:t>意書及簽發信</a:t>
            </a:r>
          </a:p>
          <a:p>
            <a:pPr algn="dist"/>
            <a:r>
              <a:rPr lang="zh-TW" altLang="en-US" sz="1600" dirty="0">
                <a:latin typeface="Times New Roman" pitchFamily="18" charset="0"/>
                <a:ea typeface="標楷體" pitchFamily="65" charset="-120"/>
              </a:rPr>
              <a:t>用狀賣斷書</a:t>
            </a:r>
          </a:p>
        </p:txBody>
      </p:sp>
      <p:sp>
        <p:nvSpPr>
          <p:cNvPr id="220197" name="Line 37"/>
          <p:cNvSpPr>
            <a:spLocks noChangeShapeType="1"/>
          </p:cNvSpPr>
          <p:nvPr/>
        </p:nvSpPr>
        <p:spPr bwMode="auto">
          <a:xfrm flipH="1">
            <a:off x="2590800" y="1371600"/>
            <a:ext cx="1066800" cy="0"/>
          </a:xfrm>
          <a:prstGeom prst="line">
            <a:avLst/>
          </a:prstGeom>
          <a:noFill/>
          <a:ln w="9525">
            <a:solidFill>
              <a:schemeClr val="tx1"/>
            </a:solidFill>
            <a:round/>
            <a:headEnd/>
            <a:tailEnd type="triangle" w="med" len="med"/>
          </a:ln>
        </p:spPr>
        <p:txBody>
          <a:bodyPr wrap="none"/>
          <a:lstStyle/>
          <a:p>
            <a:endParaRPr lang="zh-TW" altLang="en-US"/>
          </a:p>
        </p:txBody>
      </p:sp>
      <p:sp>
        <p:nvSpPr>
          <p:cNvPr id="220198" name="Line 38"/>
          <p:cNvSpPr>
            <a:spLocks noChangeShapeType="1"/>
          </p:cNvSpPr>
          <p:nvPr/>
        </p:nvSpPr>
        <p:spPr bwMode="auto">
          <a:xfrm flipH="1">
            <a:off x="2667000" y="3733800"/>
            <a:ext cx="914400" cy="0"/>
          </a:xfrm>
          <a:prstGeom prst="line">
            <a:avLst/>
          </a:prstGeom>
          <a:noFill/>
          <a:ln w="9525">
            <a:solidFill>
              <a:schemeClr val="tx1"/>
            </a:solidFill>
            <a:round/>
            <a:headEnd/>
            <a:tailEnd type="triangle" w="med" len="med"/>
          </a:ln>
        </p:spPr>
        <p:txBody>
          <a:bodyPr wrap="none"/>
          <a:lstStyle/>
          <a:p>
            <a:endParaRPr lang="zh-TW" altLang="en-US"/>
          </a:p>
        </p:txBody>
      </p:sp>
      <p:sp>
        <p:nvSpPr>
          <p:cNvPr id="220199" name="Line 39"/>
          <p:cNvSpPr>
            <a:spLocks noChangeShapeType="1"/>
          </p:cNvSpPr>
          <p:nvPr/>
        </p:nvSpPr>
        <p:spPr bwMode="auto">
          <a:xfrm flipV="1">
            <a:off x="2362200" y="3276600"/>
            <a:ext cx="0" cy="152400"/>
          </a:xfrm>
          <a:prstGeom prst="line">
            <a:avLst/>
          </a:prstGeom>
          <a:noFill/>
          <a:ln w="9525">
            <a:solidFill>
              <a:schemeClr val="tx1"/>
            </a:solidFill>
            <a:round/>
            <a:headEnd/>
            <a:tailEnd/>
          </a:ln>
        </p:spPr>
        <p:txBody>
          <a:bodyPr wrap="none"/>
          <a:lstStyle/>
          <a:p>
            <a:endParaRPr lang="zh-TW" altLang="en-US"/>
          </a:p>
        </p:txBody>
      </p:sp>
      <p:sp>
        <p:nvSpPr>
          <p:cNvPr id="220200" name="Line 40"/>
          <p:cNvSpPr>
            <a:spLocks noChangeShapeType="1"/>
          </p:cNvSpPr>
          <p:nvPr/>
        </p:nvSpPr>
        <p:spPr bwMode="auto">
          <a:xfrm flipV="1">
            <a:off x="2362200" y="1752600"/>
            <a:ext cx="0" cy="228600"/>
          </a:xfrm>
          <a:prstGeom prst="line">
            <a:avLst/>
          </a:prstGeom>
          <a:noFill/>
          <a:ln w="9525">
            <a:solidFill>
              <a:schemeClr val="tx1"/>
            </a:solidFill>
            <a:round/>
            <a:headEnd/>
            <a:tailEnd type="triangle" w="med" len="med"/>
          </a:ln>
        </p:spPr>
        <p:txBody>
          <a:bodyPr wrap="none"/>
          <a:lstStyle/>
          <a:p>
            <a:endParaRPr lang="zh-TW" altLang="en-US"/>
          </a:p>
        </p:txBody>
      </p:sp>
      <p:sp>
        <p:nvSpPr>
          <p:cNvPr id="220201" name="Line 41"/>
          <p:cNvSpPr>
            <a:spLocks noChangeShapeType="1"/>
          </p:cNvSpPr>
          <p:nvPr/>
        </p:nvSpPr>
        <p:spPr bwMode="auto">
          <a:xfrm>
            <a:off x="1981200" y="1752600"/>
            <a:ext cx="0" cy="228600"/>
          </a:xfrm>
          <a:prstGeom prst="line">
            <a:avLst/>
          </a:prstGeom>
          <a:noFill/>
          <a:ln w="9525">
            <a:solidFill>
              <a:schemeClr val="tx1"/>
            </a:solidFill>
            <a:round/>
            <a:headEnd/>
            <a:tailEnd/>
          </a:ln>
        </p:spPr>
        <p:txBody>
          <a:bodyPr wrap="none"/>
          <a:lstStyle/>
          <a:p>
            <a:endParaRPr lang="zh-TW" altLang="en-US"/>
          </a:p>
        </p:txBody>
      </p:sp>
      <p:sp>
        <p:nvSpPr>
          <p:cNvPr id="220202" name="Line 42"/>
          <p:cNvSpPr>
            <a:spLocks noChangeShapeType="1"/>
          </p:cNvSpPr>
          <p:nvPr/>
        </p:nvSpPr>
        <p:spPr bwMode="auto">
          <a:xfrm>
            <a:off x="1981200" y="3276600"/>
            <a:ext cx="0" cy="152400"/>
          </a:xfrm>
          <a:prstGeom prst="line">
            <a:avLst/>
          </a:prstGeom>
          <a:noFill/>
          <a:ln w="9525">
            <a:solidFill>
              <a:schemeClr val="tx1"/>
            </a:solidFill>
            <a:round/>
            <a:headEnd/>
            <a:tailEnd type="triangle" w="med" len="med"/>
          </a:ln>
        </p:spPr>
        <p:txBody>
          <a:bodyPr wrap="none"/>
          <a:lstStyle/>
          <a:p>
            <a:endParaRPr lang="zh-TW" altLang="en-US"/>
          </a:p>
        </p:txBody>
      </p:sp>
      <p:sp>
        <p:nvSpPr>
          <p:cNvPr id="220203" name="Line 43"/>
          <p:cNvSpPr>
            <a:spLocks noChangeShapeType="1"/>
          </p:cNvSpPr>
          <p:nvPr/>
        </p:nvSpPr>
        <p:spPr bwMode="auto">
          <a:xfrm>
            <a:off x="2438400" y="4191000"/>
            <a:ext cx="0" cy="152400"/>
          </a:xfrm>
          <a:prstGeom prst="line">
            <a:avLst/>
          </a:prstGeom>
          <a:noFill/>
          <a:ln w="9525">
            <a:solidFill>
              <a:schemeClr val="tx1"/>
            </a:solidFill>
            <a:round/>
            <a:headEnd/>
            <a:tailEnd/>
          </a:ln>
        </p:spPr>
        <p:txBody>
          <a:bodyPr wrap="none"/>
          <a:lstStyle/>
          <a:p>
            <a:endParaRPr lang="zh-TW" altLang="en-US"/>
          </a:p>
        </p:txBody>
      </p:sp>
      <p:sp>
        <p:nvSpPr>
          <p:cNvPr id="220204" name="Line 44"/>
          <p:cNvSpPr>
            <a:spLocks noChangeShapeType="1"/>
          </p:cNvSpPr>
          <p:nvPr/>
        </p:nvSpPr>
        <p:spPr bwMode="auto">
          <a:xfrm flipV="1">
            <a:off x="1981200" y="4191000"/>
            <a:ext cx="0" cy="533400"/>
          </a:xfrm>
          <a:prstGeom prst="line">
            <a:avLst/>
          </a:prstGeom>
          <a:noFill/>
          <a:ln w="9525">
            <a:solidFill>
              <a:schemeClr val="tx1"/>
            </a:solidFill>
            <a:round/>
            <a:headEnd/>
            <a:tailEnd type="triangle" w="med" len="med"/>
          </a:ln>
        </p:spPr>
        <p:txBody>
          <a:bodyPr wrap="none"/>
          <a:lstStyle/>
          <a:p>
            <a:endParaRPr lang="zh-TW" altLang="en-US"/>
          </a:p>
        </p:txBody>
      </p:sp>
      <p:sp>
        <p:nvSpPr>
          <p:cNvPr id="220205" name="Line 45"/>
          <p:cNvSpPr>
            <a:spLocks noChangeShapeType="1"/>
          </p:cNvSpPr>
          <p:nvPr/>
        </p:nvSpPr>
        <p:spPr bwMode="auto">
          <a:xfrm>
            <a:off x="1447800" y="1752600"/>
            <a:ext cx="0" cy="228600"/>
          </a:xfrm>
          <a:prstGeom prst="line">
            <a:avLst/>
          </a:prstGeom>
          <a:noFill/>
          <a:ln w="9525">
            <a:solidFill>
              <a:schemeClr val="tx1"/>
            </a:solidFill>
            <a:round/>
            <a:headEnd/>
            <a:tailEnd/>
          </a:ln>
        </p:spPr>
        <p:txBody>
          <a:bodyPr wrap="none"/>
          <a:lstStyle/>
          <a:p>
            <a:endParaRPr lang="zh-TW" altLang="en-US"/>
          </a:p>
        </p:txBody>
      </p:sp>
      <p:sp>
        <p:nvSpPr>
          <p:cNvPr id="220206" name="Line 46"/>
          <p:cNvSpPr>
            <a:spLocks noChangeShapeType="1"/>
          </p:cNvSpPr>
          <p:nvPr/>
        </p:nvSpPr>
        <p:spPr bwMode="auto">
          <a:xfrm>
            <a:off x="1447800" y="3276600"/>
            <a:ext cx="0" cy="152400"/>
          </a:xfrm>
          <a:prstGeom prst="line">
            <a:avLst/>
          </a:prstGeom>
          <a:noFill/>
          <a:ln w="9525">
            <a:solidFill>
              <a:schemeClr val="tx1"/>
            </a:solidFill>
            <a:round/>
            <a:headEnd/>
            <a:tailEnd type="triangle" w="med" len="med"/>
          </a:ln>
        </p:spPr>
        <p:txBody>
          <a:bodyPr wrap="none"/>
          <a:lstStyle/>
          <a:p>
            <a:endParaRPr lang="zh-TW" altLang="en-US"/>
          </a:p>
        </p:txBody>
      </p:sp>
      <p:sp>
        <p:nvSpPr>
          <p:cNvPr id="220207" name="Line 47"/>
          <p:cNvSpPr>
            <a:spLocks noChangeShapeType="1"/>
          </p:cNvSpPr>
          <p:nvPr/>
        </p:nvSpPr>
        <p:spPr bwMode="auto">
          <a:xfrm>
            <a:off x="1447800" y="4191000"/>
            <a:ext cx="0" cy="914400"/>
          </a:xfrm>
          <a:prstGeom prst="line">
            <a:avLst/>
          </a:prstGeom>
          <a:noFill/>
          <a:ln w="9525">
            <a:solidFill>
              <a:schemeClr val="tx1"/>
            </a:solidFill>
            <a:round/>
            <a:headEnd/>
            <a:tailEnd/>
          </a:ln>
        </p:spPr>
        <p:txBody>
          <a:bodyPr wrap="none"/>
          <a:lstStyle/>
          <a:p>
            <a:endParaRPr lang="zh-TW" altLang="en-US"/>
          </a:p>
        </p:txBody>
      </p:sp>
      <p:sp>
        <p:nvSpPr>
          <p:cNvPr id="220208" name="Line 48"/>
          <p:cNvSpPr>
            <a:spLocks noChangeShapeType="1"/>
          </p:cNvSpPr>
          <p:nvPr/>
        </p:nvSpPr>
        <p:spPr bwMode="auto">
          <a:xfrm flipV="1">
            <a:off x="4191000" y="5029200"/>
            <a:ext cx="0" cy="152400"/>
          </a:xfrm>
          <a:prstGeom prst="line">
            <a:avLst/>
          </a:prstGeom>
          <a:noFill/>
          <a:ln w="9525">
            <a:solidFill>
              <a:schemeClr val="tx1"/>
            </a:solidFill>
            <a:round/>
            <a:headEnd/>
            <a:tailEnd/>
          </a:ln>
        </p:spPr>
        <p:txBody>
          <a:bodyPr wrap="none"/>
          <a:lstStyle/>
          <a:p>
            <a:endParaRPr lang="zh-TW" altLang="en-US"/>
          </a:p>
        </p:txBody>
      </p:sp>
      <p:sp>
        <p:nvSpPr>
          <p:cNvPr id="220209" name="Line 49"/>
          <p:cNvSpPr>
            <a:spLocks noChangeShapeType="1"/>
          </p:cNvSpPr>
          <p:nvPr/>
        </p:nvSpPr>
        <p:spPr bwMode="auto">
          <a:xfrm>
            <a:off x="4724400" y="4648200"/>
            <a:ext cx="0" cy="533400"/>
          </a:xfrm>
          <a:prstGeom prst="line">
            <a:avLst/>
          </a:prstGeom>
          <a:noFill/>
          <a:ln w="9525">
            <a:solidFill>
              <a:schemeClr val="tx1"/>
            </a:solidFill>
            <a:round/>
            <a:headEnd/>
            <a:tailEnd type="triangle" w="med" len="med"/>
          </a:ln>
        </p:spPr>
        <p:txBody>
          <a:bodyPr wrap="none"/>
          <a:lstStyle/>
          <a:p>
            <a:endParaRPr lang="zh-TW" altLang="en-US"/>
          </a:p>
        </p:txBody>
      </p:sp>
      <p:sp>
        <p:nvSpPr>
          <p:cNvPr id="220210" name="Line 50"/>
          <p:cNvSpPr>
            <a:spLocks noChangeShapeType="1"/>
          </p:cNvSpPr>
          <p:nvPr/>
        </p:nvSpPr>
        <p:spPr bwMode="auto">
          <a:xfrm>
            <a:off x="5029200" y="4953000"/>
            <a:ext cx="0" cy="228600"/>
          </a:xfrm>
          <a:prstGeom prst="line">
            <a:avLst/>
          </a:prstGeom>
          <a:noFill/>
          <a:ln w="9525">
            <a:solidFill>
              <a:schemeClr val="tx1"/>
            </a:solidFill>
            <a:round/>
            <a:headEnd/>
            <a:tailEnd/>
          </a:ln>
        </p:spPr>
        <p:txBody>
          <a:bodyPr wrap="none"/>
          <a:lstStyle/>
          <a:p>
            <a:endParaRPr lang="zh-TW" altLang="en-US"/>
          </a:p>
        </p:txBody>
      </p:sp>
      <p:sp>
        <p:nvSpPr>
          <p:cNvPr id="220211" name="Line 51"/>
          <p:cNvSpPr>
            <a:spLocks noChangeShapeType="1"/>
          </p:cNvSpPr>
          <p:nvPr/>
        </p:nvSpPr>
        <p:spPr bwMode="auto">
          <a:xfrm>
            <a:off x="3429000" y="5334000"/>
            <a:ext cx="304800" cy="0"/>
          </a:xfrm>
          <a:prstGeom prst="line">
            <a:avLst/>
          </a:prstGeom>
          <a:noFill/>
          <a:ln w="9525">
            <a:solidFill>
              <a:schemeClr val="tx1"/>
            </a:solidFill>
            <a:round/>
            <a:headEnd/>
            <a:tailEnd type="triangle" w="med" len="med"/>
          </a:ln>
        </p:spPr>
        <p:txBody>
          <a:bodyPr wrap="none"/>
          <a:lstStyle/>
          <a:p>
            <a:endParaRPr lang="zh-TW" altLang="en-US"/>
          </a:p>
        </p:txBody>
      </p:sp>
      <p:sp>
        <p:nvSpPr>
          <p:cNvPr id="220212" name="Line 52"/>
          <p:cNvSpPr>
            <a:spLocks noChangeShapeType="1"/>
          </p:cNvSpPr>
          <p:nvPr/>
        </p:nvSpPr>
        <p:spPr bwMode="auto">
          <a:xfrm>
            <a:off x="609600" y="1752600"/>
            <a:ext cx="0" cy="228600"/>
          </a:xfrm>
          <a:prstGeom prst="line">
            <a:avLst/>
          </a:prstGeom>
          <a:noFill/>
          <a:ln w="9525">
            <a:solidFill>
              <a:schemeClr val="tx1"/>
            </a:solidFill>
            <a:round/>
            <a:headEnd/>
            <a:tailEnd/>
          </a:ln>
        </p:spPr>
        <p:txBody>
          <a:bodyPr wrap="none"/>
          <a:lstStyle/>
          <a:p>
            <a:endParaRPr lang="zh-TW" altLang="en-US"/>
          </a:p>
        </p:txBody>
      </p:sp>
      <p:sp>
        <p:nvSpPr>
          <p:cNvPr id="220213" name="Line 53"/>
          <p:cNvSpPr>
            <a:spLocks noChangeShapeType="1"/>
          </p:cNvSpPr>
          <p:nvPr/>
        </p:nvSpPr>
        <p:spPr bwMode="auto">
          <a:xfrm>
            <a:off x="609600" y="3276600"/>
            <a:ext cx="0" cy="152400"/>
          </a:xfrm>
          <a:prstGeom prst="line">
            <a:avLst/>
          </a:prstGeom>
          <a:noFill/>
          <a:ln w="9525">
            <a:solidFill>
              <a:schemeClr val="tx1"/>
            </a:solidFill>
            <a:round/>
            <a:headEnd/>
            <a:tailEnd type="triangle" w="med" len="med"/>
          </a:ln>
        </p:spPr>
        <p:txBody>
          <a:bodyPr wrap="none"/>
          <a:lstStyle/>
          <a:p>
            <a:endParaRPr lang="zh-TW" altLang="en-US"/>
          </a:p>
        </p:txBody>
      </p:sp>
      <p:sp>
        <p:nvSpPr>
          <p:cNvPr id="220214" name="Line 54"/>
          <p:cNvSpPr>
            <a:spLocks noChangeShapeType="1"/>
          </p:cNvSpPr>
          <p:nvPr/>
        </p:nvSpPr>
        <p:spPr bwMode="auto">
          <a:xfrm>
            <a:off x="609600" y="4191000"/>
            <a:ext cx="0" cy="1371600"/>
          </a:xfrm>
          <a:prstGeom prst="line">
            <a:avLst/>
          </a:prstGeom>
          <a:noFill/>
          <a:ln w="9525">
            <a:solidFill>
              <a:schemeClr val="tx1"/>
            </a:solidFill>
            <a:round/>
            <a:headEnd/>
            <a:tailEnd/>
          </a:ln>
        </p:spPr>
        <p:txBody>
          <a:bodyPr wrap="none"/>
          <a:lstStyle/>
          <a:p>
            <a:endParaRPr lang="zh-TW" altLang="en-US"/>
          </a:p>
        </p:txBody>
      </p:sp>
      <p:sp>
        <p:nvSpPr>
          <p:cNvPr id="220215" name="Line 55"/>
          <p:cNvSpPr>
            <a:spLocks noChangeShapeType="1"/>
          </p:cNvSpPr>
          <p:nvPr/>
        </p:nvSpPr>
        <p:spPr bwMode="auto">
          <a:xfrm>
            <a:off x="3124200" y="5867400"/>
            <a:ext cx="533400" cy="0"/>
          </a:xfrm>
          <a:prstGeom prst="line">
            <a:avLst/>
          </a:prstGeom>
          <a:noFill/>
          <a:ln w="9525">
            <a:solidFill>
              <a:schemeClr val="tx1"/>
            </a:solidFill>
            <a:round/>
            <a:headEnd/>
            <a:tailEnd type="triangle" w="med" len="med"/>
          </a:ln>
        </p:spPr>
        <p:txBody>
          <a:bodyPr wrap="none"/>
          <a:lstStyle/>
          <a:p>
            <a:endParaRPr lang="zh-TW" altLang="en-US"/>
          </a:p>
        </p:txBody>
      </p:sp>
      <p:sp>
        <p:nvSpPr>
          <p:cNvPr id="220216" name="Line 56"/>
          <p:cNvSpPr>
            <a:spLocks noChangeShapeType="1"/>
          </p:cNvSpPr>
          <p:nvPr/>
        </p:nvSpPr>
        <p:spPr bwMode="auto">
          <a:xfrm flipH="1">
            <a:off x="2819400" y="6400800"/>
            <a:ext cx="914400" cy="0"/>
          </a:xfrm>
          <a:prstGeom prst="line">
            <a:avLst/>
          </a:prstGeom>
          <a:noFill/>
          <a:ln w="9525">
            <a:solidFill>
              <a:schemeClr val="tx1"/>
            </a:solidFill>
            <a:round/>
            <a:headEnd/>
            <a:tailEnd/>
          </a:ln>
        </p:spPr>
        <p:txBody>
          <a:bodyPr wrap="none"/>
          <a:lstStyle/>
          <a:p>
            <a:endParaRPr lang="zh-TW" altLang="en-US"/>
          </a:p>
        </p:txBody>
      </p:sp>
      <p:sp>
        <p:nvSpPr>
          <p:cNvPr id="220217" name="Line 57"/>
          <p:cNvSpPr>
            <a:spLocks noChangeShapeType="1"/>
          </p:cNvSpPr>
          <p:nvPr/>
        </p:nvSpPr>
        <p:spPr bwMode="auto">
          <a:xfrm flipV="1">
            <a:off x="304800" y="4191000"/>
            <a:ext cx="0" cy="2057400"/>
          </a:xfrm>
          <a:prstGeom prst="line">
            <a:avLst/>
          </a:prstGeom>
          <a:noFill/>
          <a:ln w="9525">
            <a:solidFill>
              <a:schemeClr val="tx1"/>
            </a:solidFill>
            <a:round/>
            <a:headEnd/>
            <a:tailEnd type="triangle" w="med" len="med"/>
          </a:ln>
        </p:spPr>
        <p:txBody>
          <a:bodyPr wrap="none"/>
          <a:lstStyle/>
          <a:p>
            <a:endParaRPr lang="zh-TW" altLang="en-US"/>
          </a:p>
        </p:txBody>
      </p:sp>
      <p:sp>
        <p:nvSpPr>
          <p:cNvPr id="220218" name="Line 58"/>
          <p:cNvSpPr>
            <a:spLocks noChangeShapeType="1"/>
          </p:cNvSpPr>
          <p:nvPr/>
        </p:nvSpPr>
        <p:spPr bwMode="auto">
          <a:xfrm flipV="1">
            <a:off x="228600" y="3276600"/>
            <a:ext cx="0" cy="152400"/>
          </a:xfrm>
          <a:prstGeom prst="line">
            <a:avLst/>
          </a:prstGeom>
          <a:noFill/>
          <a:ln w="9525">
            <a:solidFill>
              <a:schemeClr val="tx1"/>
            </a:solidFill>
            <a:round/>
            <a:headEnd/>
            <a:tailEnd/>
          </a:ln>
        </p:spPr>
        <p:txBody>
          <a:bodyPr wrap="none"/>
          <a:lstStyle/>
          <a:p>
            <a:endParaRPr lang="zh-TW" altLang="en-US"/>
          </a:p>
        </p:txBody>
      </p:sp>
      <p:sp>
        <p:nvSpPr>
          <p:cNvPr id="220219" name="Line 59"/>
          <p:cNvSpPr>
            <a:spLocks noChangeShapeType="1"/>
          </p:cNvSpPr>
          <p:nvPr/>
        </p:nvSpPr>
        <p:spPr bwMode="auto">
          <a:xfrm flipV="1">
            <a:off x="152400" y="1752600"/>
            <a:ext cx="0" cy="228600"/>
          </a:xfrm>
          <a:prstGeom prst="line">
            <a:avLst/>
          </a:prstGeom>
          <a:noFill/>
          <a:ln w="9525">
            <a:solidFill>
              <a:schemeClr val="tx1"/>
            </a:solidFill>
            <a:round/>
            <a:headEnd/>
            <a:tailEnd type="triangle" w="med" len="med"/>
          </a:ln>
        </p:spPr>
        <p:txBody>
          <a:bodyPr wrap="none"/>
          <a:lstStyle/>
          <a:p>
            <a:endParaRPr lang="zh-TW" altLang="en-US"/>
          </a:p>
        </p:txBody>
      </p:sp>
      <p:sp>
        <p:nvSpPr>
          <p:cNvPr id="220220" name="投影片編號版面配置區 59"/>
          <p:cNvSpPr>
            <a:spLocks noGrp="1"/>
          </p:cNvSpPr>
          <p:nvPr>
            <p:ph type="sldNum" sz="quarter" idx="12"/>
          </p:nvPr>
        </p:nvSpPr>
        <p:spPr>
          <a:noFill/>
        </p:spPr>
        <p:txBody>
          <a:bodyPr/>
          <a:lstStyle/>
          <a:p>
            <a:fld id="{60804545-F87A-4C4D-971D-A69C2C31E6F1}" type="slidenum">
              <a:rPr lang="en-US" altLang="zh-TW" smtClean="0"/>
              <a:pPr/>
              <a:t>409</a:t>
            </a:fld>
            <a:endParaRPr lang="en-US" altLang="zh-TW" smtClean="0"/>
          </a:p>
        </p:txBody>
      </p:sp>
      <p:sp>
        <p:nvSpPr>
          <p:cNvPr id="61" name="向左箭號 60"/>
          <p:cNvSpPr/>
          <p:nvPr/>
        </p:nvSpPr>
        <p:spPr>
          <a:xfrm>
            <a:off x="7924800" y="6476999"/>
            <a:ext cx="1027720" cy="37148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rPr>
              <a:t>END</a:t>
            </a:r>
            <a:endParaRPr lang="zh-TW" altLang="en-US" sz="2400" b="1" dirty="0">
              <a:solidFill>
                <a:schemeClr val="bg1"/>
              </a:solidFill>
            </a:endParaRPr>
          </a:p>
        </p:txBody>
      </p:sp>
    </p:spTree>
    <p:extLst>
      <p:ext uri="{BB962C8B-B14F-4D97-AF65-F5344CB8AC3E}">
        <p14:creationId xmlns:p14="http://schemas.microsoft.com/office/powerpoint/2010/main" xmlns="" val="312924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000" b="1" dirty="0"/>
              <a:t>FTA</a:t>
            </a:r>
            <a:r>
              <a:rPr lang="zh-TW" altLang="zh-TW" sz="4000" b="1" dirty="0"/>
              <a:t>之內容</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41</a:t>
            </a:fld>
            <a:endParaRPr lang="zh-TW" altLang="en-US"/>
          </a:p>
        </p:txBody>
      </p:sp>
      <p:sp>
        <p:nvSpPr>
          <p:cNvPr id="4" name="內容版面配置區 3"/>
          <p:cNvSpPr>
            <a:spLocks noGrp="1"/>
          </p:cNvSpPr>
          <p:nvPr>
            <p:ph sz="quarter" idx="1"/>
          </p:nvPr>
        </p:nvSpPr>
        <p:spPr/>
        <p:txBody>
          <a:bodyPr>
            <a:normAutofit/>
          </a:bodyPr>
          <a:lstStyle/>
          <a:p>
            <a:r>
              <a:rPr lang="en-US" altLang="zh-TW" sz="3200" b="1" dirty="0"/>
              <a:t>FTA</a:t>
            </a:r>
            <a:r>
              <a:rPr lang="zh-TW" altLang="zh-TW" sz="3200" b="1" dirty="0"/>
              <a:t>相關優惠待遇的條件是經由協商的程序來</a:t>
            </a:r>
            <a:r>
              <a:rPr lang="zh-TW" altLang="zh-TW" sz="3200" b="1" dirty="0" smtClean="0"/>
              <a:t>達成</a:t>
            </a:r>
            <a:r>
              <a:rPr lang="en-US" altLang="zh-TW" sz="3200" b="1" dirty="0" smtClean="0"/>
              <a:t>,</a:t>
            </a:r>
            <a:r>
              <a:rPr lang="zh-TW" altLang="zh-TW" sz="3200" b="1" dirty="0" smtClean="0"/>
              <a:t>且</a:t>
            </a:r>
            <a:r>
              <a:rPr lang="zh-TW" altLang="zh-TW" sz="3200" b="1" dirty="0"/>
              <a:t>基於利益關係經濟體的不同經濟利益及產業</a:t>
            </a:r>
            <a:r>
              <a:rPr lang="zh-TW" altLang="zh-TW" sz="3200" b="1" dirty="0" smtClean="0"/>
              <a:t>敏感度</a:t>
            </a:r>
            <a:r>
              <a:rPr lang="en-US" altLang="zh-TW" sz="3200" b="1" dirty="0" smtClean="0"/>
              <a:t>.</a:t>
            </a:r>
            <a:endParaRPr lang="zh-TW" altLang="en-US" sz="3200" b="1" dirty="0"/>
          </a:p>
        </p:txBody>
      </p:sp>
    </p:spTree>
    <p:extLst>
      <p:ext uri="{BB962C8B-B14F-4D97-AF65-F5344CB8AC3E}">
        <p14:creationId xmlns:p14="http://schemas.microsoft.com/office/powerpoint/2010/main" xmlns="" val="261245546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標題 1"/>
          <p:cNvSpPr>
            <a:spLocks noGrp="1"/>
          </p:cNvSpPr>
          <p:nvPr>
            <p:ph type="title"/>
          </p:nvPr>
        </p:nvSpPr>
        <p:spPr/>
        <p:txBody>
          <a:bodyPr>
            <a:normAutofit/>
          </a:bodyPr>
          <a:lstStyle/>
          <a:p>
            <a:pPr algn="ctr"/>
            <a:r>
              <a:rPr lang="zh-TW" altLang="zh-TW" sz="4000" b="1" dirty="0" smtClean="0">
                <a:latin typeface="Times New Roman" pitchFamily="18" charset="0"/>
                <a:ea typeface="標楷體" pitchFamily="65" charset="-120"/>
                <a:cs typeface="Times New Roman" pitchFamily="18" charset="0"/>
              </a:rPr>
              <a:t>應收帳款承購業務(</a:t>
            </a:r>
            <a:r>
              <a:rPr lang="en-US" altLang="zh-TW" sz="4000" b="1" dirty="0" smtClean="0">
                <a:latin typeface="Times New Roman" pitchFamily="18" charset="0"/>
                <a:ea typeface="標楷體" pitchFamily="65" charset="-120"/>
                <a:cs typeface="Times New Roman" pitchFamily="18" charset="0"/>
              </a:rPr>
              <a:t>Factoring</a:t>
            </a:r>
            <a:r>
              <a:rPr lang="zh-TW" altLang="zh-TW" sz="4000" b="1" dirty="0" smtClean="0">
                <a:latin typeface="Times New Roman" pitchFamily="18" charset="0"/>
                <a:ea typeface="標楷體" pitchFamily="65" charset="-120"/>
                <a:cs typeface="Times New Roman" pitchFamily="18" charset="0"/>
              </a:rPr>
              <a:t>)</a:t>
            </a:r>
            <a:endParaRPr lang="zh-TW" altLang="en-US" sz="4000" b="1" dirty="0" smtClean="0">
              <a:latin typeface="Times New Roman" pitchFamily="18" charset="0"/>
              <a:ea typeface="標楷體" pitchFamily="65" charset="-120"/>
              <a:cs typeface="Times New Roman" pitchFamily="18" charset="0"/>
            </a:endParaRPr>
          </a:p>
        </p:txBody>
      </p:sp>
      <p:sp>
        <p:nvSpPr>
          <p:cNvPr id="568323" name="內容版面配置區 2"/>
          <p:cNvSpPr>
            <a:spLocks noGrp="1"/>
          </p:cNvSpPr>
          <p:nvPr>
            <p:ph idx="1"/>
          </p:nvPr>
        </p:nvSpPr>
        <p:spPr>
          <a:xfrm>
            <a:off x="251520" y="1219200"/>
            <a:ext cx="8640960" cy="4937760"/>
          </a:xfrm>
        </p:spPr>
        <p:txBody>
          <a:bodyPr>
            <a:noAutofit/>
          </a:bodyPr>
          <a:lstStyle/>
          <a:p>
            <a:r>
              <a:rPr lang="zh-TW" altLang="zh-TW" sz="3200" b="1" dirty="0" smtClean="0">
                <a:latin typeface="Times New Roman" pitchFamily="18" charset="0"/>
                <a:ea typeface="標楷體" pitchFamily="65" charset="-120"/>
                <a:cs typeface="Times New Roman" pitchFamily="18" charset="0"/>
              </a:rPr>
              <a:t>所謂</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應收帳款承購業務</a:t>
            </a:r>
            <a:r>
              <a:rPr lang="en-US" altLang="zh-TW" sz="3200" b="1" dirty="0" smtClean="0">
                <a:latin typeface="Times New Roman" pitchFamily="18" charset="0"/>
                <a:ea typeface="標楷體" pitchFamily="65" charset="-120"/>
                <a:cs typeface="Times New Roman" pitchFamily="18" charset="0"/>
              </a:rPr>
              <a:t>(International Factoring)”</a:t>
            </a:r>
            <a:r>
              <a:rPr lang="zh-TW" altLang="zh-TW" sz="3200" b="1" dirty="0" smtClean="0">
                <a:latin typeface="Times New Roman" pitchFamily="18" charset="0"/>
                <a:ea typeface="標楷體" pitchFamily="65" charset="-120"/>
                <a:cs typeface="Times New Roman" pitchFamily="18" charset="0"/>
              </a:rPr>
              <a:t>係指應收帳款承購商</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稱為</a:t>
            </a:r>
            <a:r>
              <a:rPr lang="en-US" altLang="zh-TW" sz="3200" b="1" dirty="0" smtClean="0">
                <a:latin typeface="Times New Roman" pitchFamily="18" charset="0"/>
                <a:ea typeface="標楷體" pitchFamily="65" charset="-120"/>
                <a:cs typeface="Times New Roman" pitchFamily="18" charset="0"/>
              </a:rPr>
              <a:t>factor)</a:t>
            </a:r>
            <a:r>
              <a:rPr lang="zh-TW" altLang="zh-TW" sz="3200" b="1" dirty="0" smtClean="0">
                <a:latin typeface="Times New Roman" pitchFamily="18" charset="0"/>
                <a:ea typeface="標楷體" pitchFamily="65" charset="-120"/>
                <a:cs typeface="Times New Roman" pitchFamily="18" charset="0"/>
              </a:rPr>
              <a:t>以無追索權</a:t>
            </a:r>
            <a:r>
              <a:rPr lang="en-US" altLang="zh-TW" sz="3200" b="1" dirty="0" smtClean="0">
                <a:latin typeface="Times New Roman" pitchFamily="18" charset="0"/>
                <a:ea typeface="標楷體" pitchFamily="65" charset="-120"/>
                <a:cs typeface="Times New Roman" pitchFamily="18" charset="0"/>
              </a:rPr>
              <a:t>(without recourse)</a:t>
            </a:r>
            <a:r>
              <a:rPr lang="zh-TW" altLang="zh-TW" sz="3200" b="1" dirty="0" smtClean="0">
                <a:latin typeface="Times New Roman" pitchFamily="18" charset="0"/>
                <a:ea typeface="標楷體" pitchFamily="65" charset="-120"/>
                <a:cs typeface="Times New Roman" pitchFamily="18" charset="0"/>
              </a:rPr>
              <a:t>或有追索權</a:t>
            </a:r>
            <a:r>
              <a:rPr lang="en-US" altLang="zh-TW" sz="3200" b="1" dirty="0" smtClean="0">
                <a:latin typeface="Times New Roman" pitchFamily="18" charset="0"/>
                <a:ea typeface="標楷體" pitchFamily="65" charset="-120"/>
                <a:cs typeface="Times New Roman" pitchFamily="18" charset="0"/>
              </a:rPr>
              <a:t>(with recourse)</a:t>
            </a:r>
            <a:r>
              <a:rPr lang="zh-TW" altLang="zh-TW" sz="3200" b="1" dirty="0" smtClean="0">
                <a:latin typeface="Times New Roman" pitchFamily="18" charset="0"/>
                <a:ea typeface="標楷體" pitchFamily="65" charset="-120"/>
                <a:cs typeface="Times New Roman" pitchFamily="18" charset="0"/>
              </a:rPr>
              <a:t>方式</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承購賣方</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倘為國際應收帳款承購業務</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則為出口商</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對特定買方</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倘為國際應收帳款承購業務</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則為進口商</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之應收帳款債權</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且於應收帳款到期前對有資金需求時提供財務融通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並由應收帳款承購商承擔買方信用風險</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但</a:t>
            </a:r>
            <a:r>
              <a:rPr lang="zh-TW" altLang="zh-TW" sz="3200" b="1" dirty="0" smtClean="0">
                <a:solidFill>
                  <a:srgbClr val="FF0000"/>
                </a:solidFill>
                <a:latin typeface="Times New Roman" pitchFamily="18" charset="0"/>
                <a:ea typeface="標楷體" pitchFamily="65" charset="-120"/>
                <a:cs typeface="Times New Roman" pitchFamily="18" charset="0"/>
              </a:rPr>
              <a:t>不包括可歸責於賣方過失所產生之商業糾紛</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2D423E9-5AD9-49D9-8F0C-CDC9C9650DC8}" type="slidenum">
              <a:rPr lang="zh-TW" altLang="en-US" smtClean="0"/>
              <a:pPr/>
              <a:t>410</a:t>
            </a:fld>
            <a:endParaRPr lang="zh-TW" altLang="en-US"/>
          </a:p>
        </p:txBody>
      </p:sp>
      <p:sp>
        <p:nvSpPr>
          <p:cNvPr id="5" name="燕尾形向右箭號 4"/>
          <p:cNvSpPr/>
          <p:nvPr/>
        </p:nvSpPr>
        <p:spPr>
          <a:xfrm>
            <a:off x="23154" y="-91899"/>
            <a:ext cx="1872208" cy="648072"/>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tx1"/>
                </a:solidFill>
              </a:rPr>
              <a:t>Factoring</a:t>
            </a:r>
            <a:endParaRPr lang="zh-TW" altLang="en-US" sz="2400" b="1" dirty="0">
              <a:solidFill>
                <a:schemeClr val="tx1"/>
              </a:solidFill>
            </a:endParaRPr>
          </a:p>
        </p:txBody>
      </p:sp>
    </p:spTree>
    <p:extLst>
      <p:ext uri="{BB962C8B-B14F-4D97-AF65-F5344CB8AC3E}">
        <p14:creationId xmlns:p14="http://schemas.microsoft.com/office/powerpoint/2010/main" xmlns="" val="225629956"/>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標題 1"/>
          <p:cNvSpPr>
            <a:spLocks noGrp="1"/>
          </p:cNvSpPr>
          <p:nvPr>
            <p:ph type="title"/>
          </p:nvPr>
        </p:nvSpPr>
        <p:spPr/>
        <p:txBody>
          <a:bodyPr>
            <a:normAutofit/>
          </a:bodyPr>
          <a:lstStyle/>
          <a:p>
            <a:r>
              <a:rPr lang="zh-TW" altLang="zh-TW" sz="4000" b="1" dirty="0" smtClean="0">
                <a:solidFill>
                  <a:schemeClr val="tx1"/>
                </a:solidFill>
                <a:latin typeface="Times New Roman" pitchFamily="18" charset="0"/>
                <a:ea typeface="標楷體" pitchFamily="65" charset="-120"/>
                <a:cs typeface="Times New Roman" pitchFamily="18" charset="0"/>
              </a:rPr>
              <a:t>應收帳款承購業務承作之標的</a:t>
            </a:r>
            <a:endParaRPr lang="zh-TW" altLang="en-US" sz="4000" b="1" dirty="0" smtClean="0">
              <a:solidFill>
                <a:schemeClr val="tx1"/>
              </a:solidFill>
              <a:latin typeface="Times New Roman" pitchFamily="18" charset="0"/>
              <a:ea typeface="標楷體" pitchFamily="65" charset="-120"/>
              <a:cs typeface="Times New Roman" pitchFamily="18" charset="0"/>
            </a:endParaRPr>
          </a:p>
        </p:txBody>
      </p:sp>
      <p:sp>
        <p:nvSpPr>
          <p:cNvPr id="571395" name="內容版面配置區 2"/>
          <p:cNvSpPr>
            <a:spLocks noGrp="1"/>
          </p:cNvSpPr>
          <p:nvPr>
            <p:ph idx="1"/>
          </p:nvPr>
        </p:nvSpPr>
        <p:spPr/>
        <p:txBody>
          <a:bodyPr>
            <a:normAutofit/>
          </a:bodyPr>
          <a:lstStyle/>
          <a:p>
            <a:r>
              <a:rPr lang="zh-TW" altLang="zh-TW" sz="3200" b="1" dirty="0" smtClean="0">
                <a:solidFill>
                  <a:srgbClr val="FF0000"/>
                </a:solidFill>
                <a:latin typeface="Times New Roman" pitchFamily="18" charset="0"/>
                <a:ea typeface="標楷體" pitchFamily="65" charset="-120"/>
                <a:cs typeface="Times New Roman" pitchFamily="18" charset="0"/>
              </a:rPr>
              <a:t>為非跟單信用狀且非以現金交易</a:t>
            </a:r>
            <a:r>
              <a:rPr lang="en-US" altLang="zh-TW" sz="3200" b="1" dirty="0" smtClean="0">
                <a:solidFill>
                  <a:srgbClr val="FF0000"/>
                </a:solidFill>
                <a:latin typeface="Times New Roman" pitchFamily="18" charset="0"/>
                <a:ea typeface="標楷體" pitchFamily="65" charset="-120"/>
                <a:cs typeface="Times New Roman" pitchFamily="18" charset="0"/>
              </a:rPr>
              <a:t>(</a:t>
            </a:r>
            <a:r>
              <a:rPr lang="zh-TW" altLang="zh-TW" sz="3200" b="1" dirty="0" smtClean="0">
                <a:solidFill>
                  <a:srgbClr val="FF0000"/>
                </a:solidFill>
                <a:latin typeface="Times New Roman" pitchFamily="18" charset="0"/>
                <a:ea typeface="標楷體" pitchFamily="65" charset="-120"/>
                <a:cs typeface="Times New Roman" pitchFamily="18" charset="0"/>
              </a:rPr>
              <a:t>如</a:t>
            </a:r>
            <a:r>
              <a:rPr lang="en-US" altLang="zh-TW" sz="3200" b="1" dirty="0" smtClean="0">
                <a:solidFill>
                  <a:srgbClr val="FF0000"/>
                </a:solidFill>
                <a:latin typeface="Times New Roman" pitchFamily="18" charset="0"/>
                <a:ea typeface="標楷體" pitchFamily="65" charset="-120"/>
                <a:cs typeface="Times New Roman" pitchFamily="18" charset="0"/>
              </a:rPr>
              <a:t>D/P)</a:t>
            </a:r>
            <a:r>
              <a:rPr lang="zh-TW" altLang="zh-TW" sz="3200" b="1" dirty="0" smtClean="0">
                <a:solidFill>
                  <a:srgbClr val="FF0000"/>
                </a:solidFill>
                <a:latin typeface="Times New Roman" pitchFamily="18" charset="0"/>
                <a:ea typeface="標楷體" pitchFamily="65" charset="-120"/>
                <a:cs typeface="Times New Roman" pitchFamily="18" charset="0"/>
              </a:rPr>
              <a:t>之其他付款方式</a:t>
            </a:r>
            <a:r>
              <a:rPr lang="en-US" altLang="zh-TW" sz="3200" b="1" dirty="0" smtClean="0">
                <a:solidFill>
                  <a:srgbClr val="FF0000"/>
                </a:solidFill>
                <a:latin typeface="Times New Roman" pitchFamily="18" charset="0"/>
                <a:ea typeface="標楷體" pitchFamily="65" charset="-120"/>
                <a:cs typeface="Times New Roman" pitchFamily="18" charset="0"/>
              </a:rPr>
              <a:t>(</a:t>
            </a:r>
            <a:r>
              <a:rPr lang="zh-TW" altLang="zh-TW" sz="3200" b="1" dirty="0" smtClean="0">
                <a:solidFill>
                  <a:srgbClr val="FF0000"/>
                </a:solidFill>
                <a:latin typeface="Times New Roman" pitchFamily="18" charset="0"/>
                <a:ea typeface="標楷體" pitchFamily="65" charset="-120"/>
                <a:cs typeface="Times New Roman" pitchFamily="18" charset="0"/>
              </a:rPr>
              <a:t>如</a:t>
            </a:r>
            <a:r>
              <a:rPr lang="en-US" altLang="zh-TW" sz="3200" b="1" dirty="0" smtClean="0">
                <a:solidFill>
                  <a:srgbClr val="FF0000"/>
                </a:solidFill>
                <a:latin typeface="Times New Roman" pitchFamily="18" charset="0"/>
                <a:ea typeface="標楷體" pitchFamily="65" charset="-120"/>
                <a:cs typeface="Times New Roman" pitchFamily="18" charset="0"/>
              </a:rPr>
              <a:t>D/A</a:t>
            </a:r>
            <a:r>
              <a:rPr lang="zh-TW" altLang="zh-TW" sz="3200" b="1" dirty="0" smtClean="0">
                <a:solidFill>
                  <a:srgbClr val="FF0000"/>
                </a:solidFill>
                <a:latin typeface="Times New Roman" pitchFamily="18" charset="0"/>
                <a:ea typeface="標楷體" pitchFamily="65" charset="-120"/>
                <a:cs typeface="Times New Roman" pitchFamily="18" charset="0"/>
              </a:rPr>
              <a:t>或</a:t>
            </a:r>
            <a:r>
              <a:rPr lang="en-US" altLang="zh-TW" sz="3200" b="1" dirty="0" smtClean="0">
                <a:solidFill>
                  <a:srgbClr val="FF0000"/>
                </a:solidFill>
                <a:latin typeface="Times New Roman" pitchFamily="18" charset="0"/>
                <a:ea typeface="標楷體" pitchFamily="65" charset="-120"/>
                <a:cs typeface="Times New Roman" pitchFamily="18" charset="0"/>
              </a:rPr>
              <a:t>O/A) .</a:t>
            </a:r>
            <a:endParaRPr lang="zh-TW" altLang="en-US" sz="3200" b="1" dirty="0" smtClean="0">
              <a:solidFill>
                <a:srgbClr val="FF0000"/>
              </a:solidFill>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2D423E9-5AD9-49D9-8F0C-CDC9C9650DC8}" type="slidenum">
              <a:rPr lang="zh-TW" altLang="en-US" smtClean="0"/>
              <a:pPr/>
              <a:t>411</a:t>
            </a:fld>
            <a:endParaRPr lang="zh-TW" altLang="en-US"/>
          </a:p>
        </p:txBody>
      </p:sp>
    </p:spTree>
    <p:extLst>
      <p:ext uri="{BB962C8B-B14F-4D97-AF65-F5344CB8AC3E}">
        <p14:creationId xmlns:p14="http://schemas.microsoft.com/office/powerpoint/2010/main" xmlns="" val="727988363"/>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標題 8"/>
          <p:cNvSpPr>
            <a:spLocks noGrp="1"/>
          </p:cNvSpPr>
          <p:nvPr>
            <p:ph type="title"/>
          </p:nvPr>
        </p:nvSpPr>
        <p:spPr>
          <a:xfrm>
            <a:off x="457200" y="122238"/>
            <a:ext cx="7543800" cy="858837"/>
          </a:xfrm>
        </p:spPr>
        <p:txBody>
          <a:bodyPr>
            <a:normAutofit/>
          </a:bodyPr>
          <a:lstStyle/>
          <a:p>
            <a:pPr algn="ctr"/>
            <a:r>
              <a:rPr lang="en-US" altLang="zh-TW" sz="4000" b="1" dirty="0" smtClean="0">
                <a:solidFill>
                  <a:srgbClr val="003300"/>
                </a:solidFill>
                <a:latin typeface="Times New Roman" pitchFamily="18" charset="0"/>
                <a:ea typeface="標楷體" pitchFamily="65" charset="-120"/>
                <a:cs typeface="Times New Roman" pitchFamily="18" charset="0"/>
              </a:rPr>
              <a:t>Factoring</a:t>
            </a:r>
            <a:r>
              <a:rPr lang="zh-TW" altLang="zh-TW" sz="4000" b="1" dirty="0" smtClean="0">
                <a:solidFill>
                  <a:srgbClr val="003300"/>
                </a:solidFill>
                <a:latin typeface="Times New Roman" pitchFamily="18" charset="0"/>
                <a:ea typeface="標楷體" pitchFamily="65" charset="-120"/>
                <a:cs typeface="Times New Roman" pitchFamily="18" charset="0"/>
              </a:rPr>
              <a:t>之交易程序</a:t>
            </a:r>
            <a:endParaRPr lang="zh-TW" altLang="en-US" sz="4000" b="1" dirty="0" smtClean="0">
              <a:solidFill>
                <a:srgbClr val="003300"/>
              </a:solidFill>
              <a:ea typeface="標楷體" pitchFamily="65" charset="-120"/>
              <a:cs typeface="Times New Roman" pitchFamily="18" charset="0"/>
            </a:endParaRPr>
          </a:p>
        </p:txBody>
      </p:sp>
      <p:sp>
        <p:nvSpPr>
          <p:cNvPr id="573443" name="內容版面配置區 9"/>
          <p:cNvSpPr>
            <a:spLocks noGrp="1"/>
          </p:cNvSpPr>
          <p:nvPr>
            <p:ph sz="half" idx="1"/>
          </p:nvPr>
        </p:nvSpPr>
        <p:spPr>
          <a:xfrm>
            <a:off x="179512" y="1196975"/>
            <a:ext cx="4316288" cy="5327650"/>
          </a:xfrm>
        </p:spPr>
        <p:txBody>
          <a:bodyPr>
            <a:normAutofit/>
          </a:bodyPr>
          <a:lstStyle/>
          <a:p>
            <a:r>
              <a:rPr lang="zh-TW" altLang="zh-TW" sz="3200" b="1" dirty="0" smtClean="0">
                <a:latin typeface="Times New Roman" pitchFamily="18" charset="0"/>
                <a:ea typeface="標楷體" pitchFamily="65" charset="-120"/>
                <a:cs typeface="Times New Roman" pitchFamily="18" charset="0"/>
              </a:rPr>
              <a:t>受理申請</a:t>
            </a:r>
            <a:endParaRPr lang="en-US" altLang="zh-TW" sz="3200" b="1" dirty="0" smtClean="0">
              <a:latin typeface="Times New Roman" pitchFamily="18" charset="0"/>
              <a:ea typeface="標楷體" pitchFamily="65" charset="-120"/>
              <a:cs typeface="Times New Roman" pitchFamily="18" charset="0"/>
            </a:endParaRPr>
          </a:p>
          <a:p>
            <a:r>
              <a:rPr lang="zh-TW" altLang="zh-TW" sz="3200" b="1" dirty="0" smtClean="0">
                <a:latin typeface="Times New Roman" pitchFamily="18" charset="0"/>
                <a:ea typeface="標楷體" pitchFamily="65" charset="-120"/>
                <a:cs typeface="Times New Roman" pitchFamily="18" charset="0"/>
              </a:rPr>
              <a:t>徵信及核定額度</a:t>
            </a:r>
            <a:endParaRPr lang="en-US" altLang="zh-TW" sz="3200" b="1" dirty="0" smtClean="0">
              <a:latin typeface="Times New Roman" pitchFamily="18" charset="0"/>
              <a:ea typeface="標楷體" pitchFamily="65" charset="-120"/>
              <a:cs typeface="Times New Roman" pitchFamily="18" charset="0"/>
            </a:endParaRP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徵信調查</a:t>
            </a:r>
            <a:endParaRPr lang="en-US" altLang="zh-TW" sz="3200" b="1" dirty="0" smtClean="0">
              <a:latin typeface="Times New Roman" pitchFamily="18" charset="0"/>
              <a:ea typeface="標楷體" pitchFamily="65" charset="-120"/>
              <a:cs typeface="Times New Roman" pitchFamily="18" charset="0"/>
            </a:endParaRP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額度申請</a:t>
            </a:r>
            <a:endParaRPr lang="en-US" altLang="zh-TW" sz="3200" b="1" dirty="0" smtClean="0">
              <a:latin typeface="Times New Roman" pitchFamily="18" charset="0"/>
              <a:ea typeface="標楷體" pitchFamily="65" charset="-120"/>
              <a:cs typeface="Times New Roman" pitchFamily="18" charset="0"/>
            </a:endParaRP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核定額度</a:t>
            </a:r>
            <a:endParaRPr lang="en-US" altLang="zh-TW" sz="3200" b="1" dirty="0" smtClean="0">
              <a:latin typeface="Times New Roman" pitchFamily="18" charset="0"/>
              <a:ea typeface="標楷體" pitchFamily="65" charset="-120"/>
              <a:cs typeface="Times New Roman" pitchFamily="18" charset="0"/>
            </a:endParaRPr>
          </a:p>
          <a:p>
            <a:r>
              <a:rPr lang="zh-TW" altLang="zh-TW" sz="3200" b="1" dirty="0" smtClean="0">
                <a:latin typeface="Times New Roman" pitchFamily="18" charset="0"/>
                <a:ea typeface="標楷體" pitchFamily="65" charset="-120"/>
                <a:cs typeface="Times New Roman" pitchFamily="18" charset="0"/>
              </a:rPr>
              <a:t>簽約、開戶</a:t>
            </a:r>
            <a:endParaRPr lang="en-US" altLang="zh-TW" sz="3200" b="1" dirty="0" smtClean="0">
              <a:latin typeface="Times New Roman" pitchFamily="18" charset="0"/>
              <a:ea typeface="標楷體" pitchFamily="65" charset="-120"/>
              <a:cs typeface="Times New Roman" pitchFamily="18" charset="0"/>
            </a:endParaRPr>
          </a:p>
          <a:p>
            <a:r>
              <a:rPr lang="zh-TW" altLang="zh-TW" sz="3200" b="1" dirty="0" smtClean="0">
                <a:latin typeface="Times New Roman" pitchFamily="18" charset="0"/>
                <a:ea typeface="標楷體" pitchFamily="65" charset="-120"/>
                <a:cs typeface="Times New Roman" pitchFamily="18" charset="0"/>
              </a:rPr>
              <a:t>債權讓與通知</a:t>
            </a:r>
            <a:endParaRPr lang="en-US" altLang="zh-TW" sz="3200" b="1" dirty="0" smtClean="0">
              <a:latin typeface="Times New Roman" pitchFamily="18" charset="0"/>
              <a:ea typeface="標楷體" pitchFamily="65" charset="-120"/>
              <a:cs typeface="Times New Roman" pitchFamily="18" charset="0"/>
            </a:endParaRPr>
          </a:p>
          <a:p>
            <a:r>
              <a:rPr lang="zh-TW" altLang="zh-TW" sz="3200" b="1" dirty="0" smtClean="0">
                <a:latin typeface="Times New Roman" pitchFamily="18" charset="0"/>
                <a:ea typeface="標楷體" pitchFamily="65" charset="-120"/>
                <a:cs typeface="Times New Roman" pitchFamily="18" charset="0"/>
              </a:rPr>
              <a:t>徵提文件及審查</a:t>
            </a:r>
            <a:endParaRPr lang="en-US" altLang="zh-TW" sz="3200" b="1" dirty="0" smtClean="0">
              <a:latin typeface="Times New Roman" pitchFamily="18" charset="0"/>
              <a:ea typeface="標楷體" pitchFamily="65" charset="-120"/>
              <a:cs typeface="Times New Roman" pitchFamily="18" charset="0"/>
            </a:endParaRPr>
          </a:p>
          <a:p>
            <a:r>
              <a:rPr lang="zh-TW" altLang="zh-TW" sz="3200" b="1" dirty="0" smtClean="0">
                <a:latin typeface="Times New Roman" pitchFamily="18" charset="0"/>
                <a:ea typeface="標楷體" pitchFamily="65" charset="-120"/>
                <a:cs typeface="Times New Roman" pitchFamily="18" charset="0"/>
              </a:rPr>
              <a:t>預支價金</a:t>
            </a:r>
            <a:endParaRPr lang="zh-TW" altLang="en-US" sz="3200" b="1" dirty="0" smtClean="0">
              <a:latin typeface="Times New Roman" pitchFamily="18" charset="0"/>
              <a:ea typeface="標楷體" pitchFamily="65" charset="-120"/>
              <a:cs typeface="Times New Roman" pitchFamily="18" charset="0"/>
            </a:endParaRPr>
          </a:p>
        </p:txBody>
      </p:sp>
      <p:sp>
        <p:nvSpPr>
          <p:cNvPr id="573444" name="內容版面配置區 10"/>
          <p:cNvSpPr>
            <a:spLocks noGrp="1"/>
          </p:cNvSpPr>
          <p:nvPr>
            <p:ph sz="half" idx="2"/>
          </p:nvPr>
        </p:nvSpPr>
        <p:spPr>
          <a:xfrm>
            <a:off x="3851921" y="1196975"/>
            <a:ext cx="5112568" cy="5327650"/>
          </a:xfrm>
        </p:spPr>
        <p:txBody>
          <a:bodyPr>
            <a:noAutofit/>
          </a:bodyPr>
          <a:lstStyle/>
          <a:p>
            <a:r>
              <a:rPr lang="zh-TW" altLang="zh-TW" sz="3200" b="1" dirty="0" smtClean="0">
                <a:latin typeface="Times New Roman" pitchFamily="18" charset="0"/>
                <a:ea typeface="標楷體" pitchFamily="65" charset="-120"/>
                <a:cs typeface="Times New Roman" pitchFamily="18" charset="0"/>
              </a:rPr>
              <a:t>付款及銷帳</a:t>
            </a:r>
            <a:endParaRPr lang="en-US" altLang="zh-TW" sz="3200" b="1" dirty="0" smtClean="0">
              <a:latin typeface="Times New Roman" pitchFamily="18" charset="0"/>
              <a:ea typeface="標楷體" pitchFamily="65" charset="-120"/>
              <a:cs typeface="Times New Roman" pitchFamily="18" charset="0"/>
            </a:endParaRP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買方還款</a:t>
            </a:r>
            <a:endParaRPr lang="en-US" altLang="zh-TW" sz="3200" b="1" dirty="0" smtClean="0">
              <a:latin typeface="Times New Roman" pitchFamily="18" charset="0"/>
              <a:ea typeface="標楷體" pitchFamily="65" charset="-120"/>
              <a:cs typeface="Times New Roman" pitchFamily="18" charset="0"/>
            </a:endParaRPr>
          </a:p>
          <a:p>
            <a:pPr>
              <a:buFont typeface="Wingdings" pitchFamily="2" charset="2"/>
              <a:buNone/>
            </a:pP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買方屆期不付款</a:t>
            </a:r>
            <a:endParaRPr lang="en-US" altLang="zh-TW" sz="3200" b="1" dirty="0" smtClean="0">
              <a:latin typeface="Times New Roman" pitchFamily="18" charset="0"/>
              <a:ea typeface="標楷體" pitchFamily="65" charset="-120"/>
              <a:cs typeface="Times New Roman" pitchFamily="18" charset="0"/>
            </a:endParaRPr>
          </a:p>
          <a:p>
            <a:r>
              <a:rPr lang="zh-TW" altLang="zh-TW" sz="3200" b="1" dirty="0" smtClean="0">
                <a:latin typeface="Times New Roman" pitchFamily="18" charset="0"/>
                <a:ea typeface="標楷體" pitchFamily="65" charset="-120"/>
                <a:cs typeface="Times New Roman" pitchFamily="18" charset="0"/>
              </a:rPr>
              <a:t>其他</a:t>
            </a:r>
            <a:r>
              <a:rPr lang="en-US" altLang="zh-TW" sz="3200"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內部控制、應收利息及備抵呆帳之計提、各項費用</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辦理應收帳款承購收取之費用</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有申請費、承購管理費、承購處理費及合作承購商之收費之收取及支付及相關法規之遵循</a:t>
            </a:r>
            <a:r>
              <a:rPr lang="en-US" altLang="zh-TW" sz="3200" b="1" dirty="0" smtClean="0">
                <a:latin typeface="Times New Roman" pitchFamily="18" charset="0"/>
                <a:ea typeface="標楷體" pitchFamily="65" charset="-120"/>
                <a:cs typeface="Times New Roman" pitchFamily="18" charset="0"/>
              </a:rPr>
              <a:t>.</a:t>
            </a:r>
            <a:endParaRPr lang="zh-TW" altLang="en-US" sz="3200" b="1" dirty="0" smtClean="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12D423E9-5AD9-49D9-8F0C-CDC9C9650DC8}" type="slidenum">
              <a:rPr lang="zh-TW" altLang="en-US" smtClean="0"/>
              <a:pPr/>
              <a:t>412</a:t>
            </a:fld>
            <a:endParaRPr lang="zh-TW" altLang="en-US"/>
          </a:p>
        </p:txBody>
      </p:sp>
    </p:spTree>
    <p:extLst>
      <p:ext uri="{BB962C8B-B14F-4D97-AF65-F5344CB8AC3E}">
        <p14:creationId xmlns:p14="http://schemas.microsoft.com/office/powerpoint/2010/main" xmlns="" val="3540732438"/>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ChangeArrowheads="1"/>
          </p:cNvSpPr>
          <p:nvPr/>
        </p:nvSpPr>
        <p:spPr bwMode="auto">
          <a:xfrm>
            <a:off x="228600" y="304800"/>
            <a:ext cx="3048000" cy="457200"/>
          </a:xfrm>
          <a:prstGeom prst="rect">
            <a:avLst/>
          </a:prstGeom>
          <a:solidFill>
            <a:srgbClr val="006600"/>
          </a:solidFill>
          <a:ln w="9525">
            <a:solidFill>
              <a:schemeClr val="tx1"/>
            </a:solidFill>
            <a:miter lim="800000"/>
            <a:headEnd/>
            <a:tailEnd/>
          </a:ln>
        </p:spPr>
        <p:txBody>
          <a:bodyPr wrap="none" anchor="ctr"/>
          <a:lstStyle/>
          <a:p>
            <a:pPr algn="ctr"/>
            <a:r>
              <a:rPr lang="zh-TW" altLang="en-US" sz="2000" b="1" dirty="0">
                <a:solidFill>
                  <a:schemeClr val="bg1"/>
                </a:solidFill>
                <a:ea typeface="標楷體" pitchFamily="65" charset="-120"/>
              </a:rPr>
              <a:t>國際應收帳款作業流程</a:t>
            </a:r>
          </a:p>
        </p:txBody>
      </p:sp>
      <p:sp>
        <p:nvSpPr>
          <p:cNvPr id="54275" name="AutoShape 4"/>
          <p:cNvSpPr>
            <a:spLocks noChangeArrowheads="1"/>
          </p:cNvSpPr>
          <p:nvPr/>
        </p:nvSpPr>
        <p:spPr bwMode="auto">
          <a:xfrm>
            <a:off x="381000" y="1143000"/>
            <a:ext cx="2438400" cy="609600"/>
          </a:xfrm>
          <a:prstGeom prst="flowChartAlternateProcess">
            <a:avLst/>
          </a:prstGeom>
          <a:solidFill>
            <a:srgbClr val="006600"/>
          </a:solidFill>
          <a:ln w="9525">
            <a:solidFill>
              <a:schemeClr val="tx1"/>
            </a:solidFill>
            <a:miter lim="800000"/>
            <a:headEnd/>
            <a:tailEnd/>
          </a:ln>
        </p:spPr>
        <p:txBody>
          <a:bodyPr wrap="none" anchor="ctr"/>
          <a:lstStyle/>
          <a:p>
            <a:pPr algn="ctr">
              <a:defRPr/>
            </a:pPr>
            <a:r>
              <a:rPr lang="zh-TW" altLang="en-US" sz="2000" b="1" dirty="0">
                <a:solidFill>
                  <a:schemeClr val="bg1"/>
                </a:solidFill>
                <a:ea typeface="標楷體" pitchFamily="65" charset="-120"/>
              </a:rPr>
              <a:t>賣方</a:t>
            </a:r>
          </a:p>
          <a:p>
            <a:pPr algn="ctr">
              <a:defRPr/>
            </a:pPr>
            <a:r>
              <a:rPr lang="zh-TW" altLang="en-US" sz="2000" b="1" dirty="0">
                <a:solidFill>
                  <a:schemeClr val="bg1"/>
                </a:solidFill>
                <a:ea typeface="標楷體" pitchFamily="65" charset="-120"/>
              </a:rPr>
              <a:t>(申請人</a:t>
            </a:r>
            <a:r>
              <a:rPr lang="en-US" altLang="zh-TW" sz="2000" b="1" dirty="0">
                <a:solidFill>
                  <a:schemeClr val="bg1"/>
                </a:solidFill>
                <a:ea typeface="標楷體" pitchFamily="65" charset="-120"/>
              </a:rPr>
              <a:t>)</a:t>
            </a:r>
          </a:p>
        </p:txBody>
      </p:sp>
      <p:sp>
        <p:nvSpPr>
          <p:cNvPr id="54276" name="AutoShape 5"/>
          <p:cNvSpPr>
            <a:spLocks noChangeArrowheads="1"/>
          </p:cNvSpPr>
          <p:nvPr/>
        </p:nvSpPr>
        <p:spPr bwMode="auto">
          <a:xfrm>
            <a:off x="457200" y="4953000"/>
            <a:ext cx="2286000" cy="1447800"/>
          </a:xfrm>
          <a:prstGeom prst="flowChartAlternateProcess">
            <a:avLst/>
          </a:prstGeom>
          <a:solidFill>
            <a:srgbClr val="006600"/>
          </a:solidFill>
          <a:ln w="9525">
            <a:solidFill>
              <a:schemeClr val="tx1"/>
            </a:solidFill>
            <a:miter lim="800000"/>
            <a:headEnd/>
            <a:tailEnd/>
          </a:ln>
        </p:spPr>
        <p:txBody>
          <a:bodyPr wrap="none" anchor="ctr"/>
          <a:lstStyle/>
          <a:p>
            <a:pPr algn="ctr">
              <a:defRPr/>
            </a:pPr>
            <a:r>
              <a:rPr lang="zh-TW" altLang="en-US" sz="2000" b="1" dirty="0">
                <a:solidFill>
                  <a:schemeClr val="bg1"/>
                </a:solidFill>
                <a:latin typeface="Times New Roman" pitchFamily="18" charset="0"/>
                <a:ea typeface="標楷體" pitchFamily="65" charset="-120"/>
                <a:cs typeface="Times New Roman" pitchFamily="18" charset="0"/>
              </a:rPr>
              <a:t>出口帳款承購商</a:t>
            </a:r>
            <a:endParaRPr lang="en-US" altLang="zh-TW" sz="2000" b="1" dirty="0">
              <a:solidFill>
                <a:schemeClr val="bg1"/>
              </a:solidFill>
              <a:latin typeface="Times New Roman" pitchFamily="18" charset="0"/>
              <a:ea typeface="標楷體" pitchFamily="65" charset="-120"/>
              <a:cs typeface="Times New Roman" pitchFamily="18" charset="0"/>
            </a:endParaRPr>
          </a:p>
          <a:p>
            <a:pPr algn="ctr">
              <a:defRPr/>
            </a:pPr>
            <a:r>
              <a:rPr lang="en-US" altLang="zh-TW" sz="2000" b="1" dirty="0">
                <a:solidFill>
                  <a:schemeClr val="bg1"/>
                </a:solidFill>
                <a:latin typeface="Times New Roman" pitchFamily="18" charset="0"/>
                <a:ea typeface="標楷體" pitchFamily="65" charset="-120"/>
                <a:cs typeface="Times New Roman" pitchFamily="18" charset="0"/>
              </a:rPr>
              <a:t>Export Factor</a:t>
            </a:r>
            <a:endParaRPr lang="zh-TW" altLang="en-US" sz="2000" b="1" dirty="0">
              <a:solidFill>
                <a:schemeClr val="bg1"/>
              </a:solidFill>
              <a:latin typeface="Times New Roman" pitchFamily="18" charset="0"/>
              <a:ea typeface="標楷體" pitchFamily="65" charset="-120"/>
              <a:cs typeface="Times New Roman" pitchFamily="18" charset="0"/>
            </a:endParaRPr>
          </a:p>
        </p:txBody>
      </p:sp>
      <p:sp>
        <p:nvSpPr>
          <p:cNvPr id="54277" name="AutoShape 6"/>
          <p:cNvSpPr>
            <a:spLocks noChangeArrowheads="1"/>
          </p:cNvSpPr>
          <p:nvPr/>
        </p:nvSpPr>
        <p:spPr bwMode="auto">
          <a:xfrm>
            <a:off x="6705600" y="1143000"/>
            <a:ext cx="1600200" cy="609600"/>
          </a:xfrm>
          <a:prstGeom prst="flowChartAlternateProcess">
            <a:avLst/>
          </a:prstGeom>
          <a:solidFill>
            <a:srgbClr val="006600"/>
          </a:solidFill>
          <a:ln w="9525">
            <a:solidFill>
              <a:schemeClr val="tx1"/>
            </a:solidFill>
            <a:miter lim="800000"/>
            <a:headEnd/>
            <a:tailEnd/>
          </a:ln>
        </p:spPr>
        <p:txBody>
          <a:bodyPr wrap="none" anchor="ctr"/>
          <a:lstStyle/>
          <a:p>
            <a:pPr algn="ctr">
              <a:defRPr/>
            </a:pPr>
            <a:r>
              <a:rPr lang="zh-TW" altLang="en-US" sz="2000" b="1" dirty="0">
                <a:solidFill>
                  <a:schemeClr val="bg1"/>
                </a:solidFill>
                <a:ea typeface="標楷體" pitchFamily="65" charset="-120"/>
              </a:rPr>
              <a:t>買方</a:t>
            </a:r>
          </a:p>
        </p:txBody>
      </p:sp>
      <p:sp>
        <p:nvSpPr>
          <p:cNvPr id="54278" name="AutoShape 7"/>
          <p:cNvSpPr>
            <a:spLocks noChangeArrowheads="1"/>
          </p:cNvSpPr>
          <p:nvPr/>
        </p:nvSpPr>
        <p:spPr bwMode="auto">
          <a:xfrm>
            <a:off x="6732588" y="5013325"/>
            <a:ext cx="2232025" cy="1392238"/>
          </a:xfrm>
          <a:prstGeom prst="flowChartAlternateProcess">
            <a:avLst/>
          </a:prstGeom>
          <a:solidFill>
            <a:srgbClr val="006600"/>
          </a:solidFill>
          <a:ln w="9525">
            <a:solidFill>
              <a:schemeClr val="tx1"/>
            </a:solidFill>
            <a:miter lim="800000"/>
            <a:headEnd/>
            <a:tailEnd/>
          </a:ln>
        </p:spPr>
        <p:txBody>
          <a:bodyPr wrap="none" anchor="ctr"/>
          <a:lstStyle/>
          <a:p>
            <a:pPr algn="ctr">
              <a:defRPr/>
            </a:pPr>
            <a:r>
              <a:rPr lang="zh-TW" altLang="en-US" sz="2000" b="1" dirty="0">
                <a:solidFill>
                  <a:schemeClr val="bg1"/>
                </a:solidFill>
                <a:latin typeface="Times New Roman" pitchFamily="18" charset="0"/>
                <a:ea typeface="標楷體" pitchFamily="65" charset="-120"/>
                <a:cs typeface="Times New Roman" pitchFamily="18" charset="0"/>
              </a:rPr>
              <a:t>進口帳款承購商</a:t>
            </a:r>
            <a:endParaRPr lang="en-US" altLang="zh-TW" sz="2000" b="1" dirty="0">
              <a:solidFill>
                <a:schemeClr val="bg1"/>
              </a:solidFill>
              <a:latin typeface="Times New Roman" pitchFamily="18" charset="0"/>
              <a:ea typeface="標楷體" pitchFamily="65" charset="-120"/>
              <a:cs typeface="Times New Roman" pitchFamily="18" charset="0"/>
            </a:endParaRPr>
          </a:p>
          <a:p>
            <a:pPr algn="ctr">
              <a:defRPr/>
            </a:pPr>
            <a:r>
              <a:rPr lang="en-US" altLang="zh-TW" sz="2000" b="1" dirty="0">
                <a:solidFill>
                  <a:schemeClr val="bg1"/>
                </a:solidFill>
                <a:latin typeface="Times New Roman" pitchFamily="18" charset="0"/>
                <a:ea typeface="標楷體" pitchFamily="65" charset="-120"/>
                <a:cs typeface="Times New Roman" pitchFamily="18" charset="0"/>
              </a:rPr>
              <a:t>Import Factor</a:t>
            </a:r>
          </a:p>
        </p:txBody>
      </p:sp>
      <p:sp>
        <p:nvSpPr>
          <p:cNvPr id="572423" name="Rectangle 8"/>
          <p:cNvSpPr>
            <a:spLocks noChangeArrowheads="1"/>
          </p:cNvSpPr>
          <p:nvPr/>
        </p:nvSpPr>
        <p:spPr bwMode="auto">
          <a:xfrm>
            <a:off x="3505200" y="1066800"/>
            <a:ext cx="2286000" cy="228600"/>
          </a:xfrm>
          <a:prstGeom prst="rect">
            <a:avLst/>
          </a:prstGeom>
          <a:solidFill>
            <a:srgbClr val="92D050"/>
          </a:solidFill>
          <a:ln w="9525">
            <a:solidFill>
              <a:schemeClr val="tx1"/>
            </a:solidFill>
            <a:miter lim="800000"/>
            <a:headEnd/>
            <a:tailEnd/>
          </a:ln>
        </p:spPr>
        <p:txBody>
          <a:bodyPr wrap="none" anchor="ctr"/>
          <a:lstStyle/>
          <a:p>
            <a:pPr algn="ctr"/>
            <a:r>
              <a:rPr lang="zh-TW" altLang="en-US" b="1" dirty="0">
                <a:ea typeface="標楷體" pitchFamily="65" charset="-120"/>
              </a:rPr>
              <a:t>1.簽訂買賣契約</a:t>
            </a:r>
          </a:p>
        </p:txBody>
      </p:sp>
      <p:sp>
        <p:nvSpPr>
          <p:cNvPr id="572424" name="Rectangle 9"/>
          <p:cNvSpPr>
            <a:spLocks noChangeArrowheads="1"/>
          </p:cNvSpPr>
          <p:nvPr/>
        </p:nvSpPr>
        <p:spPr bwMode="auto">
          <a:xfrm>
            <a:off x="3505200" y="1447800"/>
            <a:ext cx="2286000" cy="533400"/>
          </a:xfrm>
          <a:prstGeom prst="rect">
            <a:avLst/>
          </a:prstGeom>
          <a:solidFill>
            <a:srgbClr val="92D050"/>
          </a:solidFill>
          <a:ln w="9525">
            <a:solidFill>
              <a:schemeClr val="tx1"/>
            </a:solidFill>
            <a:miter lim="800000"/>
            <a:headEnd/>
            <a:tailEnd/>
          </a:ln>
        </p:spPr>
        <p:txBody>
          <a:bodyPr wrap="none" anchor="ctr"/>
          <a:lstStyle/>
          <a:p>
            <a:pPr algn="ctr"/>
            <a:r>
              <a:rPr lang="zh-TW" altLang="en-US" b="1" dirty="0">
                <a:ea typeface="標楷體" pitchFamily="65" charset="-120"/>
              </a:rPr>
              <a:t>8.出貨及寄發</a:t>
            </a:r>
          </a:p>
          <a:p>
            <a:pPr algn="ctr"/>
            <a:r>
              <a:rPr lang="en-US" altLang="zh-TW" b="1" dirty="0">
                <a:ea typeface="標楷體" pitchFamily="65" charset="-120"/>
              </a:rPr>
              <a:t>Shipping Documents</a:t>
            </a:r>
          </a:p>
        </p:txBody>
      </p:sp>
      <p:sp>
        <p:nvSpPr>
          <p:cNvPr id="572425" name="Rectangle 10"/>
          <p:cNvSpPr>
            <a:spLocks noChangeArrowheads="1"/>
          </p:cNvSpPr>
          <p:nvPr/>
        </p:nvSpPr>
        <p:spPr bwMode="auto">
          <a:xfrm>
            <a:off x="381000" y="2438400"/>
            <a:ext cx="381000" cy="20574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b="1" dirty="0">
                <a:ea typeface="標楷體" pitchFamily="65" charset="-120"/>
              </a:rPr>
              <a:t>2申請買方承購額度</a:t>
            </a:r>
          </a:p>
        </p:txBody>
      </p:sp>
      <p:sp>
        <p:nvSpPr>
          <p:cNvPr id="572426" name="Rectangle 11"/>
          <p:cNvSpPr>
            <a:spLocks noChangeArrowheads="1"/>
          </p:cNvSpPr>
          <p:nvPr/>
        </p:nvSpPr>
        <p:spPr bwMode="auto">
          <a:xfrm>
            <a:off x="838200" y="2438400"/>
            <a:ext cx="304800" cy="20574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b="1" dirty="0">
                <a:ea typeface="標楷體" pitchFamily="65" charset="-120"/>
              </a:rPr>
              <a:t>6審核結果通知</a:t>
            </a:r>
          </a:p>
        </p:txBody>
      </p:sp>
      <p:sp>
        <p:nvSpPr>
          <p:cNvPr id="572427" name="Rectangle 12"/>
          <p:cNvSpPr>
            <a:spLocks noChangeArrowheads="1"/>
          </p:cNvSpPr>
          <p:nvPr/>
        </p:nvSpPr>
        <p:spPr bwMode="auto">
          <a:xfrm>
            <a:off x="1223963" y="2452688"/>
            <a:ext cx="304800" cy="20574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b="1">
                <a:ea typeface="標楷體" pitchFamily="65" charset="-120"/>
              </a:rPr>
              <a:t>7簽約對保</a:t>
            </a:r>
          </a:p>
        </p:txBody>
      </p:sp>
      <p:sp>
        <p:nvSpPr>
          <p:cNvPr id="572428" name="Rectangle 13"/>
          <p:cNvSpPr>
            <a:spLocks noChangeArrowheads="1"/>
          </p:cNvSpPr>
          <p:nvPr/>
        </p:nvSpPr>
        <p:spPr bwMode="auto">
          <a:xfrm>
            <a:off x="1676400" y="2438400"/>
            <a:ext cx="304800" cy="20574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b="1">
                <a:ea typeface="標楷體" pitchFamily="65" charset="-120"/>
              </a:rPr>
              <a:t>9債權移轉</a:t>
            </a:r>
          </a:p>
        </p:txBody>
      </p:sp>
      <p:sp>
        <p:nvSpPr>
          <p:cNvPr id="572429" name="Rectangle 14"/>
          <p:cNvSpPr>
            <a:spLocks noChangeArrowheads="1"/>
          </p:cNvSpPr>
          <p:nvPr/>
        </p:nvSpPr>
        <p:spPr bwMode="auto">
          <a:xfrm>
            <a:off x="2057400" y="2438400"/>
            <a:ext cx="304800" cy="20574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b="1">
                <a:ea typeface="標楷體" pitchFamily="65" charset="-120"/>
              </a:rPr>
              <a:t>10墊付款項</a:t>
            </a:r>
          </a:p>
        </p:txBody>
      </p:sp>
      <p:sp>
        <p:nvSpPr>
          <p:cNvPr id="572430" name="Rectangle 15"/>
          <p:cNvSpPr>
            <a:spLocks noChangeArrowheads="1"/>
          </p:cNvSpPr>
          <p:nvPr/>
        </p:nvSpPr>
        <p:spPr bwMode="auto">
          <a:xfrm>
            <a:off x="2438400" y="2438400"/>
            <a:ext cx="304800" cy="20574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b="1" dirty="0">
                <a:ea typeface="標楷體" pitchFamily="65" charset="-120"/>
              </a:rPr>
              <a:t>15支付餘款</a:t>
            </a:r>
          </a:p>
        </p:txBody>
      </p:sp>
      <p:sp>
        <p:nvSpPr>
          <p:cNvPr id="572431" name="Rectangle 16"/>
          <p:cNvSpPr>
            <a:spLocks noChangeArrowheads="1"/>
          </p:cNvSpPr>
          <p:nvPr/>
        </p:nvSpPr>
        <p:spPr bwMode="auto">
          <a:xfrm>
            <a:off x="6858000" y="2438400"/>
            <a:ext cx="304800" cy="20574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b="1">
                <a:ea typeface="標楷體" pitchFamily="65" charset="-120"/>
              </a:rPr>
              <a:t>4徵信調查</a:t>
            </a:r>
          </a:p>
        </p:txBody>
      </p:sp>
      <p:sp>
        <p:nvSpPr>
          <p:cNvPr id="572432" name="Rectangle 17"/>
          <p:cNvSpPr>
            <a:spLocks noChangeArrowheads="1"/>
          </p:cNvSpPr>
          <p:nvPr/>
        </p:nvSpPr>
        <p:spPr bwMode="auto">
          <a:xfrm>
            <a:off x="7239000" y="2438400"/>
            <a:ext cx="304800" cy="20574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b="1" dirty="0">
                <a:ea typeface="標楷體" pitchFamily="65" charset="-120"/>
              </a:rPr>
              <a:t>12到期前通知付款</a:t>
            </a:r>
          </a:p>
        </p:txBody>
      </p:sp>
      <p:sp>
        <p:nvSpPr>
          <p:cNvPr id="572433" name="Rectangle 18"/>
          <p:cNvSpPr>
            <a:spLocks noChangeArrowheads="1"/>
          </p:cNvSpPr>
          <p:nvPr/>
        </p:nvSpPr>
        <p:spPr bwMode="auto">
          <a:xfrm>
            <a:off x="7696200" y="2438400"/>
            <a:ext cx="304800" cy="2057400"/>
          </a:xfrm>
          <a:prstGeom prst="rect">
            <a:avLst/>
          </a:prstGeom>
          <a:solidFill>
            <a:srgbClr val="92D050"/>
          </a:solidFill>
          <a:ln w="9525">
            <a:solidFill>
              <a:schemeClr val="tx1"/>
            </a:solidFill>
            <a:miter lim="800000"/>
            <a:headEnd/>
            <a:tailEnd/>
          </a:ln>
        </p:spPr>
        <p:txBody>
          <a:bodyPr vert="eaVert" wrap="none" anchor="ctr"/>
          <a:lstStyle/>
          <a:p>
            <a:pPr algn="ctr"/>
            <a:r>
              <a:rPr lang="zh-TW" altLang="en-US" b="1" dirty="0"/>
              <a:t>13</a:t>
            </a:r>
            <a:r>
              <a:rPr lang="zh-TW" altLang="en-US" b="1" dirty="0">
                <a:latin typeface="標楷體" pitchFamily="65" charset="-120"/>
                <a:ea typeface="標楷體" pitchFamily="65" charset="-120"/>
              </a:rPr>
              <a:t>支付貨款</a:t>
            </a:r>
            <a:endParaRPr lang="zh-TW" altLang="en-US" b="1" dirty="0"/>
          </a:p>
        </p:txBody>
      </p:sp>
      <p:sp>
        <p:nvSpPr>
          <p:cNvPr id="572434" name="Rectangle 19"/>
          <p:cNvSpPr>
            <a:spLocks noChangeArrowheads="1"/>
          </p:cNvSpPr>
          <p:nvPr/>
        </p:nvSpPr>
        <p:spPr bwMode="auto">
          <a:xfrm>
            <a:off x="3505200" y="4953000"/>
            <a:ext cx="2438400" cy="304800"/>
          </a:xfrm>
          <a:prstGeom prst="rect">
            <a:avLst/>
          </a:prstGeom>
          <a:solidFill>
            <a:srgbClr val="92D050"/>
          </a:solidFill>
          <a:ln w="9525">
            <a:solidFill>
              <a:schemeClr val="tx1"/>
            </a:solidFill>
            <a:miter lim="800000"/>
            <a:headEnd/>
            <a:tailEnd/>
          </a:ln>
        </p:spPr>
        <p:txBody>
          <a:bodyPr wrap="none" anchor="ctr"/>
          <a:lstStyle/>
          <a:p>
            <a:pPr algn="ctr"/>
            <a:r>
              <a:rPr lang="zh-TW" altLang="en-US" b="1" dirty="0">
                <a:ea typeface="標楷體" pitchFamily="65" charset="-120"/>
              </a:rPr>
              <a:t>3.申請額度</a:t>
            </a:r>
          </a:p>
        </p:txBody>
      </p:sp>
      <p:sp>
        <p:nvSpPr>
          <p:cNvPr id="572435" name="Rectangle 20"/>
          <p:cNvSpPr>
            <a:spLocks noChangeArrowheads="1"/>
          </p:cNvSpPr>
          <p:nvPr/>
        </p:nvSpPr>
        <p:spPr bwMode="auto">
          <a:xfrm>
            <a:off x="3505200" y="5334000"/>
            <a:ext cx="2438400" cy="304800"/>
          </a:xfrm>
          <a:prstGeom prst="rect">
            <a:avLst/>
          </a:prstGeom>
          <a:solidFill>
            <a:srgbClr val="92D050"/>
          </a:solidFill>
          <a:ln w="9525">
            <a:solidFill>
              <a:schemeClr val="tx1"/>
            </a:solidFill>
            <a:miter lim="800000"/>
            <a:headEnd/>
            <a:tailEnd/>
          </a:ln>
        </p:spPr>
        <p:txBody>
          <a:bodyPr wrap="none" anchor="ctr"/>
          <a:lstStyle/>
          <a:p>
            <a:pPr algn="ctr"/>
            <a:r>
              <a:rPr lang="zh-TW" altLang="en-US" b="1" dirty="0">
                <a:ea typeface="標楷體" pitchFamily="65" charset="-120"/>
              </a:rPr>
              <a:t>5.審核結果通知</a:t>
            </a:r>
          </a:p>
        </p:txBody>
      </p:sp>
      <p:sp>
        <p:nvSpPr>
          <p:cNvPr id="572436" name="Rectangle 21"/>
          <p:cNvSpPr>
            <a:spLocks noChangeArrowheads="1"/>
          </p:cNvSpPr>
          <p:nvPr/>
        </p:nvSpPr>
        <p:spPr bwMode="auto">
          <a:xfrm>
            <a:off x="3505200" y="5715000"/>
            <a:ext cx="2438400" cy="304800"/>
          </a:xfrm>
          <a:prstGeom prst="rect">
            <a:avLst/>
          </a:prstGeom>
          <a:solidFill>
            <a:srgbClr val="92D050"/>
          </a:solidFill>
          <a:ln w="9525">
            <a:solidFill>
              <a:schemeClr val="tx1"/>
            </a:solidFill>
            <a:miter lim="800000"/>
            <a:headEnd/>
            <a:tailEnd/>
          </a:ln>
        </p:spPr>
        <p:txBody>
          <a:bodyPr wrap="none" anchor="ctr"/>
          <a:lstStyle/>
          <a:p>
            <a:pPr algn="ctr"/>
            <a:r>
              <a:rPr lang="zh-TW" altLang="en-US" b="1" dirty="0">
                <a:ea typeface="標楷體" pitchFamily="65" charset="-120"/>
              </a:rPr>
              <a:t>11.債權移轉</a:t>
            </a:r>
          </a:p>
        </p:txBody>
      </p:sp>
      <p:sp>
        <p:nvSpPr>
          <p:cNvPr id="572437" name="Rectangle 22"/>
          <p:cNvSpPr>
            <a:spLocks noChangeArrowheads="1"/>
          </p:cNvSpPr>
          <p:nvPr/>
        </p:nvSpPr>
        <p:spPr bwMode="auto">
          <a:xfrm>
            <a:off x="3505200" y="6096000"/>
            <a:ext cx="2438400" cy="304800"/>
          </a:xfrm>
          <a:prstGeom prst="rect">
            <a:avLst/>
          </a:prstGeom>
          <a:solidFill>
            <a:srgbClr val="92D050"/>
          </a:solidFill>
          <a:ln w="9525">
            <a:solidFill>
              <a:schemeClr val="tx1"/>
            </a:solidFill>
            <a:miter lim="800000"/>
            <a:headEnd/>
            <a:tailEnd/>
          </a:ln>
        </p:spPr>
        <p:txBody>
          <a:bodyPr wrap="none" anchor="ctr"/>
          <a:lstStyle/>
          <a:p>
            <a:pPr algn="ctr"/>
            <a:r>
              <a:rPr lang="zh-TW" altLang="en-US" b="1">
                <a:ea typeface="標楷體" pitchFamily="65" charset="-120"/>
              </a:rPr>
              <a:t>14.付款</a:t>
            </a:r>
          </a:p>
        </p:txBody>
      </p:sp>
      <p:sp>
        <p:nvSpPr>
          <p:cNvPr id="572438" name="Line 23"/>
          <p:cNvSpPr>
            <a:spLocks noChangeShapeType="1"/>
          </p:cNvSpPr>
          <p:nvPr/>
        </p:nvSpPr>
        <p:spPr bwMode="auto">
          <a:xfrm flipH="1">
            <a:off x="2819400" y="1219200"/>
            <a:ext cx="685800" cy="0"/>
          </a:xfrm>
          <a:prstGeom prst="line">
            <a:avLst/>
          </a:prstGeom>
          <a:noFill/>
          <a:ln w="9525">
            <a:solidFill>
              <a:schemeClr val="tx1"/>
            </a:solidFill>
            <a:round/>
            <a:headEnd/>
            <a:tailEnd type="triangle" w="med" len="med"/>
          </a:ln>
        </p:spPr>
        <p:txBody>
          <a:bodyPr wrap="none"/>
          <a:lstStyle/>
          <a:p>
            <a:endParaRPr lang="zh-TW" altLang="en-US"/>
          </a:p>
        </p:txBody>
      </p:sp>
      <p:sp>
        <p:nvSpPr>
          <p:cNvPr id="572439" name="Line 24"/>
          <p:cNvSpPr>
            <a:spLocks noChangeShapeType="1"/>
          </p:cNvSpPr>
          <p:nvPr/>
        </p:nvSpPr>
        <p:spPr bwMode="auto">
          <a:xfrm>
            <a:off x="5791200" y="1219200"/>
            <a:ext cx="914400" cy="0"/>
          </a:xfrm>
          <a:prstGeom prst="line">
            <a:avLst/>
          </a:prstGeom>
          <a:noFill/>
          <a:ln w="9525">
            <a:solidFill>
              <a:schemeClr val="tx1"/>
            </a:solidFill>
            <a:round/>
            <a:headEnd/>
            <a:tailEnd type="triangle" w="med" len="med"/>
          </a:ln>
        </p:spPr>
        <p:txBody>
          <a:bodyPr wrap="none"/>
          <a:lstStyle/>
          <a:p>
            <a:endParaRPr lang="zh-TW" altLang="en-US"/>
          </a:p>
        </p:txBody>
      </p:sp>
      <p:sp>
        <p:nvSpPr>
          <p:cNvPr id="572440" name="Line 25"/>
          <p:cNvSpPr>
            <a:spLocks noChangeShapeType="1"/>
          </p:cNvSpPr>
          <p:nvPr/>
        </p:nvSpPr>
        <p:spPr bwMode="auto">
          <a:xfrm>
            <a:off x="2819400" y="1600200"/>
            <a:ext cx="685800" cy="0"/>
          </a:xfrm>
          <a:prstGeom prst="line">
            <a:avLst/>
          </a:prstGeom>
          <a:noFill/>
          <a:ln w="9525">
            <a:solidFill>
              <a:schemeClr val="tx1"/>
            </a:solidFill>
            <a:round/>
            <a:headEnd/>
            <a:tailEnd/>
          </a:ln>
        </p:spPr>
        <p:txBody>
          <a:bodyPr wrap="none"/>
          <a:lstStyle/>
          <a:p>
            <a:endParaRPr lang="zh-TW" altLang="en-US"/>
          </a:p>
        </p:txBody>
      </p:sp>
      <p:sp>
        <p:nvSpPr>
          <p:cNvPr id="572441" name="Line 26"/>
          <p:cNvSpPr>
            <a:spLocks noChangeShapeType="1"/>
          </p:cNvSpPr>
          <p:nvPr/>
        </p:nvSpPr>
        <p:spPr bwMode="auto">
          <a:xfrm>
            <a:off x="5791200" y="1600200"/>
            <a:ext cx="914400" cy="0"/>
          </a:xfrm>
          <a:prstGeom prst="line">
            <a:avLst/>
          </a:prstGeom>
          <a:noFill/>
          <a:ln w="9525">
            <a:solidFill>
              <a:schemeClr val="tx1"/>
            </a:solidFill>
            <a:round/>
            <a:headEnd/>
            <a:tailEnd type="triangle" w="med" len="med"/>
          </a:ln>
        </p:spPr>
        <p:txBody>
          <a:bodyPr wrap="none"/>
          <a:lstStyle/>
          <a:p>
            <a:endParaRPr lang="zh-TW" altLang="en-US"/>
          </a:p>
        </p:txBody>
      </p:sp>
      <p:sp>
        <p:nvSpPr>
          <p:cNvPr id="572442" name="Line 27"/>
          <p:cNvSpPr>
            <a:spLocks noChangeShapeType="1"/>
          </p:cNvSpPr>
          <p:nvPr/>
        </p:nvSpPr>
        <p:spPr bwMode="auto">
          <a:xfrm>
            <a:off x="609600" y="1752600"/>
            <a:ext cx="0" cy="685800"/>
          </a:xfrm>
          <a:prstGeom prst="line">
            <a:avLst/>
          </a:prstGeom>
          <a:noFill/>
          <a:ln w="9525">
            <a:solidFill>
              <a:schemeClr val="tx1"/>
            </a:solidFill>
            <a:round/>
            <a:headEnd/>
            <a:tailEnd/>
          </a:ln>
        </p:spPr>
        <p:txBody>
          <a:bodyPr wrap="none"/>
          <a:lstStyle/>
          <a:p>
            <a:endParaRPr lang="zh-TW" altLang="en-US"/>
          </a:p>
        </p:txBody>
      </p:sp>
      <p:sp>
        <p:nvSpPr>
          <p:cNvPr id="572443" name="Line 28"/>
          <p:cNvSpPr>
            <a:spLocks noChangeShapeType="1"/>
          </p:cNvSpPr>
          <p:nvPr/>
        </p:nvSpPr>
        <p:spPr bwMode="auto">
          <a:xfrm>
            <a:off x="609600" y="4495800"/>
            <a:ext cx="0" cy="457200"/>
          </a:xfrm>
          <a:prstGeom prst="line">
            <a:avLst/>
          </a:prstGeom>
          <a:noFill/>
          <a:ln w="9525">
            <a:solidFill>
              <a:schemeClr val="tx1"/>
            </a:solidFill>
            <a:round/>
            <a:headEnd/>
            <a:tailEnd type="triangle" w="med" len="med"/>
          </a:ln>
        </p:spPr>
        <p:txBody>
          <a:bodyPr wrap="none"/>
          <a:lstStyle/>
          <a:p>
            <a:endParaRPr lang="zh-TW" altLang="en-US"/>
          </a:p>
        </p:txBody>
      </p:sp>
      <p:sp>
        <p:nvSpPr>
          <p:cNvPr id="572444" name="Line 29"/>
          <p:cNvSpPr>
            <a:spLocks noChangeShapeType="1"/>
          </p:cNvSpPr>
          <p:nvPr/>
        </p:nvSpPr>
        <p:spPr bwMode="auto">
          <a:xfrm flipV="1">
            <a:off x="990600" y="4495800"/>
            <a:ext cx="0" cy="381000"/>
          </a:xfrm>
          <a:prstGeom prst="line">
            <a:avLst/>
          </a:prstGeom>
          <a:noFill/>
          <a:ln w="9525">
            <a:solidFill>
              <a:schemeClr val="tx1"/>
            </a:solidFill>
            <a:round/>
            <a:headEnd/>
            <a:tailEnd/>
          </a:ln>
        </p:spPr>
        <p:txBody>
          <a:bodyPr wrap="none"/>
          <a:lstStyle/>
          <a:p>
            <a:endParaRPr lang="zh-TW" altLang="en-US"/>
          </a:p>
        </p:txBody>
      </p:sp>
      <p:sp>
        <p:nvSpPr>
          <p:cNvPr id="572445" name="Line 30"/>
          <p:cNvSpPr>
            <a:spLocks noChangeShapeType="1"/>
          </p:cNvSpPr>
          <p:nvPr/>
        </p:nvSpPr>
        <p:spPr bwMode="auto">
          <a:xfrm flipV="1">
            <a:off x="990600" y="1752600"/>
            <a:ext cx="0" cy="685800"/>
          </a:xfrm>
          <a:prstGeom prst="line">
            <a:avLst/>
          </a:prstGeom>
          <a:noFill/>
          <a:ln w="9525">
            <a:solidFill>
              <a:schemeClr val="tx1"/>
            </a:solidFill>
            <a:round/>
            <a:headEnd/>
            <a:tailEnd type="triangle" w="med" len="med"/>
          </a:ln>
        </p:spPr>
        <p:txBody>
          <a:bodyPr wrap="none"/>
          <a:lstStyle/>
          <a:p>
            <a:endParaRPr lang="zh-TW" altLang="en-US"/>
          </a:p>
        </p:txBody>
      </p:sp>
      <p:sp>
        <p:nvSpPr>
          <p:cNvPr id="572446" name="Line 31"/>
          <p:cNvSpPr>
            <a:spLocks noChangeShapeType="1"/>
          </p:cNvSpPr>
          <p:nvPr/>
        </p:nvSpPr>
        <p:spPr bwMode="auto">
          <a:xfrm>
            <a:off x="1371600" y="1752600"/>
            <a:ext cx="0" cy="685800"/>
          </a:xfrm>
          <a:prstGeom prst="line">
            <a:avLst/>
          </a:prstGeom>
          <a:noFill/>
          <a:ln w="9525">
            <a:solidFill>
              <a:schemeClr val="tx1"/>
            </a:solidFill>
            <a:round/>
            <a:headEnd/>
            <a:tailEnd/>
          </a:ln>
        </p:spPr>
        <p:txBody>
          <a:bodyPr wrap="none"/>
          <a:lstStyle/>
          <a:p>
            <a:endParaRPr lang="zh-TW" altLang="en-US"/>
          </a:p>
        </p:txBody>
      </p:sp>
      <p:sp>
        <p:nvSpPr>
          <p:cNvPr id="572447" name="Line 32"/>
          <p:cNvSpPr>
            <a:spLocks noChangeShapeType="1"/>
          </p:cNvSpPr>
          <p:nvPr/>
        </p:nvSpPr>
        <p:spPr bwMode="auto">
          <a:xfrm>
            <a:off x="1371600" y="4572000"/>
            <a:ext cx="0" cy="381000"/>
          </a:xfrm>
          <a:prstGeom prst="line">
            <a:avLst/>
          </a:prstGeom>
          <a:noFill/>
          <a:ln w="9525">
            <a:solidFill>
              <a:schemeClr val="tx1"/>
            </a:solidFill>
            <a:round/>
            <a:headEnd/>
            <a:tailEnd type="triangle" w="med" len="med"/>
          </a:ln>
        </p:spPr>
        <p:txBody>
          <a:bodyPr wrap="none"/>
          <a:lstStyle/>
          <a:p>
            <a:endParaRPr lang="zh-TW" altLang="en-US"/>
          </a:p>
        </p:txBody>
      </p:sp>
      <p:sp>
        <p:nvSpPr>
          <p:cNvPr id="572448" name="Line 33"/>
          <p:cNvSpPr>
            <a:spLocks noChangeShapeType="1"/>
          </p:cNvSpPr>
          <p:nvPr/>
        </p:nvSpPr>
        <p:spPr bwMode="auto">
          <a:xfrm>
            <a:off x="1828800" y="1752600"/>
            <a:ext cx="0" cy="685800"/>
          </a:xfrm>
          <a:prstGeom prst="line">
            <a:avLst/>
          </a:prstGeom>
          <a:noFill/>
          <a:ln w="9525">
            <a:solidFill>
              <a:schemeClr val="tx1"/>
            </a:solidFill>
            <a:round/>
            <a:headEnd/>
            <a:tailEnd/>
          </a:ln>
        </p:spPr>
        <p:txBody>
          <a:bodyPr wrap="none"/>
          <a:lstStyle/>
          <a:p>
            <a:endParaRPr lang="zh-TW" altLang="en-US"/>
          </a:p>
        </p:txBody>
      </p:sp>
      <p:sp>
        <p:nvSpPr>
          <p:cNvPr id="572449" name="Line 34"/>
          <p:cNvSpPr>
            <a:spLocks noChangeShapeType="1"/>
          </p:cNvSpPr>
          <p:nvPr/>
        </p:nvSpPr>
        <p:spPr bwMode="auto">
          <a:xfrm>
            <a:off x="1828800" y="4495800"/>
            <a:ext cx="0" cy="457200"/>
          </a:xfrm>
          <a:prstGeom prst="line">
            <a:avLst/>
          </a:prstGeom>
          <a:noFill/>
          <a:ln w="9525">
            <a:solidFill>
              <a:schemeClr val="tx1"/>
            </a:solidFill>
            <a:round/>
            <a:headEnd/>
            <a:tailEnd type="triangle" w="med" len="med"/>
          </a:ln>
        </p:spPr>
        <p:txBody>
          <a:bodyPr wrap="none"/>
          <a:lstStyle/>
          <a:p>
            <a:endParaRPr lang="zh-TW" altLang="en-US"/>
          </a:p>
        </p:txBody>
      </p:sp>
      <p:sp>
        <p:nvSpPr>
          <p:cNvPr id="572450" name="Line 35"/>
          <p:cNvSpPr>
            <a:spLocks noChangeShapeType="1"/>
          </p:cNvSpPr>
          <p:nvPr/>
        </p:nvSpPr>
        <p:spPr bwMode="auto">
          <a:xfrm flipV="1">
            <a:off x="2209800" y="4495800"/>
            <a:ext cx="0" cy="457200"/>
          </a:xfrm>
          <a:prstGeom prst="line">
            <a:avLst/>
          </a:prstGeom>
          <a:noFill/>
          <a:ln w="9525">
            <a:solidFill>
              <a:schemeClr val="tx1"/>
            </a:solidFill>
            <a:round/>
            <a:headEnd/>
            <a:tailEnd/>
          </a:ln>
        </p:spPr>
        <p:txBody>
          <a:bodyPr wrap="none"/>
          <a:lstStyle/>
          <a:p>
            <a:endParaRPr lang="zh-TW" altLang="en-US"/>
          </a:p>
        </p:txBody>
      </p:sp>
      <p:sp>
        <p:nvSpPr>
          <p:cNvPr id="572451" name="Line 36"/>
          <p:cNvSpPr>
            <a:spLocks noChangeShapeType="1"/>
          </p:cNvSpPr>
          <p:nvPr/>
        </p:nvSpPr>
        <p:spPr bwMode="auto">
          <a:xfrm flipV="1">
            <a:off x="2209800" y="1752600"/>
            <a:ext cx="0" cy="685800"/>
          </a:xfrm>
          <a:prstGeom prst="line">
            <a:avLst/>
          </a:prstGeom>
          <a:noFill/>
          <a:ln w="9525">
            <a:solidFill>
              <a:schemeClr val="tx1"/>
            </a:solidFill>
            <a:round/>
            <a:headEnd/>
            <a:tailEnd type="triangle" w="med" len="med"/>
          </a:ln>
        </p:spPr>
        <p:txBody>
          <a:bodyPr wrap="none"/>
          <a:lstStyle/>
          <a:p>
            <a:endParaRPr lang="zh-TW" altLang="en-US"/>
          </a:p>
        </p:txBody>
      </p:sp>
      <p:sp>
        <p:nvSpPr>
          <p:cNvPr id="572452" name="Line 37"/>
          <p:cNvSpPr>
            <a:spLocks noChangeShapeType="1"/>
          </p:cNvSpPr>
          <p:nvPr/>
        </p:nvSpPr>
        <p:spPr bwMode="auto">
          <a:xfrm flipV="1">
            <a:off x="2590800" y="4495800"/>
            <a:ext cx="0" cy="457200"/>
          </a:xfrm>
          <a:prstGeom prst="line">
            <a:avLst/>
          </a:prstGeom>
          <a:noFill/>
          <a:ln w="9525">
            <a:solidFill>
              <a:schemeClr val="tx1"/>
            </a:solidFill>
            <a:round/>
            <a:headEnd/>
            <a:tailEnd/>
          </a:ln>
        </p:spPr>
        <p:txBody>
          <a:bodyPr wrap="none"/>
          <a:lstStyle/>
          <a:p>
            <a:endParaRPr lang="zh-TW" altLang="en-US"/>
          </a:p>
        </p:txBody>
      </p:sp>
      <p:sp>
        <p:nvSpPr>
          <p:cNvPr id="572453" name="Line 38"/>
          <p:cNvSpPr>
            <a:spLocks noChangeShapeType="1"/>
          </p:cNvSpPr>
          <p:nvPr/>
        </p:nvSpPr>
        <p:spPr bwMode="auto">
          <a:xfrm flipV="1">
            <a:off x="2590800" y="1752600"/>
            <a:ext cx="0" cy="685800"/>
          </a:xfrm>
          <a:prstGeom prst="line">
            <a:avLst/>
          </a:prstGeom>
          <a:noFill/>
          <a:ln w="9525">
            <a:solidFill>
              <a:schemeClr val="tx1"/>
            </a:solidFill>
            <a:round/>
            <a:headEnd/>
            <a:tailEnd type="triangle" w="med" len="med"/>
          </a:ln>
        </p:spPr>
        <p:txBody>
          <a:bodyPr wrap="none"/>
          <a:lstStyle/>
          <a:p>
            <a:endParaRPr lang="zh-TW" altLang="en-US"/>
          </a:p>
        </p:txBody>
      </p:sp>
      <p:sp>
        <p:nvSpPr>
          <p:cNvPr id="572454" name="Line 39"/>
          <p:cNvSpPr>
            <a:spLocks noChangeShapeType="1"/>
          </p:cNvSpPr>
          <p:nvPr/>
        </p:nvSpPr>
        <p:spPr bwMode="auto">
          <a:xfrm>
            <a:off x="2819400" y="5105400"/>
            <a:ext cx="685800" cy="0"/>
          </a:xfrm>
          <a:prstGeom prst="line">
            <a:avLst/>
          </a:prstGeom>
          <a:noFill/>
          <a:ln w="9525">
            <a:solidFill>
              <a:schemeClr val="tx1"/>
            </a:solidFill>
            <a:round/>
            <a:headEnd/>
            <a:tailEnd/>
          </a:ln>
        </p:spPr>
        <p:txBody>
          <a:bodyPr wrap="none"/>
          <a:lstStyle/>
          <a:p>
            <a:endParaRPr lang="zh-TW" altLang="en-US"/>
          </a:p>
        </p:txBody>
      </p:sp>
      <p:sp>
        <p:nvSpPr>
          <p:cNvPr id="572455" name="Line 40"/>
          <p:cNvSpPr>
            <a:spLocks noChangeShapeType="1"/>
          </p:cNvSpPr>
          <p:nvPr/>
        </p:nvSpPr>
        <p:spPr bwMode="auto">
          <a:xfrm>
            <a:off x="5943600" y="5105400"/>
            <a:ext cx="762000" cy="0"/>
          </a:xfrm>
          <a:prstGeom prst="line">
            <a:avLst/>
          </a:prstGeom>
          <a:noFill/>
          <a:ln w="9525">
            <a:solidFill>
              <a:schemeClr val="tx1"/>
            </a:solidFill>
            <a:round/>
            <a:headEnd/>
            <a:tailEnd type="triangle" w="med" len="med"/>
          </a:ln>
        </p:spPr>
        <p:txBody>
          <a:bodyPr wrap="none"/>
          <a:lstStyle/>
          <a:p>
            <a:endParaRPr lang="zh-TW" altLang="en-US"/>
          </a:p>
        </p:txBody>
      </p:sp>
      <p:sp>
        <p:nvSpPr>
          <p:cNvPr id="572456" name="Line 41"/>
          <p:cNvSpPr>
            <a:spLocks noChangeShapeType="1"/>
          </p:cNvSpPr>
          <p:nvPr/>
        </p:nvSpPr>
        <p:spPr bwMode="auto">
          <a:xfrm flipH="1">
            <a:off x="2743200" y="5486400"/>
            <a:ext cx="762000" cy="0"/>
          </a:xfrm>
          <a:prstGeom prst="line">
            <a:avLst/>
          </a:prstGeom>
          <a:noFill/>
          <a:ln w="9525">
            <a:solidFill>
              <a:schemeClr val="tx1"/>
            </a:solidFill>
            <a:round/>
            <a:headEnd/>
            <a:tailEnd type="triangle" w="med" len="med"/>
          </a:ln>
        </p:spPr>
        <p:txBody>
          <a:bodyPr wrap="none"/>
          <a:lstStyle/>
          <a:p>
            <a:endParaRPr lang="zh-TW" altLang="en-US"/>
          </a:p>
        </p:txBody>
      </p:sp>
      <p:sp>
        <p:nvSpPr>
          <p:cNvPr id="572457" name="Line 42"/>
          <p:cNvSpPr>
            <a:spLocks noChangeShapeType="1"/>
          </p:cNvSpPr>
          <p:nvPr/>
        </p:nvSpPr>
        <p:spPr bwMode="auto">
          <a:xfrm flipH="1">
            <a:off x="5943600" y="5486400"/>
            <a:ext cx="762000" cy="0"/>
          </a:xfrm>
          <a:prstGeom prst="line">
            <a:avLst/>
          </a:prstGeom>
          <a:noFill/>
          <a:ln w="9525">
            <a:solidFill>
              <a:schemeClr val="tx1"/>
            </a:solidFill>
            <a:round/>
            <a:headEnd/>
            <a:tailEnd/>
          </a:ln>
        </p:spPr>
        <p:txBody>
          <a:bodyPr wrap="none"/>
          <a:lstStyle/>
          <a:p>
            <a:endParaRPr lang="zh-TW" altLang="en-US"/>
          </a:p>
        </p:txBody>
      </p:sp>
      <p:sp>
        <p:nvSpPr>
          <p:cNvPr id="572458" name="Line 43"/>
          <p:cNvSpPr>
            <a:spLocks noChangeShapeType="1"/>
          </p:cNvSpPr>
          <p:nvPr/>
        </p:nvSpPr>
        <p:spPr bwMode="auto">
          <a:xfrm>
            <a:off x="2743200" y="5867400"/>
            <a:ext cx="762000" cy="0"/>
          </a:xfrm>
          <a:prstGeom prst="line">
            <a:avLst/>
          </a:prstGeom>
          <a:noFill/>
          <a:ln w="9525">
            <a:solidFill>
              <a:schemeClr val="tx1"/>
            </a:solidFill>
            <a:round/>
            <a:headEnd/>
            <a:tailEnd/>
          </a:ln>
        </p:spPr>
        <p:txBody>
          <a:bodyPr wrap="none"/>
          <a:lstStyle/>
          <a:p>
            <a:endParaRPr lang="zh-TW" altLang="en-US"/>
          </a:p>
        </p:txBody>
      </p:sp>
      <p:sp>
        <p:nvSpPr>
          <p:cNvPr id="572459" name="Line 44"/>
          <p:cNvSpPr>
            <a:spLocks noChangeShapeType="1"/>
          </p:cNvSpPr>
          <p:nvPr/>
        </p:nvSpPr>
        <p:spPr bwMode="auto">
          <a:xfrm>
            <a:off x="5943600" y="5867400"/>
            <a:ext cx="762000" cy="0"/>
          </a:xfrm>
          <a:prstGeom prst="line">
            <a:avLst/>
          </a:prstGeom>
          <a:noFill/>
          <a:ln w="9525">
            <a:solidFill>
              <a:schemeClr val="tx1"/>
            </a:solidFill>
            <a:round/>
            <a:headEnd/>
            <a:tailEnd type="triangle" w="med" len="med"/>
          </a:ln>
        </p:spPr>
        <p:txBody>
          <a:bodyPr wrap="none"/>
          <a:lstStyle/>
          <a:p>
            <a:endParaRPr lang="zh-TW" altLang="en-US"/>
          </a:p>
        </p:txBody>
      </p:sp>
      <p:sp>
        <p:nvSpPr>
          <p:cNvPr id="572460" name="Line 45"/>
          <p:cNvSpPr>
            <a:spLocks noChangeShapeType="1"/>
          </p:cNvSpPr>
          <p:nvPr/>
        </p:nvSpPr>
        <p:spPr bwMode="auto">
          <a:xfrm flipH="1">
            <a:off x="5943600" y="6248400"/>
            <a:ext cx="762000" cy="0"/>
          </a:xfrm>
          <a:prstGeom prst="line">
            <a:avLst/>
          </a:prstGeom>
          <a:noFill/>
          <a:ln w="9525">
            <a:solidFill>
              <a:schemeClr val="tx1"/>
            </a:solidFill>
            <a:round/>
            <a:headEnd/>
            <a:tailEnd/>
          </a:ln>
        </p:spPr>
        <p:txBody>
          <a:bodyPr wrap="none"/>
          <a:lstStyle/>
          <a:p>
            <a:endParaRPr lang="zh-TW" altLang="en-US"/>
          </a:p>
        </p:txBody>
      </p:sp>
      <p:sp>
        <p:nvSpPr>
          <p:cNvPr id="572461" name="Line 46"/>
          <p:cNvSpPr>
            <a:spLocks noChangeShapeType="1"/>
          </p:cNvSpPr>
          <p:nvPr/>
        </p:nvSpPr>
        <p:spPr bwMode="auto">
          <a:xfrm flipH="1">
            <a:off x="2743200" y="6248400"/>
            <a:ext cx="762000" cy="0"/>
          </a:xfrm>
          <a:prstGeom prst="line">
            <a:avLst/>
          </a:prstGeom>
          <a:noFill/>
          <a:ln w="9525">
            <a:solidFill>
              <a:schemeClr val="tx1"/>
            </a:solidFill>
            <a:round/>
            <a:headEnd/>
            <a:tailEnd type="triangle" w="med" len="med"/>
          </a:ln>
        </p:spPr>
        <p:txBody>
          <a:bodyPr wrap="none"/>
          <a:lstStyle/>
          <a:p>
            <a:endParaRPr lang="zh-TW" altLang="en-US"/>
          </a:p>
        </p:txBody>
      </p:sp>
      <p:sp>
        <p:nvSpPr>
          <p:cNvPr id="572462" name="Line 47"/>
          <p:cNvSpPr>
            <a:spLocks noChangeShapeType="1"/>
          </p:cNvSpPr>
          <p:nvPr/>
        </p:nvSpPr>
        <p:spPr bwMode="auto">
          <a:xfrm flipV="1">
            <a:off x="7010400" y="4495800"/>
            <a:ext cx="0" cy="381000"/>
          </a:xfrm>
          <a:prstGeom prst="line">
            <a:avLst/>
          </a:prstGeom>
          <a:noFill/>
          <a:ln w="9525">
            <a:solidFill>
              <a:schemeClr val="tx1"/>
            </a:solidFill>
            <a:round/>
            <a:headEnd/>
            <a:tailEnd/>
          </a:ln>
        </p:spPr>
        <p:txBody>
          <a:bodyPr wrap="none"/>
          <a:lstStyle/>
          <a:p>
            <a:endParaRPr lang="zh-TW" altLang="en-US"/>
          </a:p>
        </p:txBody>
      </p:sp>
      <p:sp>
        <p:nvSpPr>
          <p:cNvPr id="572463" name="Line 48"/>
          <p:cNvSpPr>
            <a:spLocks noChangeShapeType="1"/>
          </p:cNvSpPr>
          <p:nvPr/>
        </p:nvSpPr>
        <p:spPr bwMode="auto">
          <a:xfrm flipV="1">
            <a:off x="7010400" y="1752600"/>
            <a:ext cx="0" cy="685800"/>
          </a:xfrm>
          <a:prstGeom prst="line">
            <a:avLst/>
          </a:prstGeom>
          <a:noFill/>
          <a:ln w="9525">
            <a:solidFill>
              <a:schemeClr val="tx1"/>
            </a:solidFill>
            <a:round/>
            <a:headEnd/>
            <a:tailEnd type="triangle" w="med" len="med"/>
          </a:ln>
        </p:spPr>
        <p:txBody>
          <a:bodyPr wrap="none"/>
          <a:lstStyle/>
          <a:p>
            <a:endParaRPr lang="zh-TW" altLang="en-US"/>
          </a:p>
        </p:txBody>
      </p:sp>
      <p:sp>
        <p:nvSpPr>
          <p:cNvPr id="572464" name="Line 49"/>
          <p:cNvSpPr>
            <a:spLocks noChangeShapeType="1"/>
          </p:cNvSpPr>
          <p:nvPr/>
        </p:nvSpPr>
        <p:spPr bwMode="auto">
          <a:xfrm flipV="1">
            <a:off x="7391400" y="4495800"/>
            <a:ext cx="0" cy="381000"/>
          </a:xfrm>
          <a:prstGeom prst="line">
            <a:avLst/>
          </a:prstGeom>
          <a:noFill/>
          <a:ln w="9525">
            <a:solidFill>
              <a:schemeClr val="tx1"/>
            </a:solidFill>
            <a:round/>
            <a:headEnd/>
            <a:tailEnd/>
          </a:ln>
        </p:spPr>
        <p:txBody>
          <a:bodyPr wrap="none"/>
          <a:lstStyle/>
          <a:p>
            <a:endParaRPr lang="zh-TW" altLang="en-US"/>
          </a:p>
        </p:txBody>
      </p:sp>
      <p:sp>
        <p:nvSpPr>
          <p:cNvPr id="572465" name="Line 50"/>
          <p:cNvSpPr>
            <a:spLocks noChangeShapeType="1"/>
          </p:cNvSpPr>
          <p:nvPr/>
        </p:nvSpPr>
        <p:spPr bwMode="auto">
          <a:xfrm flipV="1">
            <a:off x="7391400" y="1752600"/>
            <a:ext cx="0" cy="685800"/>
          </a:xfrm>
          <a:prstGeom prst="line">
            <a:avLst/>
          </a:prstGeom>
          <a:noFill/>
          <a:ln w="9525">
            <a:solidFill>
              <a:schemeClr val="tx1"/>
            </a:solidFill>
            <a:round/>
            <a:headEnd/>
            <a:tailEnd type="triangle" w="med" len="med"/>
          </a:ln>
        </p:spPr>
        <p:txBody>
          <a:bodyPr wrap="none"/>
          <a:lstStyle/>
          <a:p>
            <a:endParaRPr lang="zh-TW" altLang="en-US"/>
          </a:p>
        </p:txBody>
      </p:sp>
      <p:sp>
        <p:nvSpPr>
          <p:cNvPr id="572466" name="Line 51"/>
          <p:cNvSpPr>
            <a:spLocks noChangeShapeType="1"/>
          </p:cNvSpPr>
          <p:nvPr/>
        </p:nvSpPr>
        <p:spPr bwMode="auto">
          <a:xfrm>
            <a:off x="7848600" y="1752600"/>
            <a:ext cx="0" cy="685800"/>
          </a:xfrm>
          <a:prstGeom prst="line">
            <a:avLst/>
          </a:prstGeom>
          <a:noFill/>
          <a:ln w="9525">
            <a:solidFill>
              <a:schemeClr val="tx1"/>
            </a:solidFill>
            <a:round/>
            <a:headEnd/>
            <a:tailEnd/>
          </a:ln>
        </p:spPr>
        <p:txBody>
          <a:bodyPr wrap="none"/>
          <a:lstStyle/>
          <a:p>
            <a:endParaRPr lang="zh-TW" altLang="en-US"/>
          </a:p>
        </p:txBody>
      </p:sp>
      <p:sp>
        <p:nvSpPr>
          <p:cNvPr id="572467" name="Line 52"/>
          <p:cNvSpPr>
            <a:spLocks noChangeShapeType="1"/>
          </p:cNvSpPr>
          <p:nvPr/>
        </p:nvSpPr>
        <p:spPr bwMode="auto">
          <a:xfrm>
            <a:off x="7848600" y="4572000"/>
            <a:ext cx="0" cy="381000"/>
          </a:xfrm>
          <a:prstGeom prst="line">
            <a:avLst/>
          </a:prstGeom>
          <a:noFill/>
          <a:ln w="9525">
            <a:solidFill>
              <a:schemeClr val="tx1"/>
            </a:solidFill>
            <a:round/>
            <a:headEnd/>
            <a:tailEnd type="triangle" w="med" len="med"/>
          </a:ln>
        </p:spPr>
        <p:txBody>
          <a:bodyPr wrap="none"/>
          <a:lstStyle/>
          <a:p>
            <a:endParaRPr lang="zh-TW" altLang="en-US"/>
          </a:p>
        </p:txBody>
      </p:sp>
      <p:sp>
        <p:nvSpPr>
          <p:cNvPr id="52" name="投影片編號版面配置區 51"/>
          <p:cNvSpPr>
            <a:spLocks noGrp="1"/>
          </p:cNvSpPr>
          <p:nvPr>
            <p:ph type="sldNum" sz="quarter" idx="12"/>
          </p:nvPr>
        </p:nvSpPr>
        <p:spPr/>
        <p:txBody>
          <a:bodyPr/>
          <a:lstStyle/>
          <a:p>
            <a:fld id="{12D423E9-5AD9-49D9-8F0C-CDC9C9650DC8}" type="slidenum">
              <a:rPr lang="zh-TW" altLang="en-US" smtClean="0"/>
              <a:pPr/>
              <a:t>413</a:t>
            </a:fld>
            <a:endParaRPr lang="zh-TW" altLang="en-US"/>
          </a:p>
        </p:txBody>
      </p:sp>
      <p:sp>
        <p:nvSpPr>
          <p:cNvPr id="53" name="向左箭號 52"/>
          <p:cNvSpPr/>
          <p:nvPr/>
        </p:nvSpPr>
        <p:spPr>
          <a:xfrm>
            <a:off x="6770914" y="6335486"/>
            <a:ext cx="233975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latin typeface="Times New Roman" panose="02020603050405020304" pitchFamily="18" charset="0"/>
                <a:ea typeface="+mj-ea"/>
                <a:cs typeface="Times New Roman" panose="02020603050405020304" pitchFamily="18" charset="0"/>
              </a:rPr>
              <a:t>Paragraph 3 END</a:t>
            </a:r>
          </a:p>
        </p:txBody>
      </p:sp>
    </p:spTree>
    <p:extLst>
      <p:ext uri="{BB962C8B-B14F-4D97-AF65-F5344CB8AC3E}">
        <p14:creationId xmlns:p14="http://schemas.microsoft.com/office/powerpoint/2010/main" xmlns="" val="2945742070"/>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標楷體" pitchFamily="65" charset="-120"/>
              </a:rPr>
              <a:t>CH5-</a:t>
            </a:r>
            <a:r>
              <a:rPr lang="zh-TW" altLang="zh-TW" sz="3600" b="1" dirty="0">
                <a:solidFill>
                  <a:schemeClr val="bg1"/>
                </a:solidFill>
                <a:ea typeface="+mj-ea"/>
                <a:cs typeface="Times New Roman" panose="02020603050405020304" pitchFamily="18" charset="0"/>
              </a:rPr>
              <a:t>國際貨物運輸</a:t>
            </a:r>
            <a:endParaRPr lang="en-US" altLang="zh-TW" sz="3600" b="1" dirty="0" smtClean="0">
              <a:solidFill>
                <a:schemeClr val="bg1"/>
              </a:solidFill>
              <a:ea typeface="+mj-ea"/>
              <a:cs typeface="Times New Roman" panose="02020603050405020304" pitchFamily="18" charset="0"/>
            </a:endParaRPr>
          </a:p>
          <a:p>
            <a:pPr algn="ctr" eaLnBrk="1" hangingPunct="1"/>
            <a:r>
              <a:rPr kumimoji="0" lang="en-US" altLang="zh-TW" sz="3600" b="1" dirty="0" smtClean="0">
                <a:solidFill>
                  <a:schemeClr val="bg1"/>
                </a:solidFill>
                <a:ea typeface="+mj-ea"/>
                <a:cs typeface="Times New Roman" panose="02020603050405020304" pitchFamily="18" charset="0"/>
              </a:rPr>
              <a:t>-1.</a:t>
            </a:r>
            <a:r>
              <a:rPr lang="zh-TW" altLang="zh-TW" sz="3600" b="1" dirty="0">
                <a:solidFill>
                  <a:schemeClr val="bg1"/>
                </a:solidFill>
                <a:ea typeface="+mn-ea"/>
                <a:cs typeface="Times New Roman" panose="02020603050405020304" pitchFamily="18" charset="0"/>
              </a:rPr>
              <a:t>定期船裝運</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414</a:t>
            </a:fld>
            <a:endParaRPr lang="zh-TW" altLang="en-US"/>
          </a:p>
        </p:txBody>
      </p:sp>
    </p:spTree>
    <p:extLst>
      <p:ext uri="{BB962C8B-B14F-4D97-AF65-F5344CB8AC3E}">
        <p14:creationId xmlns:p14="http://schemas.microsoft.com/office/powerpoint/2010/main" xmlns="" val="2731057723"/>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415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運送人與承攬運送人之</a:t>
            </a:r>
            <a:r>
              <a:rPr lang="zh-TW" altLang="zh-TW" sz="3200" b="1" dirty="0" smtClean="0"/>
              <a:t>定義</a:t>
            </a:r>
            <a:endParaRPr lang="en-US" altLang="zh-TW" sz="3200" b="1" dirty="0" smtClean="0"/>
          </a:p>
          <a:p>
            <a:r>
              <a:rPr lang="zh-TW" altLang="zh-TW" sz="3200" b="1" dirty="0"/>
              <a:t>定期船運輸之特性與</a:t>
            </a:r>
            <a:r>
              <a:rPr lang="zh-TW" altLang="zh-TW" sz="3200" b="1" dirty="0" smtClean="0"/>
              <a:t>優缺點</a:t>
            </a:r>
            <a:endParaRPr lang="en-US" altLang="zh-TW" sz="3200" b="1" dirty="0" smtClean="0"/>
          </a:p>
          <a:p>
            <a:r>
              <a:rPr lang="zh-TW" altLang="zh-TW" sz="3200" b="1" dirty="0"/>
              <a:t>定期船運輸</a:t>
            </a:r>
            <a:r>
              <a:rPr lang="zh-TW" altLang="zh-TW" sz="3200" b="1" dirty="0" smtClean="0"/>
              <a:t>方式</a:t>
            </a:r>
            <a:endParaRPr lang="en-US" altLang="zh-TW" sz="3200" b="1" dirty="0" smtClean="0"/>
          </a:p>
          <a:p>
            <a:r>
              <a:rPr lang="zh-TW" altLang="zh-TW" sz="3200" b="1" dirty="0"/>
              <a:t>貨櫃輪與傳統船之比較</a:t>
            </a:r>
            <a:endParaRPr lang="zh-TW" altLang="en-US" sz="3200" dirty="0"/>
          </a:p>
        </p:txBody>
      </p:sp>
    </p:spTree>
    <p:extLst>
      <p:ext uri="{BB962C8B-B14F-4D97-AF65-F5344CB8AC3E}">
        <p14:creationId xmlns:p14="http://schemas.microsoft.com/office/powerpoint/2010/main" xmlns="" val="3039128933"/>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8983"/>
            <a:ext cx="8229600" cy="990600"/>
          </a:xfrm>
        </p:spPr>
        <p:txBody>
          <a:bodyPr>
            <a:normAutofit/>
          </a:bodyPr>
          <a:lstStyle/>
          <a:p>
            <a:pPr algn="ctr"/>
            <a:r>
              <a:rPr lang="zh-TW" altLang="zh-TW" sz="4000" b="1" dirty="0"/>
              <a:t>運送人</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416</a:t>
            </a:fld>
            <a:endParaRPr lang="zh-TW" altLang="en-US"/>
          </a:p>
        </p:txBody>
      </p:sp>
      <p:sp>
        <p:nvSpPr>
          <p:cNvPr id="4" name="內容版面配置區 3"/>
          <p:cNvSpPr>
            <a:spLocks noGrp="1"/>
          </p:cNvSpPr>
          <p:nvPr>
            <p:ph sz="quarter" idx="1"/>
          </p:nvPr>
        </p:nvSpPr>
        <p:spPr>
          <a:xfrm>
            <a:off x="107504" y="1124744"/>
            <a:ext cx="9036496" cy="5472608"/>
          </a:xfrm>
        </p:spPr>
        <p:txBody>
          <a:bodyPr>
            <a:normAutofit/>
          </a:bodyPr>
          <a:lstStyle/>
          <a:p>
            <a:r>
              <a:rPr lang="zh-TW" altLang="zh-TW" sz="2800" b="1" dirty="0">
                <a:latin typeface="Times New Roman" panose="02020603050405020304" pitchFamily="18" charset="0"/>
                <a:cs typeface="Times New Roman" panose="02020603050405020304" pitchFamily="18" charset="0"/>
              </a:rPr>
              <a:t>運送人</a:t>
            </a:r>
            <a:r>
              <a:rPr lang="en-US" altLang="zh-TW" sz="2800" b="1" dirty="0">
                <a:latin typeface="Times New Roman" panose="02020603050405020304" pitchFamily="18" charset="0"/>
                <a:cs typeface="Times New Roman" panose="02020603050405020304" pitchFamily="18" charset="0"/>
              </a:rPr>
              <a:t>(carrier)</a:t>
            </a:r>
            <a:r>
              <a:rPr lang="zh-TW" altLang="zh-TW" sz="2800" b="1" dirty="0">
                <a:latin typeface="Times New Roman" panose="02020603050405020304" pitchFamily="18" charset="0"/>
                <a:cs typeface="Times New Roman" panose="02020603050405020304" pitchFamily="18" charset="0"/>
              </a:rPr>
              <a:t>又稱公共運送人</a:t>
            </a:r>
            <a:r>
              <a:rPr lang="en-US" altLang="zh-TW" sz="2800" b="1" dirty="0">
                <a:latin typeface="Times New Roman" panose="02020603050405020304" pitchFamily="18" charset="0"/>
                <a:cs typeface="Times New Roman" panose="02020603050405020304" pitchFamily="18" charset="0"/>
              </a:rPr>
              <a:t>(common carriers)</a:t>
            </a:r>
            <a:r>
              <a:rPr lang="zh-TW" altLang="zh-TW" sz="2800" b="1" dirty="0">
                <a:latin typeface="Times New Roman" panose="02020603050405020304" pitchFamily="18" charset="0"/>
                <a:cs typeface="Times New Roman" panose="02020603050405020304" pitchFamily="18" charset="0"/>
              </a:rPr>
              <a:t>，依據我國民法第</a:t>
            </a:r>
            <a:r>
              <a:rPr lang="en-US" altLang="zh-TW" sz="2800" b="1" dirty="0">
                <a:latin typeface="Times New Roman" panose="02020603050405020304" pitchFamily="18" charset="0"/>
                <a:cs typeface="Times New Roman" panose="02020603050405020304" pitchFamily="18" charset="0"/>
              </a:rPr>
              <a:t>622</a:t>
            </a:r>
            <a:r>
              <a:rPr lang="zh-TW" altLang="zh-TW" sz="2800" b="1" dirty="0">
                <a:latin typeface="Times New Roman" panose="02020603050405020304" pitchFamily="18" charset="0"/>
                <a:cs typeface="Times New Roman" panose="02020603050405020304" pitchFamily="18" charset="0"/>
              </a:rPr>
              <a:t>條有關運送人所作定義</a:t>
            </a:r>
            <a:r>
              <a:rPr lang="zh-TW" altLang="zh-TW" sz="2800" b="1" dirty="0" smtClean="0">
                <a:latin typeface="Times New Roman" panose="02020603050405020304" pitchFamily="18" charset="0"/>
                <a:cs typeface="Times New Roman" panose="02020603050405020304" pitchFamily="18" charset="0"/>
              </a:rPr>
              <a:t>為</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稱運送人者，謂以運送物品或旅客為營業，而受運費之人</a:t>
            </a:r>
            <a:r>
              <a:rPr lang="zh-TW" altLang="zh-TW" sz="2800" b="1" dirty="0" smtClean="0">
                <a:latin typeface="Times New Roman" panose="02020603050405020304" pitchFamily="18" charset="0"/>
                <a:cs typeface="Times New Roman" panose="02020603050405020304" pitchFamily="18" charset="0"/>
              </a:rPr>
              <a:t>」</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傳統</a:t>
            </a:r>
            <a:r>
              <a:rPr lang="zh-TW" altLang="zh-TW" sz="2800" b="1" dirty="0">
                <a:latin typeface="Times New Roman" panose="02020603050405020304" pitchFamily="18" charset="0"/>
                <a:cs typeface="Times New Roman" panose="02020603050405020304" pitchFamily="18" charset="0"/>
              </a:rPr>
              <a:t>的運送人</a:t>
            </a:r>
            <a:r>
              <a:rPr lang="en-US" altLang="zh-TW" sz="2800" b="1" dirty="0">
                <a:latin typeface="Times New Roman" panose="02020603050405020304" pitchFamily="18" charset="0"/>
                <a:cs typeface="Times New Roman" panose="02020603050405020304" pitchFamily="18" charset="0"/>
              </a:rPr>
              <a:t>(carrier)</a:t>
            </a:r>
            <a:r>
              <a:rPr lang="zh-TW" altLang="zh-TW" sz="2800" b="1" dirty="0">
                <a:latin typeface="Times New Roman" panose="02020603050405020304" pitchFamily="18" charset="0"/>
                <a:cs typeface="Times New Roman" panose="02020603050405020304" pitchFamily="18" charset="0"/>
              </a:rPr>
              <a:t>係指以自有運輸工具運送託運人(consignor)之貨物，並收取運費之</a:t>
            </a:r>
            <a:r>
              <a:rPr lang="zh-TW" altLang="zh-TW" sz="2800" b="1" dirty="0" smtClean="0">
                <a:latin typeface="Times New Roman" panose="02020603050405020304" pitchFamily="18" charset="0"/>
                <a:cs typeface="Times New Roman" panose="02020603050405020304" pitchFamily="18" charset="0"/>
              </a:rPr>
              <a:t>業者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例如</a:t>
            </a:r>
            <a:r>
              <a:rPr lang="zh-TW" altLang="zh-TW" sz="2800" b="1" dirty="0">
                <a:latin typeface="Times New Roman" panose="02020603050405020304" pitchFamily="18" charset="0"/>
                <a:cs typeface="Times New Roman" panose="02020603050405020304" pitchFamily="18" charset="0"/>
              </a:rPr>
              <a:t>：船公司、航空公司、鐵</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公路公司</a:t>
            </a:r>
            <a:r>
              <a:rPr lang="zh-TW" altLang="zh-TW" sz="2800" b="1" dirty="0" smtClean="0">
                <a:latin typeface="Times New Roman" panose="02020603050405020304" pitchFamily="18" charset="0"/>
                <a:cs typeface="Times New Roman" panose="02020603050405020304" pitchFamily="18" charset="0"/>
              </a:rPr>
              <a:t>等</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又</a:t>
            </a:r>
            <a:r>
              <a:rPr lang="zh-TW" altLang="zh-TW" sz="2800" b="1" dirty="0">
                <a:latin typeface="Times New Roman" panose="02020603050405020304" pitchFamily="18" charset="0"/>
                <a:cs typeface="Times New Roman" panose="02020603050405020304" pitchFamily="18" charset="0"/>
              </a:rPr>
              <a:t>稱為「實際運送人</a:t>
            </a:r>
            <a:r>
              <a:rPr lang="en-US" altLang="zh-TW" sz="2800" b="1" dirty="0">
                <a:latin typeface="Times New Roman" panose="02020603050405020304" pitchFamily="18" charset="0"/>
                <a:cs typeface="Times New Roman" panose="02020603050405020304" pitchFamily="18" charset="0"/>
              </a:rPr>
              <a:t>(actual carrier)</a:t>
            </a:r>
            <a:r>
              <a:rPr lang="zh-TW" altLang="zh-TW" sz="2800" b="1" dirty="0" smtClean="0">
                <a:latin typeface="Times New Roman" panose="02020603050405020304" pitchFamily="18" charset="0"/>
                <a:cs typeface="Times New Roman" panose="02020603050405020304" pitchFamily="18" charset="0"/>
              </a:rPr>
              <a:t>」</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廣義</a:t>
            </a:r>
            <a:r>
              <a:rPr lang="zh-TW" altLang="zh-TW" sz="2800" b="1" dirty="0">
                <a:latin typeface="Times New Roman" panose="02020603050405020304" pitchFamily="18" charset="0"/>
                <a:cs typeface="Times New Roman" panose="02020603050405020304" pitchFamily="18" charset="0"/>
              </a:rPr>
              <a:t>之運送人則指由自己或以自己的名義與託運人訂立貨物運送</a:t>
            </a:r>
            <a:r>
              <a:rPr lang="zh-TW" altLang="zh-TW" sz="2800" b="1" dirty="0" smtClean="0">
                <a:latin typeface="Times New Roman" panose="02020603050405020304" pitchFamily="18" charset="0"/>
                <a:cs typeface="Times New Roman" panose="02020603050405020304" pitchFamily="18" charset="0"/>
              </a:rPr>
              <a:t>契約</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安排</a:t>
            </a:r>
            <a:r>
              <a:rPr lang="zh-TW" altLang="zh-TW" sz="2800" b="1" dirty="0">
                <a:latin typeface="Times New Roman" panose="02020603050405020304" pitchFamily="18" charset="0"/>
                <a:cs typeface="Times New Roman" panose="02020603050405020304" pitchFamily="18" charset="0"/>
              </a:rPr>
              <a:t>將部份或全部之運送委託實際運送人代為</a:t>
            </a:r>
            <a:r>
              <a:rPr lang="zh-TW" altLang="zh-TW" sz="2800" b="1" dirty="0" smtClean="0">
                <a:latin typeface="Times New Roman" panose="02020603050405020304" pitchFamily="18" charset="0"/>
                <a:cs typeface="Times New Roman" panose="02020603050405020304" pitchFamily="18" charset="0"/>
              </a:rPr>
              <a:t>運輸</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但</a:t>
            </a:r>
            <a:r>
              <a:rPr lang="zh-TW" altLang="zh-TW" sz="2800" b="1" dirty="0">
                <a:latin typeface="Times New Roman" panose="02020603050405020304" pitchFamily="18" charset="0"/>
                <a:cs typeface="Times New Roman" panose="02020603050405020304" pitchFamily="18" charset="0"/>
              </a:rPr>
              <a:t>由其本身就貨物之運輸及全部運輸區間內所發生貨物滅失、毀損或交付之遲延</a:t>
            </a:r>
            <a:r>
              <a:rPr lang="zh-TW" altLang="zh-TW" sz="2800" b="1" dirty="0" smtClean="0">
                <a:latin typeface="Times New Roman" panose="02020603050405020304" pitchFamily="18" charset="0"/>
                <a:cs typeface="Times New Roman" panose="02020603050405020304" pitchFamily="18" charset="0"/>
              </a:rPr>
              <a:t>負責</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此</a:t>
            </a:r>
            <a:r>
              <a:rPr lang="zh-TW" altLang="zh-TW" sz="2800" b="1" dirty="0">
                <a:latin typeface="Times New Roman" panose="02020603050405020304" pitchFamily="18" charset="0"/>
                <a:cs typeface="Times New Roman" panose="02020603050405020304" pitchFamily="18" charset="0"/>
              </a:rPr>
              <a:t>又稱為「簽約運送人</a:t>
            </a:r>
            <a:r>
              <a:rPr lang="en-US" altLang="zh-TW" sz="2800" b="1" dirty="0">
                <a:latin typeface="Times New Roman" panose="02020603050405020304" pitchFamily="18" charset="0"/>
                <a:cs typeface="Times New Roman" panose="02020603050405020304" pitchFamily="18" charset="0"/>
              </a:rPr>
              <a:t>(contracting carrier)</a:t>
            </a:r>
            <a:r>
              <a:rPr lang="zh-TW" altLang="zh-TW" sz="2800" b="1" dirty="0" smtClean="0">
                <a:latin typeface="Times New Roman" panose="02020603050405020304" pitchFamily="18" charset="0"/>
                <a:cs typeface="Times New Roman" panose="02020603050405020304" pitchFamily="18" charset="0"/>
              </a:rPr>
              <a:t>」</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85957569"/>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承攬運送人</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417</a:t>
            </a:fld>
            <a:endParaRPr lang="zh-TW" altLang="en-US"/>
          </a:p>
        </p:txBody>
      </p:sp>
      <p:sp>
        <p:nvSpPr>
          <p:cNvPr id="4" name="內容版面配置區 3"/>
          <p:cNvSpPr>
            <a:spLocks noGrp="1"/>
          </p:cNvSpPr>
          <p:nvPr>
            <p:ph sz="quarter" idx="1"/>
          </p:nvPr>
        </p:nvSpPr>
        <p:spPr>
          <a:xfrm>
            <a:off x="179512" y="1219200"/>
            <a:ext cx="8856984" cy="4937760"/>
          </a:xfrm>
        </p:spPr>
        <p:txBody>
          <a:bodyPr>
            <a:normAutofit/>
          </a:bodyPr>
          <a:lstStyle/>
          <a:p>
            <a:r>
              <a:rPr lang="zh-TW" altLang="zh-TW" sz="3200" b="1" dirty="0">
                <a:latin typeface="Times New Roman" panose="02020603050405020304" pitchFamily="18" charset="0"/>
                <a:cs typeface="Times New Roman" panose="02020603050405020304" pitchFamily="18" charset="0"/>
              </a:rPr>
              <a:t>承攬運送人</a:t>
            </a:r>
            <a:r>
              <a:rPr lang="en-US" altLang="zh-TW" sz="3200" b="1" dirty="0">
                <a:latin typeface="Times New Roman" panose="02020603050405020304" pitchFamily="18" charset="0"/>
                <a:cs typeface="Times New Roman" panose="02020603050405020304" pitchFamily="18" charset="0"/>
              </a:rPr>
              <a:t>(freight forwarder)</a:t>
            </a:r>
            <a:r>
              <a:rPr lang="zh-TW" altLang="zh-TW" sz="3200" b="1" dirty="0">
                <a:latin typeface="Times New Roman" panose="02020603050405020304" pitchFamily="18" charset="0"/>
                <a:cs typeface="Times New Roman" panose="02020603050405020304" pitchFamily="18" charset="0"/>
              </a:rPr>
              <a:t>為介於運送人</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主要指擁有自有運輸工具之實際運送人</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與貨主</a:t>
            </a:r>
            <a:r>
              <a:rPr lang="zh-TW" altLang="zh-TW" sz="3200" b="1" dirty="0" smtClean="0">
                <a:latin typeface="Times New Roman" panose="02020603050405020304" pitchFamily="18" charset="0"/>
                <a:cs typeface="Times New Roman" panose="02020603050405020304" pitchFamily="18" charset="0"/>
              </a:rPr>
              <a:t>間</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從事</a:t>
            </a:r>
            <a:r>
              <a:rPr lang="zh-TW" altLang="zh-TW" sz="3200" b="1" dirty="0">
                <a:latin typeface="Times New Roman" panose="02020603050405020304" pitchFamily="18" charset="0"/>
                <a:cs typeface="Times New Roman" panose="02020603050405020304" pitchFamily="18" charset="0"/>
              </a:rPr>
              <a:t>進出口貨物運輸之招攬</a:t>
            </a:r>
            <a:r>
              <a:rPr lang="zh-TW" altLang="zh-TW" sz="3200" b="1" dirty="0" smtClean="0">
                <a:latin typeface="Times New Roman" panose="02020603050405020304" pitchFamily="18" charset="0"/>
                <a:cs typeface="Times New Roman" panose="02020603050405020304" pitchFamily="18" charset="0"/>
              </a:rPr>
              <a:t>業務</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而</a:t>
            </a:r>
            <a:r>
              <a:rPr lang="zh-TW" altLang="zh-TW" sz="3200" b="1" dirty="0">
                <a:latin typeface="Times New Roman" panose="02020603050405020304" pitchFamily="18" charset="0"/>
                <a:cs typeface="Times New Roman" panose="02020603050405020304" pitchFamily="18" charset="0"/>
              </a:rPr>
              <a:t>以收取佣金為業的</a:t>
            </a:r>
            <a:r>
              <a:rPr lang="zh-TW" altLang="zh-TW" sz="3200" b="1" dirty="0" smtClean="0">
                <a:latin typeface="Times New Roman" panose="02020603050405020304" pitchFamily="18" charset="0"/>
                <a:cs typeface="Times New Roman" panose="02020603050405020304" pitchFamily="18" charset="0"/>
              </a:rPr>
              <a:t>業者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本身</a:t>
            </a:r>
            <a:r>
              <a:rPr lang="zh-TW" altLang="zh-TW" sz="3200" b="1" dirty="0">
                <a:latin typeface="Times New Roman" panose="02020603050405020304" pitchFamily="18" charset="0"/>
                <a:cs typeface="Times New Roman" panose="02020603050405020304" pitchFamily="18" charset="0"/>
              </a:rPr>
              <a:t>並未擁有運輸</a:t>
            </a:r>
            <a:r>
              <a:rPr lang="zh-TW" altLang="zh-TW" sz="3200" b="1" dirty="0" smtClean="0">
                <a:latin typeface="Times New Roman" panose="02020603050405020304" pitchFamily="18" charset="0"/>
                <a:cs typeface="Times New Roman" panose="02020603050405020304" pitchFamily="18" charset="0"/>
              </a:rPr>
              <a:t>工具</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而是</a:t>
            </a:r>
            <a:r>
              <a:rPr lang="zh-TW" altLang="zh-TW" sz="3200" b="1" dirty="0">
                <a:latin typeface="Times New Roman" panose="02020603050405020304" pitchFamily="18" charset="0"/>
                <a:cs typeface="Times New Roman" panose="02020603050405020304" pitchFamily="18" charset="0"/>
              </a:rPr>
              <a:t>將所承攬之</a:t>
            </a:r>
            <a:r>
              <a:rPr lang="zh-TW" altLang="zh-TW" sz="3200" b="1" dirty="0" smtClean="0">
                <a:latin typeface="Times New Roman" panose="02020603050405020304" pitchFamily="18" charset="0"/>
                <a:cs typeface="Times New Roman" panose="02020603050405020304" pitchFamily="18" charset="0"/>
              </a:rPr>
              <a:t>貨物</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轉</a:t>
            </a:r>
            <a:r>
              <a:rPr lang="zh-TW" altLang="zh-TW" sz="3200" b="1" dirty="0">
                <a:latin typeface="Times New Roman" panose="02020603050405020304" pitchFamily="18" charset="0"/>
                <a:cs typeface="Times New Roman" panose="02020603050405020304" pitchFamily="18" charset="0"/>
              </a:rPr>
              <a:t>訂約之運送人(船公司、航空公司)</a:t>
            </a:r>
            <a:r>
              <a:rPr lang="zh-TW" altLang="zh-TW" sz="3200" b="1" dirty="0" smtClean="0">
                <a:latin typeface="Times New Roman" panose="02020603050405020304" pitchFamily="18" charset="0"/>
                <a:cs typeface="Times New Roman" panose="02020603050405020304" pitchFamily="18" charset="0"/>
              </a:rPr>
              <a:t>承運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部分</a:t>
            </a:r>
            <a:r>
              <a:rPr lang="zh-TW" altLang="zh-TW" sz="3200" b="1" dirty="0">
                <a:latin typeface="Times New Roman" panose="02020603050405020304" pitchFamily="18" charset="0"/>
                <a:cs typeface="Times New Roman" panose="02020603050405020304" pitchFamily="18" charset="0"/>
              </a:rPr>
              <a:t>業務廣泛</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常</a:t>
            </a:r>
            <a:r>
              <a:rPr lang="zh-TW" altLang="zh-TW" sz="3200" b="1" dirty="0">
                <a:latin typeface="Times New Roman" panose="02020603050405020304" pitchFamily="18" charset="0"/>
                <a:cs typeface="Times New Roman" panose="02020603050405020304" pitchFamily="18" charset="0"/>
              </a:rPr>
              <a:t>兼營代客辦理洽訂艙位、收貨、打包、併裝及報關等</a:t>
            </a:r>
            <a:r>
              <a:rPr lang="zh-TW" altLang="zh-TW" sz="3200" b="1" dirty="0" smtClean="0">
                <a:latin typeface="Times New Roman" panose="02020603050405020304" pitchFamily="18" charset="0"/>
                <a:cs typeface="Times New Roman" panose="02020603050405020304" pitchFamily="18" charset="0"/>
              </a:rPr>
              <a:t>手續</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96143097"/>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定期船運輸之特性</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418</a:t>
            </a:fld>
            <a:endParaRPr lang="zh-TW" altLang="en-US"/>
          </a:p>
        </p:txBody>
      </p:sp>
      <p:sp>
        <p:nvSpPr>
          <p:cNvPr id="4" name="內容版面配置區 3"/>
          <p:cNvSpPr>
            <a:spLocks noGrp="1"/>
          </p:cNvSpPr>
          <p:nvPr>
            <p:ph sz="quarter" idx="1"/>
          </p:nvPr>
        </p:nvSpPr>
        <p:spPr>
          <a:xfrm>
            <a:off x="323528" y="1219200"/>
            <a:ext cx="8568952" cy="5162128"/>
          </a:xfrm>
        </p:spPr>
        <p:txBody>
          <a:bodyPr>
            <a:normAutofit/>
          </a:bodyPr>
          <a:lstStyle/>
          <a:p>
            <a:r>
              <a:rPr lang="zh-TW" altLang="zh-TW" sz="2800" b="1" dirty="0"/>
              <a:t>定期船之航綫、船期、停靠港口及運費費率均事先</a:t>
            </a:r>
            <a:r>
              <a:rPr lang="zh-TW" altLang="zh-TW" sz="2800" b="1" dirty="0" smtClean="0"/>
              <a:t>排定</a:t>
            </a:r>
            <a:r>
              <a:rPr lang="en-US" altLang="zh-TW" sz="2800" b="1" dirty="0" smtClean="0"/>
              <a:t>,</a:t>
            </a:r>
            <a:r>
              <a:rPr lang="zh-TW" altLang="zh-TW" sz="2800" b="1" dirty="0" smtClean="0"/>
              <a:t>並</a:t>
            </a:r>
            <a:r>
              <a:rPr lang="zh-TW" altLang="zh-TW" sz="2800" b="1" dirty="0"/>
              <a:t>公告給各停靠港之</a:t>
            </a:r>
            <a:r>
              <a:rPr lang="zh-TW" altLang="zh-TW" sz="2800" b="1" dirty="0" smtClean="0"/>
              <a:t>客戶</a:t>
            </a:r>
            <a:r>
              <a:rPr lang="en-US" altLang="zh-TW" sz="2800" b="1" dirty="0" smtClean="0"/>
              <a:t>.</a:t>
            </a:r>
          </a:p>
          <a:p>
            <a:r>
              <a:rPr lang="zh-TW" altLang="zh-TW" sz="2800" b="1" dirty="0"/>
              <a:t>船方係以公共運送人</a:t>
            </a:r>
            <a:r>
              <a:rPr lang="en-US" altLang="zh-TW" sz="2800" b="1" dirty="0"/>
              <a:t>(common Carrier)</a:t>
            </a:r>
            <a:r>
              <a:rPr lang="zh-TW" altLang="zh-TW" sz="2800" b="1" dirty="0"/>
              <a:t>之身分經營，通常須受各停靠港口所屬政府機構之</a:t>
            </a:r>
            <a:r>
              <a:rPr lang="zh-TW" altLang="zh-TW" sz="2800" b="1" dirty="0" smtClean="0"/>
              <a:t>監督</a:t>
            </a:r>
            <a:r>
              <a:rPr lang="en-US" altLang="zh-TW" sz="2800" b="1" dirty="0" smtClean="0"/>
              <a:t>,</a:t>
            </a:r>
            <a:r>
              <a:rPr lang="zh-TW" altLang="zh-TW" sz="2800" b="1" dirty="0" smtClean="0"/>
              <a:t>其</a:t>
            </a:r>
            <a:r>
              <a:rPr lang="zh-TW" altLang="zh-TW" sz="2800" b="1" dirty="0"/>
              <a:t>承運之對像為一般不特定之託運人</a:t>
            </a:r>
            <a:r>
              <a:rPr lang="en-US" altLang="zh-TW" sz="2800" b="1" dirty="0"/>
              <a:t>(shipper</a:t>
            </a:r>
            <a:r>
              <a:rPr lang="en-US" altLang="zh-TW" sz="2800" b="1" dirty="0" smtClean="0"/>
              <a:t>).</a:t>
            </a:r>
          </a:p>
          <a:p>
            <a:r>
              <a:rPr lang="zh-TW" altLang="zh-TW" sz="2800" b="1" dirty="0"/>
              <a:t>通常有大規模之</a:t>
            </a:r>
            <a:r>
              <a:rPr lang="zh-TW" altLang="zh-TW" sz="2800" b="1" dirty="0" smtClean="0"/>
              <a:t>組織</a:t>
            </a:r>
            <a:r>
              <a:rPr lang="en-US" altLang="zh-TW" sz="2800" b="1" dirty="0" smtClean="0"/>
              <a:t>,</a:t>
            </a:r>
            <a:r>
              <a:rPr lang="zh-TW" altLang="zh-TW" sz="2800" b="1" dirty="0" smtClean="0"/>
              <a:t>得以</a:t>
            </a:r>
            <a:r>
              <a:rPr lang="zh-TW" altLang="zh-TW" sz="2800" b="1" dirty="0"/>
              <a:t>在其所經營航線之各停靠港口有相當之人事與工具之配置及</a:t>
            </a:r>
            <a:r>
              <a:rPr lang="zh-TW" altLang="zh-TW" sz="2800" b="1" dirty="0" smtClean="0"/>
              <a:t>設置</a:t>
            </a:r>
            <a:r>
              <a:rPr lang="en-US" altLang="zh-TW" sz="2800" b="1" dirty="0" smtClean="0"/>
              <a:t>,</a:t>
            </a:r>
            <a:r>
              <a:rPr lang="zh-TW" altLang="zh-TW" sz="2800" b="1" dirty="0" smtClean="0"/>
              <a:t>處理</a:t>
            </a:r>
            <a:r>
              <a:rPr lang="zh-TW" altLang="zh-TW" sz="2800" b="1" dirty="0"/>
              <a:t>運輸相關</a:t>
            </a:r>
            <a:r>
              <a:rPr lang="zh-TW" altLang="zh-TW" sz="2800" b="1" dirty="0" smtClean="0"/>
              <a:t>事宜</a:t>
            </a:r>
            <a:r>
              <a:rPr lang="en-US" altLang="zh-TW" sz="2800" b="1" dirty="0" smtClean="0"/>
              <a:t>.</a:t>
            </a:r>
          </a:p>
          <a:p>
            <a:r>
              <a:rPr lang="zh-TW" altLang="zh-TW" sz="2800" b="1" dirty="0"/>
              <a:t>託運人可直接向運送人或其代理人接洽</a:t>
            </a:r>
            <a:r>
              <a:rPr lang="zh-TW" altLang="zh-TW" sz="2800" b="1" dirty="0" smtClean="0"/>
              <a:t>託運</a:t>
            </a:r>
            <a:r>
              <a:rPr lang="en-US" altLang="zh-TW" sz="2800" b="1" dirty="0" smtClean="0"/>
              <a:t>,</a:t>
            </a:r>
            <a:r>
              <a:rPr lang="zh-TW" altLang="zh-TW" sz="2800" b="1" dirty="0" smtClean="0"/>
              <a:t>也</a:t>
            </a:r>
            <a:r>
              <a:rPr lang="zh-TW" altLang="zh-TW" sz="2800" b="1" dirty="0"/>
              <a:t>可以向代理運送人之承攬運送人接洽</a:t>
            </a:r>
            <a:r>
              <a:rPr lang="zh-TW" altLang="zh-TW" sz="2800" b="1" dirty="0" smtClean="0"/>
              <a:t>託運</a:t>
            </a:r>
            <a:r>
              <a:rPr lang="en-US" altLang="zh-TW" sz="2800" b="1" dirty="0" smtClean="0"/>
              <a:t>.</a:t>
            </a:r>
            <a:endParaRPr lang="zh-TW" altLang="en-US" sz="2800" b="1" dirty="0"/>
          </a:p>
        </p:txBody>
      </p:sp>
      <p:sp>
        <p:nvSpPr>
          <p:cNvPr id="5" name="向右箭號 4"/>
          <p:cNvSpPr/>
          <p:nvPr/>
        </p:nvSpPr>
        <p:spPr>
          <a:xfrm>
            <a:off x="7092280" y="5733256"/>
            <a:ext cx="648072"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450443210"/>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定期船運輸之特性</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419</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latin typeface="Times New Roman" panose="02020603050405020304" pitchFamily="18" charset="0"/>
                <a:cs typeface="Times New Roman" panose="02020603050405020304" pitchFamily="18" charset="0"/>
              </a:rPr>
              <a:t>託運之程序為先簽裝貨單</a:t>
            </a:r>
            <a:r>
              <a:rPr lang="en-US" altLang="zh-TW" sz="2800" b="1" dirty="0">
                <a:latin typeface="Times New Roman" panose="02020603050405020304" pitchFamily="18" charset="0"/>
                <a:cs typeface="Times New Roman" panose="02020603050405020304" pitchFamily="18" charset="0"/>
              </a:rPr>
              <a:t>(S/O</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裝船</a:t>
            </a:r>
            <a:r>
              <a:rPr lang="zh-TW" altLang="zh-TW" sz="2800" b="1" dirty="0">
                <a:latin typeface="Times New Roman" panose="02020603050405020304" pitchFamily="18" charset="0"/>
                <a:cs typeface="Times New Roman" panose="02020603050405020304" pitchFamily="18" charset="0"/>
              </a:rPr>
              <a:t>後憑大副收據</a:t>
            </a:r>
            <a:r>
              <a:rPr lang="en-US" altLang="zh-TW" sz="2800" b="1" dirty="0">
                <a:latin typeface="Times New Roman" panose="02020603050405020304" pitchFamily="18" charset="0"/>
                <a:cs typeface="Times New Roman" panose="02020603050405020304" pitchFamily="18" charset="0"/>
              </a:rPr>
              <a:t>(mate’s </a:t>
            </a:r>
            <a:r>
              <a:rPr lang="en-US" altLang="zh-TW" sz="2800" b="1" dirty="0" smtClean="0">
                <a:latin typeface="Times New Roman" panose="02020603050405020304" pitchFamily="18" charset="0"/>
                <a:cs typeface="Times New Roman" panose="02020603050405020304" pitchFamily="18" charset="0"/>
              </a:rPr>
              <a:t>Receipt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又</a:t>
            </a:r>
            <a:r>
              <a:rPr lang="zh-TW" altLang="zh-TW" sz="2800" b="1" dirty="0">
                <a:latin typeface="Times New Roman" panose="02020603050405020304" pitchFamily="18" charset="0"/>
                <a:cs typeface="Times New Roman" panose="02020603050405020304" pitchFamily="18" charset="0"/>
              </a:rPr>
              <a:t>稱收貨單</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向承運之船公司或其代理人換發提單</a:t>
            </a:r>
            <a:r>
              <a:rPr lang="en-US" altLang="zh-TW" sz="2800" b="1" dirty="0">
                <a:latin typeface="Times New Roman" panose="02020603050405020304" pitchFamily="18" charset="0"/>
                <a:cs typeface="Times New Roman" panose="02020603050405020304" pitchFamily="18" charset="0"/>
              </a:rPr>
              <a:t>(bill of lading</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定期船一律規定貨物由運送人負責卸至港邊</a:t>
            </a:r>
            <a:r>
              <a:rPr lang="zh-TW" altLang="zh-TW" sz="2800" b="1" dirty="0" smtClean="0">
                <a:latin typeface="Times New Roman" panose="02020603050405020304" pitchFamily="18" charset="0"/>
                <a:cs typeface="Times New Roman" panose="02020603050405020304" pitchFamily="18" charset="0"/>
              </a:rPr>
              <a:t>碼頭</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此</a:t>
            </a:r>
            <a:r>
              <a:rPr lang="zh-TW" altLang="zh-TW" sz="2800" b="1" dirty="0">
                <a:latin typeface="Times New Roman" panose="02020603050405020304" pitchFamily="18" charset="0"/>
                <a:cs typeface="Times New Roman" panose="02020603050405020304" pitchFamily="18" charset="0"/>
              </a:rPr>
              <a:t>即為</a:t>
            </a:r>
            <a:r>
              <a:rPr lang="en-US" altLang="zh-TW" sz="2800" b="1" dirty="0">
                <a:latin typeface="Times New Roman" panose="02020603050405020304" pitchFamily="18" charset="0"/>
                <a:cs typeface="Times New Roman" panose="02020603050405020304" pitchFamily="18" charset="0"/>
              </a:rPr>
              <a:t>BERTH TERM </a:t>
            </a:r>
            <a:r>
              <a:rPr lang="zh-TW" altLang="zh-TW" sz="2800" b="1" dirty="0">
                <a:latin typeface="Times New Roman" panose="02020603050405020304" pitchFamily="18" charset="0"/>
                <a:cs typeface="Times New Roman" panose="02020603050405020304" pitchFamily="18" charset="0"/>
              </a:rPr>
              <a:t>或</a:t>
            </a:r>
            <a:r>
              <a:rPr lang="en-US" altLang="zh-TW" sz="2800" b="1" dirty="0">
                <a:latin typeface="Times New Roman" panose="02020603050405020304" pitchFamily="18" charset="0"/>
                <a:cs typeface="Times New Roman" panose="02020603050405020304" pitchFamily="18" charset="0"/>
              </a:rPr>
              <a:t> LINER </a:t>
            </a:r>
            <a:r>
              <a:rPr lang="en-US" altLang="zh-TW" sz="2800" b="1" dirty="0" smtClean="0">
                <a:latin typeface="Times New Roman" panose="02020603050405020304" pitchFamily="18" charset="0"/>
                <a:cs typeface="Times New Roman" panose="02020603050405020304" pitchFamily="18" charset="0"/>
              </a:rPr>
              <a:t>TERM.</a:t>
            </a:r>
          </a:p>
          <a:p>
            <a:r>
              <a:rPr lang="zh-TW" altLang="zh-TW" sz="2800" b="1" dirty="0">
                <a:latin typeface="Times New Roman" panose="02020603050405020304" pitchFamily="18" charset="0"/>
                <a:cs typeface="Times New Roman" panose="02020603050405020304" pitchFamily="18" charset="0"/>
              </a:rPr>
              <a:t>通常參加航運同盟</a:t>
            </a:r>
            <a:r>
              <a:rPr lang="en-US" altLang="zh-TW" sz="2800" b="1" dirty="0">
                <a:latin typeface="Times New Roman" panose="02020603050405020304" pitchFamily="18" charset="0"/>
                <a:cs typeface="Times New Roman" panose="02020603050405020304" pitchFamily="18" charset="0"/>
              </a:rPr>
              <a:t>(shipping conference</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或</a:t>
            </a:r>
            <a:r>
              <a:rPr lang="zh-TW" altLang="zh-TW" sz="2800" b="1" dirty="0">
                <a:latin typeface="Times New Roman" panose="02020603050405020304" pitchFamily="18" charset="0"/>
                <a:cs typeface="Times New Roman" panose="02020603050405020304" pitchFamily="18" charset="0"/>
              </a:rPr>
              <a:t>稱運費同盟</a:t>
            </a:r>
            <a:r>
              <a:rPr lang="en-US" altLang="zh-TW" sz="2800" b="1" dirty="0">
                <a:latin typeface="Times New Roman" panose="02020603050405020304" pitchFamily="18" charset="0"/>
                <a:cs typeface="Times New Roman" panose="02020603050405020304" pitchFamily="18" charset="0"/>
              </a:rPr>
              <a:t>(freight conference)</a:t>
            </a:r>
            <a:r>
              <a:rPr lang="zh-TW" altLang="zh-TW" sz="2800" b="1" dirty="0">
                <a:latin typeface="Times New Roman" panose="02020603050405020304" pitchFamily="18" charset="0"/>
                <a:cs typeface="Times New Roman" panose="02020603050405020304" pitchFamily="18" charset="0"/>
              </a:rPr>
              <a:t>或運送</a:t>
            </a:r>
            <a:r>
              <a:rPr lang="zh-TW" altLang="zh-TW" sz="2800" b="1" dirty="0" smtClean="0">
                <a:latin typeface="Times New Roman" panose="02020603050405020304" pitchFamily="18" charset="0"/>
                <a:cs typeface="Times New Roman" panose="02020603050405020304" pitchFamily="18" charset="0"/>
              </a:rPr>
              <a:t>協會</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成為</a:t>
            </a:r>
            <a:r>
              <a:rPr lang="zh-TW" altLang="zh-TW" sz="2800" b="1" dirty="0">
                <a:latin typeface="Times New Roman" panose="02020603050405020304" pitchFamily="18" charset="0"/>
                <a:cs typeface="Times New Roman" panose="02020603050405020304" pitchFamily="18" charset="0"/>
              </a:rPr>
              <a:t>同盟</a:t>
            </a:r>
            <a:r>
              <a:rPr lang="zh-TW" altLang="zh-TW" sz="2800" b="1" dirty="0" smtClean="0">
                <a:latin typeface="Times New Roman" panose="02020603050405020304" pitchFamily="18" charset="0"/>
                <a:cs typeface="Times New Roman" panose="02020603050405020304" pitchFamily="18" charset="0"/>
              </a:rPr>
              <a:t>會員</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但</a:t>
            </a:r>
            <a:r>
              <a:rPr lang="zh-TW" altLang="zh-TW" sz="2800" b="1" dirty="0">
                <a:latin typeface="Times New Roman" panose="02020603050405020304" pitchFamily="18" charset="0"/>
                <a:cs typeface="Times New Roman" panose="02020603050405020304" pitchFamily="18" charset="0"/>
              </a:rPr>
              <a:t>也有不參加同盟</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53965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目前已與我國簽訂</a:t>
            </a:r>
            <a:r>
              <a:rPr lang="en-US" altLang="zh-TW" sz="4000" b="1" dirty="0"/>
              <a:t>FTA</a:t>
            </a:r>
            <a:r>
              <a:rPr lang="zh-TW" altLang="zh-TW" sz="4000" b="1" dirty="0"/>
              <a:t>者</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42</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台巴</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巴拿馬</a:t>
            </a:r>
            <a:r>
              <a:rPr lang="en-US" altLang="zh-TW" sz="3200" b="1" dirty="0">
                <a:latin typeface="Times New Roman" panose="02020603050405020304" pitchFamily="18" charset="0"/>
                <a:cs typeface="Times New Roman" panose="02020603050405020304" pitchFamily="18" charset="0"/>
              </a:rPr>
              <a:t>)</a:t>
            </a:r>
            <a:r>
              <a:rPr lang="en-US" altLang="zh-TW" sz="3200" b="1" dirty="0" smtClean="0">
                <a:latin typeface="Times New Roman" panose="02020603050405020304" pitchFamily="18" charset="0"/>
                <a:cs typeface="Times New Roman" panose="02020603050405020304" pitchFamily="18" charset="0"/>
              </a:rPr>
              <a:t>FTA</a:t>
            </a:r>
          </a:p>
          <a:p>
            <a:r>
              <a:rPr lang="zh-TW" altLang="zh-TW" sz="3200" b="1" dirty="0">
                <a:latin typeface="Times New Roman" panose="02020603050405020304" pitchFamily="18" charset="0"/>
                <a:cs typeface="Times New Roman" panose="02020603050405020304" pitchFamily="18" charset="0"/>
              </a:rPr>
              <a:t>台瓜(瓜地馬拉</a:t>
            </a:r>
            <a:r>
              <a:rPr lang="en-US" altLang="zh-TW" sz="3200" b="1" dirty="0">
                <a:latin typeface="Times New Roman" panose="02020603050405020304" pitchFamily="18" charset="0"/>
                <a:cs typeface="Times New Roman" panose="02020603050405020304" pitchFamily="18" charset="0"/>
              </a:rPr>
              <a:t>)</a:t>
            </a:r>
            <a:r>
              <a:rPr lang="en-US" altLang="zh-TW" sz="3200" b="1" dirty="0" smtClean="0">
                <a:latin typeface="Times New Roman" panose="02020603050405020304" pitchFamily="18" charset="0"/>
                <a:cs typeface="Times New Roman" panose="02020603050405020304" pitchFamily="18" charset="0"/>
              </a:rPr>
              <a:t>FTA</a:t>
            </a:r>
          </a:p>
          <a:p>
            <a:r>
              <a:rPr lang="zh-TW" altLang="zh-TW" sz="3200" b="1" dirty="0">
                <a:latin typeface="Times New Roman" panose="02020603050405020304" pitchFamily="18" charset="0"/>
                <a:cs typeface="Times New Roman" panose="02020603050405020304" pitchFamily="18" charset="0"/>
              </a:rPr>
              <a:t>台尼</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尼加拉瓜</a:t>
            </a:r>
            <a:r>
              <a:rPr lang="en-US" altLang="zh-TW" sz="3200" b="1" dirty="0">
                <a:latin typeface="Times New Roman" panose="02020603050405020304" pitchFamily="18" charset="0"/>
                <a:cs typeface="Times New Roman" panose="02020603050405020304" pitchFamily="18" charset="0"/>
              </a:rPr>
              <a:t>)</a:t>
            </a:r>
            <a:r>
              <a:rPr lang="en-US" altLang="zh-TW" sz="3200" b="1" dirty="0" smtClean="0">
                <a:latin typeface="Times New Roman" panose="02020603050405020304" pitchFamily="18" charset="0"/>
                <a:cs typeface="Times New Roman" panose="02020603050405020304" pitchFamily="18" charset="0"/>
              </a:rPr>
              <a:t>FTA</a:t>
            </a:r>
          </a:p>
          <a:p>
            <a:r>
              <a:rPr lang="zh-TW" altLang="zh-TW" sz="3200" b="1" dirty="0">
                <a:latin typeface="Times New Roman" panose="02020603050405020304" pitchFamily="18" charset="0"/>
                <a:cs typeface="Times New Roman" panose="02020603050405020304" pitchFamily="18" charset="0"/>
              </a:rPr>
              <a:t>台薩</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薩爾瓦多</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宏</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宏都拉斯</a:t>
            </a:r>
            <a:r>
              <a:rPr lang="en-US" altLang="zh-TW" sz="3200" b="1" dirty="0">
                <a:latin typeface="Times New Roman" panose="02020603050405020304" pitchFamily="18" charset="0"/>
                <a:cs typeface="Times New Roman" panose="02020603050405020304" pitchFamily="18" charset="0"/>
              </a:rPr>
              <a:t>)</a:t>
            </a:r>
            <a:r>
              <a:rPr lang="en-US" altLang="zh-TW" sz="3200" b="1" dirty="0" smtClean="0">
                <a:latin typeface="Times New Roman" panose="02020603050405020304" pitchFamily="18" charset="0"/>
                <a:cs typeface="Times New Roman" panose="02020603050405020304" pitchFamily="18" charset="0"/>
              </a:rPr>
              <a:t>FTA</a:t>
            </a:r>
          </a:p>
          <a:p>
            <a:r>
              <a:rPr lang="zh-TW" altLang="zh-TW" sz="3200" b="1" dirty="0">
                <a:latin typeface="Times New Roman" panose="02020603050405020304" pitchFamily="18" charset="0"/>
                <a:cs typeface="Times New Roman" panose="02020603050405020304" pitchFamily="18" charset="0"/>
              </a:rPr>
              <a:t>台多</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多明尼加</a:t>
            </a:r>
            <a:r>
              <a:rPr lang="en-US" altLang="zh-TW" sz="3200" b="1" dirty="0">
                <a:latin typeface="Times New Roman" panose="02020603050405020304" pitchFamily="18" charset="0"/>
                <a:cs typeface="Times New Roman" panose="02020603050405020304" pitchFamily="18" charset="0"/>
              </a:rPr>
              <a:t>)</a:t>
            </a:r>
            <a:r>
              <a:rPr lang="en-US" altLang="zh-TW" sz="3200" b="1" dirty="0" smtClean="0">
                <a:latin typeface="Times New Roman" panose="02020603050405020304" pitchFamily="18" charset="0"/>
                <a:cs typeface="Times New Roman" panose="02020603050405020304" pitchFamily="18" charset="0"/>
              </a:rPr>
              <a:t>FTA</a:t>
            </a:r>
          </a:p>
          <a:p>
            <a:r>
              <a:rPr lang="zh-TW" altLang="en-US" sz="3200" b="1" dirty="0">
                <a:latin typeface="Times New Roman" panose="02020603050405020304" pitchFamily="18" charset="0"/>
                <a:cs typeface="Times New Roman" panose="02020603050405020304" pitchFamily="18" charset="0"/>
              </a:rPr>
              <a:t>台</a:t>
            </a:r>
            <a:r>
              <a:rPr lang="zh-TW" altLang="en-US" sz="3200" b="1" dirty="0" smtClean="0">
                <a:latin typeface="Times New Roman" panose="02020603050405020304" pitchFamily="18" charset="0"/>
                <a:cs typeface="Times New Roman" panose="02020603050405020304" pitchFamily="18" charset="0"/>
              </a:rPr>
              <a:t>紐</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紐西蘭</a:t>
            </a:r>
            <a:r>
              <a:rPr lang="en-US" altLang="zh-TW" sz="3200" b="1" dirty="0" smtClean="0">
                <a:latin typeface="Times New Roman" panose="02020603050405020304" pitchFamily="18" charset="0"/>
                <a:cs typeface="Times New Roman" panose="02020603050405020304" pitchFamily="18" charset="0"/>
              </a:rPr>
              <a:t>)</a:t>
            </a:r>
            <a:r>
              <a:rPr kumimoji="1" lang="zh-TW" altLang="zh-TW" sz="3200" b="1" dirty="0">
                <a:latin typeface="Times New Roman" panose="02020603050405020304" pitchFamily="18" charset="0"/>
                <a:cs typeface="Times New Roman" panose="02020603050405020304" pitchFamily="18" charset="0"/>
              </a:rPr>
              <a:t>經濟合作</a:t>
            </a:r>
            <a:r>
              <a:rPr kumimoji="1" lang="zh-TW" altLang="zh-TW" sz="3200" b="1" dirty="0" smtClean="0">
                <a:latin typeface="Times New Roman" panose="02020603050405020304" pitchFamily="18" charset="0"/>
                <a:cs typeface="Times New Roman" panose="02020603050405020304" pitchFamily="18" charset="0"/>
              </a:rPr>
              <a:t>協議</a:t>
            </a:r>
            <a:r>
              <a:rPr kumimoji="1"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ANZTEC</a:t>
            </a:r>
            <a:r>
              <a:rPr kumimoji="1"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67175452"/>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088" y="0"/>
            <a:ext cx="7772400" cy="836712"/>
          </a:xfrm>
        </p:spPr>
        <p:txBody>
          <a:bodyPr>
            <a:normAutofit/>
          </a:bodyPr>
          <a:lstStyle/>
          <a:p>
            <a:pPr algn="ctr">
              <a:defRPr/>
            </a:pPr>
            <a:r>
              <a:rPr lang="zh-TW" altLang="zh-TW" sz="4000" b="1" dirty="0" smtClean="0">
                <a:solidFill>
                  <a:srgbClr val="003300"/>
                </a:solidFill>
                <a:latin typeface="Times New Roman" pitchFamily="18" charset="0"/>
                <a:ea typeface="標楷體" pitchFamily="65" charset="-120"/>
                <a:cs typeface="Times New Roman" pitchFamily="18" charset="0"/>
              </a:rPr>
              <a:t>傭船</a:t>
            </a:r>
            <a:endParaRPr lang="zh-TW" altLang="en-US" sz="4000" b="1" dirty="0">
              <a:solidFill>
                <a:srgbClr val="003300"/>
              </a:solidFill>
              <a:latin typeface="Times New Roman" pitchFamily="18" charset="0"/>
              <a:ea typeface="標楷體" pitchFamily="65" charset="-120"/>
              <a:cs typeface="Times New Roman" pitchFamily="18" charset="0"/>
            </a:endParaRPr>
          </a:p>
        </p:txBody>
      </p:sp>
      <p:sp>
        <p:nvSpPr>
          <p:cNvPr id="427011" name="內容版面配置區 2"/>
          <p:cNvSpPr>
            <a:spLocks noGrp="1"/>
          </p:cNvSpPr>
          <p:nvPr>
            <p:ph idx="1"/>
          </p:nvPr>
        </p:nvSpPr>
        <p:spPr>
          <a:xfrm>
            <a:off x="0" y="1196752"/>
            <a:ext cx="9144000" cy="5661248"/>
          </a:xfrm>
        </p:spPr>
        <p:txBody>
          <a:bodyPr>
            <a:normAutofit/>
          </a:bodyPr>
          <a:lstStyle/>
          <a:p>
            <a:r>
              <a:rPr lang="zh-TW" altLang="zh-TW" sz="2800" b="1" dirty="0" smtClean="0">
                <a:ea typeface="標楷體" pitchFamily="65" charset="-120"/>
                <a:cs typeface="Times New Roman" pitchFamily="18" charset="0"/>
              </a:rPr>
              <a:t>利用專用船</a:t>
            </a:r>
            <a:r>
              <a:rPr lang="en-US" altLang="zh-TW" sz="2800" b="1" dirty="0" smtClean="0">
                <a:ea typeface="標楷體" pitchFamily="65" charset="-120"/>
                <a:cs typeface="Times New Roman" pitchFamily="18" charset="0"/>
              </a:rPr>
              <a:t>(</a:t>
            </a:r>
            <a:r>
              <a:rPr lang="zh-TW" altLang="zh-TW" sz="2800" b="1" dirty="0" smtClean="0">
                <a:ea typeface="標楷體" pitchFamily="65" charset="-120"/>
                <a:cs typeface="Times New Roman" pitchFamily="18" charset="0"/>
              </a:rPr>
              <a:t>租船</a:t>
            </a:r>
            <a:r>
              <a:rPr lang="en-US" altLang="zh-TW" sz="2800" b="1" dirty="0" smtClean="0">
                <a:ea typeface="標楷體" pitchFamily="65" charset="-120"/>
                <a:cs typeface="Times New Roman" pitchFamily="18" charset="0"/>
              </a:rPr>
              <a:t>),</a:t>
            </a:r>
            <a:r>
              <a:rPr lang="zh-TW" altLang="zh-TW" sz="2800" b="1" dirty="0" smtClean="0">
                <a:ea typeface="標楷體" pitchFamily="65" charset="-120"/>
                <a:cs typeface="Times New Roman" pitchFamily="18" charset="0"/>
              </a:rPr>
              <a:t>承運裸裝之大宗物資及原材物料等</a:t>
            </a:r>
            <a:r>
              <a:rPr lang="en-US" altLang="zh-TW" sz="2800" b="1" dirty="0" smtClean="0">
                <a:ea typeface="標楷體" pitchFamily="65" charset="-120"/>
                <a:cs typeface="Times New Roman" pitchFamily="18" charset="0"/>
              </a:rPr>
              <a:t>;</a:t>
            </a:r>
            <a:r>
              <a:rPr lang="zh-TW" altLang="zh-TW" sz="2800" b="1" dirty="0" smtClean="0">
                <a:ea typeface="標楷體" pitchFamily="65" charset="-120"/>
                <a:cs typeface="Times New Roman" pitchFamily="18" charset="0"/>
              </a:rPr>
              <a:t>且無一固定之航綫、船期</a:t>
            </a:r>
            <a:r>
              <a:rPr lang="en-US" altLang="zh-TW" sz="2800" b="1" dirty="0" smtClean="0">
                <a:ea typeface="標楷體" pitchFamily="65" charset="-120"/>
                <a:cs typeface="Times New Roman" pitchFamily="18" charset="0"/>
              </a:rPr>
              <a:t>,</a:t>
            </a:r>
            <a:r>
              <a:rPr lang="zh-TW" altLang="zh-TW" sz="2800" b="1" dirty="0" smtClean="0">
                <a:ea typeface="標楷體" pitchFamily="65" charset="-120"/>
                <a:cs typeface="Times New Roman" pitchFamily="18" charset="0"/>
              </a:rPr>
              <a:t>傭船之運費收取及裝</a:t>
            </a:r>
            <a:r>
              <a:rPr lang="en-US" altLang="zh-TW" sz="2800" b="1" dirty="0" smtClean="0">
                <a:ea typeface="標楷體" pitchFamily="65" charset="-120"/>
                <a:cs typeface="Times New Roman" pitchFamily="18" charset="0"/>
              </a:rPr>
              <a:t>/</a:t>
            </a:r>
            <a:r>
              <a:rPr lang="zh-TW" altLang="zh-TW" sz="2800" b="1" dirty="0" smtClean="0">
                <a:ea typeface="標楷體" pitchFamily="65" charset="-120"/>
                <a:cs typeface="Times New Roman" pitchFamily="18" charset="0"/>
              </a:rPr>
              <a:t>卸港口依據傭船契約而定</a:t>
            </a:r>
            <a:r>
              <a:rPr lang="en-US" altLang="zh-TW" sz="2800" b="1" dirty="0" smtClean="0">
                <a:ea typeface="標楷體" pitchFamily="65" charset="-120"/>
                <a:cs typeface="Times New Roman" pitchFamily="18" charset="0"/>
              </a:rPr>
              <a:t>.</a:t>
            </a:r>
          </a:p>
          <a:p>
            <a:r>
              <a:rPr lang="zh-TW" altLang="zh-TW" sz="2800" b="1" dirty="0" smtClean="0">
                <a:ea typeface="標楷體" pitchFamily="65" charset="-120"/>
                <a:cs typeface="Times New Roman" pitchFamily="18" charset="0"/>
              </a:rPr>
              <a:t>託運之對象</a:t>
            </a:r>
            <a:r>
              <a:rPr lang="en-US" altLang="zh-TW" sz="2800" b="1" dirty="0" smtClean="0">
                <a:ea typeface="標楷體" pitchFamily="65" charset="-120"/>
                <a:cs typeface="Times New Roman" pitchFamily="18" charset="0"/>
              </a:rPr>
              <a:t>,</a:t>
            </a:r>
            <a:r>
              <a:rPr lang="zh-TW" altLang="zh-TW" sz="2800" b="1" dirty="0" smtClean="0">
                <a:ea typeface="標楷體" pitchFamily="65" charset="-120"/>
                <a:cs typeface="Times New Roman" pitchFamily="18" charset="0"/>
              </a:rPr>
              <a:t>大多為大貿易商、大宗物資之貨主或無運送工具之複合運送人</a:t>
            </a:r>
            <a:r>
              <a:rPr lang="en-US" altLang="zh-TW" sz="2800" b="1" dirty="0" smtClean="0">
                <a:ea typeface="標楷體" pitchFamily="65" charset="-120"/>
                <a:cs typeface="Times New Roman" pitchFamily="18" charset="0"/>
              </a:rPr>
              <a:t>(MTO),</a:t>
            </a:r>
            <a:r>
              <a:rPr lang="zh-TW" altLang="zh-TW" sz="2800" b="1" dirty="0" smtClean="0">
                <a:ea typeface="標楷體" pitchFamily="65" charset="-120"/>
                <a:cs typeface="Times New Roman" pitchFamily="18" charset="0"/>
              </a:rPr>
              <a:t>以簽訂傭船契約或包攬艙位之合同為主</a:t>
            </a:r>
            <a:r>
              <a:rPr lang="en-US" altLang="zh-TW" sz="2800" b="1" dirty="0" smtClean="0">
                <a:ea typeface="標楷體" pitchFamily="65" charset="-120"/>
                <a:cs typeface="Times New Roman" pitchFamily="18" charset="0"/>
              </a:rPr>
              <a:t>.</a:t>
            </a:r>
          </a:p>
          <a:p>
            <a:r>
              <a:rPr lang="zh-TW" altLang="zh-TW" sz="2800" b="1" dirty="0" smtClean="0">
                <a:ea typeface="標楷體" pitchFamily="65" charset="-120"/>
                <a:cs typeface="Times New Roman" pitchFamily="18" charset="0"/>
              </a:rPr>
              <a:t>交易通常經由經紀人</a:t>
            </a:r>
            <a:r>
              <a:rPr lang="en-US" altLang="zh-TW" sz="2800" b="1" dirty="0" smtClean="0">
                <a:ea typeface="標楷體" pitchFamily="65" charset="-120"/>
                <a:cs typeface="Times New Roman" pitchFamily="18" charset="0"/>
              </a:rPr>
              <a:t>(Charter’s agent)</a:t>
            </a:r>
            <a:r>
              <a:rPr lang="zh-TW" altLang="zh-TW" sz="2800" b="1" dirty="0" smtClean="0">
                <a:ea typeface="標楷體" pitchFamily="65" charset="-120"/>
                <a:cs typeface="Times New Roman" pitchFamily="18" charset="0"/>
              </a:rPr>
              <a:t>之仲介達成</a:t>
            </a:r>
            <a:r>
              <a:rPr lang="en-US" altLang="zh-TW" sz="2800" b="1" dirty="0" smtClean="0">
                <a:ea typeface="標楷體" pitchFamily="65" charset="-120"/>
                <a:cs typeface="Times New Roman" pitchFamily="18" charset="0"/>
              </a:rPr>
              <a:t>,</a:t>
            </a:r>
            <a:r>
              <a:rPr lang="zh-TW" altLang="zh-TW" sz="2800" b="1" dirty="0" smtClean="0">
                <a:ea typeface="標楷體" pitchFamily="65" charset="-120"/>
                <a:cs typeface="Times New Roman" pitchFamily="18" charset="0"/>
              </a:rPr>
              <a:t>並預先簽訂運輸合約</a:t>
            </a:r>
            <a:r>
              <a:rPr lang="en-US" altLang="zh-TW" sz="2800" b="1" dirty="0" smtClean="0">
                <a:ea typeface="標楷體" pitchFamily="65" charset="-120"/>
                <a:cs typeface="Times New Roman" pitchFamily="18" charset="0"/>
              </a:rPr>
              <a:t>(</a:t>
            </a:r>
            <a:r>
              <a:rPr lang="zh-TW" altLang="zh-TW" sz="2800" b="1" dirty="0" smtClean="0">
                <a:ea typeface="標楷體" pitchFamily="65" charset="-120"/>
                <a:cs typeface="Times New Roman" pitchFamily="18" charset="0"/>
              </a:rPr>
              <a:t>即傭船契約</a:t>
            </a:r>
            <a:r>
              <a:rPr lang="en-US" altLang="zh-TW" sz="2800" b="1" dirty="0" smtClean="0">
                <a:ea typeface="標楷體" pitchFamily="65" charset="-120"/>
                <a:cs typeface="Times New Roman" pitchFamily="18" charset="0"/>
              </a:rPr>
              <a:t>),</a:t>
            </a:r>
            <a:r>
              <a:rPr lang="zh-TW" altLang="zh-TW" sz="2800" b="1" dirty="0" smtClean="0">
                <a:ea typeface="標楷體" pitchFamily="65" charset="-120"/>
                <a:cs typeface="Times New Roman" pitchFamily="18" charset="0"/>
              </a:rPr>
              <a:t>由船東及貨主按約定之條款從事運輸</a:t>
            </a:r>
            <a:r>
              <a:rPr lang="en-US" altLang="zh-TW" sz="2800" b="1" dirty="0" smtClean="0">
                <a:ea typeface="標楷體" pitchFamily="65" charset="-120"/>
                <a:cs typeface="Times New Roman" pitchFamily="18" charset="0"/>
              </a:rPr>
              <a:t>.</a:t>
            </a:r>
          </a:p>
          <a:p>
            <a:r>
              <a:rPr lang="zh-TW" altLang="zh-TW" sz="2800" b="1" dirty="0" smtClean="0">
                <a:ea typeface="標楷體" pitchFamily="65" charset="-120"/>
                <a:cs typeface="Times New Roman" pitchFamily="18" charset="0"/>
              </a:rPr>
              <a:t>傭船依據個別傭船契約而定</a:t>
            </a:r>
            <a:r>
              <a:rPr lang="en-US" altLang="zh-TW" sz="2800" b="1" dirty="0" smtClean="0">
                <a:ea typeface="標楷體" pitchFamily="65" charset="-120"/>
                <a:cs typeface="Times New Roman" pitchFamily="18" charset="0"/>
              </a:rPr>
              <a:t>,</a:t>
            </a:r>
            <a:r>
              <a:rPr lang="zh-TW" altLang="zh-TW" sz="2800" b="1" dirty="0" smtClean="0">
                <a:ea typeface="標楷體" pitchFamily="65" charset="-120"/>
                <a:cs typeface="Times New Roman" pitchFamily="18" charset="0"/>
              </a:rPr>
              <a:t>通常會有</a:t>
            </a:r>
            <a:r>
              <a:rPr lang="en-US" altLang="zh-TW" sz="2800" b="1" dirty="0" smtClean="0">
                <a:ea typeface="標楷體" pitchFamily="65" charset="-120"/>
                <a:cs typeface="Times New Roman" pitchFamily="18" charset="0"/>
              </a:rPr>
              <a:t>FIO</a:t>
            </a:r>
            <a:r>
              <a:rPr lang="zh-TW" altLang="zh-TW" sz="2800" b="1" dirty="0" smtClean="0">
                <a:ea typeface="標楷體" pitchFamily="65" charset="-120"/>
                <a:cs typeface="Times New Roman" pitchFamily="18" charset="0"/>
              </a:rPr>
              <a:t>(free in and out)之規定</a:t>
            </a:r>
            <a:r>
              <a:rPr lang="en-US" altLang="zh-TW" sz="2800" b="1" dirty="0" smtClean="0">
                <a:ea typeface="標楷體" pitchFamily="65" charset="-120"/>
                <a:cs typeface="Times New Roman" pitchFamily="18" charset="0"/>
              </a:rPr>
              <a:t>.</a:t>
            </a:r>
            <a:endParaRPr lang="zh-TW" altLang="en-US" sz="2800" b="1" dirty="0" smtClean="0">
              <a:ea typeface="標楷體" pitchFamily="65" charset="-120"/>
              <a:cs typeface="Times New Roman" pitchFamily="18" charset="0"/>
            </a:endParaRPr>
          </a:p>
        </p:txBody>
      </p:sp>
      <p:sp>
        <p:nvSpPr>
          <p:cNvPr id="42701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B7F23863-555A-4982-B59E-00056A019D09}" type="slidenum">
              <a:rPr kumimoji="0" lang="zh-TW" altLang="en-US" sz="1400" smtClean="0"/>
              <a:pPr eaLnBrk="1" hangingPunct="1"/>
              <a:t>420</a:t>
            </a:fld>
            <a:endParaRPr kumimoji="0" lang="en-US" altLang="zh-TW" sz="1400" smtClean="0"/>
          </a:p>
        </p:txBody>
      </p:sp>
    </p:spTree>
    <p:extLst>
      <p:ext uri="{BB962C8B-B14F-4D97-AF65-F5344CB8AC3E}">
        <p14:creationId xmlns:p14="http://schemas.microsoft.com/office/powerpoint/2010/main" xmlns="" val="1583999745"/>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908720"/>
          </a:xfrm>
        </p:spPr>
        <p:txBody>
          <a:bodyPr>
            <a:normAutofit/>
          </a:bodyPr>
          <a:lstStyle/>
          <a:p>
            <a:pPr algn="ctr"/>
            <a:r>
              <a:rPr lang="zh-TW" altLang="zh-TW" sz="4000" b="1" dirty="0"/>
              <a:t>定期船與傭船之區別</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421</a:t>
            </a:fld>
            <a:endParaRPr lang="zh-TW" altLang="en-US"/>
          </a:p>
        </p:txBody>
      </p:sp>
      <p:sp>
        <p:nvSpPr>
          <p:cNvPr id="4" name="內容版面配置區 3"/>
          <p:cNvSpPr>
            <a:spLocks noGrp="1"/>
          </p:cNvSpPr>
          <p:nvPr>
            <p:ph sz="quarter" idx="1"/>
          </p:nvPr>
        </p:nvSpPr>
        <p:spPr>
          <a:xfrm>
            <a:off x="0" y="980728"/>
            <a:ext cx="9144000" cy="5877272"/>
          </a:xfrm>
        </p:spPr>
        <p:txBody>
          <a:bodyPr>
            <a:noAutofit/>
          </a:bodyPr>
          <a:lstStyle/>
          <a:p>
            <a:r>
              <a:rPr lang="zh-TW" altLang="zh-TW" sz="2800" b="1" dirty="0">
                <a:solidFill>
                  <a:srgbClr val="FF0000"/>
                </a:solidFill>
              </a:rPr>
              <a:t>定期</a:t>
            </a:r>
            <a:r>
              <a:rPr lang="zh-TW" altLang="zh-TW" sz="2800" b="1" dirty="0" smtClean="0">
                <a:solidFill>
                  <a:srgbClr val="FF0000"/>
                </a:solidFill>
              </a:rPr>
              <a:t>船</a:t>
            </a:r>
            <a:endParaRPr lang="en-US" altLang="zh-TW" sz="2800" b="1" dirty="0" smtClean="0">
              <a:solidFill>
                <a:srgbClr val="FF0000"/>
              </a:solidFill>
            </a:endParaRPr>
          </a:p>
          <a:p>
            <a:pPr>
              <a:buFont typeface="Arial" panose="020B0604020202020204" pitchFamily="34" charset="0"/>
              <a:buChar char="•"/>
            </a:pPr>
            <a:r>
              <a:rPr lang="zh-TW" altLang="zh-TW" sz="2800" b="1" dirty="0"/>
              <a:t>期船之航綫、船期、停靠港口及運費費率均事先</a:t>
            </a:r>
            <a:r>
              <a:rPr lang="zh-TW" altLang="zh-TW" sz="2800" b="1" dirty="0" smtClean="0"/>
              <a:t>排定</a:t>
            </a:r>
            <a:r>
              <a:rPr lang="en-US" altLang="zh-TW" sz="2800" b="1" dirty="0" smtClean="0"/>
              <a:t>,</a:t>
            </a:r>
            <a:r>
              <a:rPr lang="zh-TW" altLang="zh-TW" sz="2800" b="1" dirty="0" smtClean="0"/>
              <a:t>並</a:t>
            </a:r>
            <a:r>
              <a:rPr lang="zh-TW" altLang="zh-TW" sz="2800" b="1" dirty="0"/>
              <a:t>公告給各停靠港之</a:t>
            </a:r>
            <a:r>
              <a:rPr lang="zh-TW" altLang="zh-TW" sz="2800" b="1" dirty="0" smtClean="0"/>
              <a:t>客戶</a:t>
            </a:r>
            <a:r>
              <a:rPr lang="en-US" altLang="zh-TW" sz="2800" b="1" dirty="0" smtClean="0"/>
              <a:t>,</a:t>
            </a:r>
            <a:r>
              <a:rPr lang="zh-TW" altLang="zh-TW" sz="2800" b="1" dirty="0" smtClean="0"/>
              <a:t>且</a:t>
            </a:r>
            <a:r>
              <a:rPr lang="zh-TW" altLang="zh-TW" sz="2800" b="1" dirty="0"/>
              <a:t>通常有大規模之</a:t>
            </a:r>
            <a:r>
              <a:rPr lang="zh-TW" altLang="zh-TW" sz="2800" b="1" dirty="0" smtClean="0"/>
              <a:t>組織</a:t>
            </a:r>
            <a:r>
              <a:rPr lang="en-US" altLang="zh-TW" sz="2800" b="1" dirty="0" smtClean="0"/>
              <a:t>,</a:t>
            </a:r>
            <a:r>
              <a:rPr lang="zh-TW" altLang="zh-TW" sz="2800" b="1" dirty="0" smtClean="0"/>
              <a:t>得以</a:t>
            </a:r>
            <a:r>
              <a:rPr lang="zh-TW" altLang="zh-TW" sz="2800" b="1" dirty="0"/>
              <a:t>在其所經營航線之各停靠港口有相當之人事與工具之配置及</a:t>
            </a:r>
            <a:r>
              <a:rPr lang="zh-TW" altLang="zh-TW" sz="2800" b="1" dirty="0" smtClean="0"/>
              <a:t>設置</a:t>
            </a:r>
            <a:r>
              <a:rPr lang="en-US" altLang="zh-TW" sz="2800" b="1" dirty="0" smtClean="0"/>
              <a:t>,</a:t>
            </a:r>
            <a:r>
              <a:rPr lang="zh-TW" altLang="zh-TW" sz="2800" b="1" dirty="0" smtClean="0"/>
              <a:t>處理</a:t>
            </a:r>
            <a:r>
              <a:rPr lang="zh-TW" altLang="zh-TW" sz="2800" b="1" dirty="0"/>
              <a:t>運輸相關</a:t>
            </a:r>
            <a:r>
              <a:rPr lang="zh-TW" altLang="zh-TW" sz="2800" b="1" dirty="0" smtClean="0"/>
              <a:t>事宜</a:t>
            </a:r>
            <a:r>
              <a:rPr lang="en-US" altLang="zh-TW" sz="2800" b="1" dirty="0" smtClean="0"/>
              <a:t>.</a:t>
            </a:r>
          </a:p>
          <a:p>
            <a:pPr>
              <a:buFont typeface="Arial" panose="020B0604020202020204" pitchFamily="34" charset="0"/>
              <a:buChar char="•"/>
            </a:pPr>
            <a:r>
              <a:rPr lang="zh-TW" altLang="zh-TW" sz="2800" b="1" dirty="0"/>
              <a:t>船方係以公共運送人</a:t>
            </a:r>
            <a:r>
              <a:rPr lang="en-US" altLang="zh-TW" sz="2800" b="1" dirty="0"/>
              <a:t>(Common Carrier)</a:t>
            </a:r>
            <a:r>
              <a:rPr lang="zh-TW" altLang="zh-TW" sz="2800" b="1" dirty="0"/>
              <a:t>之身分</a:t>
            </a:r>
            <a:r>
              <a:rPr lang="zh-TW" altLang="zh-TW" sz="2800" b="1" dirty="0" smtClean="0"/>
              <a:t>經營</a:t>
            </a:r>
            <a:r>
              <a:rPr lang="en-US" altLang="zh-TW" sz="2800" b="1" dirty="0" smtClean="0"/>
              <a:t>,</a:t>
            </a:r>
            <a:r>
              <a:rPr lang="zh-TW" altLang="zh-TW" sz="2800" b="1" dirty="0" smtClean="0"/>
              <a:t>通常</a:t>
            </a:r>
            <a:r>
              <a:rPr lang="zh-TW" altLang="zh-TW" sz="2800" b="1" dirty="0"/>
              <a:t>須受各停靠港口所屬政府機構之</a:t>
            </a:r>
            <a:r>
              <a:rPr lang="zh-TW" altLang="zh-TW" sz="2800" b="1" dirty="0" smtClean="0"/>
              <a:t>監督</a:t>
            </a:r>
            <a:r>
              <a:rPr lang="en-US" altLang="zh-TW" sz="2800" b="1" dirty="0" smtClean="0"/>
              <a:t>,</a:t>
            </a:r>
            <a:r>
              <a:rPr lang="zh-TW" altLang="zh-TW" sz="2800" b="1" dirty="0" smtClean="0"/>
              <a:t>其</a:t>
            </a:r>
            <a:r>
              <a:rPr lang="zh-TW" altLang="zh-TW" sz="2800" b="1" dirty="0"/>
              <a:t>對像為一般之託運人</a:t>
            </a:r>
            <a:r>
              <a:rPr lang="en-US" altLang="zh-TW" sz="2800" b="1" dirty="0"/>
              <a:t>(shipper</a:t>
            </a:r>
            <a:r>
              <a:rPr lang="en-US" altLang="zh-TW" sz="2800" b="1" dirty="0" smtClean="0"/>
              <a:t>).</a:t>
            </a:r>
          </a:p>
          <a:p>
            <a:pPr>
              <a:buFont typeface="Arial" panose="020B0604020202020204" pitchFamily="34" charset="0"/>
              <a:buChar char="•"/>
            </a:pPr>
            <a:r>
              <a:rPr lang="zh-TW" altLang="zh-TW" sz="2800" b="1" dirty="0"/>
              <a:t>託運之程序為先簽裝貨單</a:t>
            </a:r>
            <a:r>
              <a:rPr lang="en-US" altLang="zh-TW" sz="2800" b="1" dirty="0"/>
              <a:t>(S/O</a:t>
            </a:r>
            <a:r>
              <a:rPr lang="en-US" altLang="zh-TW" sz="2800" b="1" dirty="0" smtClean="0"/>
              <a:t>)</a:t>
            </a:r>
            <a:r>
              <a:rPr lang="en-US" altLang="zh-TW" sz="2800" b="1" dirty="0"/>
              <a:t>,</a:t>
            </a:r>
            <a:r>
              <a:rPr lang="zh-TW" altLang="zh-TW" sz="2800" b="1" dirty="0" smtClean="0"/>
              <a:t>裝船</a:t>
            </a:r>
            <a:r>
              <a:rPr lang="zh-TW" altLang="zh-TW" sz="2800" b="1" dirty="0"/>
              <a:t>後憑大副收據</a:t>
            </a:r>
            <a:r>
              <a:rPr lang="en-US" altLang="zh-TW" sz="2800" b="1" dirty="0"/>
              <a:t>(mate’s </a:t>
            </a:r>
            <a:r>
              <a:rPr lang="en-US" altLang="zh-TW" sz="2800" b="1" dirty="0" smtClean="0"/>
              <a:t>Receipt</a:t>
            </a:r>
            <a:r>
              <a:rPr lang="en-US" altLang="zh-TW" sz="2800" b="1" dirty="0"/>
              <a:t>,</a:t>
            </a:r>
            <a:r>
              <a:rPr lang="zh-TW" altLang="zh-TW" sz="2800" b="1" dirty="0" smtClean="0"/>
              <a:t>又</a:t>
            </a:r>
            <a:r>
              <a:rPr lang="zh-TW" altLang="zh-TW" sz="2800" b="1" dirty="0"/>
              <a:t>稱收貨單</a:t>
            </a:r>
            <a:r>
              <a:rPr lang="en-US" altLang="zh-TW" sz="2800" b="1" dirty="0"/>
              <a:t>)</a:t>
            </a:r>
            <a:r>
              <a:rPr lang="zh-TW" altLang="zh-TW" sz="2800" b="1" dirty="0"/>
              <a:t>向承運之船公司或其代理人換發提單</a:t>
            </a:r>
            <a:r>
              <a:rPr lang="en-US" altLang="zh-TW" sz="2800" b="1" dirty="0"/>
              <a:t>(bill of lading</a:t>
            </a:r>
            <a:r>
              <a:rPr lang="en-US" altLang="zh-TW" sz="2800" b="1" dirty="0" smtClean="0"/>
              <a:t>).</a:t>
            </a:r>
          </a:p>
          <a:p>
            <a:pPr>
              <a:buFont typeface="Arial" panose="020B0604020202020204" pitchFamily="34" charset="0"/>
              <a:buChar char="•"/>
            </a:pPr>
            <a:r>
              <a:rPr lang="zh-TW" altLang="zh-TW" sz="2800" b="1" dirty="0"/>
              <a:t>定期船一律規定貨物由運送人負責卸至港邊</a:t>
            </a:r>
            <a:r>
              <a:rPr lang="zh-TW" altLang="zh-TW" sz="2800" b="1" dirty="0" smtClean="0"/>
              <a:t>碼頭</a:t>
            </a:r>
            <a:r>
              <a:rPr lang="en-US" altLang="zh-TW" sz="2800" b="1" dirty="0" smtClean="0"/>
              <a:t>,</a:t>
            </a:r>
            <a:r>
              <a:rPr lang="zh-TW" altLang="zh-TW" sz="2800" b="1" dirty="0" smtClean="0"/>
              <a:t>此</a:t>
            </a:r>
            <a:r>
              <a:rPr lang="zh-TW" altLang="zh-TW" sz="2800" b="1" dirty="0"/>
              <a:t>即為</a:t>
            </a:r>
            <a:r>
              <a:rPr lang="en-US" altLang="zh-TW" sz="2800" b="1" dirty="0"/>
              <a:t>BERTH TERM </a:t>
            </a:r>
            <a:r>
              <a:rPr lang="zh-TW" altLang="zh-TW" sz="2800" b="1" dirty="0"/>
              <a:t>或</a:t>
            </a:r>
            <a:r>
              <a:rPr lang="en-US" altLang="zh-TW" sz="2800" b="1" dirty="0"/>
              <a:t> LINER TERM</a:t>
            </a:r>
            <a:endParaRPr lang="zh-TW" altLang="en-US" sz="2800" b="1" dirty="0"/>
          </a:p>
        </p:txBody>
      </p:sp>
      <p:sp>
        <p:nvSpPr>
          <p:cNvPr id="5" name="向右箭號 4"/>
          <p:cNvSpPr/>
          <p:nvPr/>
        </p:nvSpPr>
        <p:spPr>
          <a:xfrm>
            <a:off x="5796136" y="6484337"/>
            <a:ext cx="648072"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771163283"/>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定期船與傭船之區別</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422</a:t>
            </a:fld>
            <a:endParaRPr lang="zh-TW" altLang="en-US"/>
          </a:p>
        </p:txBody>
      </p:sp>
      <p:sp>
        <p:nvSpPr>
          <p:cNvPr id="4" name="內容版面配置區 3"/>
          <p:cNvSpPr>
            <a:spLocks noGrp="1"/>
          </p:cNvSpPr>
          <p:nvPr>
            <p:ph sz="quarter" idx="1"/>
          </p:nvPr>
        </p:nvSpPr>
        <p:spPr>
          <a:xfrm>
            <a:off x="323528" y="1219200"/>
            <a:ext cx="8363272" cy="4937760"/>
          </a:xfrm>
        </p:spPr>
        <p:txBody>
          <a:bodyPr>
            <a:noAutofit/>
          </a:bodyPr>
          <a:lstStyle/>
          <a:p>
            <a:r>
              <a:rPr lang="zh-TW" altLang="zh-TW" sz="2800" b="1" dirty="0">
                <a:solidFill>
                  <a:srgbClr val="FF0000"/>
                </a:solidFill>
              </a:rPr>
              <a:t>傭</a:t>
            </a:r>
            <a:r>
              <a:rPr lang="zh-TW" altLang="zh-TW" sz="2800" b="1" dirty="0" smtClean="0">
                <a:solidFill>
                  <a:srgbClr val="FF0000"/>
                </a:solidFill>
              </a:rPr>
              <a:t>船</a:t>
            </a:r>
            <a:endParaRPr lang="en-US" altLang="zh-TW" sz="2800" b="1" dirty="0" smtClean="0">
              <a:solidFill>
                <a:srgbClr val="FF0000"/>
              </a:solidFill>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利用專用船</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租船</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承運</a:t>
            </a:r>
            <a:r>
              <a:rPr lang="zh-TW" altLang="zh-TW" sz="2800" b="1" dirty="0">
                <a:latin typeface="Times New Roman" panose="02020603050405020304" pitchFamily="18" charset="0"/>
                <a:cs typeface="Times New Roman" panose="02020603050405020304" pitchFamily="18" charset="0"/>
              </a:rPr>
              <a:t>裸裝</a:t>
            </a:r>
            <a:r>
              <a:rPr lang="en-US" altLang="zh-TW" sz="2800" b="1" dirty="0">
                <a:latin typeface="Times New Roman" panose="02020603050405020304" pitchFamily="18" charset="0"/>
                <a:cs typeface="Times New Roman" panose="02020603050405020304" pitchFamily="18" charset="0"/>
              </a:rPr>
              <a:t>(Nude</a:t>
            </a:r>
            <a:r>
              <a:rPr lang="zh-TW" altLang="zh-TW" sz="2800" b="1" dirty="0">
                <a:latin typeface="Times New Roman" panose="02020603050405020304" pitchFamily="18" charset="0"/>
                <a:cs typeface="Times New Roman" panose="02020603050405020304" pitchFamily="18" charset="0"/>
              </a:rPr>
              <a:t>，即未包裝</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之大宗物資及原材物料</a:t>
            </a:r>
            <a:r>
              <a:rPr lang="zh-TW" altLang="zh-TW" sz="2800" b="1" dirty="0" smtClean="0">
                <a:latin typeface="Times New Roman" panose="02020603050405020304" pitchFamily="18" charset="0"/>
                <a:cs typeface="Times New Roman" panose="02020603050405020304" pitchFamily="18" charset="0"/>
              </a:rPr>
              <a:t>等</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且</a:t>
            </a:r>
            <a:r>
              <a:rPr lang="zh-TW" altLang="zh-TW" sz="2800" b="1" dirty="0">
                <a:latin typeface="Times New Roman" panose="02020603050405020304" pitchFamily="18" charset="0"/>
                <a:cs typeface="Times New Roman" panose="02020603050405020304" pitchFamily="18" charset="0"/>
              </a:rPr>
              <a:t>無一固定之航綫、</a:t>
            </a:r>
            <a:r>
              <a:rPr lang="zh-TW" altLang="zh-TW" sz="2800" b="1" dirty="0" smtClean="0">
                <a:latin typeface="Times New Roman" panose="02020603050405020304" pitchFamily="18" charset="0"/>
                <a:cs typeface="Times New Roman" panose="02020603050405020304" pitchFamily="18" charset="0"/>
              </a:rPr>
              <a:t>船期</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傭</a:t>
            </a:r>
            <a:r>
              <a:rPr lang="zh-TW" altLang="zh-TW" sz="2800" b="1" dirty="0">
                <a:latin typeface="Times New Roman" panose="02020603050405020304" pitchFamily="18" charset="0"/>
                <a:cs typeface="Times New Roman" panose="02020603050405020304" pitchFamily="18" charset="0"/>
              </a:rPr>
              <a:t>船之運費收取及裝</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卸港口依據傭船契約而</a:t>
            </a:r>
            <a:r>
              <a:rPr lang="zh-TW" altLang="zh-TW" sz="2800" b="1" dirty="0" smtClean="0">
                <a:latin typeface="Times New Roman" panose="02020603050405020304" pitchFamily="18" charset="0"/>
                <a:cs typeface="Times New Roman" panose="02020603050405020304" pitchFamily="18" charset="0"/>
              </a:rPr>
              <a:t>定</a:t>
            </a:r>
            <a:r>
              <a:rPr lang="en-US" altLang="zh-TW" sz="28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託運之</a:t>
            </a:r>
            <a:r>
              <a:rPr lang="zh-TW" altLang="zh-TW" sz="2800" b="1" dirty="0" smtClean="0">
                <a:latin typeface="Times New Roman" panose="02020603050405020304" pitchFamily="18" charset="0"/>
                <a:cs typeface="Times New Roman" panose="02020603050405020304" pitchFamily="18" charset="0"/>
              </a:rPr>
              <a:t>對象</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大多</a:t>
            </a:r>
            <a:r>
              <a:rPr lang="zh-TW" altLang="zh-TW" sz="2800" b="1" dirty="0">
                <a:latin typeface="Times New Roman" panose="02020603050405020304" pitchFamily="18" charset="0"/>
                <a:cs typeface="Times New Roman" panose="02020603050405020304" pitchFamily="18" charset="0"/>
              </a:rPr>
              <a:t>為大貿易商、大宗物資之貨主或無運送工具之複合運送人</a:t>
            </a:r>
            <a:r>
              <a:rPr lang="en-US" altLang="zh-TW" sz="2800" b="1" dirty="0">
                <a:latin typeface="Times New Roman" panose="02020603050405020304" pitchFamily="18" charset="0"/>
                <a:cs typeface="Times New Roman" panose="02020603050405020304" pitchFamily="18" charset="0"/>
              </a:rPr>
              <a:t>(MTO</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以</a:t>
            </a:r>
            <a:r>
              <a:rPr lang="zh-TW" altLang="zh-TW" sz="2800" b="1" dirty="0">
                <a:latin typeface="Times New Roman" panose="02020603050405020304" pitchFamily="18" charset="0"/>
                <a:cs typeface="Times New Roman" panose="02020603050405020304" pitchFamily="18" charset="0"/>
              </a:rPr>
              <a:t>簽訂傭船契約或包攬艙位之合同</a:t>
            </a:r>
            <a:r>
              <a:rPr lang="zh-TW" altLang="zh-TW" sz="2800" b="1" dirty="0" smtClean="0">
                <a:latin typeface="Times New Roman" panose="02020603050405020304" pitchFamily="18" charset="0"/>
                <a:cs typeface="Times New Roman" panose="02020603050405020304" pitchFamily="18" charset="0"/>
              </a:rPr>
              <a:t>為主</a:t>
            </a:r>
            <a:r>
              <a:rPr lang="en-US" altLang="zh-TW" sz="28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交易通常經由經紀人</a:t>
            </a:r>
            <a:r>
              <a:rPr lang="en-US" altLang="zh-TW" sz="2800" b="1" dirty="0">
                <a:latin typeface="Times New Roman" panose="02020603050405020304" pitchFamily="18" charset="0"/>
                <a:cs typeface="Times New Roman" panose="02020603050405020304" pitchFamily="18" charset="0"/>
              </a:rPr>
              <a:t>(Charter’s agent)</a:t>
            </a:r>
            <a:r>
              <a:rPr lang="zh-TW" altLang="zh-TW" sz="2800" b="1" dirty="0">
                <a:latin typeface="Times New Roman" panose="02020603050405020304" pitchFamily="18" charset="0"/>
                <a:cs typeface="Times New Roman" panose="02020603050405020304" pitchFamily="18" charset="0"/>
              </a:rPr>
              <a:t>之仲介</a:t>
            </a:r>
            <a:r>
              <a:rPr lang="zh-TW" altLang="zh-TW" sz="2800" b="1" dirty="0" smtClean="0">
                <a:latin typeface="Times New Roman" panose="02020603050405020304" pitchFamily="18" charset="0"/>
                <a:cs typeface="Times New Roman" panose="02020603050405020304" pitchFamily="18" charset="0"/>
              </a:rPr>
              <a:t>達成</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並</a:t>
            </a:r>
            <a:r>
              <a:rPr lang="zh-TW" altLang="zh-TW" sz="2800" b="1" dirty="0">
                <a:latin typeface="Times New Roman" panose="02020603050405020304" pitchFamily="18" charset="0"/>
                <a:cs typeface="Times New Roman" panose="02020603050405020304" pitchFamily="18" charset="0"/>
              </a:rPr>
              <a:t>預先簽訂運輸合約</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即傭船契約</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由</a:t>
            </a:r>
            <a:r>
              <a:rPr lang="zh-TW" altLang="zh-TW" sz="2800" b="1" dirty="0">
                <a:latin typeface="Times New Roman" panose="02020603050405020304" pitchFamily="18" charset="0"/>
                <a:cs typeface="Times New Roman" panose="02020603050405020304" pitchFamily="18" charset="0"/>
              </a:rPr>
              <a:t>船東及貨主按約定之條款從事</a:t>
            </a:r>
            <a:r>
              <a:rPr lang="zh-TW" altLang="zh-TW" sz="2800" b="1" dirty="0" smtClean="0">
                <a:latin typeface="Times New Roman" panose="02020603050405020304" pitchFamily="18" charset="0"/>
                <a:cs typeface="Times New Roman" panose="02020603050405020304" pitchFamily="18" charset="0"/>
              </a:rPr>
              <a:t>運輸</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10177990"/>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利用定期船運輸之優缺點</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423</a:t>
            </a:fld>
            <a:endParaRPr lang="zh-TW" altLang="en-US"/>
          </a:p>
        </p:txBody>
      </p:sp>
      <p:sp>
        <p:nvSpPr>
          <p:cNvPr id="4" name="內容版面配置區 3"/>
          <p:cNvSpPr>
            <a:spLocks noGrp="1"/>
          </p:cNvSpPr>
          <p:nvPr>
            <p:ph sz="quarter" idx="1"/>
          </p:nvPr>
        </p:nvSpPr>
        <p:spPr>
          <a:xfrm>
            <a:off x="0" y="1219200"/>
            <a:ext cx="8964488" cy="4937760"/>
          </a:xfrm>
        </p:spPr>
        <p:txBody>
          <a:bodyPr>
            <a:normAutofit/>
          </a:bodyPr>
          <a:lstStyle/>
          <a:p>
            <a:r>
              <a:rPr lang="zh-TW" altLang="zh-TW" sz="2800" b="1" dirty="0" smtClean="0">
                <a:solidFill>
                  <a:srgbClr val="FF0000"/>
                </a:solidFill>
              </a:rPr>
              <a:t>優點</a:t>
            </a:r>
            <a:endParaRPr lang="en-US" altLang="zh-TW" sz="2800" b="1" dirty="0" smtClean="0">
              <a:solidFill>
                <a:srgbClr val="FF0000"/>
              </a:solidFill>
            </a:endParaRPr>
          </a:p>
          <a:p>
            <a:pPr>
              <a:buFont typeface="Arial" panose="020B0604020202020204" pitchFamily="34" charset="0"/>
              <a:buChar char="•"/>
            </a:pPr>
            <a:r>
              <a:rPr lang="zh-TW" altLang="zh-TW" sz="2800" b="1" dirty="0"/>
              <a:t>定期船之航綫、船期、停靠港口均事先</a:t>
            </a:r>
            <a:r>
              <a:rPr lang="zh-TW" altLang="zh-TW" sz="2800" b="1" dirty="0" smtClean="0"/>
              <a:t>排定</a:t>
            </a:r>
            <a:r>
              <a:rPr lang="en-US" altLang="zh-TW" sz="2800" b="1" dirty="0" smtClean="0"/>
              <a:t>,</a:t>
            </a:r>
            <a:r>
              <a:rPr lang="zh-TW" altLang="zh-TW" sz="2800" b="1" dirty="0" smtClean="0"/>
              <a:t>有利於</a:t>
            </a:r>
            <a:r>
              <a:rPr lang="zh-TW" altLang="zh-TW" sz="2800" b="1" dirty="0"/>
              <a:t>出口廠商依據買賣契約或信用狀之約定交付</a:t>
            </a:r>
            <a:r>
              <a:rPr lang="zh-TW" altLang="zh-TW" sz="2800" b="1" dirty="0" smtClean="0"/>
              <a:t>貨物</a:t>
            </a:r>
            <a:r>
              <a:rPr lang="en-US" altLang="zh-TW" sz="2800" b="1" dirty="0" smtClean="0"/>
              <a:t>.</a:t>
            </a:r>
          </a:p>
          <a:p>
            <a:pPr>
              <a:buFont typeface="Arial" panose="020B0604020202020204" pitchFamily="34" charset="0"/>
              <a:buChar char="•"/>
            </a:pPr>
            <a:r>
              <a:rPr lang="zh-TW" altLang="zh-TW" sz="2800" b="1" dirty="0"/>
              <a:t>定期船設備</a:t>
            </a:r>
            <a:r>
              <a:rPr lang="zh-TW" altLang="zh-TW" sz="2800" b="1" dirty="0" smtClean="0"/>
              <a:t>完善</a:t>
            </a:r>
            <a:r>
              <a:rPr lang="en-US" altLang="zh-TW" sz="2800" b="1" dirty="0" smtClean="0"/>
              <a:t>,</a:t>
            </a:r>
            <a:r>
              <a:rPr lang="zh-TW" altLang="zh-TW" sz="2800" b="1" dirty="0" smtClean="0"/>
              <a:t>有助於</a:t>
            </a:r>
            <a:r>
              <a:rPr lang="zh-TW" altLang="zh-TW" sz="2800" b="1" dirty="0"/>
              <a:t>保障貨物運輸之</a:t>
            </a:r>
            <a:r>
              <a:rPr lang="zh-TW" altLang="zh-TW" sz="2800" b="1" dirty="0" smtClean="0"/>
              <a:t>安全</a:t>
            </a:r>
            <a:r>
              <a:rPr lang="en-US" altLang="zh-TW" sz="2800" b="1" dirty="0" smtClean="0"/>
              <a:t>.</a:t>
            </a:r>
          </a:p>
          <a:p>
            <a:pPr>
              <a:buFont typeface="Arial" panose="020B0604020202020204" pitchFamily="34" charset="0"/>
              <a:buChar char="•"/>
            </a:pPr>
            <a:r>
              <a:rPr lang="zh-TW" altLang="zh-TW" sz="2800" b="1" dirty="0"/>
              <a:t>不論託運貨物之</a:t>
            </a:r>
            <a:r>
              <a:rPr lang="zh-TW" altLang="zh-TW" sz="2800" b="1" dirty="0" smtClean="0"/>
              <a:t>多寡</a:t>
            </a:r>
            <a:r>
              <a:rPr lang="en-US" altLang="zh-TW" sz="2800" b="1" dirty="0" smtClean="0"/>
              <a:t>,</a:t>
            </a:r>
            <a:r>
              <a:rPr lang="zh-TW" altLang="zh-TW" sz="2800" b="1" dirty="0" smtClean="0"/>
              <a:t>皆</a:t>
            </a:r>
            <a:r>
              <a:rPr lang="zh-TW" altLang="zh-TW" sz="2800" b="1" dirty="0"/>
              <a:t>會接受</a:t>
            </a:r>
            <a:r>
              <a:rPr lang="zh-TW" altLang="zh-TW" sz="2800" b="1" dirty="0" smtClean="0"/>
              <a:t>託運</a:t>
            </a:r>
            <a:r>
              <a:rPr lang="en-US" altLang="zh-TW" sz="2800" b="1" dirty="0" smtClean="0"/>
              <a:t>;</a:t>
            </a:r>
            <a:r>
              <a:rPr lang="zh-TW" altLang="zh-TW" sz="2800" b="1" dirty="0" smtClean="0"/>
              <a:t>且</a:t>
            </a:r>
            <a:r>
              <a:rPr lang="zh-TW" altLang="zh-TW" sz="2800" b="1" dirty="0"/>
              <a:t>長期固定由運費同盟所屬船舶</a:t>
            </a:r>
            <a:r>
              <a:rPr lang="zh-TW" altLang="zh-TW" sz="2800" b="1" dirty="0" smtClean="0"/>
              <a:t>承運</a:t>
            </a:r>
            <a:r>
              <a:rPr lang="en-US" altLang="zh-TW" sz="2800" b="1" dirty="0" smtClean="0"/>
              <a:t>,</a:t>
            </a:r>
            <a:r>
              <a:rPr lang="zh-TW" altLang="zh-TW" sz="2800" b="1" dirty="0" smtClean="0"/>
              <a:t>得</a:t>
            </a:r>
            <a:r>
              <a:rPr lang="zh-TW" altLang="zh-TW" sz="2800" b="1" dirty="0"/>
              <a:t>享受運費</a:t>
            </a:r>
            <a:r>
              <a:rPr lang="zh-TW" altLang="zh-TW" sz="2800" b="1" dirty="0" smtClean="0"/>
              <a:t>優待</a:t>
            </a:r>
            <a:r>
              <a:rPr lang="en-US" altLang="zh-TW" sz="2800" b="1" dirty="0" smtClean="0"/>
              <a:t>.</a:t>
            </a:r>
          </a:p>
          <a:p>
            <a:pPr>
              <a:buFont typeface="Arial" panose="020B0604020202020204" pitchFamily="34" charset="0"/>
              <a:buChar char="•"/>
            </a:pPr>
            <a:r>
              <a:rPr lang="zh-TW" altLang="zh-TW" sz="2800" b="1" dirty="0"/>
              <a:t>主要運費包含卸貨</a:t>
            </a:r>
            <a:r>
              <a:rPr lang="zh-TW" altLang="zh-TW" sz="2800" b="1" dirty="0" smtClean="0"/>
              <a:t>費用</a:t>
            </a:r>
            <a:r>
              <a:rPr lang="en-US" altLang="zh-TW" sz="2800" b="1" dirty="0" smtClean="0"/>
              <a:t>,</a:t>
            </a:r>
            <a:r>
              <a:rPr lang="zh-TW" altLang="zh-TW" sz="2800" b="1" dirty="0" smtClean="0"/>
              <a:t>且</a:t>
            </a:r>
            <a:r>
              <a:rPr lang="zh-TW" altLang="zh-TW" sz="2800" b="1" dirty="0"/>
              <a:t>運費及其漲跌係公開</a:t>
            </a:r>
            <a:r>
              <a:rPr lang="zh-TW" altLang="zh-TW" sz="2800" b="1" dirty="0" smtClean="0"/>
              <a:t>公告</a:t>
            </a:r>
            <a:r>
              <a:rPr lang="en-US" altLang="zh-TW" sz="2800" b="1" dirty="0" smtClean="0"/>
              <a:t>,</a:t>
            </a:r>
            <a:r>
              <a:rPr lang="zh-TW" altLang="zh-TW" sz="2800" b="1" dirty="0" smtClean="0"/>
              <a:t>不論</a:t>
            </a:r>
            <a:r>
              <a:rPr lang="zh-TW" altLang="zh-TW" sz="2800" b="1" dirty="0"/>
              <a:t>出口商之報價或進口商之成本</a:t>
            </a:r>
            <a:r>
              <a:rPr lang="zh-TW" altLang="zh-TW" sz="2800" b="1" dirty="0" smtClean="0"/>
              <a:t>估計</a:t>
            </a:r>
            <a:r>
              <a:rPr lang="en-US" altLang="zh-TW" sz="2800" b="1" dirty="0" smtClean="0"/>
              <a:t>,</a:t>
            </a:r>
            <a:r>
              <a:rPr lang="zh-TW" altLang="zh-TW" sz="2800" b="1" dirty="0" smtClean="0"/>
              <a:t>皆</a:t>
            </a:r>
            <a:r>
              <a:rPr lang="zh-TW" altLang="zh-TW" sz="2800" b="1" dirty="0"/>
              <a:t>可精確</a:t>
            </a:r>
            <a:r>
              <a:rPr lang="zh-TW" altLang="zh-TW" sz="2800" b="1" dirty="0" smtClean="0"/>
              <a:t>計算</a:t>
            </a:r>
            <a:r>
              <a:rPr lang="en-US" altLang="zh-TW" sz="2800" b="1" dirty="0" smtClean="0"/>
              <a:t>.</a:t>
            </a:r>
            <a:endParaRPr lang="zh-TW" altLang="en-US" sz="2800" b="1" dirty="0"/>
          </a:p>
        </p:txBody>
      </p:sp>
    </p:spTree>
    <p:extLst>
      <p:ext uri="{BB962C8B-B14F-4D97-AF65-F5344CB8AC3E}">
        <p14:creationId xmlns:p14="http://schemas.microsoft.com/office/powerpoint/2010/main" xmlns="" val="3951112554"/>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利用定期船運輸之優缺點</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424</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smtClean="0">
                <a:solidFill>
                  <a:srgbClr val="FF0000"/>
                </a:solidFill>
              </a:rPr>
              <a:t>缺點</a:t>
            </a:r>
            <a:endParaRPr lang="en-US" altLang="zh-TW" sz="2800" b="1" dirty="0" smtClean="0">
              <a:solidFill>
                <a:srgbClr val="FF0000"/>
              </a:solidFill>
            </a:endParaRPr>
          </a:p>
          <a:p>
            <a:pPr>
              <a:buFont typeface="Arial" panose="020B0604020202020204" pitchFamily="34" charset="0"/>
              <a:buChar char="•"/>
            </a:pPr>
            <a:r>
              <a:rPr lang="zh-TW" altLang="zh-TW" sz="2800" b="1" dirty="0"/>
              <a:t>船方參加航運同盟之主要目的即在消除削價</a:t>
            </a:r>
            <a:r>
              <a:rPr lang="zh-TW" altLang="zh-TW" sz="2800" b="1" dirty="0" smtClean="0"/>
              <a:t>競爭</a:t>
            </a:r>
            <a:r>
              <a:rPr lang="en-US" altLang="zh-TW" sz="2800" b="1" dirty="0" smtClean="0"/>
              <a:t>,</a:t>
            </a:r>
            <a:r>
              <a:rPr lang="zh-TW" altLang="zh-TW" sz="2800" b="1" dirty="0" smtClean="0"/>
              <a:t>船</a:t>
            </a:r>
            <a:r>
              <a:rPr lang="zh-TW" altLang="zh-TW" sz="2800" b="1" dirty="0"/>
              <a:t>方須受同盟協議之</a:t>
            </a:r>
            <a:r>
              <a:rPr lang="zh-TW" altLang="zh-TW" sz="2800" b="1" dirty="0" smtClean="0"/>
              <a:t>約束</a:t>
            </a:r>
            <a:r>
              <a:rPr lang="en-US" altLang="zh-TW" sz="2800" b="1" dirty="0" smtClean="0"/>
              <a:t>,</a:t>
            </a:r>
            <a:r>
              <a:rPr lang="zh-TW" altLang="zh-TW" sz="2800" b="1" dirty="0" smtClean="0"/>
              <a:t>在</a:t>
            </a:r>
            <a:r>
              <a:rPr lang="zh-TW" altLang="zh-TW" sz="2800" b="1" dirty="0"/>
              <a:t>某些情況無法大幅抑低</a:t>
            </a:r>
            <a:r>
              <a:rPr lang="zh-TW" altLang="zh-TW" sz="2800" b="1" dirty="0" smtClean="0"/>
              <a:t>運費</a:t>
            </a:r>
            <a:r>
              <a:rPr lang="en-US" altLang="zh-TW" sz="2800" b="1" dirty="0" smtClean="0"/>
              <a:t>.</a:t>
            </a:r>
          </a:p>
          <a:p>
            <a:pPr>
              <a:buFont typeface="Arial" panose="020B0604020202020204" pitchFamily="34" charset="0"/>
              <a:buChar char="•"/>
            </a:pPr>
            <a:r>
              <a:rPr lang="zh-TW" altLang="zh-TW" sz="2800" b="1" dirty="0"/>
              <a:t>定期船係以船方所簽發之提單為運送</a:t>
            </a:r>
            <a:r>
              <a:rPr lang="zh-TW" altLang="zh-TW" sz="2800" b="1" dirty="0" smtClean="0"/>
              <a:t>契約</a:t>
            </a:r>
            <a:r>
              <a:rPr lang="en-US" altLang="zh-TW" sz="2800" b="1" dirty="0" smtClean="0"/>
              <a:t>,</a:t>
            </a:r>
            <a:r>
              <a:rPr lang="zh-TW" altLang="zh-TW" sz="2800" b="1" dirty="0" smtClean="0"/>
              <a:t>其</a:t>
            </a:r>
            <a:r>
              <a:rPr lang="zh-TW" altLang="zh-TW" sz="2800" b="1" dirty="0"/>
              <a:t>背面所記載之運送條款</a:t>
            </a:r>
            <a:r>
              <a:rPr lang="en-US" altLang="zh-TW" sz="2800" b="1" dirty="0"/>
              <a:t>(conditions of carriage)</a:t>
            </a:r>
            <a:r>
              <a:rPr lang="zh-TW" altLang="zh-TW" sz="2800" b="1" dirty="0"/>
              <a:t>皆屬定型化</a:t>
            </a:r>
            <a:r>
              <a:rPr lang="zh-TW" altLang="zh-TW" sz="2800" b="1" dirty="0" smtClean="0"/>
              <a:t>契約</a:t>
            </a:r>
            <a:r>
              <a:rPr lang="en-US" altLang="zh-TW" sz="2800" b="1" dirty="0" smtClean="0"/>
              <a:t>,</a:t>
            </a:r>
            <a:r>
              <a:rPr lang="zh-TW" altLang="zh-TW" sz="2800" b="1" dirty="0" smtClean="0"/>
              <a:t>且</a:t>
            </a:r>
            <a:r>
              <a:rPr lang="zh-TW" altLang="zh-TW" sz="2800" b="1" dirty="0"/>
              <a:t>許多條款係不利於託運</a:t>
            </a:r>
            <a:r>
              <a:rPr lang="zh-TW" altLang="zh-TW" sz="2800" b="1" dirty="0" smtClean="0"/>
              <a:t>人</a:t>
            </a:r>
            <a:r>
              <a:rPr lang="en-US" altLang="zh-TW" sz="2800" b="1" dirty="0" smtClean="0"/>
              <a:t>.</a:t>
            </a:r>
          </a:p>
          <a:p>
            <a:pPr>
              <a:buFont typeface="Arial" panose="020B0604020202020204" pitchFamily="34" charset="0"/>
              <a:buChar char="•"/>
            </a:pPr>
            <a:r>
              <a:rPr lang="zh-TW" altLang="zh-TW" sz="2800" b="1" dirty="0"/>
              <a:t>倘託運人為確保艙位之取得而與船方預定運送</a:t>
            </a:r>
            <a:r>
              <a:rPr lang="zh-TW" altLang="zh-TW" sz="2800" b="1" dirty="0" smtClean="0"/>
              <a:t>契約</a:t>
            </a:r>
            <a:r>
              <a:rPr lang="en-US" altLang="zh-TW" sz="2800" b="1" dirty="0" smtClean="0"/>
              <a:t>,</a:t>
            </a:r>
            <a:r>
              <a:rPr lang="zh-TW" altLang="zh-TW" sz="2800" b="1" dirty="0" smtClean="0"/>
              <a:t>而</a:t>
            </a:r>
            <a:r>
              <a:rPr lang="zh-TW" altLang="zh-TW" sz="2800" b="1" dirty="0"/>
              <a:t>事後萬一無法供應約定貨</a:t>
            </a:r>
            <a:r>
              <a:rPr lang="zh-TW" altLang="zh-TW" sz="2800" b="1" dirty="0" smtClean="0"/>
              <a:t>載</a:t>
            </a:r>
            <a:r>
              <a:rPr lang="en-US" altLang="zh-TW" sz="2800" b="1" dirty="0" smtClean="0"/>
              <a:t>,</a:t>
            </a:r>
            <a:r>
              <a:rPr lang="zh-TW" altLang="zh-TW" sz="2800" b="1" dirty="0" smtClean="0"/>
              <a:t>或</a:t>
            </a:r>
            <a:r>
              <a:rPr lang="zh-TW" altLang="zh-TW" sz="2800" b="1" dirty="0"/>
              <a:t>臨時取消託運，則須支付船方空載運費</a:t>
            </a:r>
            <a:r>
              <a:rPr lang="en-US" altLang="zh-TW" sz="2800" b="1" dirty="0"/>
              <a:t>(dead freight</a:t>
            </a:r>
            <a:r>
              <a:rPr lang="en-US" altLang="zh-TW" sz="2800" b="1" dirty="0" smtClean="0"/>
              <a:t>).</a:t>
            </a:r>
            <a:endParaRPr lang="zh-TW" altLang="en-US" sz="2800" b="1" dirty="0"/>
          </a:p>
        </p:txBody>
      </p:sp>
    </p:spTree>
    <p:extLst>
      <p:ext uri="{BB962C8B-B14F-4D97-AF65-F5344CB8AC3E}">
        <p14:creationId xmlns:p14="http://schemas.microsoft.com/office/powerpoint/2010/main" xmlns="" val="3208274838"/>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3600" b="1" dirty="0"/>
              <a:t>定期船運輸方式</a:t>
            </a:r>
            <a:endParaRPr lang="zh-TW" altLang="en-US" sz="36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425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傳統船運輸</a:t>
            </a:r>
            <a:r>
              <a:rPr lang="en-US" altLang="zh-TW" sz="3200" b="1" dirty="0">
                <a:latin typeface="Times New Roman" panose="02020603050405020304" pitchFamily="18" charset="0"/>
                <a:cs typeface="Times New Roman" panose="02020603050405020304" pitchFamily="18" charset="0"/>
              </a:rPr>
              <a:t>(conventional vessel service</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貨櫃運輸</a:t>
            </a:r>
            <a:r>
              <a:rPr lang="en-US" altLang="zh-TW" sz="3200" b="1" dirty="0">
                <a:latin typeface="Times New Roman" panose="02020603050405020304" pitchFamily="18" charset="0"/>
                <a:cs typeface="Times New Roman" panose="02020603050405020304" pitchFamily="18" charset="0"/>
              </a:rPr>
              <a:t>(container vessel service)</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44696797"/>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685800" y="0"/>
            <a:ext cx="7772400" cy="685800"/>
          </a:xfrm>
        </p:spPr>
        <p:txBody>
          <a:bodyPr>
            <a:normAutofit/>
          </a:bodyPr>
          <a:lstStyle/>
          <a:p>
            <a:pPr algn="ctr" eaLnBrk="1" hangingPunct="1">
              <a:defRPr/>
            </a:pPr>
            <a:r>
              <a:rPr lang="zh-TW" altLang="en-US" sz="3600" b="1" dirty="0" smtClean="0">
                <a:solidFill>
                  <a:srgbClr val="003300"/>
                </a:solidFill>
                <a:latin typeface="標楷體" pitchFamily="65" charset="-120"/>
                <a:ea typeface="標楷體" pitchFamily="65" charset="-120"/>
              </a:rPr>
              <a:t>貨櫃輪與傳統船之比較</a:t>
            </a:r>
            <a:r>
              <a:rPr lang="zh-TW" altLang="en-US" sz="3600" b="1" dirty="0" smtClean="0">
                <a:solidFill>
                  <a:srgbClr val="003300"/>
                </a:solidFill>
              </a:rPr>
              <a:t> </a:t>
            </a:r>
          </a:p>
        </p:txBody>
      </p:sp>
      <p:graphicFrame>
        <p:nvGraphicFramePr>
          <p:cNvPr id="205862" name="Group 38"/>
          <p:cNvGraphicFramePr>
            <a:graphicFrameLocks noGrp="1"/>
          </p:cNvGraphicFramePr>
          <p:nvPr>
            <p:ph type="tbl" idx="1"/>
            <p:extLst>
              <p:ext uri="{D42A27DB-BD31-4B8C-83A1-F6EECF244321}">
                <p14:modId xmlns:p14="http://schemas.microsoft.com/office/powerpoint/2010/main" xmlns="" val="2448221745"/>
              </p:ext>
            </p:extLst>
          </p:nvPr>
        </p:nvGraphicFramePr>
        <p:xfrm>
          <a:off x="0" y="838200"/>
          <a:ext cx="9252520" cy="5713412"/>
        </p:xfrm>
        <a:graphic>
          <a:graphicData uri="http://schemas.openxmlformats.org/drawingml/2006/table">
            <a:tbl>
              <a:tblPr/>
              <a:tblGrid>
                <a:gridCol w="4495800"/>
                <a:gridCol w="4756720"/>
              </a:tblGrid>
              <a:tr h="83829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貨櫃輪</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傳統船</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752">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承運之貨物須先裝入標準尺寸之貨櫃內，再封櫃裝載於貨櫃輪承運</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將貨物裝載於墊板、紙箱、容器</a:t>
                      </a:r>
                      <a:r>
                        <a:rPr kumimoji="1" lang="zh-TW" altLang="en-US" sz="2800" b="1" i="0" u="none" strike="noStrike" cap="none" normalizeH="0" baseline="0" smtClean="0">
                          <a:ln>
                            <a:noFill/>
                          </a:ln>
                          <a:solidFill>
                            <a:schemeClr val="tx1"/>
                          </a:solidFill>
                          <a:effectLst/>
                          <a:latin typeface="Times New Roman"/>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，或以裸裝貨之形式直接裝載上船運送</a:t>
                      </a:r>
                      <a:endPar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412">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以承運價質價高之貨物為主</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以承運價質價低之雜貨為主</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8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船舶及裝卸設備係爲貨櫃運輸專門設計</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為傳統之船舶，船艙層數及體積較小，吊桿負荷力較低。</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8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已發展至</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門至門</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door to door)”</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之運輸方式</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為傳統之</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港至港</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port to port)” </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之運輸方式</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8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運送人之責任始於接受貨物，止於貨物之交付</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運送人之責任僅為</a:t>
                      </a:r>
                      <a:r>
                        <a:rPr kumimoji="1" lang="zh-TW" altLang="en-US" sz="2800" b="1" i="0" u="none" strike="noStrike" cap="none" normalizeH="0" baseline="0" dirty="0" smtClean="0">
                          <a:ln>
                            <a:noFill/>
                          </a:ln>
                          <a:solidFill>
                            <a:schemeClr val="tx1"/>
                          </a:solidFill>
                          <a:effectLst/>
                          <a:latin typeface="Times New Roman" pitchFamily="18" charset="0"/>
                          <a:ea typeface="標楷體" pitchFamily="65" charset="-120"/>
                        </a:rPr>
                        <a:t>”</a:t>
                      </a: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舷至舷</a:t>
                      </a:r>
                      <a:r>
                        <a:rPr kumimoji="1" lang="zh-TW" altLang="en-US" sz="2800" b="1" i="0" u="none" strike="noStrike" cap="none" normalizeH="0" baseline="0" dirty="0" smtClean="0">
                          <a:ln>
                            <a:noFill/>
                          </a:ln>
                          <a:solidFill>
                            <a:schemeClr val="tx1"/>
                          </a:solidFill>
                          <a:effectLst/>
                          <a:latin typeface="Times New Roman" pitchFamily="18" charset="0"/>
                          <a:ea typeface="標楷體" pitchFamily="65" charset="-120"/>
                        </a:rPr>
                        <a:t>(</a:t>
                      </a:r>
                      <a:r>
                        <a:rPr kumimoji="1" lang="en-US" altLang="zh-TW" sz="2800" b="1" i="0" u="none" strike="noStrike" cap="none" normalizeH="0" baseline="0" dirty="0" smtClean="0">
                          <a:ln>
                            <a:noFill/>
                          </a:ln>
                          <a:solidFill>
                            <a:schemeClr val="tx1"/>
                          </a:solidFill>
                          <a:effectLst/>
                          <a:latin typeface="Times New Roman" pitchFamily="18" charset="0"/>
                          <a:ea typeface="標楷體" pitchFamily="65" charset="-120"/>
                        </a:rPr>
                        <a:t>tackle to tackle)”</a:t>
                      </a:r>
                      <a:r>
                        <a:rPr kumimoji="1" lang="en-US" altLang="zh-TW" sz="2800" b="1" i="0" u="none" strike="noStrike" cap="none" normalizeH="0" baseline="0" dirty="0" smtClean="0">
                          <a:ln>
                            <a:noFill/>
                          </a:ln>
                          <a:solidFill>
                            <a:schemeClr val="tx1"/>
                          </a:solidFill>
                          <a:effectLst/>
                          <a:latin typeface="Times New Roman" pitchFamily="18" charset="0"/>
                          <a:ea typeface="新細明體" pitchFamily="18" charset="-120"/>
                        </a:rPr>
                        <a:t> </a:t>
                      </a:r>
                      <a:endParaRPr kumimoji="1" lang="zh-TW" altLang="en-US" sz="28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10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BD9F5D7B-6EB0-4187-8491-92631AB1C970}" type="slidenum">
              <a:rPr kumimoji="0" lang="zh-TW" altLang="en-US" sz="1400" smtClean="0"/>
              <a:pPr eaLnBrk="1" hangingPunct="1"/>
              <a:t>426</a:t>
            </a:fld>
            <a:endParaRPr kumimoji="0" lang="en-US" altLang="zh-TW" sz="1400" smtClean="0"/>
          </a:p>
        </p:txBody>
      </p:sp>
    </p:spTree>
    <p:extLst>
      <p:ext uri="{BB962C8B-B14F-4D97-AF65-F5344CB8AC3E}">
        <p14:creationId xmlns:p14="http://schemas.microsoft.com/office/powerpoint/2010/main" xmlns="" val="307297112"/>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685800" y="0"/>
            <a:ext cx="7772400" cy="1052736"/>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傳統定期船之託運手續</a:t>
            </a:r>
          </a:p>
        </p:txBody>
      </p:sp>
      <p:sp>
        <p:nvSpPr>
          <p:cNvPr id="431107" name="Rectangle 3"/>
          <p:cNvSpPr>
            <a:spLocks noGrp="1" noChangeArrowheads="1"/>
          </p:cNvSpPr>
          <p:nvPr>
            <p:ph type="body" idx="1"/>
          </p:nvPr>
        </p:nvSpPr>
        <p:spPr>
          <a:xfrm>
            <a:off x="0" y="1196752"/>
            <a:ext cx="9144000" cy="5661248"/>
          </a:xfrm>
        </p:spPr>
        <p:txBody>
          <a:bodyPr>
            <a:normAutofit/>
          </a:bodyPr>
          <a:lstStyle/>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洽定艙位:貿易條件如為</a:t>
            </a:r>
            <a:r>
              <a:rPr lang="en-US" altLang="zh-TW" sz="2800" b="1" dirty="0" smtClean="0">
                <a:latin typeface="Times New Roman" panose="02020603050405020304" pitchFamily="18" charset="0"/>
                <a:ea typeface="標楷體" pitchFamily="65" charset="-120"/>
                <a:cs typeface="Times New Roman" panose="02020603050405020304" pitchFamily="18" charset="0"/>
              </a:rPr>
              <a:t>CFR,CIF,DES</a:t>
            </a:r>
            <a:r>
              <a:rPr lang="zh-TW" altLang="en-US" sz="2800" b="1" dirty="0" smtClean="0">
                <a:latin typeface="Times New Roman" panose="02020603050405020304" pitchFamily="18" charset="0"/>
                <a:ea typeface="標楷體" pitchFamily="65" charset="-120"/>
                <a:cs typeface="Times New Roman" panose="02020603050405020304" pitchFamily="18" charset="0"/>
              </a:rPr>
              <a:t>或</a:t>
            </a:r>
            <a:r>
              <a:rPr lang="en-US" altLang="zh-TW" sz="2800" b="1" dirty="0" smtClean="0">
                <a:latin typeface="Times New Roman" panose="02020603050405020304" pitchFamily="18" charset="0"/>
                <a:ea typeface="標楷體" pitchFamily="65" charset="-120"/>
                <a:cs typeface="Times New Roman" panose="02020603050405020304" pitchFamily="18" charset="0"/>
              </a:rPr>
              <a:t>DEQ</a:t>
            </a:r>
            <a:r>
              <a:rPr lang="zh-TW" altLang="en-US" sz="2800" b="1" dirty="0" smtClean="0">
                <a:latin typeface="Times New Roman" panose="02020603050405020304" pitchFamily="18" charset="0"/>
                <a:ea typeface="標楷體" pitchFamily="65" charset="-120"/>
                <a:cs typeface="Times New Roman" panose="02020603050405020304" pitchFamily="18" charset="0"/>
              </a:rPr>
              <a:t>時,由出口商辦理;</a:t>
            </a:r>
            <a:r>
              <a:rPr lang="en-US" altLang="zh-TW" sz="2800" b="1" dirty="0" smtClean="0">
                <a:latin typeface="Times New Roman" panose="02020603050405020304" pitchFamily="18" charset="0"/>
                <a:ea typeface="標楷體" pitchFamily="65" charset="-120"/>
                <a:cs typeface="Times New Roman" panose="02020603050405020304" pitchFamily="18" charset="0"/>
              </a:rPr>
              <a:t>FAS</a:t>
            </a:r>
            <a:r>
              <a:rPr lang="zh-TW" altLang="en-US" sz="2800" b="1" dirty="0" smtClean="0">
                <a:latin typeface="Times New Roman" panose="02020603050405020304" pitchFamily="18" charset="0"/>
                <a:ea typeface="標楷體" pitchFamily="65" charset="-120"/>
                <a:cs typeface="Times New Roman" panose="02020603050405020304" pitchFamily="18" charset="0"/>
              </a:rPr>
              <a:t>或</a:t>
            </a:r>
            <a:r>
              <a:rPr lang="en-US" altLang="zh-TW" sz="2800" b="1" dirty="0" smtClean="0">
                <a:latin typeface="Times New Roman" panose="02020603050405020304" pitchFamily="18" charset="0"/>
                <a:ea typeface="標楷體" pitchFamily="65" charset="-120"/>
                <a:cs typeface="Times New Roman" panose="02020603050405020304" pitchFamily="18" charset="0"/>
              </a:rPr>
              <a:t>FOB</a:t>
            </a:r>
            <a:r>
              <a:rPr lang="zh-TW" altLang="en-US" sz="2800" b="1" dirty="0" smtClean="0">
                <a:latin typeface="Times New Roman" panose="02020603050405020304" pitchFamily="18" charset="0"/>
                <a:ea typeface="標楷體" pitchFamily="65" charset="-120"/>
                <a:cs typeface="Times New Roman" panose="02020603050405020304" pitchFamily="18" charset="0"/>
              </a:rPr>
              <a:t>時,進口商未指定船隻或授權出口商代辦船運,則由出口商代為接洽.</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領取裝貨單:填製託運單聯(包括託運單、裝貨單(</a:t>
            </a:r>
            <a:r>
              <a:rPr lang="en-US" altLang="zh-TW" sz="2800" b="1" dirty="0" smtClean="0">
                <a:latin typeface="Times New Roman" panose="02020603050405020304" pitchFamily="18" charset="0"/>
                <a:ea typeface="標楷體" pitchFamily="65" charset="-120"/>
                <a:cs typeface="Times New Roman" panose="02020603050405020304" pitchFamily="18" charset="0"/>
              </a:rPr>
              <a:t>Shipping order)</a:t>
            </a:r>
            <a:r>
              <a:rPr lang="zh-TW" altLang="en-US" sz="2800" b="1" dirty="0" smtClean="0">
                <a:latin typeface="Times New Roman" panose="02020603050405020304" pitchFamily="18" charset="0"/>
                <a:ea typeface="標楷體" pitchFamily="65" charset="-120"/>
                <a:cs typeface="Times New Roman" panose="02020603050405020304" pitchFamily="18" charset="0"/>
              </a:rPr>
              <a:t>及大副收貨單(</a:t>
            </a:r>
            <a:r>
              <a:rPr lang="en-US" altLang="zh-TW" sz="2800" b="1" dirty="0" smtClean="0">
                <a:latin typeface="Times New Roman" panose="02020603050405020304" pitchFamily="18" charset="0"/>
                <a:ea typeface="標楷體" pitchFamily="65" charset="-120"/>
                <a:cs typeface="Times New Roman" panose="02020603050405020304" pitchFamily="18" charset="0"/>
              </a:rPr>
              <a:t>Mate’s receipt)，</a:t>
            </a:r>
            <a:r>
              <a:rPr lang="zh-TW" altLang="en-US" sz="2800" b="1" dirty="0" smtClean="0">
                <a:latin typeface="Times New Roman" panose="02020603050405020304" pitchFamily="18" charset="0"/>
                <a:ea typeface="標楷體" pitchFamily="65" charset="-120"/>
                <a:cs typeface="Times New Roman" panose="02020603050405020304" pitchFamily="18" charset="0"/>
              </a:rPr>
              <a:t>由出口商向運送人或其代理人辦理託運.</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裝載貨物:憑裝貨單及大副收貨單至海關辦理出口報關手續及裝載貨物.</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裝載貨物後,領取大副收據</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支付運費:貿易條件為”</a:t>
            </a:r>
            <a:r>
              <a:rPr lang="en-US" altLang="zh-TW" sz="2800" b="1" dirty="0" smtClean="0">
                <a:latin typeface="Times New Roman" panose="02020603050405020304" pitchFamily="18" charset="0"/>
                <a:ea typeface="標楷體" pitchFamily="65" charset="-120"/>
                <a:cs typeface="Times New Roman" panose="02020603050405020304" pitchFamily="18" charset="0"/>
              </a:rPr>
              <a:t>C”</a:t>
            </a:r>
            <a:r>
              <a:rPr lang="zh-TW" altLang="en-US" sz="2800" b="1" dirty="0" smtClean="0">
                <a:latin typeface="Times New Roman" panose="02020603050405020304" pitchFamily="18" charset="0"/>
                <a:ea typeface="標楷體" pitchFamily="65" charset="-120"/>
                <a:cs typeface="Times New Roman" panose="02020603050405020304" pitchFamily="18" charset="0"/>
              </a:rPr>
              <a:t>及”</a:t>
            </a:r>
            <a:r>
              <a:rPr lang="en-US" altLang="zh-TW" sz="2800" b="1" dirty="0" smtClean="0">
                <a:latin typeface="Times New Roman" panose="02020603050405020304" pitchFamily="18" charset="0"/>
                <a:ea typeface="標楷體" pitchFamily="65" charset="-120"/>
                <a:cs typeface="Times New Roman" panose="02020603050405020304" pitchFamily="18" charset="0"/>
              </a:rPr>
              <a:t>D”</a:t>
            </a:r>
            <a:r>
              <a:rPr lang="zh-TW" altLang="en-US" sz="2800" b="1" dirty="0" smtClean="0">
                <a:latin typeface="Times New Roman" panose="02020603050405020304" pitchFamily="18" charset="0"/>
                <a:ea typeface="標楷體" pitchFamily="65" charset="-120"/>
                <a:cs typeface="Times New Roman" panose="02020603050405020304" pitchFamily="18" charset="0"/>
              </a:rPr>
              <a:t>類型者</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須預付</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憑大副收據換領提單.</a:t>
            </a:r>
          </a:p>
        </p:txBody>
      </p:sp>
      <p:sp>
        <p:nvSpPr>
          <p:cNvPr id="43110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FA630B87-3558-4058-82A4-81D54E0D4CD4}" type="slidenum">
              <a:rPr kumimoji="0" lang="zh-TW" altLang="en-US" sz="1400" smtClean="0"/>
              <a:pPr eaLnBrk="1" hangingPunct="1"/>
              <a:t>427</a:t>
            </a:fld>
            <a:endParaRPr kumimoji="0" lang="en-US" altLang="zh-TW" sz="1400" smtClean="0"/>
          </a:p>
        </p:txBody>
      </p:sp>
    </p:spTree>
    <p:extLst>
      <p:ext uri="{BB962C8B-B14F-4D97-AF65-F5344CB8AC3E}">
        <p14:creationId xmlns:p14="http://schemas.microsoft.com/office/powerpoint/2010/main" xmlns="" val="3017063069"/>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28600" y="0"/>
            <a:ext cx="8642350" cy="620688"/>
          </a:xfrm>
        </p:spPr>
        <p:txBody>
          <a:bodyPr>
            <a:noAutofit/>
          </a:bodyPr>
          <a:lstStyle/>
          <a:p>
            <a:pPr algn="ctr" eaLnBrk="1" hangingPunct="1">
              <a:defRPr/>
            </a:pPr>
            <a:r>
              <a:rPr lang="zh-TW" altLang="en-US" b="1" dirty="0" smtClean="0">
                <a:latin typeface="Times New Roman" pitchFamily="18" charset="0"/>
                <a:ea typeface="標楷體" pitchFamily="65" charset="-120"/>
              </a:rPr>
              <a:t>海上運輸作業流程</a:t>
            </a:r>
            <a:endParaRPr lang="en-US" altLang="zh-TW" b="1" dirty="0" smtClean="0">
              <a:latin typeface="Times New Roman" pitchFamily="18" charset="0"/>
              <a:ea typeface="標楷體" pitchFamily="65" charset="-120"/>
            </a:endParaRPr>
          </a:p>
        </p:txBody>
      </p:sp>
      <p:graphicFrame>
        <p:nvGraphicFramePr>
          <p:cNvPr id="2050" name="Object 3"/>
          <p:cNvGraphicFramePr>
            <a:graphicFrameLocks noGrp="1" noChangeAspect="1"/>
          </p:cNvGraphicFramePr>
          <p:nvPr>
            <p:ph idx="1"/>
            <p:extLst>
              <p:ext uri="{D42A27DB-BD31-4B8C-83A1-F6EECF244321}">
                <p14:modId xmlns:p14="http://schemas.microsoft.com/office/powerpoint/2010/main" xmlns="" val="142136662"/>
              </p:ext>
            </p:extLst>
          </p:nvPr>
        </p:nvGraphicFramePr>
        <p:xfrm>
          <a:off x="347776" y="188640"/>
          <a:ext cx="8734425" cy="9440863"/>
        </p:xfrm>
        <a:graphic>
          <a:graphicData uri="http://schemas.openxmlformats.org/presentationml/2006/ole">
            <p:oleObj spid="_x0000_s3243" name="文件" r:id="rId3" imgW="8741664" imgH="8686800" progId="Word.Document.8">
              <p:embed/>
            </p:oleObj>
          </a:graphicData>
        </a:graphic>
      </p:graphicFrame>
      <p:sp>
        <p:nvSpPr>
          <p:cNvPr id="205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7605C48-E85A-4237-B5F0-510351D01406}" type="slidenum">
              <a:rPr kumimoji="0" lang="zh-TW" altLang="en-US" sz="1400" smtClean="0"/>
              <a:pPr eaLnBrk="1" hangingPunct="1"/>
              <a:t>428</a:t>
            </a:fld>
            <a:endParaRPr kumimoji="0" lang="en-US" altLang="zh-TW" sz="1400" smtClean="0"/>
          </a:p>
        </p:txBody>
      </p:sp>
      <p:sp>
        <p:nvSpPr>
          <p:cNvPr id="5" name="向左箭號 4"/>
          <p:cNvSpPr/>
          <p:nvPr/>
        </p:nvSpPr>
        <p:spPr>
          <a:xfrm>
            <a:off x="6770914" y="6335486"/>
            <a:ext cx="233975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latin typeface="Times New Roman" panose="02020603050405020304" pitchFamily="18" charset="0"/>
                <a:ea typeface="+mj-ea"/>
                <a:cs typeface="Times New Roman" panose="02020603050405020304" pitchFamily="18" charset="0"/>
              </a:rPr>
              <a:t>Paragraph 1  END</a:t>
            </a:r>
          </a:p>
        </p:txBody>
      </p:sp>
    </p:spTree>
    <p:extLst>
      <p:ext uri="{BB962C8B-B14F-4D97-AF65-F5344CB8AC3E}">
        <p14:creationId xmlns:p14="http://schemas.microsoft.com/office/powerpoint/2010/main" xmlns="" val="1407425918"/>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標楷體" pitchFamily="65" charset="-120"/>
              </a:rPr>
              <a:t>CH5-</a:t>
            </a:r>
            <a:r>
              <a:rPr lang="zh-TW" altLang="zh-TW" sz="3600" b="1" dirty="0">
                <a:solidFill>
                  <a:schemeClr val="bg1"/>
                </a:solidFill>
                <a:ea typeface="+mj-ea"/>
                <a:cs typeface="Times New Roman" panose="02020603050405020304" pitchFamily="18" charset="0"/>
              </a:rPr>
              <a:t>國際貨物運輸</a:t>
            </a:r>
            <a:endParaRPr lang="en-US" altLang="zh-TW" sz="3600" b="1" dirty="0" smtClean="0">
              <a:solidFill>
                <a:schemeClr val="bg1"/>
              </a:solidFill>
              <a:ea typeface="+mj-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-2.</a:t>
            </a:r>
            <a:r>
              <a:rPr lang="zh-TW" altLang="zh-TW" sz="3600" b="1" dirty="0">
                <a:solidFill>
                  <a:schemeClr val="bg1"/>
                </a:solidFill>
                <a:ea typeface="+mn-ea"/>
                <a:cs typeface="Times New Roman" panose="02020603050405020304" pitchFamily="18" charset="0"/>
              </a:rPr>
              <a:t>貨櫃運輸</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429</a:t>
            </a:fld>
            <a:endParaRPr lang="zh-TW" altLang="en-US"/>
          </a:p>
        </p:txBody>
      </p:sp>
    </p:spTree>
    <p:extLst>
      <p:ext uri="{BB962C8B-B14F-4D97-AF65-F5344CB8AC3E}">
        <p14:creationId xmlns:p14="http://schemas.microsoft.com/office/powerpoint/2010/main" xmlns="" val="3526387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8983"/>
            <a:ext cx="8229600" cy="735721"/>
          </a:xfrm>
        </p:spPr>
        <p:txBody>
          <a:bodyPr>
            <a:normAutofit/>
          </a:bodyPr>
          <a:lstStyle/>
          <a:p>
            <a:pPr algn="ctr"/>
            <a:r>
              <a:rPr lang="zh-TW" altLang="zh-TW" sz="4000" b="1" dirty="0">
                <a:latin typeface="Times New Roman" panose="02020603050405020304" pitchFamily="18" charset="0"/>
                <a:cs typeface="Times New Roman" panose="02020603050405020304" pitchFamily="18" charset="0"/>
              </a:rPr>
              <a:t>臺紐</a:t>
            </a:r>
            <a:r>
              <a:rPr lang="en-US" altLang="zh-TW" sz="4000" b="1" dirty="0">
                <a:latin typeface="Times New Roman" panose="02020603050405020304" pitchFamily="18" charset="0"/>
                <a:cs typeface="Times New Roman" panose="02020603050405020304" pitchFamily="18" charset="0"/>
              </a:rPr>
              <a:t>ANZTEC</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43</a:t>
            </a:fld>
            <a:endParaRPr lang="zh-TW" altLang="en-US"/>
          </a:p>
        </p:txBody>
      </p:sp>
      <p:sp>
        <p:nvSpPr>
          <p:cNvPr id="4" name="內容版面配置區 3"/>
          <p:cNvSpPr>
            <a:spLocks noGrp="1"/>
          </p:cNvSpPr>
          <p:nvPr>
            <p:ph sz="quarter" idx="1"/>
          </p:nvPr>
        </p:nvSpPr>
        <p:spPr>
          <a:xfrm>
            <a:off x="0" y="764704"/>
            <a:ext cx="9144000" cy="6093296"/>
          </a:xfrm>
        </p:spPr>
        <p:txBody>
          <a:bodyPr>
            <a:noAutofit/>
          </a:bodyPr>
          <a:lstStyle/>
          <a:p>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臺澎金馬</a:t>
            </a:r>
            <a:r>
              <a:rPr lang="zh-TW" altLang="zh-TW" sz="2800" b="1" dirty="0">
                <a:latin typeface="Times New Roman" panose="02020603050405020304" pitchFamily="18" charset="0"/>
                <a:cs typeface="Times New Roman" panose="02020603050405020304" pitchFamily="18" charset="0"/>
              </a:rPr>
              <a:t>個別關稅領域與紐西蘭經濟合作</a:t>
            </a:r>
            <a:r>
              <a:rPr lang="zh-TW" altLang="zh-TW" sz="2800" b="1" dirty="0" smtClean="0">
                <a:latin typeface="Times New Roman" panose="02020603050405020304" pitchFamily="18" charset="0"/>
                <a:cs typeface="Times New Roman" panose="02020603050405020304" pitchFamily="18" charset="0"/>
              </a:rPr>
              <a:t>協定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簡稱</a:t>
            </a:r>
            <a:r>
              <a:rPr lang="en-US" altLang="zh-TW" sz="2800" b="1" dirty="0" smtClean="0">
                <a:latin typeface="Times New Roman" panose="02020603050405020304" pitchFamily="18" charset="0"/>
                <a:cs typeface="Times New Roman" panose="02020603050405020304" pitchFamily="18" charset="0"/>
              </a:rPr>
              <a:t>ANZTEC</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臺紐</a:t>
            </a:r>
            <a:r>
              <a:rPr lang="en-US" altLang="zh-TW" sz="2800" b="1" dirty="0">
                <a:latin typeface="Times New Roman" panose="02020603050405020304" pitchFamily="18" charset="0"/>
                <a:cs typeface="Times New Roman" panose="02020603050405020304" pitchFamily="18" charset="0"/>
              </a:rPr>
              <a:t>ANZTEC</a:t>
            </a:r>
            <a:r>
              <a:rPr lang="zh-TW" altLang="zh-TW" sz="2800" b="1" dirty="0">
                <a:latin typeface="Times New Roman" panose="02020603050405020304" pitchFamily="18" charset="0"/>
                <a:cs typeface="Times New Roman" panose="02020603050405020304" pitchFamily="18" charset="0"/>
              </a:rPr>
              <a:t>生效</a:t>
            </a:r>
            <a:r>
              <a:rPr lang="zh-TW" altLang="zh-TW" sz="2800" b="1" dirty="0" smtClean="0">
                <a:latin typeface="Times New Roman" panose="02020603050405020304" pitchFamily="18" charset="0"/>
                <a:cs typeface="Times New Roman" panose="02020603050405020304" pitchFamily="18" charset="0"/>
              </a:rPr>
              <a:t>後</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雙方</a:t>
            </a:r>
            <a:r>
              <a:rPr lang="zh-TW" altLang="zh-TW" sz="2800" b="1" dirty="0">
                <a:latin typeface="Times New Roman" panose="02020603050405020304" pitchFamily="18" charset="0"/>
                <a:cs typeface="Times New Roman" panose="02020603050405020304" pitchFamily="18" charset="0"/>
              </a:rPr>
              <a:t>民眾除了可以立即享有協定提供的貨品貿易、服務業、投資、政府採購的市場開放待遇</a:t>
            </a:r>
            <a:r>
              <a:rPr lang="zh-TW" altLang="zh-TW" sz="2800" b="1" dirty="0" smtClean="0">
                <a:latin typeface="Times New Roman" panose="02020603050405020304" pitchFamily="18" charset="0"/>
                <a:cs typeface="Times New Roman" panose="02020603050405020304" pitchFamily="18" charset="0"/>
              </a:rPr>
              <a:t>外</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也</a:t>
            </a:r>
            <a:r>
              <a:rPr lang="zh-TW" altLang="zh-TW" sz="2800" b="1" dirty="0">
                <a:latin typeface="Times New Roman" panose="02020603050405020304" pitchFamily="18" charset="0"/>
                <a:cs typeface="Times New Roman" panose="02020603050405020304" pitchFamily="18" charset="0"/>
              </a:rPr>
              <a:t>可以依據協定在電影電視合製、原住民事務上進一步</a:t>
            </a:r>
            <a:r>
              <a:rPr lang="zh-TW" altLang="zh-TW" sz="2800" b="1" dirty="0" smtClean="0">
                <a:latin typeface="Times New Roman" panose="02020603050405020304" pitchFamily="18" charset="0"/>
                <a:cs typeface="Times New Roman" panose="02020603050405020304" pitchFamily="18" charset="0"/>
              </a:rPr>
              <a:t>交流</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雙方</a:t>
            </a:r>
            <a:r>
              <a:rPr lang="zh-TW" altLang="zh-TW" sz="2800" b="1" dirty="0">
                <a:latin typeface="Times New Roman" panose="02020603050405020304" pitchFamily="18" charset="0"/>
                <a:cs typeface="Times New Roman" panose="02020603050405020304" pitchFamily="18" charset="0"/>
              </a:rPr>
              <a:t>的政府機關亦可在技術性貿易</a:t>
            </a:r>
            <a:r>
              <a:rPr lang="zh-TW" altLang="zh-TW" sz="2800" b="1" dirty="0" smtClean="0">
                <a:latin typeface="Times New Roman" panose="02020603050405020304" pitchFamily="18" charset="0"/>
                <a:cs typeface="Times New Roman" panose="02020603050405020304" pitchFamily="18" charset="0"/>
              </a:rPr>
              <a:t>障礙</a:t>
            </a:r>
            <a:r>
              <a:rPr lang="en-US" altLang="zh-TW" sz="2800" b="1" dirty="0" smtClean="0">
                <a:latin typeface="Times New Roman" panose="02020603050405020304" pitchFamily="18" charset="0"/>
                <a:cs typeface="Times New Roman" panose="02020603050405020304" pitchFamily="18" charset="0"/>
              </a:rPr>
              <a:t>(TBT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食品安全檢驗與動植物防疫</a:t>
            </a:r>
            <a:r>
              <a:rPr lang="zh-TW" altLang="zh-TW" sz="2800" b="1" dirty="0" smtClean="0">
                <a:latin typeface="Times New Roman" panose="02020603050405020304" pitchFamily="18" charset="0"/>
                <a:cs typeface="Times New Roman" panose="02020603050405020304" pitchFamily="18" charset="0"/>
              </a:rPr>
              <a:t>檢疫</a:t>
            </a:r>
            <a:r>
              <a:rPr lang="en-US" altLang="zh-TW" sz="2800" b="1" dirty="0" smtClean="0">
                <a:latin typeface="Times New Roman" panose="02020603050405020304" pitchFamily="18" charset="0"/>
                <a:cs typeface="Times New Roman" panose="02020603050405020304" pitchFamily="18" charset="0"/>
              </a:rPr>
              <a:t>(SPS</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空運服務、智慧財產權、貿易與勞工、貿易與環境及競爭等方面互相</a:t>
            </a:r>
            <a:r>
              <a:rPr lang="zh-TW" altLang="zh-TW" sz="2800" b="1" dirty="0" smtClean="0">
                <a:latin typeface="Times New Roman" panose="02020603050405020304" pitchFamily="18" charset="0"/>
                <a:cs typeface="Times New Roman" panose="02020603050405020304" pitchFamily="18" charset="0"/>
              </a:rPr>
              <a:t>合作</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以</a:t>
            </a:r>
            <a:r>
              <a:rPr lang="zh-TW" altLang="zh-TW" sz="2800" b="1" dirty="0">
                <a:latin typeface="Times New Roman" panose="02020603050405020304" pitchFamily="18" charset="0"/>
                <a:cs typeface="Times New Roman" panose="02020603050405020304" pitchFamily="18" charset="0"/>
              </a:rPr>
              <a:t>提升雙方整體經貿</a:t>
            </a:r>
            <a:r>
              <a:rPr lang="zh-TW" altLang="zh-TW" sz="2800" b="1" dirty="0" smtClean="0">
                <a:latin typeface="Times New Roman" panose="02020603050405020304" pitchFamily="18" charset="0"/>
                <a:cs typeface="Times New Roman" panose="02020603050405020304" pitchFamily="18" charset="0"/>
              </a:rPr>
              <a:t>關係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此外</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zh-TW" altLang="zh-TW" sz="2800" b="1" dirty="0">
                <a:latin typeface="Times New Roman" panose="02020603050405020304" pitchFamily="18" charset="0"/>
                <a:cs typeface="Times New Roman" panose="02020603050405020304" pitchFamily="18" charset="0"/>
              </a:rPr>
              <a:t>我方研究結果</a:t>
            </a:r>
            <a:r>
              <a:rPr lang="zh-TW" altLang="zh-TW" sz="2800" b="1" dirty="0" smtClean="0">
                <a:latin typeface="Times New Roman" panose="02020603050405020304" pitchFamily="18" charset="0"/>
                <a:cs typeface="Times New Roman" panose="02020603050405020304" pitchFamily="18" charset="0"/>
              </a:rPr>
              <a:t>顯示</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臺</a:t>
            </a:r>
            <a:r>
              <a:rPr lang="zh-TW" altLang="zh-TW" sz="2800" b="1" dirty="0">
                <a:latin typeface="Times New Roman" panose="02020603050405020304" pitchFamily="18" charset="0"/>
                <a:cs typeface="Times New Roman" panose="02020603050405020304" pitchFamily="18" charset="0"/>
              </a:rPr>
              <a:t>紐</a:t>
            </a:r>
            <a:r>
              <a:rPr lang="en-US" altLang="zh-TW" sz="2800" b="1" dirty="0">
                <a:latin typeface="Times New Roman" panose="02020603050405020304" pitchFamily="18" charset="0"/>
                <a:cs typeface="Times New Roman" panose="02020603050405020304" pitchFamily="18" charset="0"/>
              </a:rPr>
              <a:t>ANZTEC</a:t>
            </a:r>
            <a:r>
              <a:rPr lang="zh-TW" altLang="zh-TW" sz="2800" b="1" dirty="0">
                <a:latin typeface="Times New Roman" panose="02020603050405020304" pitchFamily="18" charset="0"/>
                <a:cs typeface="Times New Roman" panose="02020603050405020304" pitchFamily="18" charset="0"/>
              </a:rPr>
              <a:t>可擴大雙方出口</a:t>
            </a:r>
            <a:r>
              <a:rPr lang="zh-TW" altLang="zh-TW" sz="2800" b="1" dirty="0" smtClean="0">
                <a:latin typeface="Times New Roman" panose="02020603050405020304" pitchFamily="18" charset="0"/>
                <a:cs typeface="Times New Roman" panose="02020603050405020304" pitchFamily="18" charset="0"/>
              </a:rPr>
              <a:t>市場</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增加</a:t>
            </a:r>
            <a:r>
              <a:rPr lang="zh-TW" altLang="zh-TW" sz="2800" b="1" dirty="0">
                <a:latin typeface="Times New Roman" panose="02020603050405020304" pitchFamily="18" charset="0"/>
                <a:cs typeface="Times New Roman" panose="02020603050405020304" pitchFamily="18" charset="0"/>
              </a:rPr>
              <a:t>消費者</a:t>
            </a:r>
            <a:r>
              <a:rPr lang="zh-TW" altLang="zh-TW" sz="2800" b="1" dirty="0" smtClean="0">
                <a:latin typeface="Times New Roman" panose="02020603050405020304" pitchFamily="18" charset="0"/>
                <a:cs typeface="Times New Roman" panose="02020603050405020304" pitchFamily="18" charset="0"/>
              </a:rPr>
              <a:t>福利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在</a:t>
            </a:r>
            <a:r>
              <a:rPr lang="zh-TW" altLang="zh-TW" sz="2800" b="1" dirty="0">
                <a:latin typeface="Times New Roman" panose="02020603050405020304" pitchFamily="18" charset="0"/>
                <a:cs typeface="Times New Roman" panose="02020603050405020304" pitchFamily="18" charset="0"/>
              </a:rPr>
              <a:t>臺紐</a:t>
            </a:r>
            <a:r>
              <a:rPr lang="en-US" altLang="zh-TW" sz="2800" b="1" dirty="0">
                <a:latin typeface="Times New Roman" panose="02020603050405020304" pitchFamily="18" charset="0"/>
                <a:cs typeface="Times New Roman" panose="02020603050405020304" pitchFamily="18" charset="0"/>
              </a:rPr>
              <a:t>ANZTEC</a:t>
            </a:r>
            <a:r>
              <a:rPr lang="zh-TW" altLang="zh-TW" sz="2800" b="1" dirty="0">
                <a:latin typeface="Times New Roman" panose="02020603050405020304" pitchFamily="18" charset="0"/>
                <a:cs typeface="Times New Roman" panose="02020603050405020304" pitchFamily="18" charset="0"/>
              </a:rPr>
              <a:t>生效並執行</a:t>
            </a:r>
            <a:r>
              <a:rPr lang="en-US" altLang="zh-TW" sz="2800" b="1" dirty="0">
                <a:latin typeface="Times New Roman" panose="02020603050405020304" pitchFamily="18" charset="0"/>
                <a:cs typeface="Times New Roman" panose="02020603050405020304" pitchFamily="18" charset="0"/>
              </a:rPr>
              <a:t>12</a:t>
            </a:r>
            <a:r>
              <a:rPr lang="zh-TW" altLang="zh-TW" sz="2800" b="1" dirty="0">
                <a:latin typeface="Times New Roman" panose="02020603050405020304" pitchFamily="18" charset="0"/>
                <a:cs typeface="Times New Roman" panose="02020603050405020304" pitchFamily="18" charset="0"/>
              </a:rPr>
              <a:t>年期滿</a:t>
            </a:r>
            <a:r>
              <a:rPr lang="zh-TW" altLang="zh-TW" sz="2800" b="1" dirty="0" smtClean="0">
                <a:latin typeface="Times New Roman" panose="02020603050405020304" pitchFamily="18" charset="0"/>
                <a:cs typeface="Times New Roman" panose="02020603050405020304" pitchFamily="18" charset="0"/>
              </a:rPr>
              <a:t>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將</a:t>
            </a:r>
            <a:r>
              <a:rPr lang="zh-TW" altLang="zh-TW" sz="2800" b="1" dirty="0">
                <a:latin typeface="Times New Roman" panose="02020603050405020304" pitchFamily="18" charset="0"/>
                <a:cs typeface="Times New Roman" panose="02020603050405020304" pitchFamily="18" charset="0"/>
              </a:rPr>
              <a:t>使我國</a:t>
            </a:r>
            <a:r>
              <a:rPr lang="en-US" altLang="zh-TW" sz="2800" b="1" dirty="0">
                <a:latin typeface="Times New Roman" panose="02020603050405020304" pitchFamily="18" charset="0"/>
                <a:cs typeface="Times New Roman" panose="02020603050405020304" pitchFamily="18" charset="0"/>
              </a:rPr>
              <a:t>GDP</a:t>
            </a:r>
            <a:r>
              <a:rPr lang="zh-TW" altLang="zh-TW" sz="2800" b="1" dirty="0">
                <a:latin typeface="Times New Roman" panose="02020603050405020304" pitchFamily="18" charset="0"/>
                <a:cs typeface="Times New Roman" panose="02020603050405020304" pitchFamily="18" charset="0"/>
              </a:rPr>
              <a:t>增加</a:t>
            </a:r>
            <a:r>
              <a:rPr lang="en-US" altLang="zh-TW" sz="2800" b="1" dirty="0">
                <a:latin typeface="Times New Roman" panose="02020603050405020304" pitchFamily="18" charset="0"/>
                <a:cs typeface="Times New Roman" panose="02020603050405020304" pitchFamily="18" charset="0"/>
              </a:rPr>
              <a:t>3.03</a:t>
            </a:r>
            <a:r>
              <a:rPr lang="zh-TW" altLang="zh-TW" sz="2800" b="1" dirty="0">
                <a:latin typeface="Times New Roman" panose="02020603050405020304" pitchFamily="18" charset="0"/>
                <a:cs typeface="Times New Roman" panose="02020603050405020304" pitchFamily="18" charset="0"/>
              </a:rPr>
              <a:t>億</a:t>
            </a:r>
            <a:r>
              <a:rPr lang="zh-TW" altLang="zh-TW" sz="2800" b="1" dirty="0" smtClean="0">
                <a:latin typeface="Times New Roman" panose="02020603050405020304" pitchFamily="18" charset="0"/>
                <a:cs typeface="Times New Roman" panose="02020603050405020304" pitchFamily="18" charset="0"/>
              </a:rPr>
              <a:t>美元</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產業</a:t>
            </a:r>
            <a:r>
              <a:rPr lang="zh-TW" altLang="zh-TW" sz="2800" b="1" dirty="0">
                <a:latin typeface="Times New Roman" panose="02020603050405020304" pitchFamily="18" charset="0"/>
                <a:cs typeface="Times New Roman" panose="02020603050405020304" pitchFamily="18" charset="0"/>
              </a:rPr>
              <a:t>總產值增加新臺幣</a:t>
            </a:r>
            <a:r>
              <a:rPr lang="en-US" altLang="zh-TW" sz="2800" b="1" dirty="0">
                <a:latin typeface="Times New Roman" panose="02020603050405020304" pitchFamily="18" charset="0"/>
                <a:cs typeface="Times New Roman" panose="02020603050405020304" pitchFamily="18" charset="0"/>
              </a:rPr>
              <a:t>356.26</a:t>
            </a:r>
            <a:r>
              <a:rPr lang="zh-TW" altLang="zh-TW" sz="2800" b="1" dirty="0">
                <a:latin typeface="Times New Roman" panose="02020603050405020304" pitchFamily="18" charset="0"/>
                <a:cs typeface="Times New Roman" panose="02020603050405020304" pitchFamily="18" charset="0"/>
              </a:rPr>
              <a:t>億</a:t>
            </a:r>
            <a:r>
              <a:rPr lang="zh-TW" altLang="zh-TW" sz="2800" b="1" dirty="0" smtClean="0">
                <a:latin typeface="Times New Roman" panose="02020603050405020304" pitchFamily="18" charset="0"/>
                <a:cs typeface="Times New Roman" panose="02020603050405020304" pitchFamily="18" charset="0"/>
              </a:rPr>
              <a:t>元</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總</a:t>
            </a:r>
            <a:r>
              <a:rPr lang="zh-TW" altLang="zh-TW" sz="2800" b="1" dirty="0">
                <a:latin typeface="Times New Roman" panose="02020603050405020304" pitchFamily="18" charset="0"/>
                <a:cs typeface="Times New Roman" panose="02020603050405020304" pitchFamily="18" charset="0"/>
              </a:rPr>
              <a:t>就業人數增加</a:t>
            </a:r>
            <a:r>
              <a:rPr lang="en-US" altLang="zh-TW" sz="2800" b="1" dirty="0">
                <a:latin typeface="Times New Roman" panose="02020603050405020304" pitchFamily="18" charset="0"/>
                <a:cs typeface="Times New Roman" panose="02020603050405020304" pitchFamily="18" charset="0"/>
              </a:rPr>
              <a:t>6,255</a:t>
            </a:r>
            <a:r>
              <a:rPr lang="zh-TW" altLang="zh-TW" sz="2800" b="1" dirty="0" smtClean="0">
                <a:latin typeface="Times New Roman" panose="02020603050405020304" pitchFamily="18" charset="0"/>
                <a:cs typeface="Times New Roman" panose="02020603050405020304" pitchFamily="18" charset="0"/>
              </a:rPr>
              <a:t>人次</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對</a:t>
            </a:r>
            <a:r>
              <a:rPr lang="zh-TW" altLang="zh-TW" sz="2800" b="1" dirty="0">
                <a:latin typeface="Times New Roman" panose="02020603050405020304" pitchFamily="18" charset="0"/>
                <a:cs typeface="Times New Roman" panose="02020603050405020304" pitchFamily="18" charset="0"/>
              </a:rPr>
              <a:t>我整體經濟發展具有正面效益</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8149596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430</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貨櫃運輸之</a:t>
            </a:r>
            <a:r>
              <a:rPr lang="zh-TW" altLang="zh-TW" sz="3200" b="1" dirty="0" smtClean="0"/>
              <a:t>沿革</a:t>
            </a:r>
            <a:endParaRPr lang="en-US" altLang="zh-TW" sz="3200" b="1" dirty="0" smtClean="0"/>
          </a:p>
          <a:p>
            <a:r>
              <a:rPr lang="zh-TW" altLang="zh-TW" sz="3200" b="1" dirty="0"/>
              <a:t>貨櫃運輸之</a:t>
            </a:r>
            <a:r>
              <a:rPr lang="zh-TW" altLang="zh-TW" sz="3200" b="1" dirty="0" smtClean="0"/>
              <a:t>優缺點</a:t>
            </a:r>
            <a:endParaRPr lang="en-US" altLang="zh-TW" sz="3200" b="1" dirty="0" smtClean="0"/>
          </a:p>
          <a:p>
            <a:r>
              <a:rPr lang="zh-TW" altLang="zh-TW" sz="3200" b="1" dirty="0"/>
              <a:t>貨櫃運輸作業方式</a:t>
            </a:r>
            <a:endParaRPr lang="zh-TW" altLang="en-US" sz="3200" dirty="0"/>
          </a:p>
        </p:txBody>
      </p:sp>
    </p:spTree>
    <p:extLst>
      <p:ext uri="{BB962C8B-B14F-4D97-AF65-F5344CB8AC3E}">
        <p14:creationId xmlns:p14="http://schemas.microsoft.com/office/powerpoint/2010/main" xmlns="" val="1817773786"/>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755650" y="0"/>
            <a:ext cx="7772400" cy="850900"/>
          </a:xfrm>
        </p:spPr>
        <p:txBody>
          <a:bodyPr>
            <a:normAutofit/>
          </a:bodyPr>
          <a:lstStyle/>
          <a:p>
            <a:pPr algn="ctr" eaLnBrk="1" hangingPunct="1">
              <a:defRPr/>
            </a:pPr>
            <a:r>
              <a:rPr lang="zh-TW" altLang="en-US" sz="3600" b="1" dirty="0" smtClean="0">
                <a:solidFill>
                  <a:srgbClr val="003300"/>
                </a:solidFill>
                <a:latin typeface="Times New Roman" pitchFamily="18" charset="0"/>
                <a:ea typeface="標楷體" pitchFamily="65" charset="-120"/>
              </a:rPr>
              <a:t>貨櫃</a:t>
            </a:r>
          </a:p>
        </p:txBody>
      </p:sp>
      <p:sp>
        <p:nvSpPr>
          <p:cNvPr id="433155" name="Rectangle 3"/>
          <p:cNvSpPr>
            <a:spLocks noGrp="1" noChangeArrowheads="1"/>
          </p:cNvSpPr>
          <p:nvPr>
            <p:ph type="body" idx="1"/>
          </p:nvPr>
        </p:nvSpPr>
        <p:spPr>
          <a:xfrm>
            <a:off x="0" y="980728"/>
            <a:ext cx="9144000" cy="5877272"/>
          </a:xfrm>
        </p:spPr>
        <p:txBody>
          <a:bodyPr>
            <a:normAutofit/>
          </a:bodyPr>
          <a:lstStyle/>
          <a:p>
            <a:pPr eaLnBrk="1" hangingPunct="1">
              <a:lnSpc>
                <a:spcPct val="90000"/>
              </a:lnSpc>
            </a:pPr>
            <a:r>
              <a:rPr lang="zh-TW" altLang="en-US" sz="2800" b="1" dirty="0" smtClean="0">
                <a:latin typeface="Times New Roman" panose="02020603050405020304" pitchFamily="18" charset="0"/>
                <a:ea typeface="標楷體" pitchFamily="65" charset="-120"/>
                <a:cs typeface="Times New Roman" panose="02020603050405020304" pitchFamily="18" charset="0"/>
              </a:rPr>
              <a:t>所謂“貨櫃(</a:t>
            </a:r>
            <a:r>
              <a:rPr lang="en-US" altLang="zh-TW" sz="2800" b="1" dirty="0" smtClean="0">
                <a:latin typeface="Times New Roman" panose="02020603050405020304" pitchFamily="18" charset="0"/>
                <a:ea typeface="標楷體" pitchFamily="65" charset="-120"/>
                <a:cs typeface="Times New Roman" panose="02020603050405020304" pitchFamily="18" charset="0"/>
              </a:rPr>
              <a:t>Container)”</a:t>
            </a:r>
            <a:r>
              <a:rPr lang="zh-TW" altLang="en-US" sz="2800" b="1" dirty="0" smtClean="0">
                <a:latin typeface="Times New Roman" panose="02020603050405020304" pitchFamily="18" charset="0"/>
                <a:ea typeface="標楷體" pitchFamily="65" charset="-120"/>
                <a:cs typeface="Times New Roman" panose="02020603050405020304" pitchFamily="18" charset="0"/>
              </a:rPr>
              <a:t>是由大小規格統一(通常寬與高均為8呎(亦有高為8呎半者),長度為20呎或40呎),堅固材料製成之櫃子.</a:t>
            </a:r>
          </a:p>
          <a:p>
            <a:pPr eaLnBrk="1" hangingPunct="1">
              <a:lnSpc>
                <a:spcPct val="90000"/>
              </a:lnSpc>
            </a:pPr>
            <a:r>
              <a:rPr lang="zh-TW" altLang="en-US" sz="2800" b="1" dirty="0" smtClean="0">
                <a:latin typeface="Times New Roman" panose="02020603050405020304" pitchFamily="18" charset="0"/>
                <a:ea typeface="標楷體" pitchFamily="65" charset="-120"/>
                <a:cs typeface="Times New Roman" panose="02020603050405020304" pitchFamily="18" charset="0"/>
              </a:rPr>
              <a:t>貨物通常由託運人(出口商)之倉庫裝櫃並</a:t>
            </a:r>
            <a:r>
              <a:rPr lang="zh-TW" altLang="en-US" sz="2800" b="1" dirty="0">
                <a:latin typeface="Times New Roman" panose="02020603050405020304" pitchFamily="18" charset="0"/>
                <a:ea typeface="標楷體" pitchFamily="65" charset="-120"/>
                <a:cs typeface="Times New Roman" panose="02020603050405020304" pitchFamily="18" charset="0"/>
              </a:rPr>
              <a:t>封櫃</a:t>
            </a:r>
            <a:r>
              <a:rPr lang="zh-TW" altLang="en-US" sz="2800" b="1" dirty="0" smtClean="0">
                <a:latin typeface="Times New Roman" panose="02020603050405020304" pitchFamily="18" charset="0"/>
                <a:ea typeface="標楷體" pitchFamily="65" charset="-120"/>
                <a:cs typeface="Times New Roman" panose="02020603050405020304" pitchFamily="18" charset="0"/>
              </a:rPr>
              <a:t>(在整櫃運輸時),再將貨櫃拖至內陸或港區周圍之貨櫃場(</a:t>
            </a:r>
            <a:r>
              <a:rPr lang="en-US" altLang="zh-TW" sz="2800" b="1" dirty="0" smtClean="0">
                <a:latin typeface="Times New Roman" panose="02020603050405020304" pitchFamily="18" charset="0"/>
                <a:ea typeface="標楷體" pitchFamily="65" charset="-120"/>
                <a:cs typeface="Times New Roman" panose="02020603050405020304" pitchFamily="18" charset="0"/>
              </a:rPr>
              <a:t>Container Yard,</a:t>
            </a:r>
            <a:r>
              <a:rPr lang="zh-TW" altLang="en-US" sz="2800" b="1" dirty="0" smtClean="0">
                <a:latin typeface="Times New Roman" panose="02020603050405020304" pitchFamily="18" charset="0"/>
                <a:ea typeface="標楷體" pitchFamily="65" charset="-120"/>
                <a:cs typeface="Times New Roman" panose="02020603050405020304" pitchFamily="18" charset="0"/>
              </a:rPr>
              <a:t>簡稱</a:t>
            </a:r>
            <a:r>
              <a:rPr lang="en-US" altLang="zh-TW" sz="2800" b="1" dirty="0" smtClean="0">
                <a:latin typeface="Times New Roman" panose="02020603050405020304" pitchFamily="18" charset="0"/>
                <a:ea typeface="標楷體" pitchFamily="65" charset="-120"/>
                <a:cs typeface="Times New Roman" panose="02020603050405020304" pitchFamily="18" charset="0"/>
              </a:rPr>
              <a:t>”CY”</a:t>
            </a:r>
            <a:r>
              <a:rPr lang="zh-TW" altLang="en-US" sz="2800" b="1" dirty="0" smtClean="0">
                <a:latin typeface="Times New Roman" panose="02020603050405020304" pitchFamily="18" charset="0"/>
                <a:ea typeface="標楷體" pitchFamily="65" charset="-120"/>
                <a:cs typeface="Times New Roman" panose="02020603050405020304" pitchFamily="18" charset="0"/>
              </a:rPr>
              <a:t>亦為整櫃貨</a:t>
            </a:r>
            <a:r>
              <a:rPr lang="en-US" altLang="zh-TW" sz="2800" b="1" dirty="0" smtClean="0">
                <a:latin typeface="Times New Roman" panose="02020603050405020304" pitchFamily="18" charset="0"/>
                <a:ea typeface="標楷體" pitchFamily="65" charset="-120"/>
                <a:cs typeface="Times New Roman" panose="02020603050405020304" pitchFamily="18" charset="0"/>
              </a:rPr>
              <a:t>”FCL-Full Container Load”</a:t>
            </a:r>
            <a:r>
              <a:rPr lang="zh-TW" altLang="en-US" sz="2800" b="1" dirty="0" smtClean="0">
                <a:latin typeface="Times New Roman" panose="02020603050405020304" pitchFamily="18" charset="0"/>
                <a:ea typeface="標楷體" pitchFamily="65" charset="-120"/>
                <a:cs typeface="Times New Roman" panose="02020603050405020304" pitchFamily="18" charset="0"/>
              </a:rPr>
              <a:t>之代號),或於櫃貨集散站(</a:t>
            </a:r>
            <a:r>
              <a:rPr lang="en-US" altLang="zh-TW" sz="2800" b="1" dirty="0" smtClean="0">
                <a:latin typeface="Times New Roman" panose="02020603050405020304" pitchFamily="18" charset="0"/>
                <a:ea typeface="標楷體" pitchFamily="65" charset="-120"/>
                <a:cs typeface="Times New Roman" panose="02020603050405020304" pitchFamily="18" charset="0"/>
              </a:rPr>
              <a:t>Container Freight Station,</a:t>
            </a:r>
            <a:r>
              <a:rPr lang="zh-TW" altLang="en-US" sz="2800" b="1" dirty="0" smtClean="0">
                <a:latin typeface="Times New Roman" panose="02020603050405020304" pitchFamily="18" charset="0"/>
                <a:ea typeface="標楷體" pitchFamily="65" charset="-120"/>
                <a:cs typeface="Times New Roman" panose="02020603050405020304" pitchFamily="18" charset="0"/>
              </a:rPr>
              <a:t>簡稱</a:t>
            </a:r>
            <a:r>
              <a:rPr lang="en-US" altLang="zh-TW" sz="2800" b="1" dirty="0" smtClean="0">
                <a:latin typeface="Times New Roman" panose="02020603050405020304" pitchFamily="18" charset="0"/>
                <a:ea typeface="標楷體" pitchFamily="65" charset="-120"/>
                <a:cs typeface="Times New Roman" panose="02020603050405020304" pitchFamily="18" charset="0"/>
              </a:rPr>
              <a:t>”CFS”</a:t>
            </a:r>
            <a:r>
              <a:rPr lang="zh-TW" altLang="en-US" sz="2800" b="1" dirty="0" smtClean="0">
                <a:latin typeface="Times New Roman" panose="02020603050405020304" pitchFamily="18" charset="0"/>
                <a:ea typeface="標楷體" pitchFamily="65" charset="-120"/>
                <a:cs typeface="Times New Roman" panose="02020603050405020304" pitchFamily="18" charset="0"/>
              </a:rPr>
              <a:t>亦為倂櫃貨</a:t>
            </a:r>
            <a:r>
              <a:rPr lang="en-US" altLang="zh-TW" sz="2800" b="1" dirty="0" smtClean="0">
                <a:latin typeface="Times New Roman" panose="02020603050405020304" pitchFamily="18" charset="0"/>
                <a:ea typeface="標楷體" pitchFamily="65" charset="-120"/>
                <a:cs typeface="Times New Roman" panose="02020603050405020304" pitchFamily="18" charset="0"/>
              </a:rPr>
              <a:t>”LCL-Less Container Load”</a:t>
            </a:r>
            <a:r>
              <a:rPr lang="zh-TW" altLang="en-US" sz="2800" b="1" dirty="0" smtClean="0">
                <a:latin typeface="Times New Roman" panose="02020603050405020304" pitchFamily="18" charset="0"/>
                <a:ea typeface="標楷體" pitchFamily="65" charset="-120"/>
                <a:cs typeface="Times New Roman" panose="02020603050405020304" pitchFamily="18" charset="0"/>
              </a:rPr>
              <a:t>之代號)倂其他託運人之貨物裝櫃(在併櫃運輸時),再報關經海關放行後,將該貨櫃吊掛上船運送目的港,抵達後卸下整隻貨櫃,屬整櫃運輸者將貨櫃拖至貨櫃場,待受貨人(進口商)報關提領貨櫃,再將貨櫃拖至自己之倉庫拆櫃卸貨;至於倂櫃貨,則由運送人託至櫃貨集散站,拆櫃後將不同貨主之貨物分開堆放倉庫,待受貨人報關提貨.</a:t>
            </a:r>
          </a:p>
        </p:txBody>
      </p:sp>
      <p:sp>
        <p:nvSpPr>
          <p:cNvPr id="43315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49BF1675-5B84-4D20-AB9A-535B469B5C2A}" type="slidenum">
              <a:rPr kumimoji="0" lang="zh-TW" altLang="en-US" sz="1400" smtClean="0"/>
              <a:pPr eaLnBrk="1" hangingPunct="1"/>
              <a:t>431</a:t>
            </a:fld>
            <a:endParaRPr kumimoji="0" lang="en-US" altLang="zh-TW" sz="1400" smtClean="0"/>
          </a:p>
        </p:txBody>
      </p:sp>
    </p:spTree>
    <p:extLst>
      <p:ext uri="{BB962C8B-B14F-4D97-AF65-F5344CB8AC3E}">
        <p14:creationId xmlns:p14="http://schemas.microsoft.com/office/powerpoint/2010/main" xmlns="" val="2094463452"/>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432</a:t>
            </a:fld>
            <a:endParaRPr lang="zh-TW" altLang="en-US"/>
          </a:p>
        </p:txBody>
      </p:sp>
      <p:pic>
        <p:nvPicPr>
          <p:cNvPr id="515074" name="Picture 2" descr="http://ind.ntou.edu.tw/~elearning/transbox-yard/2b-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692696"/>
            <a:ext cx="8352928" cy="54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1143436"/>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2C8DB5C9-17DB-4465-8E9B-43C49A51B603}" type="slidenum">
              <a:rPr lang="zh-TW" altLang="en-US" smtClean="0"/>
              <a:pPr/>
              <a:t>433</a:t>
            </a:fld>
            <a:endParaRPr lang="zh-TW" altLang="en-US"/>
          </a:p>
        </p:txBody>
      </p:sp>
      <p:pic>
        <p:nvPicPr>
          <p:cNvPr id="514050" name="Picture 2" descr="http://www.sagarsandesh.com/wp-content/uploads/2013/01/Container-Freight-Station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42" y="692696"/>
            <a:ext cx="9133858" cy="5256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7580630"/>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685800" y="0"/>
            <a:ext cx="7772400" cy="838200"/>
          </a:xfrm>
        </p:spPr>
        <p:txBody>
          <a:bodyPr>
            <a:normAutofit/>
          </a:bodyPr>
          <a:lstStyle/>
          <a:p>
            <a:pPr algn="ctr" eaLnBrk="1" hangingPunct="1">
              <a:defRPr/>
            </a:pPr>
            <a:r>
              <a:rPr lang="zh-TW" altLang="en-US" sz="3600" b="1" dirty="0" smtClean="0">
                <a:solidFill>
                  <a:srgbClr val="003300"/>
                </a:solidFill>
                <a:latin typeface="標楷體" pitchFamily="65" charset="-120"/>
                <a:ea typeface="標楷體" pitchFamily="65" charset="-120"/>
              </a:rPr>
              <a:t>貨櫃運輸之優缺點</a:t>
            </a:r>
            <a:r>
              <a:rPr lang="zh-TW" altLang="en-US" sz="3600" b="1" dirty="0" smtClean="0">
                <a:solidFill>
                  <a:srgbClr val="003300"/>
                </a:solidFill>
              </a:rPr>
              <a:t> </a:t>
            </a:r>
          </a:p>
        </p:txBody>
      </p:sp>
      <p:sp>
        <p:nvSpPr>
          <p:cNvPr id="440323" name="Rectangle 3"/>
          <p:cNvSpPr>
            <a:spLocks noGrp="1" noChangeArrowheads="1"/>
          </p:cNvSpPr>
          <p:nvPr>
            <p:ph type="body" idx="1"/>
          </p:nvPr>
        </p:nvSpPr>
        <p:spPr>
          <a:xfrm>
            <a:off x="0" y="1124744"/>
            <a:ext cx="9144000" cy="5733256"/>
          </a:xfrm>
        </p:spPr>
        <p:txBody>
          <a:bodyPr/>
          <a:lstStyle/>
          <a:p>
            <a:pPr eaLnBrk="1" hangingPunct="1">
              <a:lnSpc>
                <a:spcPct val="90000"/>
              </a:lnSpc>
            </a:pPr>
            <a:r>
              <a:rPr lang="zh-TW" altLang="en-US" sz="2800" b="1" dirty="0" smtClean="0">
                <a:solidFill>
                  <a:srgbClr val="FF0000"/>
                </a:solidFill>
                <a:latin typeface="標楷體" pitchFamily="65" charset="-120"/>
                <a:ea typeface="標楷體" pitchFamily="65" charset="-120"/>
              </a:rPr>
              <a:t>優點:</a:t>
            </a:r>
          </a:p>
          <a:p>
            <a:pPr eaLnBrk="1" hangingPunct="1">
              <a:lnSpc>
                <a:spcPct val="90000"/>
              </a:lnSpc>
              <a:buFont typeface="Arial" panose="020B0604020202020204" pitchFamily="34" charset="0"/>
              <a:buChar char="•"/>
            </a:pPr>
            <a:r>
              <a:rPr lang="zh-TW" altLang="en-US" sz="2800" b="1" dirty="0" smtClean="0">
                <a:latin typeface="標楷體" pitchFamily="65" charset="-120"/>
                <a:ea typeface="標楷體" pitchFamily="65" charset="-120"/>
              </a:rPr>
              <a:t>對運送人-加速船舶之營運週轉、降低運輸成本,及減少因貨物損失之賠償.</a:t>
            </a:r>
            <a:endParaRPr lang="zh-TW" altLang="en-US" sz="2800" b="1" dirty="0" smtClean="0"/>
          </a:p>
          <a:p>
            <a:pPr eaLnBrk="1" hangingPunct="1">
              <a:lnSpc>
                <a:spcPct val="90000"/>
              </a:lnSpc>
              <a:buFont typeface="Arial" panose="020B0604020202020204" pitchFamily="34" charset="0"/>
              <a:buChar char="•"/>
            </a:pPr>
            <a:r>
              <a:rPr lang="zh-TW" altLang="en-US" sz="2800" b="1" dirty="0" smtClean="0">
                <a:latin typeface="標楷體" pitchFamily="65" charset="-120"/>
                <a:ea typeface="標楷體" pitchFamily="65" charset="-120"/>
              </a:rPr>
              <a:t>對託運人或貨主-降低運輸相關成本:包含包裝費用、裝卸費用之節省</a:t>
            </a:r>
            <a:r>
              <a:rPr lang="zh-TW" altLang="en-US" sz="2800" b="1" dirty="0" smtClean="0"/>
              <a:t> ;</a:t>
            </a:r>
            <a:r>
              <a:rPr lang="zh-TW" altLang="en-US" sz="2800" b="1" dirty="0" smtClean="0">
                <a:latin typeface="標楷體" pitchFamily="65" charset="-120"/>
                <a:ea typeface="標楷體" pitchFamily="65" charset="-120"/>
              </a:rPr>
              <a:t>減少貨物運輸途中之毀損、被竊或遺失;降低保險費用;縮短運送之時間.</a:t>
            </a:r>
          </a:p>
          <a:p>
            <a:pPr eaLnBrk="1" hangingPunct="1">
              <a:lnSpc>
                <a:spcPct val="90000"/>
              </a:lnSpc>
            </a:pPr>
            <a:r>
              <a:rPr lang="zh-TW" altLang="en-US" sz="2800" b="1" dirty="0" smtClean="0">
                <a:solidFill>
                  <a:srgbClr val="FF0000"/>
                </a:solidFill>
                <a:latin typeface="標楷體" pitchFamily="65" charset="-120"/>
                <a:ea typeface="標楷體" pitchFamily="65" charset="-120"/>
              </a:rPr>
              <a:t>缺點:</a:t>
            </a:r>
          </a:p>
          <a:p>
            <a:pPr eaLnBrk="1" hangingPunct="1">
              <a:lnSpc>
                <a:spcPct val="90000"/>
              </a:lnSpc>
              <a:buFont typeface="Arial" panose="020B0604020202020204" pitchFamily="34" charset="0"/>
              <a:buChar char="•"/>
            </a:pPr>
            <a:r>
              <a:rPr lang="zh-TW" altLang="en-US" sz="2800" b="1" dirty="0" smtClean="0">
                <a:latin typeface="標楷體" pitchFamily="65" charset="-120"/>
                <a:ea typeface="標楷體" pitchFamily="65" charset="-120"/>
              </a:rPr>
              <a:t>貨櫃輪航線之停靠港少,位於次要港口之託運人,須仰賴</a:t>
            </a:r>
            <a:r>
              <a:rPr lang="zh-TW" altLang="en-US" sz="2800" b="1" dirty="0" smtClean="0">
                <a:ea typeface="標楷體" pitchFamily="65" charset="-120"/>
              </a:rPr>
              <a:t>“飼給船</a:t>
            </a:r>
            <a:r>
              <a:rPr lang="zh-TW" altLang="en-US" sz="2800" b="1" dirty="0" smtClean="0">
                <a:cs typeface="Times New Roman" pitchFamily="18" charset="0"/>
              </a:rPr>
              <a:t>(</a:t>
            </a:r>
            <a:r>
              <a:rPr lang="en-US" altLang="zh-TW" sz="2800" b="1" dirty="0" smtClean="0">
                <a:cs typeface="Times New Roman" pitchFamily="18" charset="0"/>
              </a:rPr>
              <a:t>feeder)”</a:t>
            </a:r>
            <a:r>
              <a:rPr lang="zh-TW" altLang="en-US" sz="2800" b="1" dirty="0" smtClean="0">
                <a:latin typeface="標楷體" pitchFamily="65" charset="-120"/>
                <a:ea typeface="標楷體" pitchFamily="65" charset="-120"/>
              </a:rPr>
              <a:t>轉運至主要港口,轉越洋之貨櫃輪運送,而須耗費較多之時間.</a:t>
            </a:r>
          </a:p>
          <a:p>
            <a:pPr eaLnBrk="1" hangingPunct="1">
              <a:lnSpc>
                <a:spcPct val="90000"/>
              </a:lnSpc>
              <a:buFont typeface="Arial" panose="020B0604020202020204" pitchFamily="34" charset="0"/>
              <a:buChar char="•"/>
            </a:pPr>
            <a:r>
              <a:rPr lang="zh-TW" altLang="en-US" sz="2800" b="1" dirty="0" smtClean="0">
                <a:latin typeface="標楷體" pitchFamily="65" charset="-120"/>
                <a:ea typeface="標楷體" pitchFamily="65" charset="-120"/>
              </a:rPr>
              <a:t>貨櫃輪運費費率通常較高. </a:t>
            </a:r>
          </a:p>
          <a:p>
            <a:pPr eaLnBrk="1" hangingPunct="1">
              <a:lnSpc>
                <a:spcPct val="90000"/>
              </a:lnSpc>
              <a:buFont typeface="Arial" panose="020B0604020202020204" pitchFamily="34" charset="0"/>
              <a:buChar char="•"/>
            </a:pPr>
            <a:r>
              <a:rPr lang="zh-TW" altLang="en-US" sz="2800" b="1" dirty="0" smtClean="0">
                <a:latin typeface="標楷體" pitchFamily="65" charset="-120"/>
                <a:ea typeface="標楷體" pitchFamily="65" charset="-120"/>
              </a:rPr>
              <a:t>部分貨物無法以貨櫃輪運送.</a:t>
            </a:r>
            <a:r>
              <a:rPr lang="zh-TW" altLang="en-US" b="1" dirty="0" smtClean="0">
                <a:latin typeface="標楷體" pitchFamily="65" charset="-120"/>
                <a:ea typeface="標楷體" pitchFamily="65" charset="-120"/>
              </a:rPr>
              <a:t>  </a:t>
            </a:r>
          </a:p>
        </p:txBody>
      </p:sp>
      <p:sp>
        <p:nvSpPr>
          <p:cNvPr id="44032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A2B15A3F-717B-4948-B7ED-ACA44ABC7168}" type="slidenum">
              <a:rPr kumimoji="0" lang="zh-TW" altLang="en-US" sz="1400" smtClean="0"/>
              <a:pPr eaLnBrk="1" hangingPunct="1"/>
              <a:t>434</a:t>
            </a:fld>
            <a:endParaRPr kumimoji="0" lang="en-US" altLang="zh-TW" sz="1400" smtClean="0"/>
          </a:p>
        </p:txBody>
      </p:sp>
    </p:spTree>
    <p:extLst>
      <p:ext uri="{BB962C8B-B14F-4D97-AF65-F5344CB8AC3E}">
        <p14:creationId xmlns:p14="http://schemas.microsoft.com/office/powerpoint/2010/main" xmlns="" val="3103126234"/>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980728"/>
          </a:xfrm>
        </p:spPr>
        <p:txBody>
          <a:bodyPr>
            <a:normAutofit/>
          </a:bodyPr>
          <a:lstStyle/>
          <a:p>
            <a:pPr algn="ctr"/>
            <a:r>
              <a:rPr lang="zh-TW" altLang="zh-TW" sz="4000" b="1" dirty="0">
                <a:solidFill>
                  <a:srgbClr val="003300"/>
                </a:solidFill>
              </a:rPr>
              <a:t>貨櫃船之託運手續</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435</a:t>
            </a:fld>
            <a:endParaRPr lang="zh-TW" altLang="en-US"/>
          </a:p>
        </p:txBody>
      </p:sp>
      <p:sp>
        <p:nvSpPr>
          <p:cNvPr id="4" name="內容版面配置區 3"/>
          <p:cNvSpPr>
            <a:spLocks noGrp="1"/>
          </p:cNvSpPr>
          <p:nvPr>
            <p:ph sz="quarter" idx="1"/>
          </p:nvPr>
        </p:nvSpPr>
        <p:spPr>
          <a:xfrm>
            <a:off x="0" y="1196752"/>
            <a:ext cx="9144000" cy="5661248"/>
          </a:xfrm>
        </p:spPr>
        <p:txBody>
          <a:bodyPr>
            <a:noAutofit/>
          </a:bodyPr>
          <a:lstStyle/>
          <a:p>
            <a:r>
              <a:rPr lang="zh-TW" altLang="zh-TW" sz="3200" b="1" dirty="0">
                <a:latin typeface="Times New Roman" panose="02020603050405020304" pitchFamily="18" charset="0"/>
                <a:cs typeface="Times New Roman" panose="02020603050405020304" pitchFamily="18" charset="0"/>
              </a:rPr>
              <a:t>洽訂</a:t>
            </a:r>
            <a:r>
              <a:rPr lang="zh-TW" altLang="zh-TW" sz="3200" b="1" dirty="0" smtClean="0">
                <a:latin typeface="Times New Roman" panose="02020603050405020304" pitchFamily="18" charset="0"/>
                <a:cs typeface="Times New Roman" panose="02020603050405020304" pitchFamily="18" charset="0"/>
              </a:rPr>
              <a:t>艙位</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領取</a:t>
            </a:r>
            <a:r>
              <a:rPr lang="zh-TW" altLang="zh-TW" sz="3200" b="1" dirty="0">
                <a:latin typeface="Times New Roman" panose="02020603050405020304" pitchFamily="18" charset="0"/>
                <a:cs typeface="Times New Roman" panose="02020603050405020304" pitchFamily="18" charset="0"/>
              </a:rPr>
              <a:t>裝貨單</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須特別載明貨櫃運送</a:t>
            </a:r>
            <a:r>
              <a:rPr lang="zh-TW" altLang="zh-TW" sz="3200" b="1" dirty="0" smtClean="0">
                <a:latin typeface="Times New Roman" panose="02020603050405020304" pitchFamily="18" charset="0"/>
                <a:cs typeface="Times New Roman" panose="02020603050405020304" pitchFamily="18" charset="0"/>
              </a:rPr>
              <a:t>方式</a:t>
            </a:r>
            <a:r>
              <a:rPr lang="en-US" altLang="zh-TW" sz="3200" b="1" dirty="0" smtClean="0">
                <a:latin typeface="Times New Roman" panose="02020603050405020304" pitchFamily="18" charset="0"/>
                <a:cs typeface="Times New Roman" panose="02020603050405020304" pitchFamily="18" charset="0"/>
              </a:rPr>
              <a:t>-CY</a:t>
            </a:r>
            <a:r>
              <a:rPr lang="zh-TW" altLang="zh-TW" sz="3200" b="1" dirty="0">
                <a:latin typeface="Times New Roman" panose="02020603050405020304" pitchFamily="18" charset="0"/>
                <a:cs typeface="Times New Roman" panose="02020603050405020304" pitchFamily="18" charset="0"/>
              </a:rPr>
              <a:t>或</a:t>
            </a:r>
            <a:r>
              <a:rPr lang="en-US" altLang="zh-TW" sz="3200" b="1" dirty="0">
                <a:latin typeface="Times New Roman" panose="02020603050405020304" pitchFamily="18" charset="0"/>
                <a:cs typeface="Times New Roman" panose="02020603050405020304" pitchFamily="18" charset="0"/>
              </a:rPr>
              <a:t>CFS</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裝</a:t>
            </a:r>
            <a:r>
              <a:rPr lang="zh-TW" altLang="zh-TW" sz="3200" b="1" dirty="0" smtClean="0">
                <a:latin typeface="Times New Roman" panose="02020603050405020304" pitchFamily="18" charset="0"/>
                <a:cs typeface="Times New Roman" panose="02020603050405020304" pitchFamily="18" charset="0"/>
              </a:rPr>
              <a:t>櫃</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領取</a:t>
            </a:r>
            <a:r>
              <a:rPr lang="zh-TW" altLang="zh-TW" sz="3200" b="1" dirty="0">
                <a:latin typeface="Times New Roman" panose="02020603050405020304" pitchFamily="18" charset="0"/>
                <a:cs typeface="Times New Roman" panose="02020603050405020304" pitchFamily="18" charset="0"/>
              </a:rPr>
              <a:t>收</a:t>
            </a:r>
            <a:r>
              <a:rPr lang="zh-TW" altLang="zh-TW" sz="3200" b="1" dirty="0" smtClean="0">
                <a:latin typeface="Times New Roman" panose="02020603050405020304" pitchFamily="18" charset="0"/>
                <a:cs typeface="Times New Roman" panose="02020603050405020304" pitchFamily="18" charset="0"/>
              </a:rPr>
              <a:t>貨單</a:t>
            </a:r>
            <a:endParaRPr lang="en-US" altLang="zh-TW" sz="32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3200" b="1" dirty="0">
                <a:latin typeface="Times New Roman" panose="02020603050405020304" pitchFamily="18" charset="0"/>
                <a:cs typeface="Times New Roman" panose="02020603050405020304" pitchFamily="18" charset="0"/>
              </a:rPr>
              <a:t>整櫃貨物</a:t>
            </a:r>
            <a:r>
              <a:rPr lang="zh-TW" altLang="zh-TW" sz="3200" b="1" dirty="0" smtClean="0">
                <a:latin typeface="Times New Roman" panose="02020603050405020304" pitchFamily="18" charset="0"/>
                <a:cs typeface="Times New Roman" panose="02020603050405020304" pitchFamily="18" charset="0"/>
              </a:rPr>
              <a:t>運送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倘</a:t>
            </a:r>
            <a:r>
              <a:rPr lang="zh-TW" altLang="zh-TW" sz="3200" b="1" dirty="0">
                <a:latin typeface="Times New Roman" panose="02020603050405020304" pitchFamily="18" charset="0"/>
                <a:cs typeface="Times New Roman" panose="02020603050405020304" pitchFamily="18" charset="0"/>
              </a:rPr>
              <a:t>託運人</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出口商</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託運屬整櫃貨物</a:t>
            </a:r>
            <a:r>
              <a:rPr lang="en-US" altLang="zh-TW" sz="3200" b="1" dirty="0">
                <a:latin typeface="Times New Roman" panose="02020603050405020304" pitchFamily="18" charset="0"/>
                <a:cs typeface="Times New Roman" panose="02020603050405020304" pitchFamily="18" charset="0"/>
              </a:rPr>
              <a:t>(Full Container </a:t>
            </a:r>
            <a:r>
              <a:rPr lang="en-US" altLang="zh-TW" sz="3200" b="1" dirty="0" smtClean="0">
                <a:latin typeface="Times New Roman" panose="02020603050405020304" pitchFamily="18" charset="0"/>
                <a:cs typeface="Times New Roman" panose="02020603050405020304" pitchFamily="18" charset="0"/>
              </a:rPr>
              <a:t>Load; CY </a:t>
            </a:r>
            <a:r>
              <a:rPr lang="en-US" altLang="zh-TW" sz="3200" b="1" dirty="0">
                <a:latin typeface="Times New Roman" panose="02020603050405020304" pitchFamily="18" charset="0"/>
                <a:cs typeface="Times New Roman" panose="02020603050405020304" pitchFamily="18" charset="0"/>
              </a:rPr>
              <a:t>Cargo)</a:t>
            </a:r>
            <a:r>
              <a:rPr lang="zh-TW" altLang="zh-TW" sz="3200" b="1" dirty="0" smtClean="0">
                <a:latin typeface="Times New Roman" panose="02020603050405020304" pitchFamily="18" charset="0"/>
                <a:cs typeface="Times New Roman" panose="02020603050405020304" pitchFamily="18" charset="0"/>
              </a:rPr>
              <a:t>時</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向船公司取得設備交接單</a:t>
            </a:r>
            <a:r>
              <a:rPr lang="en-US" altLang="zh-TW" sz="3200" b="1" dirty="0">
                <a:latin typeface="Times New Roman" panose="02020603050405020304" pitchFamily="18" charset="0"/>
                <a:cs typeface="Times New Roman" panose="02020603050405020304" pitchFamily="18" charset="0"/>
              </a:rPr>
              <a:t>(equipment </a:t>
            </a:r>
            <a:r>
              <a:rPr lang="en-US" altLang="zh-TW" sz="3200" b="1" dirty="0" smtClean="0">
                <a:latin typeface="Times New Roman" panose="02020603050405020304" pitchFamily="18" charset="0"/>
                <a:cs typeface="Times New Roman" panose="02020603050405020304" pitchFamily="18" charset="0"/>
              </a:rPr>
              <a:t>dispatch </a:t>
            </a:r>
            <a:r>
              <a:rPr lang="en-US" altLang="zh-TW" sz="3200" b="1" dirty="0">
                <a:latin typeface="Times New Roman" panose="02020603050405020304" pitchFamily="18" charset="0"/>
                <a:cs typeface="Times New Roman" panose="02020603050405020304" pitchFamily="18" charset="0"/>
              </a:rPr>
              <a:t>order</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從</a:t>
            </a:r>
            <a:r>
              <a:rPr lang="zh-TW" altLang="zh-TW" sz="3200" b="1" dirty="0">
                <a:latin typeface="Times New Roman" panose="02020603050405020304" pitchFamily="18" charset="0"/>
                <a:cs typeface="Times New Roman" panose="02020603050405020304" pitchFamily="18" charset="0"/>
              </a:rPr>
              <a:t>貨櫃存放場</a:t>
            </a:r>
            <a:r>
              <a:rPr lang="en-US" altLang="zh-TW" sz="3200" b="1" dirty="0">
                <a:latin typeface="Times New Roman" panose="02020603050405020304" pitchFamily="18" charset="0"/>
                <a:cs typeface="Times New Roman" panose="02020603050405020304" pitchFamily="18" charset="0"/>
              </a:rPr>
              <a:t>(Container </a:t>
            </a:r>
            <a:r>
              <a:rPr lang="en-US" altLang="zh-TW" sz="3200" b="1" dirty="0" smtClean="0">
                <a:latin typeface="Times New Roman" panose="02020603050405020304" pitchFamily="18" charset="0"/>
                <a:cs typeface="Times New Roman" panose="02020603050405020304" pitchFamily="18" charset="0"/>
              </a:rPr>
              <a:t>Yard</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簡稱</a:t>
            </a:r>
            <a:r>
              <a:rPr lang="en-US" altLang="zh-TW" sz="3200" b="1" dirty="0">
                <a:latin typeface="Times New Roman" panose="02020603050405020304" pitchFamily="18" charset="0"/>
                <a:cs typeface="Times New Roman" panose="02020603050405020304" pitchFamily="18" charset="0"/>
              </a:rPr>
              <a:t>CY)</a:t>
            </a:r>
            <a:r>
              <a:rPr lang="zh-TW" altLang="zh-TW" sz="3200" b="1" dirty="0">
                <a:latin typeface="Times New Roman" panose="02020603050405020304" pitchFamily="18" charset="0"/>
                <a:cs typeface="Times New Roman" panose="02020603050405020304" pitchFamily="18" charset="0"/>
              </a:rPr>
              <a:t>借取空</a:t>
            </a:r>
            <a:r>
              <a:rPr lang="zh-TW" altLang="zh-TW" sz="3200" b="1" dirty="0" smtClean="0">
                <a:latin typeface="Times New Roman" panose="02020603050405020304" pitchFamily="18" charset="0"/>
                <a:cs typeface="Times New Roman" panose="02020603050405020304" pitchFamily="18" charset="0"/>
              </a:rPr>
              <a:t>櫃</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再</a:t>
            </a:r>
            <a:r>
              <a:rPr lang="zh-TW" altLang="zh-TW" sz="3200" b="1" dirty="0">
                <a:latin typeface="Times New Roman" panose="02020603050405020304" pitchFamily="18" charset="0"/>
                <a:cs typeface="Times New Roman" panose="02020603050405020304" pitchFamily="18" charset="0"/>
              </a:rPr>
              <a:t>以拖車拖至出口商之營業處所或倉庫，由出口商自行裝櫃</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封櫃</a:t>
            </a:r>
            <a:r>
              <a:rPr lang="zh-TW" altLang="zh-TW" sz="3200" b="1" dirty="0" smtClean="0">
                <a:latin typeface="Times New Roman" panose="02020603050405020304" pitchFamily="18" charset="0"/>
                <a:cs typeface="Times New Roman" panose="02020603050405020304" pitchFamily="18" charset="0"/>
              </a:rPr>
              <a:t>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拖</a:t>
            </a:r>
            <a:r>
              <a:rPr lang="zh-TW" altLang="zh-TW" sz="3200" b="1" dirty="0">
                <a:latin typeface="Times New Roman" panose="02020603050405020304" pitchFamily="18" charset="0"/>
                <a:cs typeface="Times New Roman" panose="02020603050405020304" pitchFamily="18" charset="0"/>
              </a:rPr>
              <a:t>回貨櫃存放</a:t>
            </a:r>
            <a:r>
              <a:rPr lang="zh-TW" altLang="zh-TW" sz="3200" b="1" dirty="0" smtClean="0">
                <a:latin typeface="Times New Roman" panose="02020603050405020304" pitchFamily="18" charset="0"/>
                <a:cs typeface="Times New Roman" panose="02020603050405020304" pitchFamily="18" charset="0"/>
              </a:rPr>
              <a:t>場</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報關</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通關</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貨櫃裝船運送</a:t>
            </a:r>
            <a:r>
              <a:rPr lang="zh-TW" altLang="zh-TW" sz="3200" b="1" dirty="0" smtClean="0">
                <a:latin typeface="Times New Roman" panose="02020603050405020304" pitchFamily="18" charset="0"/>
                <a:cs typeface="Times New Roman" panose="02020603050405020304" pitchFamily="18" charset="0"/>
              </a:rPr>
              <a:t>出口</a:t>
            </a:r>
            <a:r>
              <a:rPr lang="en-US" altLang="zh-TW" sz="3200" b="1" dirty="0" smtClean="0">
                <a:latin typeface="Times New Roman" panose="02020603050405020304" pitchFamily="18" charset="0"/>
                <a:cs typeface="Times New Roman" panose="02020603050405020304" pitchFamily="18" charset="0"/>
              </a:rPr>
              <a:t>….</a:t>
            </a:r>
          </a:p>
        </p:txBody>
      </p:sp>
      <p:sp>
        <p:nvSpPr>
          <p:cNvPr id="5" name="向右箭號 4"/>
          <p:cNvSpPr/>
          <p:nvPr/>
        </p:nvSpPr>
        <p:spPr>
          <a:xfrm>
            <a:off x="7976255" y="6381328"/>
            <a:ext cx="720080"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866828151"/>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052736"/>
          </a:xfrm>
        </p:spPr>
        <p:txBody>
          <a:bodyPr>
            <a:normAutofit/>
          </a:bodyPr>
          <a:lstStyle/>
          <a:p>
            <a:pPr algn="ctr"/>
            <a:r>
              <a:rPr lang="zh-TW" altLang="zh-TW" sz="4000" b="1" dirty="0">
                <a:solidFill>
                  <a:srgbClr val="003300"/>
                </a:solidFill>
              </a:rPr>
              <a:t>貨櫃船之託運手續</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436</a:t>
            </a:fld>
            <a:endParaRPr lang="zh-TW" altLang="en-US"/>
          </a:p>
        </p:txBody>
      </p:sp>
      <p:sp>
        <p:nvSpPr>
          <p:cNvPr id="4" name="內容版面配置區 3"/>
          <p:cNvSpPr>
            <a:spLocks noGrp="1"/>
          </p:cNvSpPr>
          <p:nvPr>
            <p:ph sz="quarter" idx="1"/>
          </p:nvPr>
        </p:nvSpPr>
        <p:spPr>
          <a:xfrm>
            <a:off x="0" y="1196752"/>
            <a:ext cx="9144000" cy="5661248"/>
          </a:xfrm>
        </p:spPr>
        <p:txBody>
          <a:bodyPr>
            <a:noAutofit/>
          </a:bodyPr>
          <a:lstStyle/>
          <a:p>
            <a:pPr>
              <a:buFont typeface="Arial" panose="020B0604020202020204" pitchFamily="34" charset="0"/>
              <a:buChar char="•"/>
            </a:pPr>
            <a:r>
              <a:rPr lang="zh-TW" altLang="zh-TW" sz="3200" b="1" dirty="0" smtClean="0">
                <a:latin typeface="Times New Roman" panose="02020603050405020304" pitchFamily="18" charset="0"/>
                <a:cs typeface="Times New Roman" panose="02020603050405020304" pitchFamily="18" charset="0"/>
              </a:rPr>
              <a:t>倂</a:t>
            </a:r>
            <a:r>
              <a:rPr lang="zh-TW" altLang="zh-TW" sz="3200" b="1" dirty="0">
                <a:latin typeface="Times New Roman" panose="02020603050405020304" pitchFamily="18" charset="0"/>
                <a:cs typeface="Times New Roman" panose="02020603050405020304" pitchFamily="18" charset="0"/>
              </a:rPr>
              <a:t>櫃貨物</a:t>
            </a:r>
            <a:r>
              <a:rPr lang="zh-TW" altLang="zh-TW" sz="3200" b="1" dirty="0" smtClean="0">
                <a:latin typeface="Times New Roman" panose="02020603050405020304" pitchFamily="18" charset="0"/>
                <a:cs typeface="Times New Roman" panose="02020603050405020304" pitchFamily="18" charset="0"/>
              </a:rPr>
              <a:t>運送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由</a:t>
            </a:r>
            <a:r>
              <a:rPr lang="zh-TW" altLang="zh-TW" sz="3200" b="1" dirty="0">
                <a:latin typeface="Times New Roman" panose="02020603050405020304" pitchFamily="18" charset="0"/>
                <a:cs typeface="Times New Roman" panose="02020603050405020304" pitchFamily="18" charset="0"/>
              </a:rPr>
              <a:t>託運人</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出口商</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將無法裝滿一貨櫃之零散</a:t>
            </a:r>
            <a:r>
              <a:rPr lang="zh-TW" altLang="zh-TW" sz="3200" b="1" dirty="0" smtClean="0">
                <a:latin typeface="Times New Roman" panose="02020603050405020304" pitchFamily="18" charset="0"/>
                <a:cs typeface="Times New Roman" panose="02020603050405020304" pitchFamily="18" charset="0"/>
              </a:rPr>
              <a:t>貨物</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以</a:t>
            </a:r>
            <a:r>
              <a:rPr lang="zh-TW" altLang="zh-TW" sz="3200" b="1" dirty="0">
                <a:latin typeface="Times New Roman" panose="02020603050405020304" pitchFamily="18" charset="0"/>
                <a:cs typeface="Times New Roman" panose="02020603050405020304" pitchFamily="18" charset="0"/>
              </a:rPr>
              <a:t>卡車運至貨櫃處理站</a:t>
            </a:r>
            <a:r>
              <a:rPr lang="en-US" altLang="zh-TW" sz="3200" b="1" dirty="0">
                <a:latin typeface="Times New Roman" panose="02020603050405020304" pitchFamily="18" charset="0"/>
                <a:cs typeface="Times New Roman" panose="02020603050405020304" pitchFamily="18" charset="0"/>
              </a:rPr>
              <a:t>(Container Freight </a:t>
            </a:r>
            <a:r>
              <a:rPr lang="en-US" altLang="zh-TW" sz="3200" b="1" dirty="0" smtClean="0">
                <a:latin typeface="Times New Roman" panose="02020603050405020304" pitchFamily="18" charset="0"/>
                <a:cs typeface="Times New Roman" panose="02020603050405020304" pitchFamily="18" charset="0"/>
              </a:rPr>
              <a:t>Station</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簡稱</a:t>
            </a:r>
            <a:r>
              <a:rPr lang="en-US" altLang="zh-TW" sz="3200" b="1" dirty="0" smtClean="0">
                <a:latin typeface="Times New Roman" panose="02020603050405020304" pitchFamily="18" charset="0"/>
                <a:cs typeface="Times New Roman" panose="02020603050405020304" pitchFamily="18" charset="0"/>
              </a:rPr>
              <a:t>CFS</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亦</a:t>
            </a:r>
            <a:r>
              <a:rPr lang="zh-TW" altLang="zh-TW" sz="3200" b="1" dirty="0">
                <a:latin typeface="Times New Roman" panose="02020603050405020304" pitchFamily="18" charset="0"/>
                <a:cs typeface="Times New Roman" panose="02020603050405020304" pitchFamily="18" charset="0"/>
              </a:rPr>
              <a:t>稱貨物倉庫</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經</a:t>
            </a:r>
            <a:r>
              <a:rPr lang="zh-TW" altLang="zh-TW" sz="3200" b="1" dirty="0">
                <a:latin typeface="Times New Roman" panose="02020603050405020304" pitchFamily="18" charset="0"/>
                <a:cs typeface="Times New Roman" panose="02020603050405020304" pitchFamily="18" charset="0"/>
              </a:rPr>
              <a:t>報關</a:t>
            </a:r>
            <a:r>
              <a:rPr lang="zh-TW" altLang="zh-TW" sz="3200" b="1" dirty="0" smtClean="0">
                <a:latin typeface="Times New Roman" panose="02020603050405020304" pitchFamily="18" charset="0"/>
                <a:cs typeface="Times New Roman" panose="02020603050405020304" pitchFamily="18" charset="0"/>
              </a:rPr>
              <a:t>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由</a:t>
            </a:r>
            <a:r>
              <a:rPr lang="zh-TW" altLang="zh-TW" sz="3200" b="1" dirty="0">
                <a:latin typeface="Times New Roman" panose="02020603050405020304" pitchFamily="18" charset="0"/>
                <a:cs typeface="Times New Roman" panose="02020603050405020304" pitchFamily="18" charset="0"/>
              </a:rPr>
              <a:t>貨櫃處理站人員倂其他貨主之貨物裝櫃</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即為併櫃</a:t>
            </a:r>
            <a:r>
              <a:rPr lang="zh-TW" altLang="zh-TW" sz="3200" b="1" dirty="0" smtClean="0">
                <a:latin typeface="Times New Roman" panose="02020603050405020304" pitchFamily="18" charset="0"/>
                <a:cs typeface="Times New Roman" panose="02020603050405020304" pitchFamily="18" charset="0"/>
              </a:rPr>
              <a:t>貨</a:t>
            </a:r>
            <a:r>
              <a:rPr lang="en-US" altLang="zh-TW" sz="3200" b="1" dirty="0" smtClean="0">
                <a:latin typeface="Times New Roman" panose="02020603050405020304" pitchFamily="18" charset="0"/>
                <a:cs typeface="Times New Roman" panose="02020603050405020304" pitchFamily="18" charset="0"/>
              </a:rPr>
              <a:t>,Less </a:t>
            </a:r>
            <a:r>
              <a:rPr lang="en-US" altLang="zh-TW" sz="3200" b="1" dirty="0">
                <a:latin typeface="Times New Roman" panose="02020603050405020304" pitchFamily="18" charset="0"/>
                <a:cs typeface="Times New Roman" panose="02020603050405020304" pitchFamily="18" charset="0"/>
              </a:rPr>
              <a:t>Container Load</a:t>
            </a:r>
            <a:r>
              <a:rPr lang="zh-TW" altLang="zh-TW" sz="3200" b="1" dirty="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CFS Cargo</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再</a:t>
            </a:r>
            <a:r>
              <a:rPr lang="zh-TW" altLang="zh-TW" sz="3200" b="1" dirty="0">
                <a:latin typeface="Times New Roman" panose="02020603050405020304" pitchFamily="18" charset="0"/>
                <a:cs typeface="Times New Roman" panose="02020603050405020304" pitchFamily="18" charset="0"/>
              </a:rPr>
              <a:t>裝船運送出口</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換領提單</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94322092"/>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85800" y="0"/>
            <a:ext cx="7772400" cy="914400"/>
          </a:xfrm>
        </p:spPr>
        <p:txBody>
          <a:bodyPr>
            <a:normAutofit/>
          </a:bodyPr>
          <a:lstStyle/>
          <a:p>
            <a:pPr algn="ctr" eaLnBrk="1" hangingPunct="1">
              <a:defRPr/>
            </a:pPr>
            <a:r>
              <a:rPr lang="zh-TW" altLang="en-US" sz="3600" b="1" dirty="0" smtClean="0">
                <a:solidFill>
                  <a:srgbClr val="003300"/>
                </a:solidFill>
                <a:latin typeface="標楷體" pitchFamily="65" charset="-120"/>
                <a:ea typeface="標楷體" pitchFamily="65" charset="-120"/>
              </a:rPr>
              <a:t>貨櫃運輸作業方式</a:t>
            </a:r>
            <a:r>
              <a:rPr lang="zh-TW" altLang="en-US" sz="3600" b="1" dirty="0" smtClean="0">
                <a:solidFill>
                  <a:srgbClr val="003300"/>
                </a:solidFill>
              </a:rPr>
              <a:t> </a:t>
            </a:r>
          </a:p>
        </p:txBody>
      </p:sp>
      <p:sp>
        <p:nvSpPr>
          <p:cNvPr id="441347" name="Rectangle 3"/>
          <p:cNvSpPr>
            <a:spLocks noGrp="1" noChangeArrowheads="1"/>
          </p:cNvSpPr>
          <p:nvPr>
            <p:ph type="body" idx="1"/>
          </p:nvPr>
        </p:nvSpPr>
        <p:spPr>
          <a:xfrm>
            <a:off x="33242" y="1196752"/>
            <a:ext cx="8915400" cy="5661248"/>
          </a:xfrm>
        </p:spPr>
        <p:txBody>
          <a:bodyPr>
            <a:normAutofit/>
          </a:bodyPr>
          <a:lstStyle/>
          <a:p>
            <a:pPr eaLnBrk="1" hangingPunct="1">
              <a:lnSpc>
                <a:spcPct val="90000"/>
              </a:lnSpc>
            </a:pPr>
            <a:r>
              <a:rPr lang="zh-TW" altLang="en-US" sz="2800" b="1" dirty="0" smtClean="0">
                <a:solidFill>
                  <a:srgbClr val="FF0000"/>
                </a:solidFill>
                <a:latin typeface="標楷體" pitchFamily="65" charset="-120"/>
                <a:ea typeface="標楷體" pitchFamily="65" charset="-120"/>
              </a:rPr>
              <a:t>整裝</a:t>
            </a:r>
            <a:r>
              <a:rPr lang="zh-TW" altLang="en-US" sz="2800" b="1" dirty="0" smtClean="0">
                <a:solidFill>
                  <a:srgbClr val="FF0000"/>
                </a:solidFill>
                <a:ea typeface="標楷體" pitchFamily="65" charset="-120"/>
              </a:rPr>
              <a:t>/</a:t>
            </a:r>
            <a:r>
              <a:rPr lang="zh-TW" altLang="en-US" sz="2800" b="1" dirty="0" smtClean="0">
                <a:solidFill>
                  <a:srgbClr val="FF0000"/>
                </a:solidFill>
                <a:latin typeface="標楷體" pitchFamily="65" charset="-120"/>
                <a:ea typeface="標楷體" pitchFamily="65" charset="-120"/>
              </a:rPr>
              <a:t>整拆</a:t>
            </a:r>
            <a:r>
              <a:rPr lang="zh-TW" altLang="en-US" sz="2800" b="1" dirty="0" smtClean="0">
                <a:ea typeface="標楷體" pitchFamily="65" charset="-120"/>
              </a:rPr>
              <a:t>—</a:t>
            </a:r>
            <a:r>
              <a:rPr lang="en-US" altLang="zh-TW" sz="2800" b="1" dirty="0" smtClean="0">
                <a:ea typeface="標楷體" pitchFamily="65" charset="-120"/>
              </a:rPr>
              <a:t>FCL/FCL=CY/CY=H/H:</a:t>
            </a:r>
            <a:r>
              <a:rPr lang="zh-TW" altLang="en-US" sz="2800" b="1" dirty="0" smtClean="0">
                <a:latin typeface="標楷體" pitchFamily="65" charset="-120"/>
                <a:ea typeface="標楷體" pitchFamily="65" charset="-120"/>
              </a:rPr>
              <a:t>運送人</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船公司</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在出口地的貨櫃存放場</a:t>
            </a:r>
            <a:r>
              <a:rPr lang="zh-TW" altLang="en-US" sz="2800" b="1" dirty="0" smtClean="0">
                <a:ea typeface="標楷體" pitchFamily="65" charset="-120"/>
              </a:rPr>
              <a:t>(</a:t>
            </a:r>
            <a:r>
              <a:rPr lang="en-US" altLang="zh-TW" sz="2800" b="1" dirty="0" smtClean="0">
                <a:ea typeface="標楷體" pitchFamily="65" charset="-120"/>
              </a:rPr>
              <a:t>CY)</a:t>
            </a:r>
            <a:r>
              <a:rPr lang="zh-TW" altLang="en-US" sz="2800" b="1" dirty="0" smtClean="0">
                <a:latin typeface="標楷體" pitchFamily="65" charset="-120"/>
                <a:ea typeface="標楷體" pitchFamily="65" charset="-120"/>
              </a:rPr>
              <a:t>接管已由託運人裝妥貨物之貨櫃,裝船運到進口地之貨櫃存放場,交由受貨人將整隻貨櫃拖至其自己之營業處所或倉庫,拆櫃取得貨物之運輸方式</a:t>
            </a:r>
            <a:r>
              <a:rPr lang="zh-TW" altLang="en-US" sz="2800" b="1" dirty="0" smtClean="0"/>
              <a:t> </a:t>
            </a:r>
          </a:p>
          <a:p>
            <a:pPr eaLnBrk="1" hangingPunct="1">
              <a:lnSpc>
                <a:spcPct val="90000"/>
              </a:lnSpc>
            </a:pPr>
            <a:r>
              <a:rPr lang="zh-TW" altLang="en-US" sz="2800" b="1" dirty="0" smtClean="0">
                <a:solidFill>
                  <a:srgbClr val="FF0000"/>
                </a:solidFill>
                <a:latin typeface="標楷體" pitchFamily="65" charset="-120"/>
                <a:ea typeface="標楷體" pitchFamily="65" charset="-120"/>
              </a:rPr>
              <a:t>整裝</a:t>
            </a:r>
            <a:r>
              <a:rPr lang="zh-TW" altLang="en-US" sz="2800" b="1" dirty="0" smtClean="0">
                <a:solidFill>
                  <a:srgbClr val="FF0000"/>
                </a:solidFill>
                <a:ea typeface="標楷體" pitchFamily="65" charset="-120"/>
              </a:rPr>
              <a:t>/</a:t>
            </a:r>
            <a:r>
              <a:rPr lang="zh-TW" altLang="en-US" sz="2800" b="1" dirty="0" smtClean="0">
                <a:solidFill>
                  <a:srgbClr val="FF0000"/>
                </a:solidFill>
                <a:latin typeface="標楷體" pitchFamily="65" charset="-120"/>
                <a:ea typeface="標楷體" pitchFamily="65" charset="-120"/>
              </a:rPr>
              <a:t>分拆</a:t>
            </a:r>
            <a:r>
              <a:rPr lang="zh-TW" altLang="en-US" sz="2800" b="1" dirty="0" smtClean="0">
                <a:ea typeface="標楷體" pitchFamily="65" charset="-120"/>
              </a:rPr>
              <a:t>—</a:t>
            </a:r>
            <a:r>
              <a:rPr lang="en-US" altLang="zh-TW" sz="2800" b="1" dirty="0" smtClean="0">
                <a:ea typeface="標楷體" pitchFamily="65" charset="-120"/>
              </a:rPr>
              <a:t>FCL/LCL=CY/CFS=H/P:</a:t>
            </a:r>
            <a:r>
              <a:rPr lang="zh-TW" altLang="en-US" sz="2800" b="1" dirty="0" smtClean="0">
                <a:latin typeface="標楷體" pitchFamily="65" charset="-120"/>
                <a:ea typeface="標楷體" pitchFamily="65" charset="-120"/>
              </a:rPr>
              <a:t>運送人</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船公司</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在出口地的貨櫃存放場</a:t>
            </a:r>
            <a:r>
              <a:rPr lang="zh-TW" altLang="en-US" sz="2800" b="1" dirty="0" smtClean="0">
                <a:ea typeface="標楷體" pitchFamily="65" charset="-120"/>
              </a:rPr>
              <a:t>(</a:t>
            </a:r>
            <a:r>
              <a:rPr lang="en-US" altLang="zh-TW" sz="2800" b="1" dirty="0" smtClean="0">
                <a:ea typeface="標楷體" pitchFamily="65" charset="-120"/>
              </a:rPr>
              <a:t>CY)</a:t>
            </a:r>
            <a:r>
              <a:rPr lang="zh-TW" altLang="en-US" sz="2800" b="1" dirty="0" smtClean="0">
                <a:latin typeface="標楷體" pitchFamily="65" charset="-120"/>
                <a:ea typeface="標楷體" pitchFamily="65" charset="-120"/>
              </a:rPr>
              <a:t>接管已由託運人裝妥貨物之貨櫃,裝船運到進口地後,因整隻貨櫃之貨物分屬一個以上之受貨人,因此先將貨櫃運至貨櫃處理站拆櫃,將不同受貨人之貨物分開堆放,再由貨主個別報關提領其所進口之貨物之運輸方式.</a:t>
            </a:r>
            <a:r>
              <a:rPr lang="zh-TW" altLang="en-US" sz="2800" b="1" dirty="0" smtClean="0"/>
              <a:t> </a:t>
            </a:r>
          </a:p>
        </p:txBody>
      </p:sp>
      <p:sp>
        <p:nvSpPr>
          <p:cNvPr id="44134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B6FCA431-0A92-47FC-AD0E-D7C50D7998CF}" type="slidenum">
              <a:rPr kumimoji="0" lang="zh-TW" altLang="en-US" sz="1400" smtClean="0"/>
              <a:pPr eaLnBrk="1" hangingPunct="1"/>
              <a:t>437</a:t>
            </a:fld>
            <a:endParaRPr kumimoji="0" lang="en-US" altLang="zh-TW" sz="1400" smtClean="0"/>
          </a:p>
        </p:txBody>
      </p:sp>
    </p:spTree>
    <p:extLst>
      <p:ext uri="{BB962C8B-B14F-4D97-AF65-F5344CB8AC3E}">
        <p14:creationId xmlns:p14="http://schemas.microsoft.com/office/powerpoint/2010/main" xmlns="" val="394670991"/>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b="1" dirty="0" smtClean="0"/>
              <a:t>名詞定義</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438</a:t>
            </a:fld>
            <a:endParaRPr lang="zh-TW" altLang="en-US"/>
          </a:p>
        </p:txBody>
      </p:sp>
      <p:sp>
        <p:nvSpPr>
          <p:cNvPr id="4" name="內容版面配置區 3"/>
          <p:cNvSpPr>
            <a:spLocks noGrp="1"/>
          </p:cNvSpPr>
          <p:nvPr>
            <p:ph sz="quarter" idx="1"/>
          </p:nvPr>
        </p:nvSpPr>
        <p:spPr/>
        <p:txBody>
          <a:bodyPr>
            <a:normAutofit/>
          </a:bodyPr>
          <a:lstStyle/>
          <a:p>
            <a:r>
              <a:rPr lang="en-US" altLang="zh-TW" sz="3200" b="1" dirty="0" smtClean="0"/>
              <a:t>FCL: Full container load</a:t>
            </a:r>
          </a:p>
          <a:p>
            <a:r>
              <a:rPr lang="en-US" altLang="zh-TW" sz="3200" b="1" dirty="0" smtClean="0"/>
              <a:t>LCL: Less </a:t>
            </a:r>
            <a:r>
              <a:rPr lang="en-US" altLang="zh-TW" sz="3200" b="1" dirty="0"/>
              <a:t>container load</a:t>
            </a:r>
          </a:p>
          <a:p>
            <a:r>
              <a:rPr lang="en-US" altLang="zh-TW" sz="3200" b="1" dirty="0" smtClean="0"/>
              <a:t>CY: </a:t>
            </a:r>
            <a:r>
              <a:rPr lang="en-US" altLang="zh-TW" sz="3200" b="1" dirty="0">
                <a:latin typeface="Times New Roman" panose="02020603050405020304" pitchFamily="18" charset="0"/>
                <a:cs typeface="Times New Roman" panose="02020603050405020304" pitchFamily="18" charset="0"/>
              </a:rPr>
              <a:t>Container </a:t>
            </a:r>
            <a:r>
              <a:rPr lang="en-US" altLang="zh-TW" sz="3200" b="1" dirty="0" smtClean="0">
                <a:latin typeface="Times New Roman" panose="02020603050405020304" pitchFamily="18" charset="0"/>
                <a:cs typeface="Times New Roman" panose="02020603050405020304" pitchFamily="18" charset="0"/>
              </a:rPr>
              <a:t>Yard</a:t>
            </a:r>
          </a:p>
          <a:p>
            <a:r>
              <a:rPr lang="en-US" altLang="zh-TW" sz="3200" b="1" dirty="0" smtClean="0">
                <a:latin typeface="Times New Roman" panose="02020603050405020304" pitchFamily="18" charset="0"/>
                <a:cs typeface="Times New Roman" panose="02020603050405020304" pitchFamily="18" charset="0"/>
              </a:rPr>
              <a:t>CFS: </a:t>
            </a:r>
            <a:r>
              <a:rPr lang="en-US" altLang="zh-TW" sz="3200" b="1" dirty="0">
                <a:latin typeface="Times New Roman" panose="02020603050405020304" pitchFamily="18" charset="0"/>
                <a:cs typeface="Times New Roman" panose="02020603050405020304" pitchFamily="18" charset="0"/>
              </a:rPr>
              <a:t>Container Freight </a:t>
            </a:r>
            <a:r>
              <a:rPr lang="en-US" altLang="zh-TW" sz="3200" b="1" dirty="0" smtClean="0">
                <a:latin typeface="Times New Roman" panose="02020603050405020304" pitchFamily="18" charset="0"/>
                <a:cs typeface="Times New Roman" panose="02020603050405020304" pitchFamily="18" charset="0"/>
              </a:rPr>
              <a:t>Station</a:t>
            </a:r>
          </a:p>
          <a:p>
            <a:r>
              <a:rPr lang="en-US" altLang="zh-TW" sz="3200" b="1" dirty="0" smtClean="0">
                <a:latin typeface="Times New Roman" panose="02020603050405020304" pitchFamily="18" charset="0"/>
                <a:cs typeface="Times New Roman" panose="02020603050405020304" pitchFamily="18" charset="0"/>
              </a:rPr>
              <a:t>H: House; H/H= house to house</a:t>
            </a:r>
          </a:p>
          <a:p>
            <a:r>
              <a:rPr lang="en-US" altLang="zh-TW" sz="3200" b="1" dirty="0" smtClean="0">
                <a:latin typeface="Times New Roman" panose="02020603050405020304" pitchFamily="18" charset="0"/>
                <a:cs typeface="Times New Roman" panose="02020603050405020304" pitchFamily="18" charset="0"/>
              </a:rPr>
              <a:t>P: pier(</a:t>
            </a:r>
            <a:r>
              <a:rPr lang="zh-TW" altLang="en-US" sz="3200" b="1" dirty="0" smtClean="0">
                <a:latin typeface="Times New Roman" panose="02020603050405020304" pitchFamily="18" charset="0"/>
                <a:cs typeface="Times New Roman" panose="02020603050405020304" pitchFamily="18" charset="0"/>
              </a:rPr>
              <a:t>碼頭</a:t>
            </a:r>
            <a:r>
              <a:rPr lang="en-US" altLang="zh-TW" sz="3200" b="1" dirty="0" smtClean="0">
                <a:latin typeface="Times New Roman" panose="02020603050405020304" pitchFamily="18" charset="0"/>
                <a:cs typeface="Times New Roman" panose="02020603050405020304" pitchFamily="18" charset="0"/>
              </a:rPr>
              <a:t>); P/P=pier to pier</a:t>
            </a:r>
          </a:p>
          <a:p>
            <a:endParaRPr lang="zh-TW" altLang="en-US" sz="3200" b="1" dirty="0"/>
          </a:p>
        </p:txBody>
      </p:sp>
    </p:spTree>
    <p:extLst>
      <p:ext uri="{BB962C8B-B14F-4D97-AF65-F5344CB8AC3E}">
        <p14:creationId xmlns:p14="http://schemas.microsoft.com/office/powerpoint/2010/main" xmlns="" val="2491594477"/>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394" name="Picture 2" descr="warehouse%26container">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0"/>
            <a:ext cx="2971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3395" name="Picture 3" descr="container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2438400"/>
            <a:ext cx="2895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3396" name="Picture 4" descr="container-msc">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6000" y="5029200"/>
            <a:ext cx="2590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3397" name="Picture 5" descr="Container%2520ship%2520heavy%2520load">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96000" y="2362200"/>
            <a:ext cx="2590800" cy="186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3398" name="Picture 6" descr="container">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019800" y="0"/>
            <a:ext cx="2667000" cy="171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3399" name="Picture 7" descr="3e8ab44baf8fd0dac15e5d6ee6a604e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28600" y="5026025"/>
            <a:ext cx="2895600" cy="183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3400" name="AutoShape 8"/>
          <p:cNvSpPr>
            <a:spLocks noChangeArrowheads="1"/>
          </p:cNvSpPr>
          <p:nvPr/>
        </p:nvSpPr>
        <p:spPr bwMode="auto">
          <a:xfrm>
            <a:off x="3200400" y="1143000"/>
            <a:ext cx="457200" cy="1600200"/>
          </a:xfrm>
          <a:prstGeom prst="curvedLeftArrow">
            <a:avLst>
              <a:gd name="adj1" fmla="val 70000"/>
              <a:gd name="adj2" fmla="val 140000"/>
              <a:gd name="adj3" fmla="val 33333"/>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endParaRPr lang="zh-TW" altLang="en-US"/>
          </a:p>
        </p:txBody>
      </p:sp>
      <p:sp>
        <p:nvSpPr>
          <p:cNvPr id="443401" name="AutoShape 9"/>
          <p:cNvSpPr>
            <a:spLocks noChangeArrowheads="1"/>
          </p:cNvSpPr>
          <p:nvPr/>
        </p:nvSpPr>
        <p:spPr bwMode="auto">
          <a:xfrm>
            <a:off x="3124200" y="3810000"/>
            <a:ext cx="304800" cy="1600200"/>
          </a:xfrm>
          <a:prstGeom prst="curvedLeftArrow">
            <a:avLst>
              <a:gd name="adj1" fmla="val 105000"/>
              <a:gd name="adj2" fmla="val 210000"/>
              <a:gd name="adj3" fmla="val 33333"/>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endParaRPr lang="zh-TW" altLang="en-US"/>
          </a:p>
        </p:txBody>
      </p:sp>
      <p:sp>
        <p:nvSpPr>
          <p:cNvPr id="443402" name="AutoShape 10"/>
          <p:cNvSpPr>
            <a:spLocks noChangeArrowheads="1"/>
          </p:cNvSpPr>
          <p:nvPr/>
        </p:nvSpPr>
        <p:spPr bwMode="auto">
          <a:xfrm>
            <a:off x="3276600" y="5867400"/>
            <a:ext cx="2590800" cy="533400"/>
          </a:xfrm>
          <a:prstGeom prst="rightArrow">
            <a:avLst>
              <a:gd name="adj1" fmla="val 50000"/>
              <a:gd name="adj2" fmla="val 121429"/>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endParaRPr lang="zh-TW" altLang="en-US"/>
          </a:p>
        </p:txBody>
      </p:sp>
      <p:sp>
        <p:nvSpPr>
          <p:cNvPr id="443403" name="AutoShape 11"/>
          <p:cNvSpPr>
            <a:spLocks noChangeArrowheads="1"/>
          </p:cNvSpPr>
          <p:nvPr/>
        </p:nvSpPr>
        <p:spPr bwMode="auto">
          <a:xfrm>
            <a:off x="7391400" y="4267200"/>
            <a:ext cx="381000" cy="762000"/>
          </a:xfrm>
          <a:prstGeom prst="upArrow">
            <a:avLst>
              <a:gd name="adj1" fmla="val 50000"/>
              <a:gd name="adj2" fmla="val 50000"/>
            </a:avLst>
          </a:prstGeom>
          <a:solidFill>
            <a:schemeClr val="accent1"/>
          </a:solidFill>
          <a:ln w="12700" cap="sq">
            <a:solidFill>
              <a:schemeClr val="tx1"/>
            </a:solidFill>
            <a:miter lim="800000"/>
            <a:headEnd type="none" w="sm" len="sm"/>
            <a:tailEnd type="none" w="sm" len="sm"/>
          </a:ln>
        </p:spPr>
        <p:txBody>
          <a:bodyPr vert="eaVert"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endParaRPr lang="zh-TW" altLang="en-US"/>
          </a:p>
        </p:txBody>
      </p:sp>
      <p:sp>
        <p:nvSpPr>
          <p:cNvPr id="443404" name="AutoShape 12"/>
          <p:cNvSpPr>
            <a:spLocks noChangeArrowheads="1"/>
          </p:cNvSpPr>
          <p:nvPr/>
        </p:nvSpPr>
        <p:spPr bwMode="auto">
          <a:xfrm>
            <a:off x="7162800" y="1600200"/>
            <a:ext cx="381000" cy="762000"/>
          </a:xfrm>
          <a:prstGeom prst="upArrow">
            <a:avLst>
              <a:gd name="adj1" fmla="val 50000"/>
              <a:gd name="adj2" fmla="val 50000"/>
            </a:avLst>
          </a:prstGeom>
          <a:solidFill>
            <a:schemeClr val="accent1"/>
          </a:solidFill>
          <a:ln w="12700" cap="sq">
            <a:solidFill>
              <a:schemeClr val="tx1"/>
            </a:solidFill>
            <a:miter lim="800000"/>
            <a:headEnd type="none" w="sm" len="sm"/>
            <a:tailEnd type="none" w="sm" len="sm"/>
          </a:ln>
        </p:spPr>
        <p:txBody>
          <a:bodyPr vert="eaVert"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endParaRPr lang="zh-TW" altLang="en-US"/>
          </a:p>
        </p:txBody>
      </p:sp>
      <p:sp>
        <p:nvSpPr>
          <p:cNvPr id="443405" name="投影片編號版面配置區 1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F0A50029-9EE6-4A56-9818-327FF058B626}" type="slidenum">
              <a:rPr kumimoji="0" lang="zh-TW" altLang="en-US" sz="1400" smtClean="0"/>
              <a:pPr eaLnBrk="1" hangingPunct="1"/>
              <a:t>439</a:t>
            </a:fld>
            <a:endParaRPr kumimoji="0" lang="en-US" altLang="zh-TW" sz="1400" smtClean="0"/>
          </a:p>
        </p:txBody>
      </p:sp>
    </p:spTree>
    <p:extLst>
      <p:ext uri="{BB962C8B-B14F-4D97-AF65-F5344CB8AC3E}">
        <p14:creationId xmlns:p14="http://schemas.microsoft.com/office/powerpoint/2010/main" xmlns="" val="29007381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000" b="1" dirty="0" smtClean="0"/>
              <a:t>ECFA</a:t>
            </a:r>
            <a:r>
              <a:rPr lang="zh-TW" altLang="en-US" sz="4000" b="1" dirty="0" smtClean="0"/>
              <a:t>簡介</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44</a:t>
            </a:fld>
            <a:endParaRPr lang="zh-TW" altLang="en-US"/>
          </a:p>
        </p:txBody>
      </p:sp>
      <p:sp>
        <p:nvSpPr>
          <p:cNvPr id="4" name="內容版面配置區 3"/>
          <p:cNvSpPr>
            <a:spLocks noGrp="1"/>
          </p:cNvSpPr>
          <p:nvPr>
            <p:ph sz="quarter" idx="1"/>
          </p:nvPr>
        </p:nvSpPr>
        <p:spPr/>
        <p:txBody>
          <a:bodyPr>
            <a:noAutofit/>
          </a:bodyPr>
          <a:lstStyle/>
          <a:p>
            <a:r>
              <a:rPr lang="zh-TW" altLang="zh-TW" sz="3200" b="1" dirty="0">
                <a:latin typeface="Times New Roman" panose="02020603050405020304" pitchFamily="18" charset="0"/>
                <a:cs typeface="Times New Roman" panose="02020603050405020304" pitchFamily="18" charset="0"/>
              </a:rPr>
              <a:t>海峽兩岸經濟合作架構協議</a:t>
            </a:r>
            <a:r>
              <a:rPr lang="en-US" altLang="zh-TW" sz="3200" b="1" dirty="0">
                <a:latin typeface="Times New Roman" panose="02020603050405020304" pitchFamily="18" charset="0"/>
                <a:cs typeface="Times New Roman" panose="02020603050405020304" pitchFamily="18" charset="0"/>
              </a:rPr>
              <a:t>(Cross-Straits Economic Cooperation Framework Agreement): </a:t>
            </a:r>
            <a:r>
              <a:rPr lang="zh-TW" altLang="zh-TW" sz="3200" b="1" dirty="0">
                <a:latin typeface="Times New Roman" panose="02020603050405020304" pitchFamily="18" charset="0"/>
                <a:cs typeface="Times New Roman" panose="02020603050405020304" pitchFamily="18" charset="0"/>
              </a:rPr>
              <a:t>是臺灣與</a:t>
            </a:r>
            <a:r>
              <a:rPr lang="zh-TW" altLang="zh-TW" sz="3200" b="1" dirty="0" smtClean="0">
                <a:latin typeface="Times New Roman" panose="02020603050405020304" pitchFamily="18" charset="0"/>
                <a:cs typeface="Times New Roman" panose="02020603050405020304" pitchFamily="18" charset="0"/>
              </a:rPr>
              <a:t>中國大陸的</a:t>
            </a:r>
            <a:r>
              <a:rPr lang="zh-TW" altLang="zh-TW" sz="3200" b="1" dirty="0">
                <a:latin typeface="Times New Roman" panose="02020603050405020304" pitchFamily="18" charset="0"/>
                <a:cs typeface="Times New Roman" panose="02020603050405020304" pitchFamily="18" charset="0"/>
              </a:rPr>
              <a:t>雙邊經濟</a:t>
            </a:r>
            <a:r>
              <a:rPr lang="zh-TW" altLang="zh-TW" sz="3200" b="1" dirty="0" smtClean="0">
                <a:latin typeface="Times New Roman" panose="02020603050405020304" pitchFamily="18" charset="0"/>
                <a:cs typeface="Times New Roman" panose="02020603050405020304" pitchFamily="18" charset="0"/>
              </a:rPr>
              <a:t>協議</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由</a:t>
            </a:r>
            <a:r>
              <a:rPr lang="zh-TW" altLang="zh-TW" sz="3200" b="1" dirty="0">
                <a:latin typeface="Times New Roman" panose="02020603050405020304" pitchFamily="18" charset="0"/>
                <a:cs typeface="Times New Roman" panose="02020603050405020304" pitchFamily="18" charset="0"/>
              </a:rPr>
              <a:t>中華民國政府於</a:t>
            </a:r>
            <a:r>
              <a:rPr lang="en-US" altLang="zh-TW" sz="3200" b="1" dirty="0">
                <a:latin typeface="Times New Roman" panose="02020603050405020304" pitchFamily="18" charset="0"/>
                <a:cs typeface="Times New Roman" panose="02020603050405020304" pitchFamily="18" charset="0"/>
              </a:rPr>
              <a:t>2009</a:t>
            </a:r>
            <a:r>
              <a:rPr lang="zh-TW" altLang="zh-TW" sz="3200" b="1" dirty="0">
                <a:latin typeface="Times New Roman" panose="02020603050405020304" pitchFamily="18" charset="0"/>
                <a:cs typeface="Times New Roman" panose="02020603050405020304" pitchFamily="18" charset="0"/>
              </a:rPr>
              <a:t>年</a:t>
            </a:r>
            <a:r>
              <a:rPr lang="zh-TW" altLang="zh-TW" sz="3200" b="1" dirty="0" smtClean="0">
                <a:latin typeface="Times New Roman" panose="02020603050405020304" pitchFamily="18" charset="0"/>
                <a:cs typeface="Times New Roman" panose="02020603050405020304" pitchFamily="18" charset="0"/>
              </a:rPr>
              <a:t>提出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被</a:t>
            </a:r>
            <a:r>
              <a:rPr lang="zh-TW" altLang="zh-TW" sz="3200" b="1" dirty="0">
                <a:latin typeface="Times New Roman" panose="02020603050405020304" pitchFamily="18" charset="0"/>
                <a:cs typeface="Times New Roman" panose="02020603050405020304" pitchFamily="18" charset="0"/>
              </a:rPr>
              <a:t>執政的馬英九政府視為加強臺灣經濟發展的重要</a:t>
            </a:r>
            <a:r>
              <a:rPr lang="zh-TW" altLang="zh-TW" sz="3200" b="1" dirty="0" smtClean="0">
                <a:latin typeface="Times New Roman" panose="02020603050405020304" pitchFamily="18" charset="0"/>
                <a:cs typeface="Times New Roman" panose="02020603050405020304" pitchFamily="18" charset="0"/>
              </a:rPr>
              <a:t>政策</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後</a:t>
            </a:r>
            <a:r>
              <a:rPr lang="zh-TW" altLang="zh-TW" sz="3200" b="1" dirty="0">
                <a:latin typeface="Times New Roman" panose="02020603050405020304" pitchFamily="18" charset="0"/>
                <a:cs typeface="Times New Roman" panose="02020603050405020304" pitchFamily="18" charset="0"/>
              </a:rPr>
              <a:t>於</a:t>
            </a:r>
            <a:r>
              <a:rPr lang="en-US" altLang="zh-TW" sz="3200" b="1" dirty="0">
                <a:latin typeface="Times New Roman" panose="02020603050405020304" pitchFamily="18" charset="0"/>
                <a:cs typeface="Times New Roman" panose="02020603050405020304" pitchFamily="18" charset="0"/>
              </a:rPr>
              <a:t>2010</a:t>
            </a:r>
            <a:r>
              <a:rPr lang="zh-TW" altLang="zh-TW" sz="3200" b="1" dirty="0">
                <a:latin typeface="Times New Roman" panose="02020603050405020304" pitchFamily="18" charset="0"/>
                <a:cs typeface="Times New Roman" panose="02020603050405020304" pitchFamily="18" charset="0"/>
              </a:rPr>
              <a:t>年</a:t>
            </a:r>
            <a:r>
              <a:rPr lang="en-US" altLang="zh-TW" sz="3200" b="1" dirty="0">
                <a:latin typeface="Times New Roman" panose="02020603050405020304" pitchFamily="18" charset="0"/>
                <a:cs typeface="Times New Roman" panose="02020603050405020304" pitchFamily="18" charset="0"/>
              </a:rPr>
              <a:t>6</a:t>
            </a:r>
            <a:r>
              <a:rPr lang="zh-TW" altLang="zh-TW" sz="3200" b="1" dirty="0">
                <a:latin typeface="Times New Roman" panose="02020603050405020304" pitchFamily="18" charset="0"/>
                <a:cs typeface="Times New Roman" panose="02020603050405020304" pitchFamily="18" charset="0"/>
              </a:rPr>
              <a:t>月</a:t>
            </a:r>
            <a:r>
              <a:rPr lang="en-US" altLang="zh-TW" sz="3200" b="1" dirty="0">
                <a:latin typeface="Times New Roman" panose="02020603050405020304" pitchFamily="18" charset="0"/>
                <a:cs typeface="Times New Roman" panose="02020603050405020304" pitchFamily="18" charset="0"/>
              </a:rPr>
              <a:t>29</a:t>
            </a:r>
            <a:r>
              <a:rPr lang="zh-TW" altLang="zh-TW" sz="3200" b="1" dirty="0">
                <a:latin typeface="Times New Roman" panose="02020603050405020304" pitchFamily="18" charset="0"/>
                <a:cs typeface="Times New Roman" panose="02020603050405020304" pitchFamily="18" charset="0"/>
              </a:rPr>
              <a:t>日在重慶簽訂第一次</a:t>
            </a:r>
            <a:r>
              <a:rPr lang="zh-TW" altLang="zh-TW" sz="3200" b="1" dirty="0" smtClean="0">
                <a:latin typeface="Times New Roman" panose="02020603050405020304" pitchFamily="18" charset="0"/>
                <a:cs typeface="Times New Roman" panose="02020603050405020304" pitchFamily="18" charset="0"/>
              </a:rPr>
              <a:t>協議</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後續</a:t>
            </a:r>
            <a:r>
              <a:rPr lang="zh-TW" altLang="zh-TW" sz="3200" b="1" dirty="0">
                <a:latin typeface="Times New Roman" panose="02020603050405020304" pitchFamily="18" charset="0"/>
                <a:cs typeface="Times New Roman" panose="02020603050405020304" pitchFamily="18" charset="0"/>
              </a:rPr>
              <a:t>貨品貿易、服務貿易、投資保障及爭端解決協議協商自此</a:t>
            </a:r>
            <a:r>
              <a:rPr lang="zh-TW" altLang="zh-TW" sz="3200" b="1" dirty="0" smtClean="0">
                <a:latin typeface="Times New Roman" panose="02020603050405020304" pitchFamily="18" charset="0"/>
                <a:cs typeface="Times New Roman" panose="02020603050405020304" pitchFamily="18" charset="0"/>
              </a:rPr>
              <a:t>展開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該</a:t>
            </a:r>
            <a:r>
              <a:rPr lang="zh-TW" altLang="zh-TW" sz="3200" b="1" dirty="0">
                <a:latin typeface="Times New Roman" panose="02020603050405020304" pitchFamily="18" charset="0"/>
                <a:cs typeface="Times New Roman" panose="02020603050405020304" pitchFamily="18" charset="0"/>
              </a:rPr>
              <a:t>協議在簽訂</a:t>
            </a:r>
            <a:r>
              <a:rPr lang="zh-TW" altLang="zh-TW" sz="3200" b="1" dirty="0" smtClean="0">
                <a:latin typeface="Times New Roman" panose="02020603050405020304" pitchFamily="18" charset="0"/>
                <a:cs typeface="Times New Roman" panose="02020603050405020304" pitchFamily="18" charset="0"/>
              </a:rPr>
              <a:t>前</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曾</a:t>
            </a:r>
            <a:r>
              <a:rPr lang="zh-TW" altLang="zh-TW" sz="3200" b="1" dirty="0">
                <a:latin typeface="Times New Roman" panose="02020603050405020304" pitchFamily="18" charset="0"/>
                <a:cs typeface="Times New Roman" panose="02020603050405020304" pitchFamily="18" charset="0"/>
              </a:rPr>
              <a:t>一度稱為兩岸經濟</a:t>
            </a:r>
            <a:r>
              <a:rPr lang="zh-TW" altLang="zh-TW" sz="3200" b="1" dirty="0" smtClean="0">
                <a:latin typeface="Times New Roman" panose="02020603050405020304" pitchFamily="18" charset="0"/>
                <a:cs typeface="Times New Roman" panose="02020603050405020304" pitchFamily="18" charset="0"/>
              </a:rPr>
              <a:t>協議</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96763544"/>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en-US" sz="4000" b="1" dirty="0" smtClean="0">
                <a:solidFill>
                  <a:srgbClr val="003300"/>
                </a:solidFill>
                <a:latin typeface="Times New Roman" pitchFamily="18" charset="0"/>
                <a:ea typeface="標楷體" pitchFamily="65" charset="-120"/>
                <a:cs typeface="Times New Roman" pitchFamily="18" charset="0"/>
              </a:rPr>
              <a:t>整裝</a:t>
            </a:r>
            <a:r>
              <a:rPr lang="en-US" altLang="zh-TW" sz="4000" b="1" dirty="0" smtClean="0">
                <a:solidFill>
                  <a:srgbClr val="003300"/>
                </a:solidFill>
                <a:latin typeface="Times New Roman" pitchFamily="18" charset="0"/>
                <a:ea typeface="標楷體" pitchFamily="65" charset="-120"/>
                <a:cs typeface="Times New Roman" pitchFamily="18" charset="0"/>
              </a:rPr>
              <a:t>/</a:t>
            </a:r>
            <a:r>
              <a:rPr lang="zh-TW" altLang="en-US" sz="4000" b="1" dirty="0" smtClean="0">
                <a:solidFill>
                  <a:srgbClr val="003300"/>
                </a:solidFill>
                <a:latin typeface="Times New Roman" pitchFamily="18" charset="0"/>
                <a:ea typeface="標楷體" pitchFamily="65" charset="-120"/>
                <a:cs typeface="Times New Roman" pitchFamily="18" charset="0"/>
              </a:rPr>
              <a:t>整拆貨櫃運送提單之表示</a:t>
            </a:r>
            <a:endParaRPr lang="zh-TW" altLang="en-US" sz="4000" b="1" dirty="0">
              <a:solidFill>
                <a:srgbClr val="003300"/>
              </a:solidFill>
              <a:latin typeface="Times New Roman" pitchFamily="18" charset="0"/>
              <a:ea typeface="標楷體" pitchFamily="65" charset="-120"/>
              <a:cs typeface="Times New Roman" pitchFamily="18" charset="0"/>
            </a:endParaRPr>
          </a:p>
        </p:txBody>
      </p:sp>
      <p:sp>
        <p:nvSpPr>
          <p:cNvPr id="457731" name="內容版面配置區 2"/>
          <p:cNvSpPr>
            <a:spLocks noGrp="1"/>
          </p:cNvSpPr>
          <p:nvPr>
            <p:ph idx="1"/>
          </p:nvPr>
        </p:nvSpPr>
        <p:spPr/>
        <p:txBody>
          <a:bodyPr>
            <a:normAutofit/>
          </a:bodyPr>
          <a:lstStyle/>
          <a:p>
            <a:r>
              <a:rPr lang="zh-TW" altLang="zh-TW" sz="3200" b="1" dirty="0" smtClean="0">
                <a:latin typeface="Times New Roman" panose="02020603050405020304" pitchFamily="18" charset="0"/>
                <a:ea typeface="標楷體" pitchFamily="65" charset="-120"/>
                <a:cs typeface="Times New Roman" panose="02020603050405020304" pitchFamily="18" charset="0"/>
              </a:rPr>
              <a:t>在此種作業模式下所簽發之運送單據，通常載有</a:t>
            </a:r>
            <a:r>
              <a:rPr lang="en-US" altLang="zh-TW" sz="3200" b="1" dirty="0" smtClean="0">
                <a:latin typeface="Times New Roman" panose="02020603050405020304" pitchFamily="18" charset="0"/>
                <a:ea typeface="標楷體" pitchFamily="65" charset="-120"/>
                <a:cs typeface="Times New Roman" panose="02020603050405020304" pitchFamily="18" charset="0"/>
              </a:rPr>
              <a:t>”shipper’s load and count”</a:t>
            </a:r>
            <a:r>
              <a:rPr lang="zh-TW" altLang="zh-TW" sz="3200" b="1" dirty="0" smtClean="0">
                <a:latin typeface="Times New Roman" panose="02020603050405020304" pitchFamily="18" charset="0"/>
                <a:ea typeface="標楷體" pitchFamily="65" charset="-120"/>
                <a:cs typeface="Times New Roman" panose="02020603050405020304" pitchFamily="18" charset="0"/>
              </a:rPr>
              <a:t>及</a:t>
            </a:r>
            <a:r>
              <a:rPr lang="en-US" altLang="zh-TW" sz="3200" b="1" dirty="0" smtClean="0">
                <a:latin typeface="Times New Roman" panose="02020603050405020304" pitchFamily="18" charset="0"/>
                <a:ea typeface="標楷體" pitchFamily="65" charset="-120"/>
                <a:cs typeface="Times New Roman" panose="02020603050405020304" pitchFamily="18" charset="0"/>
              </a:rPr>
              <a:t>”said by shipper to contain”</a:t>
            </a:r>
            <a:r>
              <a:rPr lang="zh-TW" altLang="zh-TW" sz="3200" b="1" dirty="0" smtClean="0">
                <a:latin typeface="Times New Roman" panose="02020603050405020304" pitchFamily="18" charset="0"/>
                <a:ea typeface="標楷體" pitchFamily="65" charset="-120"/>
                <a:cs typeface="Times New Roman" panose="02020603050405020304" pitchFamily="18" charset="0"/>
              </a:rPr>
              <a:t>等免除運送人責任之字句，而依據</a:t>
            </a:r>
            <a:r>
              <a:rPr lang="en-US" altLang="zh-TW" sz="3200" b="1" dirty="0" smtClean="0">
                <a:latin typeface="Times New Roman" panose="02020603050405020304" pitchFamily="18" charset="0"/>
                <a:ea typeface="標楷體" pitchFamily="65" charset="-120"/>
                <a:cs typeface="Times New Roman" panose="02020603050405020304" pitchFamily="18" charset="0"/>
              </a:rPr>
              <a:t>UCP600</a:t>
            </a:r>
            <a:r>
              <a:rPr lang="zh-TW" altLang="zh-TW" sz="3200" b="1" dirty="0" smtClean="0">
                <a:latin typeface="Times New Roman" panose="02020603050405020304" pitchFamily="18" charset="0"/>
                <a:ea typeface="標楷體" pitchFamily="65" charset="-120"/>
                <a:cs typeface="Times New Roman" panose="02020603050405020304" pitchFamily="18" charset="0"/>
              </a:rPr>
              <a:t>第</a:t>
            </a:r>
            <a:r>
              <a:rPr lang="en-US" altLang="zh-TW" sz="3200" b="1" dirty="0" smtClean="0">
                <a:latin typeface="Times New Roman" panose="02020603050405020304" pitchFamily="18" charset="0"/>
                <a:ea typeface="標楷體" pitchFamily="65" charset="-120"/>
                <a:cs typeface="Times New Roman" panose="02020603050405020304" pitchFamily="18" charset="0"/>
              </a:rPr>
              <a:t>26</a:t>
            </a:r>
            <a:r>
              <a:rPr lang="zh-TW" altLang="zh-TW" sz="3200" b="1" dirty="0" smtClean="0">
                <a:latin typeface="Times New Roman" panose="02020603050405020304" pitchFamily="18" charset="0"/>
                <a:ea typeface="標楷體" pitchFamily="65" charset="-120"/>
                <a:cs typeface="Times New Roman" panose="02020603050405020304" pitchFamily="18" charset="0"/>
              </a:rPr>
              <a:t>條</a:t>
            </a:r>
            <a:r>
              <a:rPr lang="en-US" altLang="zh-TW" sz="3200" b="1" dirty="0" smtClean="0">
                <a:latin typeface="Times New Roman" panose="02020603050405020304" pitchFamily="18" charset="0"/>
                <a:ea typeface="標楷體" pitchFamily="65" charset="-120"/>
                <a:cs typeface="Times New Roman" panose="02020603050405020304" pitchFamily="18" charset="0"/>
              </a:rPr>
              <a:t>b</a:t>
            </a:r>
            <a:r>
              <a:rPr lang="zh-TW" altLang="zh-TW" sz="3200" b="1" dirty="0" smtClean="0">
                <a:latin typeface="Times New Roman" panose="02020603050405020304" pitchFamily="18" charset="0"/>
                <a:ea typeface="標楷體" pitchFamily="65" charset="-120"/>
                <a:cs typeface="Times New Roman" panose="02020603050405020304" pitchFamily="18" charset="0"/>
              </a:rPr>
              <a:t>項之規定，除信用狀另有排除或修改外，銀行將接受載有此種註記之運送單據。</a:t>
            </a:r>
            <a:endParaRPr lang="zh-TW" altLang="en-US" sz="3200" b="1" dirty="0" smtClean="0">
              <a:latin typeface="Times New Roman" panose="02020603050405020304" pitchFamily="18" charset="0"/>
              <a:ea typeface="標楷體" pitchFamily="65" charset="-120"/>
              <a:cs typeface="Times New Roman" panose="02020603050405020304" pitchFamily="18" charset="0"/>
            </a:endParaRPr>
          </a:p>
        </p:txBody>
      </p:sp>
      <p:sp>
        <p:nvSpPr>
          <p:cNvPr id="45773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FFFBD438-9C2A-467D-BD94-22D6A16E5433}" type="slidenum">
              <a:rPr kumimoji="0" lang="zh-TW" altLang="en-US" sz="1400" smtClean="0"/>
              <a:pPr eaLnBrk="1" hangingPunct="1"/>
              <a:t>440</a:t>
            </a:fld>
            <a:endParaRPr kumimoji="0" lang="en-US" altLang="zh-TW" sz="1400" smtClean="0"/>
          </a:p>
        </p:txBody>
      </p:sp>
    </p:spTree>
    <p:extLst>
      <p:ext uri="{BB962C8B-B14F-4D97-AF65-F5344CB8AC3E}">
        <p14:creationId xmlns:p14="http://schemas.microsoft.com/office/powerpoint/2010/main" xmlns="" val="4089623452"/>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85800" y="0"/>
            <a:ext cx="7772400" cy="685800"/>
          </a:xfrm>
        </p:spPr>
        <p:txBody>
          <a:bodyPr/>
          <a:lstStyle/>
          <a:p>
            <a:pPr eaLnBrk="1" hangingPunct="1">
              <a:defRPr/>
            </a:pPr>
            <a:r>
              <a:rPr lang="zh-TW" altLang="en-US" b="1" smtClean="0">
                <a:latin typeface="標楷體" pitchFamily="65" charset="-120"/>
                <a:ea typeface="標楷體" pitchFamily="65" charset="-120"/>
              </a:rPr>
              <a:t>貨櫃運輸作業方式</a:t>
            </a:r>
            <a:r>
              <a:rPr lang="zh-TW" altLang="en-US" smtClean="0"/>
              <a:t> </a:t>
            </a:r>
          </a:p>
        </p:txBody>
      </p:sp>
      <p:sp>
        <p:nvSpPr>
          <p:cNvPr id="442371" name="Rectangle 3"/>
          <p:cNvSpPr>
            <a:spLocks noGrp="1" noChangeArrowheads="1"/>
          </p:cNvSpPr>
          <p:nvPr>
            <p:ph type="body" idx="1"/>
          </p:nvPr>
        </p:nvSpPr>
        <p:spPr>
          <a:xfrm>
            <a:off x="0" y="762000"/>
            <a:ext cx="9144000" cy="6096000"/>
          </a:xfrm>
        </p:spPr>
        <p:txBody>
          <a:bodyPr/>
          <a:lstStyle/>
          <a:p>
            <a:pPr eaLnBrk="1" hangingPunct="1">
              <a:lnSpc>
                <a:spcPct val="90000"/>
              </a:lnSpc>
            </a:pPr>
            <a:r>
              <a:rPr lang="zh-TW" altLang="en-US" sz="2800" b="1" dirty="0" smtClean="0">
                <a:solidFill>
                  <a:srgbClr val="FF0000"/>
                </a:solidFill>
                <a:latin typeface="標楷體" pitchFamily="65" charset="-120"/>
                <a:ea typeface="標楷體" pitchFamily="65" charset="-120"/>
              </a:rPr>
              <a:t>倂裝</a:t>
            </a:r>
            <a:r>
              <a:rPr lang="zh-TW" altLang="en-US" sz="2800" b="1" dirty="0" smtClean="0">
                <a:solidFill>
                  <a:srgbClr val="FF0000"/>
                </a:solidFill>
                <a:ea typeface="標楷體" pitchFamily="65" charset="-120"/>
              </a:rPr>
              <a:t>/</a:t>
            </a:r>
            <a:r>
              <a:rPr lang="zh-TW" altLang="en-US" sz="2800" b="1" dirty="0" smtClean="0">
                <a:solidFill>
                  <a:srgbClr val="FF0000"/>
                </a:solidFill>
                <a:latin typeface="標楷體" pitchFamily="65" charset="-120"/>
                <a:ea typeface="標楷體" pitchFamily="65" charset="-120"/>
              </a:rPr>
              <a:t>整拆</a:t>
            </a:r>
            <a:r>
              <a:rPr lang="zh-TW" altLang="en-US" sz="2800" b="1" dirty="0" smtClean="0">
                <a:ea typeface="標楷體" pitchFamily="65" charset="-120"/>
              </a:rPr>
              <a:t>—</a:t>
            </a:r>
            <a:r>
              <a:rPr lang="en-US" altLang="zh-TW" sz="2800" b="1" dirty="0" smtClean="0">
                <a:ea typeface="標楷體" pitchFamily="65" charset="-120"/>
              </a:rPr>
              <a:t>LCL/FCL=CFS/CY=P/H:</a:t>
            </a:r>
            <a:r>
              <a:rPr lang="zh-TW" altLang="en-US" sz="2800" b="1" dirty="0" smtClean="0">
                <a:latin typeface="標楷體" pitchFamily="65" charset="-120"/>
                <a:ea typeface="標楷體" pitchFamily="65" charset="-120"/>
              </a:rPr>
              <a:t>由託運人</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出口商</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將無法裝滿一貨櫃之零散貨物,以卡車運至貨櫃處理站,經報關後,由貨櫃處理站人員倂其他貨主之貨物裝櫃</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即為併櫃貨,</a:t>
            </a:r>
            <a:r>
              <a:rPr lang="en-US" altLang="zh-TW" sz="2800" b="1" dirty="0" smtClean="0">
                <a:ea typeface="標楷體" pitchFamily="65" charset="-120"/>
              </a:rPr>
              <a:t>Less Container </a:t>
            </a:r>
            <a:r>
              <a:rPr lang="en-US" altLang="zh-TW" sz="2800" b="1" dirty="0" err="1" smtClean="0">
                <a:ea typeface="標楷體" pitchFamily="65" charset="-120"/>
              </a:rPr>
              <a:t>Load</a:t>
            </a:r>
            <a:r>
              <a:rPr lang="en-US" altLang="zh-TW" sz="2800" b="1" dirty="0" err="1" smtClean="0">
                <a:latin typeface="標楷體" pitchFamily="65" charset="-120"/>
                <a:ea typeface="標楷體" pitchFamily="65" charset="-120"/>
              </a:rPr>
              <a:t>；</a:t>
            </a:r>
            <a:r>
              <a:rPr lang="en-US" altLang="zh-TW" sz="2800" b="1" dirty="0" err="1" smtClean="0">
                <a:ea typeface="標楷體" pitchFamily="65" charset="-120"/>
              </a:rPr>
              <a:t>CFS</a:t>
            </a:r>
            <a:r>
              <a:rPr lang="en-US" altLang="zh-TW" sz="2800" b="1" dirty="0" smtClean="0">
                <a:ea typeface="標楷體" pitchFamily="65" charset="-120"/>
              </a:rPr>
              <a:t> Cargo),</a:t>
            </a:r>
            <a:r>
              <a:rPr lang="zh-TW" altLang="en-US" sz="2800" b="1" dirty="0" smtClean="0">
                <a:latin typeface="標楷體" pitchFamily="65" charset="-120"/>
                <a:ea typeface="標楷體" pitchFamily="65" charset="-120"/>
              </a:rPr>
              <a:t>再裝船運送出口;但整隻貨櫃屬於同一受貨人,因此貨櫃先運到進口地之貨櫃存放場,再由受貨人將整隻貨櫃拖至其營業處所或倉庫,拆櫃取得貨物之運輸方式.</a:t>
            </a:r>
            <a:r>
              <a:rPr lang="zh-TW" altLang="en-US" sz="2800" b="1" dirty="0" smtClean="0"/>
              <a:t> </a:t>
            </a:r>
          </a:p>
          <a:p>
            <a:pPr eaLnBrk="1" hangingPunct="1">
              <a:lnSpc>
                <a:spcPct val="90000"/>
              </a:lnSpc>
            </a:pPr>
            <a:r>
              <a:rPr lang="zh-TW" altLang="en-US" sz="2800" b="1" dirty="0" smtClean="0">
                <a:solidFill>
                  <a:srgbClr val="FF0000"/>
                </a:solidFill>
                <a:latin typeface="標楷體" pitchFamily="65" charset="-120"/>
                <a:ea typeface="標楷體" pitchFamily="65" charset="-120"/>
              </a:rPr>
              <a:t>倂裝</a:t>
            </a:r>
            <a:r>
              <a:rPr lang="zh-TW" altLang="en-US" sz="2800" b="1" dirty="0" smtClean="0">
                <a:solidFill>
                  <a:srgbClr val="FF0000"/>
                </a:solidFill>
                <a:ea typeface="標楷體" pitchFamily="65" charset="-120"/>
              </a:rPr>
              <a:t>/</a:t>
            </a:r>
            <a:r>
              <a:rPr lang="zh-TW" altLang="en-US" sz="2800" b="1" dirty="0" smtClean="0">
                <a:solidFill>
                  <a:srgbClr val="FF0000"/>
                </a:solidFill>
                <a:latin typeface="標楷體" pitchFamily="65" charset="-120"/>
                <a:ea typeface="標楷體" pitchFamily="65" charset="-120"/>
              </a:rPr>
              <a:t>分拆</a:t>
            </a:r>
            <a:r>
              <a:rPr lang="zh-TW" altLang="en-US" sz="2800" b="1" dirty="0" smtClean="0">
                <a:ea typeface="標楷體" pitchFamily="65" charset="-120"/>
              </a:rPr>
              <a:t>—</a:t>
            </a:r>
            <a:r>
              <a:rPr lang="en-US" altLang="zh-TW" sz="2800" b="1" dirty="0" smtClean="0">
                <a:ea typeface="標楷體" pitchFamily="65" charset="-120"/>
              </a:rPr>
              <a:t>LCL/LCL=CFS/CFS=P/P:</a:t>
            </a:r>
            <a:r>
              <a:rPr lang="zh-TW" altLang="en-US" sz="2800" b="1" dirty="0" smtClean="0">
                <a:latin typeface="標楷體" pitchFamily="65" charset="-120"/>
                <a:ea typeface="標楷體" pitchFamily="65" charset="-120"/>
              </a:rPr>
              <a:t>由託運人</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出口商</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將無法裝滿一貨櫃之零散貨物,以卡車運至貨櫃處理站,經報關後,由貨櫃處理站人員倂其他貨主之貨物裝櫃</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即為併櫃貨,</a:t>
            </a:r>
            <a:r>
              <a:rPr lang="en-US" altLang="zh-TW" sz="2800" b="1" dirty="0" smtClean="0">
                <a:ea typeface="標楷體" pitchFamily="65" charset="-120"/>
              </a:rPr>
              <a:t>Less Container </a:t>
            </a:r>
            <a:r>
              <a:rPr lang="en-US" altLang="zh-TW" sz="2800" b="1" dirty="0" err="1" smtClean="0">
                <a:ea typeface="標楷體" pitchFamily="65" charset="-120"/>
              </a:rPr>
              <a:t>Load</a:t>
            </a:r>
            <a:r>
              <a:rPr lang="en-US" altLang="zh-TW" sz="2800" b="1" dirty="0" err="1" smtClean="0">
                <a:latin typeface="標楷體" pitchFamily="65" charset="-120"/>
                <a:ea typeface="標楷體" pitchFamily="65" charset="-120"/>
              </a:rPr>
              <a:t>；</a:t>
            </a:r>
            <a:r>
              <a:rPr lang="en-US" altLang="zh-TW" sz="2800" b="1" dirty="0" err="1" smtClean="0">
                <a:ea typeface="標楷體" pitchFamily="65" charset="-120"/>
              </a:rPr>
              <a:t>CFS</a:t>
            </a:r>
            <a:r>
              <a:rPr lang="en-US" altLang="zh-TW" sz="2800" b="1" dirty="0" smtClean="0">
                <a:ea typeface="標楷體" pitchFamily="65" charset="-120"/>
              </a:rPr>
              <a:t> Cargo),</a:t>
            </a:r>
            <a:r>
              <a:rPr lang="zh-TW" altLang="en-US" sz="2800" b="1" dirty="0" smtClean="0">
                <a:latin typeface="標楷體" pitchFamily="65" charset="-120"/>
                <a:ea typeface="標楷體" pitchFamily="65" charset="-120"/>
              </a:rPr>
              <a:t>再裝船運送出口;運到進口地後,因整隻貨櫃之貨物分屬一個以上之受貨人,因此先將貨櫃運至貨櫃處理站拆櫃,將不同受貨人之貨物分開堆放,再由貨主個別報關提領其所進口之貨物之運輸方式.</a:t>
            </a:r>
            <a:r>
              <a:rPr lang="zh-TW" altLang="en-US" sz="2800" b="1" dirty="0" smtClean="0"/>
              <a:t> </a:t>
            </a:r>
          </a:p>
        </p:txBody>
      </p:sp>
      <p:sp>
        <p:nvSpPr>
          <p:cNvPr id="44237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A70E700B-EAA6-417E-9F6B-1FB850883B70}" type="slidenum">
              <a:rPr kumimoji="0" lang="zh-TW" altLang="en-US" sz="1400" smtClean="0"/>
              <a:pPr eaLnBrk="1" hangingPunct="1"/>
              <a:t>441</a:t>
            </a:fld>
            <a:endParaRPr kumimoji="0" lang="en-US" altLang="zh-TW" sz="1400" smtClean="0"/>
          </a:p>
        </p:txBody>
      </p:sp>
      <p:sp>
        <p:nvSpPr>
          <p:cNvPr id="5" name="向左箭號 4"/>
          <p:cNvSpPr/>
          <p:nvPr/>
        </p:nvSpPr>
        <p:spPr>
          <a:xfrm>
            <a:off x="6770914" y="6335486"/>
            <a:ext cx="233975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latin typeface="Times New Roman" panose="02020603050405020304" pitchFamily="18" charset="0"/>
                <a:ea typeface="+mj-ea"/>
                <a:cs typeface="Times New Roman" panose="02020603050405020304" pitchFamily="18" charset="0"/>
              </a:rPr>
              <a:t>Paragraph 2  END</a:t>
            </a:r>
          </a:p>
        </p:txBody>
      </p:sp>
    </p:spTree>
    <p:extLst>
      <p:ext uri="{BB962C8B-B14F-4D97-AF65-F5344CB8AC3E}">
        <p14:creationId xmlns:p14="http://schemas.microsoft.com/office/powerpoint/2010/main" xmlns="" val="1078815054"/>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標楷體" pitchFamily="65" charset="-120"/>
              </a:rPr>
              <a:t>CH5-</a:t>
            </a:r>
            <a:r>
              <a:rPr lang="zh-TW" altLang="zh-TW" sz="3600" b="1" dirty="0">
                <a:solidFill>
                  <a:schemeClr val="bg1"/>
                </a:solidFill>
                <a:ea typeface="+mj-ea"/>
                <a:cs typeface="Times New Roman" panose="02020603050405020304" pitchFamily="18" charset="0"/>
              </a:rPr>
              <a:t>國際貨物運輸</a:t>
            </a:r>
            <a:endParaRPr lang="en-US" altLang="zh-TW" sz="3600" b="1" dirty="0" smtClean="0">
              <a:solidFill>
                <a:schemeClr val="bg1"/>
              </a:solidFill>
              <a:ea typeface="+mj-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-3.</a:t>
            </a:r>
            <a:r>
              <a:rPr lang="zh-TW" altLang="zh-TW" sz="3600" b="1" dirty="0">
                <a:solidFill>
                  <a:schemeClr val="bg1"/>
                </a:solidFill>
                <a:ea typeface="+mn-ea"/>
                <a:cs typeface="Times New Roman" panose="02020603050405020304" pitchFamily="18" charset="0"/>
              </a:rPr>
              <a:t>定期船提單</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442</a:t>
            </a:fld>
            <a:endParaRPr lang="zh-TW" altLang="en-US"/>
          </a:p>
        </p:txBody>
      </p:sp>
    </p:spTree>
    <p:extLst>
      <p:ext uri="{BB962C8B-B14F-4D97-AF65-F5344CB8AC3E}">
        <p14:creationId xmlns:p14="http://schemas.microsoft.com/office/powerpoint/2010/main" xmlns="" val="3526387632"/>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443</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海運提單</a:t>
            </a:r>
            <a:r>
              <a:rPr lang="en-US" altLang="zh-TW" sz="3200" b="1" dirty="0"/>
              <a:t>(Marine bill of lading)</a:t>
            </a:r>
            <a:r>
              <a:rPr lang="zh-TW" altLang="zh-TW" sz="3200" b="1" dirty="0"/>
              <a:t>之定義、性質及</a:t>
            </a:r>
            <a:r>
              <a:rPr lang="zh-TW" altLang="zh-TW" sz="3200" b="1" dirty="0" smtClean="0"/>
              <a:t>功能</a:t>
            </a:r>
            <a:endParaRPr lang="en-US" altLang="zh-TW" sz="3200" b="1" dirty="0" smtClean="0"/>
          </a:p>
          <a:p>
            <a:r>
              <a:rPr lang="zh-TW" altLang="zh-TW" sz="3200" b="1" dirty="0"/>
              <a:t>提單之種類及其名詞之解釋</a:t>
            </a:r>
            <a:endParaRPr lang="zh-TW" altLang="en-US" sz="3200" dirty="0"/>
          </a:p>
        </p:txBody>
      </p:sp>
    </p:spTree>
    <p:extLst>
      <p:ext uri="{BB962C8B-B14F-4D97-AF65-F5344CB8AC3E}">
        <p14:creationId xmlns:p14="http://schemas.microsoft.com/office/powerpoint/2010/main" xmlns="" val="4294169171"/>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海運</a:t>
            </a:r>
            <a:r>
              <a:rPr lang="zh-TW" altLang="zh-TW" sz="4000" b="1" dirty="0" smtClean="0"/>
              <a:t>提單</a:t>
            </a:r>
            <a:r>
              <a:rPr lang="zh-TW" altLang="en-US" sz="4000" b="1" dirty="0" smtClean="0"/>
              <a:t>之</a:t>
            </a:r>
            <a:r>
              <a:rPr lang="zh-TW" altLang="zh-TW" sz="4000" b="1" dirty="0"/>
              <a:t>意義</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444</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海運提單</a:t>
            </a:r>
            <a:r>
              <a:rPr lang="en-US" altLang="zh-TW" sz="3200" b="1" dirty="0">
                <a:latin typeface="Times New Roman" panose="02020603050405020304" pitchFamily="18" charset="0"/>
                <a:cs typeface="Times New Roman" panose="02020603050405020304" pitchFamily="18" charset="0"/>
              </a:rPr>
              <a:t>(Marine bill of lading)</a:t>
            </a:r>
            <a:r>
              <a:rPr lang="zh-TW" altLang="zh-TW" sz="3200" b="1" dirty="0">
                <a:latin typeface="Times New Roman" panose="02020603050405020304" pitchFamily="18" charset="0"/>
                <a:cs typeface="Times New Roman" panose="02020603050405020304" pitchFamily="18" charset="0"/>
              </a:rPr>
              <a:t>係屬海運之載貨</a:t>
            </a:r>
            <a:r>
              <a:rPr lang="zh-TW" altLang="zh-TW" sz="3200" b="1" dirty="0" smtClean="0">
                <a:latin typeface="Times New Roman" panose="02020603050405020304" pitchFamily="18" charset="0"/>
                <a:cs typeface="Times New Roman" panose="02020603050405020304" pitchFamily="18" charset="0"/>
              </a:rPr>
              <a:t>證券</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是</a:t>
            </a:r>
            <a:r>
              <a:rPr lang="zh-TW" altLang="zh-TW" sz="3200" b="1" dirty="0">
                <a:latin typeface="Times New Roman" panose="02020603050405020304" pitchFamily="18" charset="0"/>
                <a:cs typeface="Times New Roman" panose="02020603050405020304" pitchFamily="18" charset="0"/>
              </a:rPr>
              <a:t>運送人因貨主之請求而</a:t>
            </a:r>
            <a:r>
              <a:rPr lang="zh-TW" altLang="zh-TW" sz="3200" b="1" dirty="0" smtClean="0">
                <a:latin typeface="Times New Roman" panose="02020603050405020304" pitchFamily="18" charset="0"/>
                <a:cs typeface="Times New Roman" panose="02020603050405020304" pitchFamily="18" charset="0"/>
              </a:rPr>
              <a:t>簽發</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上面</a:t>
            </a:r>
            <a:r>
              <a:rPr lang="zh-TW" altLang="zh-TW" sz="3200" b="1" dirty="0">
                <a:latin typeface="Times New Roman" panose="02020603050405020304" pitchFamily="18" charset="0"/>
                <a:cs typeface="Times New Roman" panose="02020603050405020304" pitchFamily="18" charset="0"/>
              </a:rPr>
              <a:t>記載承運貨物之資料及運送</a:t>
            </a:r>
            <a:r>
              <a:rPr lang="zh-TW" altLang="zh-TW" sz="3200" b="1" dirty="0" smtClean="0">
                <a:latin typeface="Times New Roman" panose="02020603050405020304" pitchFamily="18" charset="0"/>
                <a:cs typeface="Times New Roman" panose="02020603050405020304" pitchFamily="18" charset="0"/>
              </a:rPr>
              <a:t>條款</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作為</a:t>
            </a:r>
            <a:r>
              <a:rPr lang="zh-TW" altLang="zh-TW" sz="3200" b="1" dirty="0">
                <a:latin typeface="Times New Roman" panose="02020603050405020304" pitchFamily="18" charset="0"/>
                <a:cs typeface="Times New Roman" panose="02020603050405020304" pitchFamily="18" charset="0"/>
              </a:rPr>
              <a:t>運送人與貨主間權利與義務之</a:t>
            </a:r>
            <a:r>
              <a:rPr lang="zh-TW" altLang="zh-TW" sz="3200" b="1" dirty="0" smtClean="0">
                <a:latin typeface="Times New Roman" panose="02020603050405020304" pitchFamily="18" charset="0"/>
                <a:cs typeface="Times New Roman" panose="02020603050405020304" pitchFamily="18" charset="0"/>
              </a:rPr>
              <a:t>依據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其</a:t>
            </a:r>
            <a:r>
              <a:rPr lang="zh-TW" altLang="zh-TW" sz="3200" b="1" dirty="0">
                <a:latin typeface="Times New Roman" panose="02020603050405020304" pitchFamily="18" charset="0"/>
                <a:cs typeface="Times New Roman" panose="02020603050405020304" pitchFamily="18" charset="0"/>
              </a:rPr>
              <a:t>歷史</a:t>
            </a:r>
            <a:r>
              <a:rPr lang="zh-TW" altLang="zh-TW" sz="3200" b="1" dirty="0" smtClean="0">
                <a:latin typeface="Times New Roman" panose="02020603050405020304" pitchFamily="18" charset="0"/>
                <a:cs typeface="Times New Roman" panose="02020603050405020304" pitchFamily="18" charset="0"/>
              </a:rPr>
              <a:t>久遠</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從</a:t>
            </a:r>
            <a:r>
              <a:rPr lang="zh-TW" altLang="zh-TW" sz="3200" b="1" dirty="0">
                <a:latin typeface="Times New Roman" panose="02020603050405020304" pitchFamily="18" charset="0"/>
                <a:cs typeface="Times New Roman" panose="02020603050405020304" pitchFamily="18" charset="0"/>
              </a:rPr>
              <a:t>傳統之海上運輸沿用</a:t>
            </a:r>
            <a:r>
              <a:rPr lang="zh-TW" altLang="zh-TW" sz="3200" b="1" dirty="0" smtClean="0">
                <a:latin typeface="Times New Roman" panose="02020603050405020304" pitchFamily="18" charset="0"/>
                <a:cs typeface="Times New Roman" panose="02020603050405020304" pitchFamily="18" charset="0"/>
              </a:rPr>
              <a:t>至今</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33543872"/>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09600" y="0"/>
            <a:ext cx="7772400" cy="1052736"/>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海運提單之功能</a:t>
            </a:r>
            <a:r>
              <a:rPr lang="zh-TW" altLang="en-US" sz="4000" b="1" dirty="0" smtClean="0">
                <a:solidFill>
                  <a:srgbClr val="003300"/>
                </a:solidFill>
              </a:rPr>
              <a:t> </a:t>
            </a:r>
          </a:p>
        </p:txBody>
      </p:sp>
      <p:sp>
        <p:nvSpPr>
          <p:cNvPr id="445443" name="Rectangle 3"/>
          <p:cNvSpPr>
            <a:spLocks noGrp="1" noChangeArrowheads="1"/>
          </p:cNvSpPr>
          <p:nvPr>
            <p:ph type="body" idx="1"/>
          </p:nvPr>
        </p:nvSpPr>
        <p:spPr>
          <a:xfrm>
            <a:off x="0" y="1196752"/>
            <a:ext cx="9144000" cy="5428456"/>
          </a:xfrm>
        </p:spPr>
        <p:txBody>
          <a:bodyPr>
            <a:normAutofit/>
          </a:bodyPr>
          <a:lstStyle/>
          <a:p>
            <a:pPr eaLnBrk="1" hangingPunct="1">
              <a:lnSpc>
                <a:spcPct val="90000"/>
              </a:lnSpc>
            </a:pPr>
            <a:r>
              <a:rPr lang="zh-TW" altLang="en-US" sz="3200" b="1" dirty="0" smtClean="0">
                <a:latin typeface="標楷體" pitchFamily="65" charset="-120"/>
                <a:ea typeface="標楷體" pitchFamily="65" charset="-120"/>
              </a:rPr>
              <a:t>收據</a:t>
            </a:r>
            <a:r>
              <a:rPr lang="zh-TW" altLang="en-US" sz="3200" b="1" dirty="0" smtClean="0">
                <a:ea typeface="標楷體" pitchFamily="65" charset="-120"/>
              </a:rPr>
              <a:t>(</a:t>
            </a:r>
            <a:r>
              <a:rPr lang="en-US" altLang="zh-TW" sz="3200" b="1" dirty="0" smtClean="0">
                <a:ea typeface="標楷體" pitchFamily="65" charset="-120"/>
              </a:rPr>
              <a:t>receipt):</a:t>
            </a:r>
            <a:r>
              <a:rPr lang="zh-TW" altLang="en-US" sz="3200" b="1" dirty="0" smtClean="0">
                <a:latin typeface="標楷體" pitchFamily="65" charset="-120"/>
                <a:ea typeface="標楷體" pitchFamily="65" charset="-120"/>
              </a:rPr>
              <a:t>作為運送人已收到託運人託運貨物之證明文件.</a:t>
            </a:r>
            <a:r>
              <a:rPr lang="zh-TW" altLang="en-US" sz="3200" b="1" dirty="0" smtClean="0"/>
              <a:t> </a:t>
            </a:r>
          </a:p>
          <a:p>
            <a:pPr eaLnBrk="1" hangingPunct="1">
              <a:lnSpc>
                <a:spcPct val="90000"/>
              </a:lnSpc>
            </a:pPr>
            <a:r>
              <a:rPr lang="zh-TW" altLang="en-US" sz="3200" b="1" dirty="0" smtClean="0">
                <a:latin typeface="標楷體" pitchFamily="65" charset="-120"/>
                <a:ea typeface="標楷體" pitchFamily="65" charset="-120"/>
              </a:rPr>
              <a:t>運送契約</a:t>
            </a:r>
            <a:r>
              <a:rPr lang="zh-TW" altLang="en-US" sz="3200" b="1" dirty="0" smtClean="0">
                <a:ea typeface="標楷體" pitchFamily="65" charset="-120"/>
              </a:rPr>
              <a:t>(</a:t>
            </a:r>
            <a:r>
              <a:rPr lang="en-US" altLang="zh-TW" sz="3200" b="1" dirty="0" smtClean="0">
                <a:ea typeface="標楷體" pitchFamily="65" charset="-120"/>
              </a:rPr>
              <a:t>Contract of Carriage):</a:t>
            </a:r>
            <a:r>
              <a:rPr lang="zh-TW" altLang="en-US" sz="3200" b="1" dirty="0" smtClean="0">
                <a:latin typeface="標楷體" pitchFamily="65" charset="-120"/>
                <a:ea typeface="標楷體" pitchFamily="65" charset="-120"/>
              </a:rPr>
              <a:t>提單記載有運送人與託運人間相關之運送條件、權利與義務、及貨物運送之細節,因此提單兼具運送契約之功能.</a:t>
            </a:r>
            <a:endParaRPr lang="zh-TW" altLang="en-US" sz="3200" b="1" dirty="0" smtClean="0"/>
          </a:p>
          <a:p>
            <a:pPr eaLnBrk="1" hangingPunct="1">
              <a:lnSpc>
                <a:spcPct val="90000"/>
              </a:lnSpc>
            </a:pPr>
            <a:r>
              <a:rPr lang="zh-TW" altLang="en-US" sz="3200" b="1" dirty="0" smtClean="0">
                <a:latin typeface="Times New Roman" panose="02020603050405020304" pitchFamily="18" charset="0"/>
                <a:ea typeface="標楷體" pitchFamily="65" charset="-120"/>
                <a:cs typeface="Times New Roman" panose="02020603050405020304" pitchFamily="18" charset="0"/>
              </a:rPr>
              <a:t>物權證書(</a:t>
            </a:r>
            <a:r>
              <a:rPr lang="en-US" altLang="zh-TW" sz="3200" b="1" dirty="0" smtClean="0">
                <a:latin typeface="Times New Roman" panose="02020603050405020304" pitchFamily="18" charset="0"/>
                <a:ea typeface="標楷體" pitchFamily="65" charset="-120"/>
                <a:cs typeface="Times New Roman" panose="02020603050405020304" pitchFamily="18" charset="0"/>
              </a:rPr>
              <a:t>Document of title):</a:t>
            </a:r>
            <a:r>
              <a:rPr lang="zh-TW" altLang="en-US" sz="3200" b="1" dirty="0" smtClean="0">
                <a:latin typeface="Times New Roman" panose="02020603050405020304" pitchFamily="18" charset="0"/>
                <a:ea typeface="標楷體" pitchFamily="65" charset="-120"/>
                <a:cs typeface="Times New Roman" panose="02020603050405020304" pitchFamily="18" charset="0"/>
              </a:rPr>
              <a:t>海運提單亦兼具表彰提單上所記載貨物所有權之物權證書,亦即經由合法背書取得提單者,即取得貨物之所有權,得憑該提單換發</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小提單</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(D/O)”</a:t>
            </a:r>
            <a:r>
              <a:rPr lang="zh-TW" altLang="en-US" sz="3200" b="1" dirty="0" smtClean="0">
                <a:latin typeface="Times New Roman" panose="02020603050405020304" pitchFamily="18" charset="0"/>
                <a:ea typeface="標楷體" pitchFamily="65" charset="-120"/>
                <a:cs typeface="Times New Roman" panose="02020603050405020304" pitchFamily="18" charset="0"/>
              </a:rPr>
              <a:t>提領貨物,或再背書轉讓貨物之所有權.</a:t>
            </a:r>
            <a:r>
              <a:rPr lang="zh-TW" altLang="en-US" sz="3200" b="1" dirty="0" smtClean="0">
                <a:latin typeface="Times New Roman" panose="02020603050405020304" pitchFamily="18" charset="0"/>
                <a:cs typeface="Times New Roman" panose="02020603050405020304" pitchFamily="18" charset="0"/>
              </a:rPr>
              <a:t> </a:t>
            </a:r>
          </a:p>
        </p:txBody>
      </p:sp>
      <p:sp>
        <p:nvSpPr>
          <p:cNvPr id="44544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F18BFD3F-79F8-4200-8360-0EF9FDD9B974}" type="slidenum">
              <a:rPr kumimoji="0" lang="zh-TW" altLang="en-US" sz="1400" smtClean="0"/>
              <a:pPr eaLnBrk="1" hangingPunct="1"/>
              <a:t>445</a:t>
            </a:fld>
            <a:endParaRPr kumimoji="0" lang="en-US" altLang="zh-TW" sz="1400" smtClean="0"/>
          </a:p>
        </p:txBody>
      </p:sp>
      <p:sp>
        <p:nvSpPr>
          <p:cNvPr id="2" name="向右箭號 1"/>
          <p:cNvSpPr/>
          <p:nvPr/>
        </p:nvSpPr>
        <p:spPr>
          <a:xfrm>
            <a:off x="3779912" y="6165304"/>
            <a:ext cx="792088"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xmlns="" val="3434859760"/>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b="1" dirty="0" smtClean="0">
                <a:latin typeface="Times New Roman" panose="02020603050405020304" pitchFamily="18" charset="0"/>
                <a:cs typeface="Times New Roman" panose="02020603050405020304" pitchFamily="18" charset="0"/>
              </a:rPr>
              <a:t>“</a:t>
            </a:r>
            <a:r>
              <a:rPr lang="zh-TW" altLang="zh-TW" sz="4000" b="1" dirty="0" smtClean="0">
                <a:latin typeface="Times New Roman" panose="02020603050405020304" pitchFamily="18" charset="0"/>
                <a:cs typeface="Times New Roman" panose="02020603050405020304" pitchFamily="18" charset="0"/>
              </a:rPr>
              <a:t>提貨單</a:t>
            </a:r>
            <a:r>
              <a:rPr lang="en-US" altLang="zh-TW" sz="4000" b="1" dirty="0" smtClean="0">
                <a:latin typeface="Times New Roman" panose="02020603050405020304" pitchFamily="18" charset="0"/>
                <a:cs typeface="Times New Roman" panose="02020603050405020304" pitchFamily="18" charset="0"/>
              </a:rPr>
              <a:t>”(D/O, Delivery </a:t>
            </a:r>
            <a:r>
              <a:rPr lang="en-US" altLang="zh-TW" sz="4000" b="1" dirty="0">
                <a:latin typeface="Times New Roman" panose="02020603050405020304" pitchFamily="18" charset="0"/>
                <a:cs typeface="Times New Roman" panose="02020603050405020304" pitchFamily="18" charset="0"/>
              </a:rPr>
              <a:t>order)</a:t>
            </a:r>
            <a:endParaRPr lang="zh-TW" altLang="en-US" sz="4000"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446</a:t>
            </a:fld>
            <a:endParaRPr lang="zh-TW" altLang="en-US"/>
          </a:p>
        </p:txBody>
      </p:sp>
      <p:sp>
        <p:nvSpPr>
          <p:cNvPr id="4" name="內容版面配置區 3"/>
          <p:cNvSpPr>
            <a:spLocks noGrp="1"/>
          </p:cNvSpPr>
          <p:nvPr>
            <p:ph sz="quarter" idx="1"/>
          </p:nvPr>
        </p:nvSpPr>
        <p:spPr>
          <a:xfrm>
            <a:off x="457200" y="1219200"/>
            <a:ext cx="8363272" cy="4937760"/>
          </a:xfrm>
        </p:spPr>
        <p:txBody>
          <a:bodyPr>
            <a:normAutofit/>
          </a:bodyPr>
          <a:lstStyle/>
          <a:p>
            <a:r>
              <a:rPr lang="zh-TW" altLang="zh-TW" sz="3200" b="1" dirty="0">
                <a:latin typeface="Times New Roman" panose="02020603050405020304" pitchFamily="18" charset="0"/>
                <a:cs typeface="Times New Roman" panose="02020603050405020304" pitchFamily="18" charset="0"/>
              </a:rPr>
              <a:t>「提貨單」</a:t>
            </a:r>
            <a:r>
              <a:rPr lang="en-US" altLang="zh-TW" sz="3200" b="1" dirty="0">
                <a:latin typeface="Times New Roman" panose="02020603050405020304" pitchFamily="18" charset="0"/>
                <a:cs typeface="Times New Roman" panose="02020603050405020304" pitchFamily="18" charset="0"/>
              </a:rPr>
              <a:t>(</a:t>
            </a:r>
            <a:r>
              <a:rPr lang="en-US" altLang="zh-TW" sz="3200" b="1" dirty="0" smtClean="0">
                <a:latin typeface="Times New Roman" panose="02020603050405020304" pitchFamily="18" charset="0"/>
                <a:cs typeface="Times New Roman" panose="02020603050405020304" pitchFamily="18" charset="0"/>
              </a:rPr>
              <a:t>D/O, Delivery </a:t>
            </a:r>
            <a:r>
              <a:rPr lang="en-US" altLang="zh-TW" sz="3200" b="1" dirty="0">
                <a:latin typeface="Times New Roman" panose="02020603050405020304" pitchFamily="18" charset="0"/>
                <a:cs typeface="Times New Roman" panose="02020603050405020304" pitchFamily="18" charset="0"/>
              </a:rPr>
              <a:t>order</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俗稱</a:t>
            </a:r>
            <a:r>
              <a:rPr lang="zh-TW" altLang="zh-TW" sz="3200" b="1" dirty="0">
                <a:latin typeface="Times New Roman" panose="02020603050405020304" pitchFamily="18" charset="0"/>
                <a:cs typeface="Times New Roman" panose="02020603050405020304" pitchFamily="18" charset="0"/>
              </a:rPr>
              <a:t>小</a:t>
            </a:r>
            <a:r>
              <a:rPr lang="zh-TW" altLang="zh-TW" sz="3200" b="1" dirty="0" smtClean="0">
                <a:latin typeface="Times New Roman" panose="02020603050405020304" pitchFamily="18" charset="0"/>
                <a:cs typeface="Times New Roman" panose="02020603050405020304" pitchFamily="18" charset="0"/>
              </a:rPr>
              <a:t>提單</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係</a:t>
            </a:r>
            <a:r>
              <a:rPr lang="zh-TW" altLang="zh-TW" sz="3200" b="1" dirty="0" smtClean="0">
                <a:latin typeface="Times New Roman" panose="02020603050405020304" pitchFamily="18" charset="0"/>
                <a:cs typeface="Times New Roman" panose="02020603050405020304" pitchFamily="18" charset="0"/>
              </a:rPr>
              <a:t>為</a:t>
            </a:r>
            <a:r>
              <a:rPr lang="zh-TW" altLang="zh-TW" sz="3200" b="1" dirty="0">
                <a:latin typeface="Times New Roman" panose="02020603050405020304" pitchFamily="18" charset="0"/>
                <a:cs typeface="Times New Roman" panose="02020603050405020304" pitchFamily="18" charset="0"/>
              </a:rPr>
              <a:t>保障船公司收取應得之勞務</a:t>
            </a:r>
            <a:r>
              <a:rPr lang="zh-TW" altLang="zh-TW" sz="3200" b="1" dirty="0" smtClean="0">
                <a:latin typeface="Times New Roman" panose="02020603050405020304" pitchFamily="18" charset="0"/>
                <a:cs typeface="Times New Roman" panose="02020603050405020304" pitchFamily="18" charset="0"/>
              </a:rPr>
              <a:t>收入</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法律</a:t>
            </a:r>
            <a:r>
              <a:rPr lang="zh-TW" altLang="zh-TW" sz="3200" b="1" dirty="0">
                <a:latin typeface="Times New Roman" panose="02020603050405020304" pitchFamily="18" charset="0"/>
                <a:cs typeface="Times New Roman" panose="02020603050405020304" pitchFamily="18" charset="0"/>
              </a:rPr>
              <a:t>上賦予船公司優先處置所載運貨物之權力</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優先留置權</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smtClean="0">
                <a:latin typeface="Times New Roman" panose="02020603050405020304" pitchFamily="18" charset="0"/>
                <a:cs typeface="Times New Roman" panose="02020603050405020304" pitchFamily="18" charset="0"/>
              </a:rPr>
              <a:t>任何</a:t>
            </a:r>
            <a:r>
              <a:rPr lang="zh-TW" altLang="zh-TW" sz="3200" b="1" dirty="0">
                <a:latin typeface="Times New Roman" panose="02020603050405020304" pitchFamily="18" charset="0"/>
                <a:cs typeface="Times New Roman" panose="02020603050405020304" pitchFamily="18" charset="0"/>
              </a:rPr>
              <a:t>人欲提領或處置該貨物</a:t>
            </a:r>
            <a:r>
              <a:rPr lang="zh-TW" altLang="zh-TW" sz="3200" b="1" dirty="0" smtClean="0">
                <a:latin typeface="Times New Roman" panose="02020603050405020304" pitchFamily="18" charset="0"/>
                <a:cs typeface="Times New Roman" panose="02020603050405020304" pitchFamily="18" charset="0"/>
              </a:rPr>
              <a:t>前</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必須</a:t>
            </a:r>
            <a:r>
              <a:rPr lang="zh-TW" altLang="zh-TW" sz="3200" b="1" dirty="0">
                <a:latin typeface="Times New Roman" panose="02020603050405020304" pitchFamily="18" charset="0"/>
                <a:cs typeface="Times New Roman" panose="02020603050405020304" pitchFamily="18" charset="0"/>
              </a:rPr>
              <a:t>先付清運送</a:t>
            </a:r>
            <a:r>
              <a:rPr lang="zh-TW" altLang="zh-TW" sz="3200" b="1" dirty="0" smtClean="0">
                <a:latin typeface="Times New Roman" panose="02020603050405020304" pitchFamily="18" charset="0"/>
                <a:cs typeface="Times New Roman" panose="02020603050405020304" pitchFamily="18" charset="0"/>
              </a:rPr>
              <a:t>費</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因此</a:t>
            </a:r>
            <a:r>
              <a:rPr lang="zh-TW" altLang="zh-TW" sz="3200" b="1" dirty="0">
                <a:latin typeface="Times New Roman" panose="02020603050405020304" pitchFamily="18" charset="0"/>
                <a:cs typeface="Times New Roman" panose="02020603050405020304" pitchFamily="18" charset="0"/>
              </a:rPr>
              <a:t>收貨人須將</a:t>
            </a:r>
            <a:r>
              <a:rPr lang="en-US" altLang="zh-TW" sz="3200" b="1" dirty="0">
                <a:latin typeface="Times New Roman" panose="02020603050405020304" pitchFamily="18" charset="0"/>
                <a:cs typeface="Times New Roman" panose="02020603050405020304" pitchFamily="18" charset="0"/>
              </a:rPr>
              <a:t>B/L</a:t>
            </a:r>
            <a:r>
              <a:rPr lang="zh-TW" altLang="zh-TW" sz="3200" b="1" dirty="0">
                <a:latin typeface="Times New Roman" panose="02020603050405020304" pitchFamily="18" charset="0"/>
                <a:cs typeface="Times New Roman" panose="02020603050405020304" pitchFamily="18" charset="0"/>
              </a:rPr>
              <a:t>正本及運送費繳清</a:t>
            </a:r>
            <a:r>
              <a:rPr lang="zh-TW" altLang="zh-TW" sz="3200" b="1" dirty="0" smtClean="0">
                <a:latin typeface="Times New Roman" panose="02020603050405020304" pitchFamily="18" charset="0"/>
                <a:cs typeface="Times New Roman" panose="02020603050405020304" pitchFamily="18" charset="0"/>
              </a:rPr>
              <a:t>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船</a:t>
            </a:r>
            <a:r>
              <a:rPr lang="zh-TW" altLang="zh-TW" sz="3200" b="1" dirty="0">
                <a:latin typeface="Times New Roman" panose="02020603050405020304" pitchFamily="18" charset="0"/>
                <a:cs typeface="Times New Roman" panose="02020603050405020304" pitchFamily="18" charset="0"/>
              </a:rPr>
              <a:t>公司始將</a:t>
            </a:r>
            <a:r>
              <a:rPr lang="en-US" altLang="zh-TW" sz="3200" b="1" dirty="0">
                <a:latin typeface="Times New Roman" panose="02020603050405020304" pitchFamily="18" charset="0"/>
                <a:cs typeface="Times New Roman" panose="02020603050405020304" pitchFamily="18" charset="0"/>
              </a:rPr>
              <a:t>D/O</a:t>
            </a:r>
            <a:r>
              <a:rPr lang="zh-TW" altLang="zh-TW" sz="3200" b="1" dirty="0">
                <a:latin typeface="Times New Roman" panose="02020603050405020304" pitchFamily="18" charset="0"/>
                <a:cs typeface="Times New Roman" panose="02020603050405020304" pitchFamily="18" charset="0"/>
              </a:rPr>
              <a:t>交予</a:t>
            </a:r>
            <a:r>
              <a:rPr lang="zh-TW" altLang="zh-TW" sz="3200" b="1" dirty="0" smtClean="0">
                <a:latin typeface="Times New Roman" panose="02020603050405020304" pitchFamily="18" charset="0"/>
                <a:cs typeface="Times New Roman" panose="02020603050405020304" pitchFamily="18" charset="0"/>
              </a:rPr>
              <a:t>收貨人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憑</a:t>
            </a:r>
            <a:r>
              <a:rPr lang="zh-TW" altLang="zh-TW" sz="3200" b="1" dirty="0">
                <a:latin typeface="Times New Roman" panose="02020603050405020304" pitchFamily="18" charset="0"/>
                <a:cs typeface="Times New Roman" panose="02020603050405020304" pitchFamily="18" charset="0"/>
              </a:rPr>
              <a:t>以提領</a:t>
            </a:r>
            <a:r>
              <a:rPr lang="zh-TW" altLang="zh-TW" sz="3200" b="1" dirty="0" smtClean="0">
                <a:latin typeface="Times New Roman" panose="02020603050405020304" pitchFamily="18" charset="0"/>
                <a:cs typeface="Times New Roman" panose="02020603050405020304" pitchFamily="18" charset="0"/>
              </a:rPr>
              <a:t>貨物</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3786673"/>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685800" y="304800"/>
            <a:ext cx="7772400" cy="685800"/>
          </a:xfrm>
        </p:spPr>
        <p:txBody>
          <a:bodyPr>
            <a:noAutofit/>
          </a:bodyPr>
          <a:lstStyle/>
          <a:p>
            <a:pPr algn="ctr" eaLnBrk="1" hangingPunct="1">
              <a:defRPr/>
            </a:pPr>
            <a:r>
              <a:rPr lang="zh-TW" altLang="en-US" sz="4000" b="1" dirty="0" smtClean="0">
                <a:solidFill>
                  <a:srgbClr val="003300"/>
                </a:solidFill>
                <a:latin typeface="標楷體" pitchFamily="65" charset="-120"/>
                <a:ea typeface="標楷體" pitchFamily="65" charset="-120"/>
              </a:rPr>
              <a:t>提單之種類</a:t>
            </a:r>
            <a:r>
              <a:rPr lang="zh-TW" altLang="en-US" sz="4000" dirty="0" smtClean="0">
                <a:solidFill>
                  <a:srgbClr val="003300"/>
                </a:solidFill>
              </a:rPr>
              <a:t> </a:t>
            </a:r>
          </a:p>
        </p:txBody>
      </p:sp>
      <p:sp>
        <p:nvSpPr>
          <p:cNvPr id="447491" name="Rectangle 3"/>
          <p:cNvSpPr>
            <a:spLocks noGrp="1" noChangeArrowheads="1"/>
          </p:cNvSpPr>
          <p:nvPr>
            <p:ph type="body" idx="1"/>
          </p:nvPr>
        </p:nvSpPr>
        <p:spPr>
          <a:xfrm>
            <a:off x="0" y="1196752"/>
            <a:ext cx="9144000" cy="5661248"/>
          </a:xfrm>
        </p:spPr>
        <p:txBody>
          <a:bodyPr/>
          <a:lstStyle/>
          <a:p>
            <a:pPr eaLnBrk="1" hangingPunct="1"/>
            <a:r>
              <a:rPr lang="zh-TW" altLang="en-US" sz="2800" b="1" dirty="0" smtClean="0">
                <a:ea typeface="標楷體" pitchFamily="65" charset="-120"/>
              </a:rPr>
              <a:t>依據貨物是否裝船：裝船提單(</a:t>
            </a:r>
            <a:r>
              <a:rPr lang="en-US" altLang="zh-TW" sz="2800" b="1" dirty="0" smtClean="0">
                <a:ea typeface="標楷體" pitchFamily="65" charset="-120"/>
              </a:rPr>
              <a:t>Shipped or On Board B/L) &amp;</a:t>
            </a:r>
            <a:r>
              <a:rPr lang="zh-TW" altLang="en-US" sz="2800" b="1" dirty="0" smtClean="0">
                <a:ea typeface="標楷體" pitchFamily="65" charset="-120"/>
              </a:rPr>
              <a:t>備運提單(</a:t>
            </a:r>
            <a:r>
              <a:rPr lang="en-US" altLang="zh-TW" sz="2800" b="1" dirty="0" smtClean="0">
                <a:ea typeface="標楷體" pitchFamily="65" charset="-120"/>
              </a:rPr>
              <a:t>Received for Shipment B/L) .</a:t>
            </a:r>
          </a:p>
          <a:p>
            <a:pPr eaLnBrk="1" hangingPunct="1"/>
            <a:r>
              <a:rPr lang="zh-TW" altLang="en-US" sz="2800" b="1" dirty="0" smtClean="0">
                <a:ea typeface="標楷體" pitchFamily="65" charset="-120"/>
              </a:rPr>
              <a:t>依據是否可背書轉讓 :可轉讓提單(</a:t>
            </a:r>
            <a:r>
              <a:rPr lang="en-US" altLang="zh-TW" sz="2800" b="1" dirty="0" smtClean="0">
                <a:ea typeface="標楷體" pitchFamily="65" charset="-120"/>
              </a:rPr>
              <a:t>Negotiable B/L </a:t>
            </a:r>
            <a:r>
              <a:rPr lang="zh-TW" altLang="en-US" sz="2800" b="1" dirty="0" smtClean="0">
                <a:ea typeface="標楷體" pitchFamily="65" charset="-120"/>
              </a:rPr>
              <a:t>) &amp;不可轉讓提單(</a:t>
            </a:r>
            <a:r>
              <a:rPr lang="en-US" altLang="zh-TW" sz="2800" b="1" dirty="0" smtClean="0">
                <a:ea typeface="標楷體" pitchFamily="65" charset="-120"/>
              </a:rPr>
              <a:t>Non-negotiable B/L </a:t>
            </a:r>
            <a:r>
              <a:rPr lang="zh-TW" altLang="en-US" sz="2800" b="1" dirty="0" smtClean="0">
                <a:ea typeface="標楷體" pitchFamily="65" charset="-120"/>
              </a:rPr>
              <a:t>) .</a:t>
            </a:r>
          </a:p>
          <a:p>
            <a:pPr eaLnBrk="1" hangingPunct="1"/>
            <a:r>
              <a:rPr lang="zh-TW" altLang="en-US" sz="2800" b="1" dirty="0" smtClean="0">
                <a:ea typeface="標楷體" pitchFamily="65" charset="-120"/>
              </a:rPr>
              <a:t>對所承載之貨物及/或包裝有無瑕疵註記 :清潔提單(</a:t>
            </a:r>
            <a:r>
              <a:rPr lang="en-US" altLang="zh-TW" sz="2800" b="1" dirty="0" smtClean="0">
                <a:ea typeface="標楷體" pitchFamily="65" charset="-120"/>
              </a:rPr>
              <a:t>Clean B/L) &amp;</a:t>
            </a:r>
            <a:r>
              <a:rPr lang="zh-TW" altLang="en-US" sz="2800" b="1" dirty="0" smtClean="0">
                <a:ea typeface="標楷體" pitchFamily="65" charset="-120"/>
              </a:rPr>
              <a:t>不潔運送單據(</a:t>
            </a:r>
            <a:r>
              <a:rPr lang="en-US" altLang="zh-TW" sz="2800" b="1" dirty="0" smtClean="0">
                <a:ea typeface="標楷體" pitchFamily="65" charset="-120"/>
              </a:rPr>
              <a:t>Unclean B/L； Foul B/L) </a:t>
            </a:r>
          </a:p>
          <a:p>
            <a:pPr eaLnBrk="1" hangingPunct="1"/>
            <a:r>
              <a:rPr lang="zh-TW" altLang="en-US" sz="2800" b="1" dirty="0" smtClean="0">
                <a:ea typeface="標楷體" pitchFamily="65" charset="-120"/>
              </a:rPr>
              <a:t>依據承運之運送人:直達提單(</a:t>
            </a:r>
            <a:r>
              <a:rPr lang="en-US" altLang="zh-TW" sz="2800" b="1" dirty="0" smtClean="0">
                <a:ea typeface="標楷體" pitchFamily="65" charset="-120"/>
              </a:rPr>
              <a:t>Direct B/L)&amp;</a:t>
            </a:r>
            <a:r>
              <a:rPr lang="zh-TW" altLang="en-US" sz="2800" b="1" dirty="0" smtClean="0">
                <a:ea typeface="標楷體" pitchFamily="65" charset="-120"/>
              </a:rPr>
              <a:t>聯運提單(</a:t>
            </a:r>
            <a:r>
              <a:rPr lang="en-US" altLang="zh-TW" sz="2800" b="1" dirty="0" smtClean="0">
                <a:ea typeface="標楷體" pitchFamily="65" charset="-120"/>
              </a:rPr>
              <a:t>Through B/L) </a:t>
            </a:r>
          </a:p>
          <a:p>
            <a:pPr eaLnBrk="1" hangingPunct="1"/>
            <a:r>
              <a:rPr lang="zh-TW" altLang="en-US" sz="2800" b="1" dirty="0" smtClean="0">
                <a:ea typeface="標楷體" pitchFamily="65" charset="-120"/>
              </a:rPr>
              <a:t>其他 :陳舊提單(</a:t>
            </a:r>
            <a:r>
              <a:rPr lang="en-US" altLang="zh-TW" sz="2800" b="1" dirty="0" smtClean="0">
                <a:ea typeface="標楷體" pitchFamily="65" charset="-120"/>
              </a:rPr>
              <a:t>Stale B/L) ,</a:t>
            </a:r>
            <a:r>
              <a:rPr lang="zh-TW" altLang="en-US" sz="2800" b="1" dirty="0" smtClean="0">
                <a:ea typeface="標楷體" pitchFamily="65" charset="-120"/>
              </a:rPr>
              <a:t>第三者提單(</a:t>
            </a:r>
            <a:r>
              <a:rPr lang="en-US" altLang="zh-TW" sz="2800" b="1" dirty="0" smtClean="0">
                <a:ea typeface="標楷體" pitchFamily="65" charset="-120"/>
              </a:rPr>
              <a:t>Third party B/L) ,</a:t>
            </a:r>
            <a:r>
              <a:rPr lang="zh-TW" altLang="en-US" sz="2800" b="1" dirty="0" smtClean="0">
                <a:ea typeface="標楷體" pitchFamily="65" charset="-120"/>
              </a:rPr>
              <a:t>貨櫃提單(</a:t>
            </a:r>
            <a:r>
              <a:rPr lang="en-US" altLang="zh-TW" sz="2800" b="1" dirty="0" smtClean="0">
                <a:ea typeface="標楷體" pitchFamily="65" charset="-120"/>
              </a:rPr>
              <a:t>Container B/L) ,</a:t>
            </a:r>
            <a:r>
              <a:rPr lang="zh-TW" altLang="en-US" sz="2800" b="1" dirty="0" smtClean="0">
                <a:ea typeface="標楷體" pitchFamily="65" charset="-120"/>
              </a:rPr>
              <a:t>併裝提單(</a:t>
            </a:r>
            <a:r>
              <a:rPr lang="en-US" altLang="zh-TW" sz="2800" b="1" dirty="0" err="1" smtClean="0">
                <a:ea typeface="標楷體" pitchFamily="65" charset="-120"/>
              </a:rPr>
              <a:t>Groupage</a:t>
            </a:r>
            <a:r>
              <a:rPr lang="en-US" altLang="zh-TW" sz="2800" b="1" dirty="0" smtClean="0">
                <a:ea typeface="標楷體" pitchFamily="65" charset="-120"/>
              </a:rPr>
              <a:t> B/L) ,</a:t>
            </a:r>
            <a:r>
              <a:rPr lang="zh-TW" altLang="en-US" sz="2800" b="1" dirty="0" smtClean="0">
                <a:ea typeface="標楷體" pitchFamily="65" charset="-120"/>
              </a:rPr>
              <a:t>不可轉讓海運貨單(</a:t>
            </a:r>
            <a:r>
              <a:rPr lang="en-US" altLang="zh-TW" sz="2800" b="1" dirty="0" smtClean="0">
                <a:ea typeface="標楷體" pitchFamily="65" charset="-120"/>
              </a:rPr>
              <a:t>Non-negotiable sea waybill) </a:t>
            </a:r>
            <a:endParaRPr lang="zh-TW" altLang="en-US" sz="2800" b="1" dirty="0" smtClean="0">
              <a:ea typeface="標楷體" pitchFamily="65" charset="-120"/>
            </a:endParaRPr>
          </a:p>
        </p:txBody>
      </p:sp>
      <p:sp>
        <p:nvSpPr>
          <p:cNvPr id="44749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BC6B078E-4658-49C3-A3C3-5DA8DD320B39}" type="slidenum">
              <a:rPr kumimoji="0" lang="zh-TW" altLang="en-US" sz="1400" smtClean="0"/>
              <a:pPr eaLnBrk="1" hangingPunct="1"/>
              <a:t>447</a:t>
            </a:fld>
            <a:endParaRPr kumimoji="0" lang="en-US" altLang="zh-TW" sz="1400" smtClean="0"/>
          </a:p>
        </p:txBody>
      </p:sp>
    </p:spTree>
    <p:extLst>
      <p:ext uri="{BB962C8B-B14F-4D97-AF65-F5344CB8AC3E}">
        <p14:creationId xmlns:p14="http://schemas.microsoft.com/office/powerpoint/2010/main" xmlns="" val="887802333"/>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4469"/>
            <a:ext cx="8229600" cy="990600"/>
          </a:xfrm>
        </p:spPr>
        <p:txBody>
          <a:bodyPr>
            <a:normAutofit/>
          </a:bodyPr>
          <a:lstStyle/>
          <a:p>
            <a:pPr algn="ctr"/>
            <a:r>
              <a:rPr lang="zh-TW" altLang="zh-TW" sz="4000" b="1" dirty="0">
                <a:solidFill>
                  <a:srgbClr val="003300"/>
                </a:solidFill>
              </a:rPr>
              <a:t>裝船</a:t>
            </a:r>
            <a:r>
              <a:rPr lang="zh-TW" altLang="zh-TW" sz="4000" b="1" dirty="0" smtClean="0">
                <a:solidFill>
                  <a:srgbClr val="003300"/>
                </a:solidFill>
              </a:rPr>
              <a:t>提單</a:t>
            </a:r>
            <a:r>
              <a:rPr lang="en-US" altLang="zh-TW" sz="4000" b="1" dirty="0" smtClean="0">
                <a:solidFill>
                  <a:srgbClr val="003300"/>
                </a:solidFill>
              </a:rPr>
              <a:t> v.</a:t>
            </a:r>
            <a:r>
              <a:rPr lang="zh-TW" altLang="zh-TW" sz="4000" b="1" dirty="0">
                <a:solidFill>
                  <a:srgbClr val="003300"/>
                </a:solidFill>
              </a:rPr>
              <a:t>備運提單</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448</a:t>
            </a:fld>
            <a:endParaRPr lang="zh-TW" altLang="en-US"/>
          </a:p>
        </p:txBody>
      </p:sp>
      <p:sp>
        <p:nvSpPr>
          <p:cNvPr id="4" name="內容版面配置區 3"/>
          <p:cNvSpPr>
            <a:spLocks noGrp="1"/>
          </p:cNvSpPr>
          <p:nvPr>
            <p:ph sz="quarter" idx="1"/>
          </p:nvPr>
        </p:nvSpPr>
        <p:spPr>
          <a:xfrm>
            <a:off x="107504" y="1196752"/>
            <a:ext cx="9036496" cy="5661248"/>
          </a:xfrm>
        </p:spPr>
        <p:txBody>
          <a:bodyPr>
            <a:noAutofit/>
          </a:bodyPr>
          <a:lstStyle/>
          <a:p>
            <a:r>
              <a:rPr lang="zh-TW" altLang="zh-TW" sz="2800" b="1" dirty="0">
                <a:latin typeface="Times New Roman" panose="02020603050405020304" pitchFamily="18" charset="0"/>
                <a:cs typeface="Times New Roman" panose="02020603050405020304" pitchFamily="18" charset="0"/>
              </a:rPr>
              <a:t>裝船提單</a:t>
            </a:r>
            <a:r>
              <a:rPr lang="en-US" altLang="zh-TW" sz="2800" b="1" dirty="0">
                <a:latin typeface="Times New Roman" panose="02020603050405020304" pitchFamily="18" charset="0"/>
                <a:cs typeface="Times New Roman" panose="02020603050405020304" pitchFamily="18" charset="0"/>
              </a:rPr>
              <a:t>(Shipped or On Board B/L</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zh-TW" sz="2800" b="1" dirty="0" smtClean="0">
                <a:latin typeface="Times New Roman" panose="02020603050405020304" pitchFamily="18" charset="0"/>
                <a:cs typeface="Times New Roman" panose="02020603050405020304" pitchFamily="18" charset="0"/>
              </a:rPr>
              <a:t>所</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裝運提單</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係指貨物已裝載或裝運於標名之船舶</a:t>
            </a:r>
            <a:r>
              <a:rPr lang="zh-TW" altLang="zh-TW" sz="2800" b="1" dirty="0" smtClean="0">
                <a:latin typeface="Times New Roman" panose="02020603050405020304" pitchFamily="18" charset="0"/>
                <a:cs typeface="Times New Roman" panose="02020603050405020304" pitchFamily="18" charset="0"/>
              </a:rPr>
              <a:t>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始</a:t>
            </a:r>
            <a:r>
              <a:rPr lang="zh-TW" altLang="zh-TW" sz="2800" b="1" dirty="0">
                <a:latin typeface="Times New Roman" panose="02020603050405020304" pitchFamily="18" charset="0"/>
                <a:cs typeface="Times New Roman" panose="02020603050405020304" pitchFamily="18" charset="0"/>
              </a:rPr>
              <a:t>簽發之提單稱為裝運</a:t>
            </a:r>
            <a:r>
              <a:rPr lang="zh-TW" altLang="zh-TW" sz="2800" b="1" dirty="0" smtClean="0">
                <a:latin typeface="Times New Roman" panose="02020603050405020304" pitchFamily="18" charset="0"/>
                <a:cs typeface="Times New Roman" panose="02020603050405020304" pitchFamily="18" charset="0"/>
              </a:rPr>
              <a:t>提單</a:t>
            </a:r>
            <a:endParaRPr lang="en-US" altLang="zh-TW"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zh-TW" sz="2800" b="1" dirty="0">
                <a:latin typeface="Times New Roman" panose="02020603050405020304" pitchFamily="18" charset="0"/>
                <a:cs typeface="Times New Roman" panose="02020603050405020304" pitchFamily="18" charset="0"/>
              </a:rPr>
              <a:t>但倘依規定須為裝船提單</a:t>
            </a:r>
            <a:r>
              <a:rPr lang="zh-TW" altLang="zh-TW" sz="2800" b="1" dirty="0" smtClean="0">
                <a:latin typeface="Times New Roman" panose="02020603050405020304" pitchFamily="18" charset="0"/>
                <a:cs typeface="Times New Roman" panose="02020603050405020304" pitchFamily="18" charset="0"/>
              </a:rPr>
              <a:t>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備</a:t>
            </a:r>
            <a:r>
              <a:rPr lang="zh-TW" altLang="zh-TW" sz="2800" b="1" dirty="0">
                <a:latin typeface="Times New Roman" panose="02020603050405020304" pitchFamily="18" charset="0"/>
                <a:cs typeface="Times New Roman" panose="02020603050405020304" pitchFamily="18" charset="0"/>
              </a:rPr>
              <a:t>運提單則須加註</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裝載註記</a:t>
            </a:r>
            <a:r>
              <a:rPr lang="en-US" altLang="zh-TW" sz="2800" b="1" dirty="0">
                <a:latin typeface="Times New Roman" panose="02020603050405020304" pitchFamily="18" charset="0"/>
                <a:cs typeface="Times New Roman" panose="02020603050405020304" pitchFamily="18" charset="0"/>
              </a:rPr>
              <a:t>(On board notation)”</a:t>
            </a:r>
            <a:r>
              <a:rPr lang="zh-TW" altLang="zh-TW" sz="2800" b="1" dirty="0">
                <a:latin typeface="Times New Roman" panose="02020603050405020304" pitchFamily="18" charset="0"/>
                <a:cs typeface="Times New Roman" panose="02020603050405020304" pitchFamily="18" charset="0"/>
              </a:rPr>
              <a:t>始成為裝運</a:t>
            </a:r>
            <a:r>
              <a:rPr lang="zh-TW" altLang="zh-TW" sz="2800" b="1" dirty="0" smtClean="0">
                <a:latin typeface="Times New Roman" panose="02020603050405020304" pitchFamily="18" charset="0"/>
                <a:cs typeface="Times New Roman" panose="02020603050405020304" pitchFamily="18" charset="0"/>
              </a:rPr>
              <a:t>提單</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而</a:t>
            </a:r>
            <a:r>
              <a:rPr lang="zh-TW" altLang="zh-TW" sz="2800" b="1" dirty="0">
                <a:latin typeface="Times New Roman" panose="02020603050405020304" pitchFamily="18" charset="0"/>
                <a:cs typeface="Times New Roman" panose="02020603050405020304" pitchFamily="18" charset="0"/>
              </a:rPr>
              <a:t>裝載註記得以加註</a:t>
            </a:r>
            <a:r>
              <a:rPr lang="en-US" altLang="zh-TW" sz="2800" b="1" dirty="0">
                <a:latin typeface="Times New Roman" panose="02020603050405020304" pitchFamily="18" charset="0"/>
                <a:cs typeface="Times New Roman" panose="02020603050405020304" pitchFamily="18" charset="0"/>
              </a:rPr>
              <a:t>”on board”</a:t>
            </a:r>
            <a:r>
              <a:rPr lang="zh-TW" altLang="zh-TW" sz="2800" b="1" dirty="0">
                <a:latin typeface="Times New Roman" panose="02020603050405020304" pitchFamily="18" charset="0"/>
                <a:cs typeface="Times New Roman" panose="02020603050405020304" pitchFamily="18" charset="0"/>
              </a:rPr>
              <a:t>字樣、裝船日期、船名、裝載港等資料而</a:t>
            </a:r>
            <a:r>
              <a:rPr lang="zh-TW" altLang="zh-TW" sz="2800" b="1" dirty="0" smtClean="0">
                <a:latin typeface="Times New Roman" panose="02020603050405020304" pitchFamily="18" charset="0"/>
                <a:cs typeface="Times New Roman" panose="02020603050405020304" pitchFamily="18" charset="0"/>
              </a:rPr>
              <a:t>成</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備運提單</a:t>
            </a:r>
            <a:r>
              <a:rPr lang="en-US" altLang="zh-TW" sz="2800" b="1" dirty="0">
                <a:latin typeface="Times New Roman" panose="02020603050405020304" pitchFamily="18" charset="0"/>
                <a:cs typeface="Times New Roman" panose="02020603050405020304" pitchFamily="18" charset="0"/>
              </a:rPr>
              <a:t>(Received for Shipment B/L</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係</a:t>
            </a:r>
            <a:r>
              <a:rPr lang="zh-TW" altLang="zh-TW" sz="2800" b="1" dirty="0">
                <a:latin typeface="Times New Roman" panose="02020603050405020304" pitchFamily="18" charset="0"/>
                <a:cs typeface="Times New Roman" panose="02020603050405020304" pitchFamily="18" charset="0"/>
              </a:rPr>
              <a:t>運送人於接管託運貨物</a:t>
            </a:r>
            <a:r>
              <a:rPr lang="zh-TW" altLang="zh-TW" sz="2800" b="1" dirty="0" smtClean="0">
                <a:latin typeface="Times New Roman" panose="02020603050405020304" pitchFamily="18" charset="0"/>
                <a:cs typeface="Times New Roman" panose="02020603050405020304" pitchFamily="18" charset="0"/>
              </a:rPr>
              <a:t>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即</a:t>
            </a:r>
            <a:r>
              <a:rPr lang="zh-TW" altLang="zh-TW" sz="2800" b="1" dirty="0">
                <a:latin typeface="Times New Roman" panose="02020603050405020304" pitchFamily="18" charset="0"/>
                <a:cs typeface="Times New Roman" panose="02020603050405020304" pitchFamily="18" charset="0"/>
              </a:rPr>
              <a:t>已簽發之</a:t>
            </a:r>
            <a:r>
              <a:rPr lang="zh-TW" altLang="zh-TW" sz="2800" b="1" dirty="0" smtClean="0">
                <a:latin typeface="Times New Roman" panose="02020603050405020304" pitchFamily="18" charset="0"/>
                <a:cs typeface="Times New Roman" panose="02020603050405020304" pitchFamily="18" charset="0"/>
              </a:rPr>
              <a:t>提單</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其</a:t>
            </a:r>
            <a:r>
              <a:rPr lang="zh-TW" altLang="zh-TW" sz="2800" b="1" dirty="0">
                <a:latin typeface="Times New Roman" panose="02020603050405020304" pitchFamily="18" charset="0"/>
                <a:cs typeface="Times New Roman" panose="02020603050405020304" pitchFamily="18" charset="0"/>
              </a:rPr>
              <a:t>上通常印</a:t>
            </a:r>
            <a:r>
              <a:rPr lang="zh-TW" altLang="zh-TW" sz="2800" b="1" dirty="0" smtClean="0">
                <a:latin typeface="Times New Roman" panose="02020603050405020304" pitchFamily="18" charset="0"/>
                <a:cs typeface="Times New Roman" panose="02020603050405020304" pitchFamily="18" charset="0"/>
              </a:rPr>
              <a:t>有</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Received for shipment in apparent good order and condition, …”</a:t>
            </a:r>
            <a:r>
              <a:rPr lang="zh-TW" altLang="zh-TW" sz="2800" b="1" dirty="0">
                <a:latin typeface="Times New Roman" panose="02020603050405020304" pitchFamily="18" charset="0"/>
                <a:cs typeface="Times New Roman" panose="02020603050405020304" pitchFamily="18" charset="0"/>
              </a:rPr>
              <a:t>或類似</a:t>
            </a:r>
            <a:r>
              <a:rPr lang="zh-TW" altLang="zh-TW" sz="2800" b="1" dirty="0" smtClean="0">
                <a:latin typeface="Times New Roman" panose="02020603050405020304" pitchFamily="18" charset="0"/>
                <a:cs typeface="Times New Roman" panose="02020603050405020304" pitchFamily="18" charset="0"/>
              </a:rPr>
              <a:t>措辭</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表明</a:t>
            </a:r>
            <a:r>
              <a:rPr lang="zh-TW" altLang="zh-TW" sz="2800" b="1" dirty="0">
                <a:latin typeface="Times New Roman" panose="02020603050405020304" pitchFamily="18" charset="0"/>
                <a:cs typeface="Times New Roman" panose="02020603050405020304" pitchFamily="18" charset="0"/>
              </a:rPr>
              <a:t>已從託運人收到</a:t>
            </a:r>
            <a:r>
              <a:rPr lang="zh-TW" altLang="zh-TW" sz="2800" b="1" dirty="0" smtClean="0">
                <a:latin typeface="Times New Roman" panose="02020603050405020304" pitchFamily="18" charset="0"/>
                <a:cs typeface="Times New Roman" panose="02020603050405020304" pitchFamily="18" charset="0"/>
              </a:rPr>
              <a:t>貨物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但</a:t>
            </a:r>
            <a:r>
              <a:rPr lang="zh-TW" altLang="zh-TW" sz="2800" b="1" dirty="0">
                <a:latin typeface="Times New Roman" panose="02020603050405020304" pitchFamily="18" charset="0"/>
                <a:cs typeface="Times New Roman" panose="02020603050405020304" pitchFamily="18" charset="0"/>
              </a:rPr>
              <a:t>並不表示貨物業已裝船，此即為備運</a:t>
            </a:r>
            <a:r>
              <a:rPr lang="zh-TW" altLang="zh-TW" sz="2800" b="1" dirty="0" smtClean="0">
                <a:latin typeface="Times New Roman" panose="02020603050405020304" pitchFamily="18" charset="0"/>
                <a:cs typeface="Times New Roman" panose="02020603050405020304" pitchFamily="18" charset="0"/>
              </a:rPr>
              <a:t>提單</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
        <p:nvSpPr>
          <p:cNvPr id="6" name="向右箭號 5"/>
          <p:cNvSpPr/>
          <p:nvPr/>
        </p:nvSpPr>
        <p:spPr>
          <a:xfrm>
            <a:off x="5220072" y="6381328"/>
            <a:ext cx="864096"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32550712"/>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投影片編號版面配置區 4"/>
          <p:cNvSpPr>
            <a:spLocks noGrp="1"/>
          </p:cNvSpPr>
          <p:nvPr>
            <p:ph type="sldNum" sz="quarter" idx="12"/>
          </p:nvPr>
        </p:nvSpPr>
        <p:spPr>
          <a:noFill/>
        </p:spPr>
        <p:txBody>
          <a:bodyPr/>
          <a:lstStyle/>
          <a:p>
            <a:fld id="{3FBD6765-68A2-41F1-82E0-61F08C9BF4B7}" type="slidenum">
              <a:rPr lang="en-US" altLang="zh-TW" smtClean="0"/>
              <a:pPr/>
              <a:t>449</a:t>
            </a:fld>
            <a:endParaRPr lang="en-US" altLang="zh-TW" smtClean="0"/>
          </a:p>
        </p:txBody>
      </p:sp>
      <p:graphicFrame>
        <p:nvGraphicFramePr>
          <p:cNvPr id="9218" name="Object 2"/>
          <p:cNvGraphicFramePr>
            <a:graphicFrameLocks noGrp="1" noChangeAspect="1"/>
          </p:cNvGraphicFramePr>
          <p:nvPr>
            <p:ph/>
            <p:extLst>
              <p:ext uri="{D42A27DB-BD31-4B8C-83A1-F6EECF244321}">
                <p14:modId xmlns:p14="http://schemas.microsoft.com/office/powerpoint/2010/main" xmlns="" val="3972809357"/>
              </p:ext>
            </p:extLst>
          </p:nvPr>
        </p:nvGraphicFramePr>
        <p:xfrm>
          <a:off x="611561" y="384927"/>
          <a:ext cx="7918078" cy="5318961"/>
        </p:xfrm>
        <a:graphic>
          <a:graphicData uri="http://schemas.openxmlformats.org/presentationml/2006/ole">
            <p:oleObj spid="_x0000_s7231" name="文件" r:id="rId3" imgW="8182129" imgH="5496381" progId="Word.Document.8">
              <p:embed/>
            </p:oleObj>
          </a:graphicData>
        </a:graphic>
      </p:graphicFrame>
      <p:sp>
        <p:nvSpPr>
          <p:cNvPr id="4" name="橢圓 3"/>
          <p:cNvSpPr/>
          <p:nvPr/>
        </p:nvSpPr>
        <p:spPr>
          <a:xfrm>
            <a:off x="359532" y="3068960"/>
            <a:ext cx="13681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1727684" y="4005064"/>
            <a:ext cx="17641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126845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服貿協議</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45</a:t>
            </a:fld>
            <a:endParaRPr lang="zh-TW" altLang="en-US"/>
          </a:p>
        </p:txBody>
      </p:sp>
      <p:sp>
        <p:nvSpPr>
          <p:cNvPr id="4" name="內容版面配置區 3"/>
          <p:cNvSpPr>
            <a:spLocks noGrp="1"/>
          </p:cNvSpPr>
          <p:nvPr>
            <p:ph sz="quarter" idx="1"/>
          </p:nvPr>
        </p:nvSpPr>
        <p:spPr/>
        <p:txBody>
          <a:bodyPr>
            <a:normAutofit/>
          </a:bodyPr>
          <a:lstStyle/>
          <a:p>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海峽</a:t>
            </a:r>
            <a:r>
              <a:rPr lang="zh-TW" altLang="zh-TW" sz="3200" b="1" dirty="0">
                <a:latin typeface="Times New Roman" panose="02020603050405020304" pitchFamily="18" charset="0"/>
                <a:cs typeface="Times New Roman" panose="02020603050405020304" pitchFamily="18" charset="0"/>
              </a:rPr>
              <a:t>兩岸服務貿易</a:t>
            </a:r>
            <a:r>
              <a:rPr lang="zh-TW" altLang="zh-TW" sz="3200" b="1" dirty="0" smtClean="0">
                <a:latin typeface="Times New Roman" panose="02020603050405020304" pitchFamily="18" charset="0"/>
                <a:cs typeface="Times New Roman" panose="02020603050405020304" pitchFamily="18" charset="0"/>
              </a:rPr>
              <a:t>協議</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又</a:t>
            </a:r>
            <a:r>
              <a:rPr lang="zh-TW" altLang="zh-TW" sz="3200" b="1" dirty="0">
                <a:latin typeface="Times New Roman" panose="02020603050405020304" pitchFamily="18" charset="0"/>
                <a:cs typeface="Times New Roman" panose="02020603050405020304" pitchFamily="18" charset="0"/>
              </a:rPr>
              <a:t>簡稱</a:t>
            </a:r>
            <a:r>
              <a:rPr lang="zh-TW" altLang="zh-TW" sz="3200" b="1" dirty="0" smtClean="0">
                <a:latin typeface="Times New Roman" panose="02020603050405020304" pitchFamily="18" charset="0"/>
                <a:cs typeface="Times New Roman" panose="02020603050405020304" pitchFamily="18" charset="0"/>
              </a:rPr>
              <a:t>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兩岸</a:t>
            </a:r>
            <a:r>
              <a:rPr lang="zh-TW" altLang="zh-TW" sz="3200" b="1" dirty="0">
                <a:latin typeface="Times New Roman" panose="02020603050405020304" pitchFamily="18" charset="0"/>
                <a:cs typeface="Times New Roman" panose="02020603050405020304" pitchFamily="18" charset="0"/>
              </a:rPr>
              <a:t>服貿</a:t>
            </a:r>
            <a:r>
              <a:rPr lang="zh-TW" altLang="zh-TW" sz="3200" b="1" dirty="0" smtClean="0">
                <a:latin typeface="Times New Roman" panose="02020603050405020304" pitchFamily="18" charset="0"/>
                <a:cs typeface="Times New Roman" panose="02020603050405020304" pitchFamily="18" charset="0"/>
              </a:rPr>
              <a:t>協議</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是</a:t>
            </a:r>
            <a:r>
              <a:rPr lang="zh-TW" altLang="zh-TW" sz="3200" b="1" dirty="0">
                <a:latin typeface="Times New Roman" panose="02020603050405020304" pitchFamily="18" charset="0"/>
                <a:cs typeface="Times New Roman" panose="02020603050405020304" pitchFamily="18" charset="0"/>
              </a:rPr>
              <a:t>兩岸</a:t>
            </a:r>
            <a:r>
              <a:rPr lang="zh-TW" altLang="zh-TW" sz="3200" b="1" dirty="0" smtClean="0">
                <a:latin typeface="Times New Roman" panose="02020603050405020304" pitchFamily="18" charset="0"/>
                <a:cs typeface="Times New Roman" panose="02020603050405020304" pitchFamily="18" charset="0"/>
              </a:rPr>
              <a:t>依據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海峽</a:t>
            </a:r>
            <a:r>
              <a:rPr lang="zh-TW" altLang="zh-TW" sz="3200" b="1" dirty="0">
                <a:latin typeface="Times New Roman" panose="02020603050405020304" pitchFamily="18" charset="0"/>
                <a:cs typeface="Times New Roman" panose="02020603050405020304" pitchFamily="18" charset="0"/>
              </a:rPr>
              <a:t>兩岸經濟合作架構</a:t>
            </a:r>
            <a:r>
              <a:rPr lang="zh-TW" altLang="zh-TW" sz="3200" b="1" dirty="0" smtClean="0">
                <a:latin typeface="Times New Roman" panose="02020603050405020304" pitchFamily="18" charset="0"/>
                <a:cs typeface="Times New Roman" panose="02020603050405020304" pitchFamily="18" charset="0"/>
              </a:rPr>
              <a:t>協議</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en-US" altLang="zh-TW" sz="3200" b="1" dirty="0" smtClean="0">
                <a:latin typeface="Times New Roman" panose="02020603050405020304" pitchFamily="18" charset="0"/>
                <a:cs typeface="Times New Roman" panose="02020603050405020304" pitchFamily="18" charset="0"/>
              </a:rPr>
              <a:t>ECFA</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第四</a:t>
            </a:r>
            <a:r>
              <a:rPr lang="zh-TW" altLang="zh-TW" sz="3200" b="1" dirty="0">
                <a:latin typeface="Times New Roman" panose="02020603050405020304" pitchFamily="18" charset="0"/>
                <a:cs typeface="Times New Roman" panose="02020603050405020304" pitchFamily="18" charset="0"/>
              </a:rPr>
              <a:t>條於</a:t>
            </a:r>
            <a:r>
              <a:rPr lang="en-US" altLang="zh-TW" sz="3200" b="1" dirty="0">
                <a:latin typeface="Times New Roman" panose="02020603050405020304" pitchFamily="18" charset="0"/>
                <a:cs typeface="Times New Roman" panose="02020603050405020304" pitchFamily="18" charset="0"/>
              </a:rPr>
              <a:t>2011</a:t>
            </a:r>
            <a:r>
              <a:rPr lang="zh-TW" altLang="zh-TW" sz="3200" b="1" dirty="0">
                <a:latin typeface="Times New Roman" panose="02020603050405020304" pitchFamily="18" charset="0"/>
                <a:cs typeface="Times New Roman" panose="02020603050405020304" pitchFamily="18" charset="0"/>
              </a:rPr>
              <a:t>年</a:t>
            </a:r>
            <a:r>
              <a:rPr lang="en-US" altLang="zh-TW" sz="3200" b="1" dirty="0">
                <a:latin typeface="Times New Roman" panose="02020603050405020304" pitchFamily="18" charset="0"/>
                <a:cs typeface="Times New Roman" panose="02020603050405020304" pitchFamily="18" charset="0"/>
              </a:rPr>
              <a:t>3</a:t>
            </a:r>
            <a:r>
              <a:rPr lang="zh-TW" altLang="zh-TW" sz="3200" b="1" dirty="0">
                <a:latin typeface="Times New Roman" panose="02020603050405020304" pitchFamily="18" charset="0"/>
                <a:cs typeface="Times New Roman" panose="02020603050405020304" pitchFamily="18" charset="0"/>
              </a:rPr>
              <a:t>月由雙方經貿業務主管部門展開服務貿易磋商並達成</a:t>
            </a:r>
            <a:r>
              <a:rPr lang="zh-TW" altLang="zh-TW" sz="3200" b="1" dirty="0" smtClean="0">
                <a:latin typeface="Times New Roman" panose="02020603050405020304" pitchFamily="18" charset="0"/>
                <a:cs typeface="Times New Roman" panose="02020603050405020304" pitchFamily="18" charset="0"/>
              </a:rPr>
              <a:t>共識</a:t>
            </a:r>
            <a:r>
              <a:rPr lang="en-US" altLang="zh-TW" sz="3200" b="1" dirty="0" smtClean="0">
                <a:latin typeface="Times New Roman" panose="02020603050405020304" pitchFamily="18" charset="0"/>
                <a:cs typeface="Times New Roman" panose="02020603050405020304" pitchFamily="18" charset="0"/>
              </a:rPr>
              <a:t>.2012</a:t>
            </a:r>
            <a:r>
              <a:rPr lang="zh-TW" altLang="zh-TW" sz="3200" b="1" dirty="0">
                <a:latin typeface="Times New Roman" panose="02020603050405020304" pitchFamily="18" charset="0"/>
                <a:cs typeface="Times New Roman" panose="02020603050405020304" pitchFamily="18" charset="0"/>
              </a:rPr>
              <a:t>年</a:t>
            </a:r>
            <a:r>
              <a:rPr lang="en-US" altLang="zh-TW" sz="3200" b="1" dirty="0">
                <a:latin typeface="Times New Roman" panose="02020603050405020304" pitchFamily="18" charset="0"/>
                <a:cs typeface="Times New Roman" panose="02020603050405020304" pitchFamily="18" charset="0"/>
              </a:rPr>
              <a:t>8</a:t>
            </a:r>
            <a:r>
              <a:rPr lang="zh-TW" altLang="zh-TW" sz="3200" b="1" dirty="0">
                <a:latin typeface="Times New Roman" panose="02020603050405020304" pitchFamily="18" charset="0"/>
                <a:cs typeface="Times New Roman" panose="02020603050405020304" pitchFamily="18" charset="0"/>
              </a:rPr>
              <a:t>月</a:t>
            </a:r>
            <a:r>
              <a:rPr lang="en-US" altLang="zh-TW" sz="3200" b="1" dirty="0">
                <a:latin typeface="Times New Roman" panose="02020603050405020304" pitchFamily="18" charset="0"/>
                <a:cs typeface="Times New Roman" panose="02020603050405020304" pitchFamily="18" charset="0"/>
              </a:rPr>
              <a:t>9</a:t>
            </a:r>
            <a:r>
              <a:rPr lang="zh-TW" altLang="zh-TW" sz="3200" b="1" dirty="0">
                <a:latin typeface="Times New Roman" panose="02020603050405020304" pitchFamily="18" charset="0"/>
                <a:cs typeface="Times New Roman" panose="02020603050405020304" pitchFamily="18" charset="0"/>
              </a:rPr>
              <a:t>日兩岸兩會第八次高層</a:t>
            </a:r>
            <a:r>
              <a:rPr lang="zh-TW" altLang="zh-TW" sz="3200" b="1" dirty="0" smtClean="0">
                <a:latin typeface="Times New Roman" panose="02020603050405020304" pitchFamily="18" charset="0"/>
                <a:cs typeface="Times New Roman" panose="02020603050405020304" pitchFamily="18" charset="0"/>
              </a:rPr>
              <a:t>會談</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雙方</a:t>
            </a:r>
            <a:r>
              <a:rPr lang="zh-TW" altLang="zh-TW" sz="3200" b="1" dirty="0">
                <a:latin typeface="Times New Roman" panose="02020603050405020304" pitchFamily="18" charset="0"/>
                <a:cs typeface="Times New Roman" panose="02020603050405020304" pitchFamily="18" charset="0"/>
              </a:rPr>
              <a:t>同意在達成關於服務貿易協議文本和市場開放項目的共識</a:t>
            </a:r>
            <a:r>
              <a:rPr lang="zh-TW" altLang="zh-TW" sz="3200" b="1" dirty="0" smtClean="0">
                <a:latin typeface="Times New Roman" panose="02020603050405020304" pitchFamily="18" charset="0"/>
                <a:cs typeface="Times New Roman" panose="02020603050405020304" pitchFamily="18" charset="0"/>
              </a:rPr>
              <a:t>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簽署協議</a:t>
            </a:r>
            <a:r>
              <a:rPr lang="en-US" altLang="zh-TW" sz="3200" b="1" dirty="0" smtClean="0">
                <a:latin typeface="Times New Roman" panose="02020603050405020304" pitchFamily="18" charset="0"/>
                <a:cs typeface="Times New Roman" panose="02020603050405020304" pitchFamily="18" charset="0"/>
              </a:rPr>
              <a:t>.2013</a:t>
            </a:r>
            <a:r>
              <a:rPr lang="zh-TW" altLang="zh-TW" sz="3200" b="1" dirty="0">
                <a:latin typeface="Times New Roman" panose="02020603050405020304" pitchFamily="18" charset="0"/>
                <a:cs typeface="Times New Roman" panose="02020603050405020304" pitchFamily="18" charset="0"/>
              </a:rPr>
              <a:t>年</a:t>
            </a:r>
            <a:r>
              <a:rPr lang="en-US" altLang="zh-TW" sz="3200" b="1" dirty="0">
                <a:latin typeface="Times New Roman" panose="02020603050405020304" pitchFamily="18" charset="0"/>
                <a:cs typeface="Times New Roman" panose="02020603050405020304" pitchFamily="18" charset="0"/>
              </a:rPr>
              <a:t>6</a:t>
            </a:r>
            <a:r>
              <a:rPr lang="zh-TW" altLang="zh-TW" sz="3200" b="1" dirty="0">
                <a:latin typeface="Times New Roman" panose="02020603050405020304" pitchFamily="18" charset="0"/>
                <a:cs typeface="Times New Roman" panose="02020603050405020304" pitchFamily="18" charset="0"/>
              </a:rPr>
              <a:t>月</a:t>
            </a:r>
            <a:r>
              <a:rPr lang="en-US" altLang="zh-TW" sz="3200" b="1" dirty="0">
                <a:latin typeface="Times New Roman" panose="02020603050405020304" pitchFamily="18" charset="0"/>
                <a:cs typeface="Times New Roman" panose="02020603050405020304" pitchFamily="18" charset="0"/>
              </a:rPr>
              <a:t>21</a:t>
            </a:r>
            <a:r>
              <a:rPr lang="zh-TW" altLang="zh-TW" sz="3200" b="1" dirty="0" smtClean="0">
                <a:latin typeface="Times New Roman" panose="02020603050405020304" pitchFamily="18" charset="0"/>
                <a:cs typeface="Times New Roman" panose="02020603050405020304" pitchFamily="18" charset="0"/>
              </a:rPr>
              <a:t>日</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兩</a:t>
            </a:r>
            <a:r>
              <a:rPr lang="zh-TW" altLang="zh-TW" sz="3200" b="1" dirty="0">
                <a:latin typeface="Times New Roman" panose="02020603050405020304" pitchFamily="18" charset="0"/>
                <a:cs typeface="Times New Roman" panose="02020603050405020304" pitchFamily="18" charset="0"/>
              </a:rPr>
              <a:t>會在中國大陸上海市舉行第九次高層會談並簽署該</a:t>
            </a:r>
            <a:r>
              <a:rPr lang="zh-TW" altLang="zh-TW" sz="3200" b="1" dirty="0" smtClean="0">
                <a:latin typeface="Times New Roman" panose="02020603050405020304" pitchFamily="18" charset="0"/>
                <a:cs typeface="Times New Roman" panose="02020603050405020304" pitchFamily="18" charset="0"/>
              </a:rPr>
              <a:t>協議</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85622206"/>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85800" y="152400"/>
            <a:ext cx="7772400" cy="972344"/>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可轉讓提單</a:t>
            </a:r>
            <a:r>
              <a:rPr lang="en-US" altLang="zh-TW" sz="4000" b="1" dirty="0" smtClean="0">
                <a:solidFill>
                  <a:srgbClr val="003300"/>
                </a:solidFill>
                <a:latin typeface="Times New Roman" pitchFamily="18" charset="0"/>
              </a:rPr>
              <a:t>v.</a:t>
            </a:r>
            <a:r>
              <a:rPr lang="zh-TW" altLang="en-US" sz="4000" b="1" dirty="0" smtClean="0">
                <a:solidFill>
                  <a:srgbClr val="003300"/>
                </a:solidFill>
                <a:latin typeface="標楷體" pitchFamily="65" charset="-120"/>
                <a:ea typeface="標楷體" pitchFamily="65" charset="-120"/>
              </a:rPr>
              <a:t>不可轉讓提單</a:t>
            </a:r>
            <a:r>
              <a:rPr lang="zh-TW" altLang="en-US" sz="4000" dirty="0" smtClean="0">
                <a:solidFill>
                  <a:srgbClr val="003300"/>
                </a:solidFill>
              </a:rPr>
              <a:t> </a:t>
            </a:r>
            <a:endParaRPr lang="en-US" altLang="zh-TW" sz="4000" dirty="0" smtClean="0">
              <a:solidFill>
                <a:srgbClr val="003300"/>
              </a:solidFill>
            </a:endParaRPr>
          </a:p>
        </p:txBody>
      </p:sp>
      <p:sp>
        <p:nvSpPr>
          <p:cNvPr id="448515" name="Rectangle 3"/>
          <p:cNvSpPr>
            <a:spLocks noGrp="1" noChangeArrowheads="1"/>
          </p:cNvSpPr>
          <p:nvPr>
            <p:ph type="body" idx="1"/>
          </p:nvPr>
        </p:nvSpPr>
        <p:spPr>
          <a:xfrm>
            <a:off x="381000" y="1196752"/>
            <a:ext cx="8382000" cy="5356448"/>
          </a:xfrm>
        </p:spPr>
        <p:txBody>
          <a:bodyPr>
            <a:normAutofit/>
          </a:bodyPr>
          <a:lstStyle/>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可轉讓提單:海運提單具可轉讓(</a:t>
            </a:r>
            <a:r>
              <a:rPr lang="en-US" altLang="zh-TW" sz="2800" b="1" dirty="0" smtClean="0">
                <a:latin typeface="Times New Roman" panose="02020603050405020304" pitchFamily="18" charset="0"/>
                <a:ea typeface="標楷體" pitchFamily="65" charset="-120"/>
                <a:cs typeface="Times New Roman" panose="02020603050405020304" pitchFamily="18" charset="0"/>
              </a:rPr>
              <a:t>Negotiable)</a:t>
            </a:r>
            <a:r>
              <a:rPr lang="zh-TW" altLang="en-US" sz="2800" b="1" dirty="0" smtClean="0">
                <a:latin typeface="Times New Roman" panose="02020603050405020304" pitchFamily="18" charset="0"/>
                <a:ea typeface="標楷體" pitchFamily="65" charset="-120"/>
                <a:cs typeface="Times New Roman" panose="02020603050405020304" pitchFamily="18" charset="0"/>
              </a:rPr>
              <a:t>及物權證書之性質;因此</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其受貨人(</a:t>
            </a:r>
            <a:r>
              <a:rPr lang="en-US" altLang="zh-TW" sz="2800" b="1" dirty="0" smtClean="0">
                <a:latin typeface="Times New Roman" panose="02020603050405020304" pitchFamily="18" charset="0"/>
                <a:ea typeface="標楷體" pitchFamily="65" charset="-120"/>
                <a:cs typeface="Times New Roman" panose="02020603050405020304" pitchFamily="18" charset="0"/>
              </a:rPr>
              <a:t>Consignee)</a:t>
            </a:r>
            <a:r>
              <a:rPr lang="zh-TW" altLang="en-US" sz="2800" b="1" dirty="0" smtClean="0">
                <a:latin typeface="Times New Roman" panose="02020603050405020304" pitchFamily="18" charset="0"/>
                <a:ea typeface="標楷體" pitchFamily="65" charset="-120"/>
                <a:cs typeface="Times New Roman" panose="02020603050405020304" pitchFamily="18" charset="0"/>
              </a:rPr>
              <a:t>欄倘記載為</a:t>
            </a:r>
            <a:r>
              <a:rPr lang="en-US" altLang="zh-TW" sz="2800" b="1" dirty="0" smtClean="0">
                <a:latin typeface="Times New Roman" panose="02020603050405020304" pitchFamily="18" charset="0"/>
                <a:ea typeface="標楷體" pitchFamily="65" charset="-120"/>
                <a:cs typeface="Times New Roman" panose="02020603050405020304" pitchFamily="18" charset="0"/>
              </a:rPr>
              <a:t>”to the order”、 ”to the order of shipper”、 ”to the order of OO bank”…</a:t>
            </a:r>
            <a:r>
              <a:rPr lang="zh-TW" altLang="en-US" sz="2800" b="1" dirty="0" smtClean="0">
                <a:latin typeface="Times New Roman" panose="02020603050405020304" pitchFamily="18" charset="0"/>
                <a:ea typeface="標楷體" pitchFamily="65" charset="-120"/>
                <a:cs typeface="Times New Roman" panose="02020603050405020304" pitchFamily="18" charset="0"/>
              </a:rPr>
              <a:t>等時,此提單得經背書及交付,將貨物所有權移轉予被背書人(</a:t>
            </a:r>
            <a:r>
              <a:rPr lang="en-US" altLang="zh-TW" sz="2800" b="1" dirty="0" smtClean="0">
                <a:latin typeface="Times New Roman" panose="02020603050405020304" pitchFamily="18" charset="0"/>
                <a:ea typeface="標楷體" pitchFamily="65" charset="-120"/>
                <a:cs typeface="Times New Roman" panose="02020603050405020304" pitchFamily="18" charset="0"/>
              </a:rPr>
              <a:t>Endorsee). </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不可轉讓提單:倘託運人不擬轉讓提單時,則可於受貨人欄記載</a:t>
            </a:r>
            <a:r>
              <a:rPr lang="en-US" altLang="zh-TW" sz="2800" b="1" dirty="0" smtClean="0">
                <a:latin typeface="Times New Roman" panose="02020603050405020304" pitchFamily="18" charset="0"/>
                <a:ea typeface="標楷體" pitchFamily="65" charset="-120"/>
                <a:cs typeface="Times New Roman" panose="02020603050405020304" pitchFamily="18" charset="0"/>
              </a:rPr>
              <a:t>”to OO Bank”</a:t>
            </a:r>
            <a:r>
              <a:rPr lang="zh-TW" altLang="en-US" sz="2800" b="1" dirty="0" smtClean="0">
                <a:latin typeface="Times New Roman" panose="02020603050405020304" pitchFamily="18" charset="0"/>
                <a:ea typeface="標楷體" pitchFamily="65" charset="-120"/>
                <a:cs typeface="Times New Roman" panose="02020603050405020304" pitchFamily="18" charset="0"/>
              </a:rPr>
              <a:t>或</a:t>
            </a:r>
            <a:r>
              <a:rPr lang="en-US" altLang="zh-TW" sz="2800" b="1" dirty="0" smtClean="0">
                <a:latin typeface="Times New Roman" panose="02020603050405020304" pitchFamily="18" charset="0"/>
                <a:ea typeface="標楷體" pitchFamily="65" charset="-120"/>
                <a:cs typeface="Times New Roman" panose="02020603050405020304" pitchFamily="18" charset="0"/>
              </a:rPr>
              <a:t>”consigned to XX Co.”,</a:t>
            </a:r>
            <a:r>
              <a:rPr lang="zh-TW" altLang="en-US" sz="2800" b="1" dirty="0" smtClean="0">
                <a:latin typeface="Times New Roman" panose="02020603050405020304" pitchFamily="18" charset="0"/>
                <a:ea typeface="標楷體" pitchFamily="65" charset="-120"/>
                <a:cs typeface="Times New Roman" panose="02020603050405020304" pitchFamily="18" charset="0"/>
              </a:rPr>
              <a:t>則此時運送人僅能對此指名之受貨人放貨. </a:t>
            </a:r>
          </a:p>
        </p:txBody>
      </p:sp>
      <p:sp>
        <p:nvSpPr>
          <p:cNvPr id="44851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481B17DE-109B-4162-8D28-A35DF06A8378}" type="slidenum">
              <a:rPr kumimoji="0" lang="zh-TW" altLang="en-US" sz="1400" smtClean="0"/>
              <a:pPr eaLnBrk="1" hangingPunct="1"/>
              <a:t>450</a:t>
            </a:fld>
            <a:endParaRPr kumimoji="0" lang="en-US" altLang="zh-TW" sz="1400" smtClean="0"/>
          </a:p>
        </p:txBody>
      </p:sp>
    </p:spTree>
    <p:extLst>
      <p:ext uri="{BB962C8B-B14F-4D97-AF65-F5344CB8AC3E}">
        <p14:creationId xmlns:p14="http://schemas.microsoft.com/office/powerpoint/2010/main" xmlns="" val="2814421424"/>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Grp="1" noChangeAspect="1"/>
          </p:cNvGraphicFramePr>
          <p:nvPr>
            <p:ph/>
            <p:extLst>
              <p:ext uri="{D42A27DB-BD31-4B8C-83A1-F6EECF244321}">
                <p14:modId xmlns:p14="http://schemas.microsoft.com/office/powerpoint/2010/main" xmlns="" val="2152704558"/>
              </p:ext>
            </p:extLst>
          </p:nvPr>
        </p:nvGraphicFramePr>
        <p:xfrm>
          <a:off x="755576" y="776836"/>
          <a:ext cx="8086725" cy="6015038"/>
        </p:xfrm>
        <a:graphic>
          <a:graphicData uri="http://schemas.openxmlformats.org/presentationml/2006/ole">
            <p:oleObj spid="_x0000_s6208" name="文件" r:id="rId3" imgW="8605642" imgH="6401582" progId="Word.Document.8">
              <p:embed/>
            </p:oleObj>
          </a:graphicData>
        </a:graphic>
      </p:graphicFrame>
      <p:sp>
        <p:nvSpPr>
          <p:cNvPr id="3" name="投影片編號版面配置區 2"/>
          <p:cNvSpPr>
            <a:spLocks noGrp="1"/>
          </p:cNvSpPr>
          <p:nvPr>
            <p:ph type="sldNum" sz="quarter" idx="12"/>
          </p:nvPr>
        </p:nvSpPr>
        <p:spPr/>
        <p:txBody>
          <a:bodyPr/>
          <a:lstStyle/>
          <a:p>
            <a:pPr>
              <a:defRPr/>
            </a:pPr>
            <a:fld id="{49F8A244-63EC-4010-84F4-0885A46CEB84}" type="slidenum">
              <a:rPr lang="en-US" altLang="zh-TW" smtClean="0"/>
              <a:pPr>
                <a:defRPr/>
              </a:pPr>
              <a:t>451</a:t>
            </a:fld>
            <a:endParaRPr lang="en-US" altLang="zh-TW"/>
          </a:p>
        </p:txBody>
      </p:sp>
      <p:sp>
        <p:nvSpPr>
          <p:cNvPr id="4" name="橢圓 3"/>
          <p:cNvSpPr/>
          <p:nvPr/>
        </p:nvSpPr>
        <p:spPr>
          <a:xfrm>
            <a:off x="539552" y="1484784"/>
            <a:ext cx="172819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向右箭號 4"/>
          <p:cNvSpPr/>
          <p:nvPr/>
        </p:nvSpPr>
        <p:spPr>
          <a:xfrm>
            <a:off x="6300192" y="6093296"/>
            <a:ext cx="864096"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230489737"/>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投影片編號版面配置區 5"/>
          <p:cNvSpPr>
            <a:spLocks noGrp="1"/>
          </p:cNvSpPr>
          <p:nvPr>
            <p:ph type="sldNum" sz="quarter" idx="12"/>
          </p:nvPr>
        </p:nvSpPr>
        <p:spPr>
          <a:noFill/>
        </p:spPr>
        <p:txBody>
          <a:bodyPr/>
          <a:lstStyle/>
          <a:p>
            <a:fld id="{4186A4DA-F429-4C9E-A1C8-9610C7C195F7}" type="slidenum">
              <a:rPr lang="en-US" altLang="zh-TW" smtClean="0"/>
              <a:pPr/>
              <a:t>452</a:t>
            </a:fld>
            <a:endParaRPr lang="en-US" altLang="zh-TW" smtClean="0"/>
          </a:p>
        </p:txBody>
      </p:sp>
      <p:sp>
        <p:nvSpPr>
          <p:cNvPr id="444419" name="Rectangle 2"/>
          <p:cNvSpPr>
            <a:spLocks noGrp="1" noChangeArrowheads="1"/>
          </p:cNvSpPr>
          <p:nvPr>
            <p:ph type="title"/>
          </p:nvPr>
        </p:nvSpPr>
        <p:spPr/>
        <p:txBody>
          <a:bodyPr>
            <a:normAutofit/>
          </a:bodyPr>
          <a:lstStyle/>
          <a:p>
            <a:pPr eaLnBrk="1" hangingPunct="1"/>
            <a:r>
              <a:rPr lang="zh-TW" altLang="en-US" sz="4000" b="1" dirty="0" smtClean="0">
                <a:latin typeface="Times New Roman" pitchFamily="18" charset="0"/>
                <a:ea typeface="標楷體" pitchFamily="65" charset="-120"/>
              </a:rPr>
              <a:t>提單受貨人(</a:t>
            </a:r>
            <a:r>
              <a:rPr lang="en-US" altLang="zh-TW" sz="4000" b="1" dirty="0" smtClean="0">
                <a:latin typeface="Times New Roman" pitchFamily="18" charset="0"/>
                <a:ea typeface="標楷體" pitchFamily="65" charset="-120"/>
              </a:rPr>
              <a:t>consignee)</a:t>
            </a:r>
            <a:r>
              <a:rPr lang="zh-TW" altLang="en-US" sz="4000" b="1" dirty="0" smtClean="0">
                <a:latin typeface="Times New Roman" pitchFamily="18" charset="0"/>
                <a:ea typeface="標楷體" pitchFamily="65" charset="-120"/>
              </a:rPr>
              <a:t>之記載</a:t>
            </a:r>
          </a:p>
        </p:txBody>
      </p:sp>
      <p:sp>
        <p:nvSpPr>
          <p:cNvPr id="444420" name="Rectangle 3"/>
          <p:cNvSpPr>
            <a:spLocks noGrp="1" noChangeArrowheads="1"/>
          </p:cNvSpPr>
          <p:nvPr>
            <p:ph type="body" idx="1"/>
          </p:nvPr>
        </p:nvSpPr>
        <p:spPr>
          <a:xfrm>
            <a:off x="0" y="1340769"/>
            <a:ext cx="9144000" cy="5517232"/>
          </a:xfrm>
        </p:spPr>
        <p:txBody>
          <a:bodyPr>
            <a:normAutofit/>
          </a:bodyPr>
          <a:lstStyle/>
          <a:p>
            <a:pPr eaLnBrk="1" hangingPunct="1">
              <a:lnSpc>
                <a:spcPct val="90000"/>
              </a:lnSpc>
            </a:pPr>
            <a:r>
              <a:rPr lang="zh-TW" altLang="en-US" sz="3200" b="1" dirty="0" smtClean="0">
                <a:latin typeface="Times New Roman" pitchFamily="18" charset="0"/>
                <a:ea typeface="標楷體" pitchFamily="65" charset="-120"/>
              </a:rPr>
              <a:t>轉讓式:</a:t>
            </a:r>
            <a:r>
              <a:rPr lang="en-US" altLang="zh-TW" sz="3200" b="1" dirty="0" smtClean="0">
                <a:latin typeface="Times New Roman" pitchFamily="18" charset="0"/>
                <a:ea typeface="標楷體" pitchFamily="65" charset="-120"/>
              </a:rPr>
              <a:t>to the order of</a:t>
            </a:r>
          </a:p>
          <a:p>
            <a:pPr eaLnBrk="1" hangingPunct="1">
              <a:lnSpc>
                <a:spcPct val="90000"/>
              </a:lnSpc>
              <a:buFontTx/>
              <a:buNone/>
            </a:pPr>
            <a:r>
              <a:rPr lang="en-US" altLang="zh-TW" sz="3200" b="1" dirty="0" smtClean="0">
                <a:latin typeface="Times New Roman" pitchFamily="18" charset="0"/>
                <a:ea typeface="標楷體" pitchFamily="65" charset="-120"/>
              </a:rPr>
              <a:t>                 to the order of shipper</a:t>
            </a:r>
          </a:p>
          <a:p>
            <a:pPr eaLnBrk="1" hangingPunct="1">
              <a:lnSpc>
                <a:spcPct val="90000"/>
              </a:lnSpc>
              <a:buFontTx/>
              <a:buNone/>
            </a:pPr>
            <a:r>
              <a:rPr lang="en-US" altLang="zh-TW" sz="3200" b="1" dirty="0" smtClean="0">
                <a:solidFill>
                  <a:srgbClr val="FF0000"/>
                </a:solidFill>
                <a:latin typeface="Times New Roman" pitchFamily="18" charset="0"/>
                <a:ea typeface="標楷體" pitchFamily="65" charset="-120"/>
              </a:rPr>
              <a:t>                 (</a:t>
            </a:r>
            <a:r>
              <a:rPr lang="zh-TW" altLang="en-US" sz="3200" b="1" dirty="0" smtClean="0">
                <a:solidFill>
                  <a:srgbClr val="FF0000"/>
                </a:solidFill>
                <a:latin typeface="Times New Roman" pitchFamily="18" charset="0"/>
                <a:ea typeface="標楷體" pitchFamily="65" charset="-120"/>
              </a:rPr>
              <a:t>前述兩者</a:t>
            </a:r>
            <a:r>
              <a:rPr lang="en-US" altLang="zh-TW" sz="3200" b="1" dirty="0" smtClean="0">
                <a:solidFill>
                  <a:srgbClr val="FF0000"/>
                </a:solidFill>
                <a:latin typeface="Times New Roman" pitchFamily="18" charset="0"/>
                <a:ea typeface="標楷體" pitchFamily="65" charset="-120"/>
              </a:rPr>
              <a:t>,</a:t>
            </a:r>
            <a:r>
              <a:rPr lang="zh-TW" altLang="en-US" sz="3200" b="1" dirty="0" smtClean="0">
                <a:solidFill>
                  <a:srgbClr val="FF0000"/>
                </a:solidFill>
                <a:latin typeface="Times New Roman" pitchFamily="18" charset="0"/>
                <a:ea typeface="標楷體" pitchFamily="65" charset="-120"/>
              </a:rPr>
              <a:t>須由發貨人空白背書</a:t>
            </a:r>
            <a:r>
              <a:rPr lang="en-US" altLang="zh-TW" sz="3200" b="1" dirty="0" smtClean="0">
                <a:solidFill>
                  <a:srgbClr val="FF0000"/>
                </a:solidFill>
                <a:latin typeface="Times New Roman" pitchFamily="18" charset="0"/>
                <a:ea typeface="標楷體" pitchFamily="65" charset="-120"/>
              </a:rPr>
              <a:t>)</a:t>
            </a:r>
          </a:p>
          <a:p>
            <a:pPr eaLnBrk="1" hangingPunct="1">
              <a:lnSpc>
                <a:spcPct val="90000"/>
              </a:lnSpc>
              <a:buFontTx/>
              <a:buNone/>
            </a:pPr>
            <a:r>
              <a:rPr lang="en-US" altLang="zh-TW" sz="3200" b="1" dirty="0" smtClean="0">
                <a:latin typeface="Times New Roman" pitchFamily="18" charset="0"/>
                <a:ea typeface="標楷體" pitchFamily="65" charset="-120"/>
              </a:rPr>
              <a:t>                 to the order of OO Bank</a:t>
            </a:r>
          </a:p>
          <a:p>
            <a:pPr eaLnBrk="1" hangingPunct="1">
              <a:lnSpc>
                <a:spcPct val="90000"/>
              </a:lnSpc>
              <a:buFontTx/>
              <a:buNone/>
            </a:pPr>
            <a:r>
              <a:rPr lang="en-US" altLang="zh-TW" sz="3200" b="1" dirty="0" smtClean="0">
                <a:latin typeface="Times New Roman" pitchFamily="18" charset="0"/>
                <a:ea typeface="標楷體" pitchFamily="65" charset="-120"/>
              </a:rPr>
              <a:t>                 to the order of XX Co., Ltd.</a:t>
            </a:r>
          </a:p>
          <a:p>
            <a:pPr eaLnBrk="1" hangingPunct="1">
              <a:lnSpc>
                <a:spcPct val="90000"/>
              </a:lnSpc>
            </a:pPr>
            <a:r>
              <a:rPr lang="zh-TW" altLang="en-US" sz="3200" b="1" dirty="0" smtClean="0">
                <a:latin typeface="Times New Roman" pitchFamily="18" charset="0"/>
                <a:ea typeface="標楷體" pitchFamily="65" charset="-120"/>
              </a:rPr>
              <a:t>直接式: </a:t>
            </a:r>
            <a:r>
              <a:rPr lang="en-US" altLang="zh-TW" sz="3200" b="1" dirty="0" smtClean="0">
                <a:latin typeface="Times New Roman" pitchFamily="18" charset="0"/>
                <a:ea typeface="標楷體" pitchFamily="65" charset="-120"/>
              </a:rPr>
              <a:t>to OO Bank</a:t>
            </a:r>
          </a:p>
          <a:p>
            <a:pPr eaLnBrk="1" hangingPunct="1">
              <a:lnSpc>
                <a:spcPct val="90000"/>
              </a:lnSpc>
              <a:buFontTx/>
              <a:buNone/>
            </a:pPr>
            <a:r>
              <a:rPr lang="en-US" altLang="zh-TW" sz="3200" b="1" dirty="0" smtClean="0">
                <a:latin typeface="Times New Roman" pitchFamily="18" charset="0"/>
                <a:ea typeface="標楷體" pitchFamily="65" charset="-120"/>
              </a:rPr>
              <a:t>                  to XX Co., Ltd.</a:t>
            </a:r>
          </a:p>
        </p:txBody>
      </p:sp>
    </p:spTree>
    <p:extLst>
      <p:ext uri="{BB962C8B-B14F-4D97-AF65-F5344CB8AC3E}">
        <p14:creationId xmlns:p14="http://schemas.microsoft.com/office/powerpoint/2010/main" xmlns="" val="2273181635"/>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09600" y="152400"/>
            <a:ext cx="7772400" cy="914400"/>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清潔提單</a:t>
            </a:r>
            <a:r>
              <a:rPr lang="en-US" altLang="zh-TW" sz="4000" b="1" dirty="0" smtClean="0">
                <a:solidFill>
                  <a:srgbClr val="003300"/>
                </a:solidFill>
              </a:rPr>
              <a:t>v.</a:t>
            </a:r>
            <a:r>
              <a:rPr lang="zh-TW" altLang="en-US" sz="4000" b="1" dirty="0" smtClean="0">
                <a:solidFill>
                  <a:srgbClr val="003300"/>
                </a:solidFill>
                <a:latin typeface="標楷體" pitchFamily="65" charset="-120"/>
                <a:ea typeface="標楷體" pitchFamily="65" charset="-120"/>
              </a:rPr>
              <a:t>不潔運送單據</a:t>
            </a:r>
            <a:r>
              <a:rPr lang="zh-TW" altLang="en-US" sz="4000" dirty="0" smtClean="0">
                <a:solidFill>
                  <a:srgbClr val="003300"/>
                </a:solidFill>
              </a:rPr>
              <a:t> </a:t>
            </a:r>
            <a:endParaRPr lang="en-US" altLang="zh-TW" sz="4000" dirty="0" smtClean="0">
              <a:solidFill>
                <a:srgbClr val="003300"/>
              </a:solidFill>
            </a:endParaRPr>
          </a:p>
        </p:txBody>
      </p:sp>
      <p:sp>
        <p:nvSpPr>
          <p:cNvPr id="452611" name="Rectangle 3"/>
          <p:cNvSpPr>
            <a:spLocks noGrp="1" noChangeArrowheads="1"/>
          </p:cNvSpPr>
          <p:nvPr>
            <p:ph type="body" idx="1"/>
          </p:nvPr>
        </p:nvSpPr>
        <p:spPr>
          <a:xfrm>
            <a:off x="304800" y="1196752"/>
            <a:ext cx="8610600" cy="5356448"/>
          </a:xfrm>
        </p:spPr>
        <p:txBody>
          <a:bodyPr>
            <a:normAutofit/>
          </a:bodyPr>
          <a:lstStyle/>
          <a:p>
            <a:pPr eaLnBrk="1" hangingPunct="1"/>
            <a:r>
              <a:rPr lang="zh-TW" altLang="en-US" sz="3200" b="1" dirty="0" smtClean="0">
                <a:latin typeface="標楷體" pitchFamily="65" charset="-120"/>
                <a:ea typeface="標楷體" pitchFamily="65" charset="-120"/>
              </a:rPr>
              <a:t>清潔提單</a:t>
            </a:r>
            <a:r>
              <a:rPr lang="zh-TW" altLang="en-US" sz="3200" b="1" dirty="0" smtClean="0">
                <a:ea typeface="標楷體" pitchFamily="65" charset="-120"/>
              </a:rPr>
              <a:t>(</a:t>
            </a:r>
            <a:r>
              <a:rPr lang="en-US" altLang="zh-TW" sz="3200" b="1" dirty="0" smtClean="0">
                <a:ea typeface="標楷體" pitchFamily="65" charset="-120"/>
              </a:rPr>
              <a:t>Clean B/L)</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所謂</a:t>
            </a:r>
            <a:r>
              <a:rPr lang="zh-TW" altLang="en-US" sz="3200" b="1" dirty="0" smtClean="0">
                <a:latin typeface="細明體" pitchFamily="49" charset="-120"/>
                <a:ea typeface="細明體" pitchFamily="49" charset="-120"/>
              </a:rPr>
              <a:t>「</a:t>
            </a:r>
            <a:r>
              <a:rPr lang="zh-TW" altLang="en-US" sz="3200" b="1" dirty="0" smtClean="0">
                <a:latin typeface="標楷體" pitchFamily="65" charset="-120"/>
                <a:ea typeface="標楷體" pitchFamily="65" charset="-120"/>
              </a:rPr>
              <a:t>清潔提單</a:t>
            </a:r>
            <a:r>
              <a:rPr lang="zh-TW" altLang="en-US" sz="3200" b="1" dirty="0" smtClean="0">
                <a:latin typeface="細明體" pitchFamily="49" charset="-120"/>
                <a:ea typeface="細明體" pitchFamily="49" charset="-120"/>
              </a:rPr>
              <a:t>」</a:t>
            </a:r>
            <a:r>
              <a:rPr lang="zh-TW" altLang="en-US" sz="3200" b="1" dirty="0" smtClean="0">
                <a:latin typeface="標楷體" pitchFamily="65" charset="-120"/>
                <a:ea typeface="標楷體" pitchFamily="65" charset="-120"/>
              </a:rPr>
              <a:t>係指未載有明示貨物或包裝有瑕疵之條款或註記之運送單據.</a:t>
            </a:r>
            <a:r>
              <a:rPr lang="zh-TW" altLang="en-US" sz="3200" b="1" dirty="0" smtClean="0"/>
              <a:t> </a:t>
            </a:r>
          </a:p>
          <a:p>
            <a:pPr eaLnBrk="1" hangingPunct="1"/>
            <a:r>
              <a:rPr lang="zh-TW" altLang="en-US" sz="3200" b="1" dirty="0" smtClean="0">
                <a:latin typeface="標楷體" pitchFamily="65" charset="-120"/>
                <a:ea typeface="標楷體" pitchFamily="65" charset="-120"/>
              </a:rPr>
              <a:t>不潔運送單據</a:t>
            </a:r>
            <a:r>
              <a:rPr lang="zh-TW" altLang="en-US" sz="3200" b="1" dirty="0" smtClean="0">
                <a:ea typeface="標楷體" pitchFamily="65" charset="-120"/>
              </a:rPr>
              <a:t>(</a:t>
            </a:r>
            <a:r>
              <a:rPr lang="en-US" altLang="zh-TW" sz="3200" b="1" dirty="0" smtClean="0">
                <a:ea typeface="標楷體" pitchFamily="65" charset="-120"/>
              </a:rPr>
              <a:t>Unclean B/</a:t>
            </a:r>
            <a:r>
              <a:rPr lang="en-US" altLang="zh-TW" sz="3200" b="1" dirty="0" err="1" smtClean="0">
                <a:ea typeface="標楷體" pitchFamily="65" charset="-120"/>
              </a:rPr>
              <a:t>L</a:t>
            </a:r>
            <a:r>
              <a:rPr lang="en-US" altLang="zh-TW" sz="3200" b="1" dirty="0" err="1" smtClean="0">
                <a:latin typeface="標楷體" pitchFamily="65" charset="-120"/>
                <a:ea typeface="標楷體" pitchFamily="65" charset="-120"/>
              </a:rPr>
              <a:t>；</a:t>
            </a:r>
            <a:r>
              <a:rPr lang="en-US" altLang="zh-TW" sz="3200" b="1" dirty="0" err="1" smtClean="0">
                <a:ea typeface="標楷體" pitchFamily="65" charset="-120"/>
              </a:rPr>
              <a:t>Foul</a:t>
            </a:r>
            <a:r>
              <a:rPr lang="en-US" altLang="zh-TW" sz="3200" b="1" dirty="0" smtClean="0">
                <a:ea typeface="標楷體" pitchFamily="65" charset="-120"/>
              </a:rPr>
              <a:t> B/L)</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倘提單載有此類註記,諸如</a:t>
            </a:r>
            <a:r>
              <a:rPr lang="zh-TW" altLang="en-US" sz="3200" b="1" dirty="0" smtClean="0">
                <a:latin typeface="細明體" pitchFamily="49" charset="-120"/>
                <a:ea typeface="細明體" pitchFamily="49" charset="-120"/>
              </a:rPr>
              <a:t>：</a:t>
            </a:r>
            <a:r>
              <a:rPr lang="en-US" altLang="zh-TW" sz="3200" b="1" dirty="0" smtClean="0">
                <a:ea typeface="細明體" pitchFamily="49" charset="-120"/>
              </a:rPr>
              <a:t>”Goods has been rust”</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或</a:t>
            </a:r>
            <a:r>
              <a:rPr lang="en-US" altLang="zh-TW" sz="3200" b="1" dirty="0" smtClean="0">
                <a:ea typeface="標楷體" pitchFamily="65" charset="-120"/>
              </a:rPr>
              <a:t>”In second hand cases”</a:t>
            </a:r>
            <a:r>
              <a:rPr lang="zh-TW" altLang="en-US" sz="3200" b="1" dirty="0" smtClean="0">
                <a:latin typeface="標楷體" pitchFamily="65" charset="-120"/>
                <a:ea typeface="標楷體" pitchFamily="65" charset="-120"/>
              </a:rPr>
              <a:t>等,則為不清潔提單.</a:t>
            </a:r>
            <a:endParaRPr lang="zh-TW" altLang="en-US" sz="3200" b="1" dirty="0" smtClean="0"/>
          </a:p>
          <a:p>
            <a:pPr eaLnBrk="1" hangingPunct="1"/>
            <a:r>
              <a:rPr lang="zh-TW" altLang="en-US" sz="3200" b="1" dirty="0" smtClean="0">
                <a:latin typeface="標楷體" pitchFamily="65" charset="-120"/>
                <a:ea typeface="標楷體" pitchFamily="65" charset="-120"/>
              </a:rPr>
              <a:t>依據信用狀統一慣例之規定,除信用狀明示得接受,否則銀行僅接受清潔運送單據.</a:t>
            </a:r>
            <a:r>
              <a:rPr lang="zh-TW" altLang="en-US" sz="3200" b="1" dirty="0" smtClean="0"/>
              <a:t> </a:t>
            </a:r>
          </a:p>
        </p:txBody>
      </p:sp>
      <p:sp>
        <p:nvSpPr>
          <p:cNvPr id="45261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7A17890-69FF-43B1-B652-1A1E88F9CE28}" type="slidenum">
              <a:rPr kumimoji="0" lang="zh-TW" altLang="en-US" sz="1400" smtClean="0"/>
              <a:pPr eaLnBrk="1" hangingPunct="1"/>
              <a:t>453</a:t>
            </a:fld>
            <a:endParaRPr kumimoji="0" lang="en-US" altLang="zh-TW" sz="1400" smtClean="0"/>
          </a:p>
        </p:txBody>
      </p:sp>
    </p:spTree>
    <p:extLst>
      <p:ext uri="{BB962C8B-B14F-4D97-AF65-F5344CB8AC3E}">
        <p14:creationId xmlns:p14="http://schemas.microsoft.com/office/powerpoint/2010/main" xmlns="" val="2006281408"/>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003300"/>
                </a:solidFill>
              </a:rPr>
              <a:t>直達</a:t>
            </a:r>
            <a:r>
              <a:rPr lang="zh-TW" altLang="zh-TW" sz="4000" b="1" dirty="0" smtClean="0">
                <a:solidFill>
                  <a:srgbClr val="003300"/>
                </a:solidFill>
              </a:rPr>
              <a:t>提單</a:t>
            </a:r>
            <a:r>
              <a:rPr lang="en-US" altLang="zh-TW" sz="4000" b="1" dirty="0" smtClean="0">
                <a:solidFill>
                  <a:srgbClr val="003300"/>
                </a:solidFill>
              </a:rPr>
              <a:t> v. </a:t>
            </a:r>
            <a:r>
              <a:rPr lang="zh-TW" altLang="zh-TW" sz="4000" b="1" dirty="0" smtClean="0">
                <a:solidFill>
                  <a:srgbClr val="003300"/>
                </a:solidFill>
              </a:rPr>
              <a:t>聯運</a:t>
            </a:r>
            <a:r>
              <a:rPr lang="zh-TW" altLang="zh-TW" sz="4000" b="1" dirty="0">
                <a:solidFill>
                  <a:srgbClr val="003300"/>
                </a:solidFill>
              </a:rPr>
              <a:t>提單</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454</a:t>
            </a:fld>
            <a:endParaRPr lang="zh-TW" altLang="en-US"/>
          </a:p>
        </p:txBody>
      </p:sp>
      <p:sp>
        <p:nvSpPr>
          <p:cNvPr id="4" name="內容版面配置區 3"/>
          <p:cNvSpPr>
            <a:spLocks noGrp="1"/>
          </p:cNvSpPr>
          <p:nvPr>
            <p:ph sz="quarter" idx="1"/>
          </p:nvPr>
        </p:nvSpPr>
        <p:spPr>
          <a:xfrm>
            <a:off x="251520" y="1219200"/>
            <a:ext cx="8712968" cy="4937760"/>
          </a:xfrm>
        </p:spPr>
        <p:txBody>
          <a:bodyPr>
            <a:normAutofit/>
          </a:bodyPr>
          <a:lstStyle/>
          <a:p>
            <a:r>
              <a:rPr lang="zh-TW" altLang="zh-TW" sz="3200" b="1" dirty="0"/>
              <a:t>直達提單</a:t>
            </a:r>
            <a:r>
              <a:rPr lang="en-US" altLang="zh-TW" sz="3200" b="1" dirty="0"/>
              <a:t>(Direct B/L)</a:t>
            </a:r>
            <a:r>
              <a:rPr lang="zh-TW" altLang="zh-TW" sz="3200" b="1" dirty="0"/>
              <a:t>：由同一船舶自裝船港直接運往目的地，收貨即交貨之運送人均為同一船公司的</a:t>
            </a:r>
            <a:r>
              <a:rPr lang="zh-TW" altLang="zh-TW" sz="3200" b="1" dirty="0" smtClean="0"/>
              <a:t>提單</a:t>
            </a:r>
            <a:endParaRPr lang="en-US" altLang="zh-TW" sz="3200" b="1" dirty="0" smtClean="0"/>
          </a:p>
          <a:p>
            <a:r>
              <a:rPr lang="zh-TW" altLang="zh-TW" sz="3200" b="1" dirty="0"/>
              <a:t>聯運提單</a:t>
            </a:r>
            <a:r>
              <a:rPr lang="en-US" altLang="zh-TW" sz="3200" b="1" dirty="0"/>
              <a:t>(Through B/L)</a:t>
            </a:r>
            <a:r>
              <a:rPr lang="zh-TW" altLang="zh-TW" sz="3200" b="1" dirty="0"/>
              <a:t>：聯運提單係由二個以上之運送人負責運送並由第一運送人簽發涵蓋運送全程之提單，在進口地提領貨物亦憑第一運送人簽發之提單；負責接續運送之運送人所經營之運送任務得為相同運送方式，並不一定須為不同之運送方式</a:t>
            </a:r>
            <a:endParaRPr lang="zh-TW" altLang="en-US" sz="3200" b="1" dirty="0"/>
          </a:p>
        </p:txBody>
      </p:sp>
    </p:spTree>
    <p:extLst>
      <p:ext uri="{BB962C8B-B14F-4D97-AF65-F5344CB8AC3E}">
        <p14:creationId xmlns:p14="http://schemas.microsoft.com/office/powerpoint/2010/main" xmlns="" val="229804079"/>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標題 1"/>
          <p:cNvSpPr>
            <a:spLocks noGrp="1"/>
          </p:cNvSpPr>
          <p:nvPr>
            <p:ph type="title"/>
          </p:nvPr>
        </p:nvSpPr>
        <p:spPr/>
        <p:txBody>
          <a:bodyPr/>
          <a:lstStyle/>
          <a:p>
            <a:r>
              <a:rPr lang="zh-TW" altLang="zh-TW" sz="4000" b="1" dirty="0" smtClean="0">
                <a:latin typeface="Times New Roman" pitchFamily="18" charset="0"/>
                <a:ea typeface="標楷體" pitchFamily="65" charset="-120"/>
                <a:cs typeface="Times New Roman" pitchFamily="18" charset="0"/>
              </a:rPr>
              <a:t>複合</a:t>
            </a:r>
            <a:r>
              <a:rPr lang="en-US" altLang="zh-TW" sz="4000" b="1" dirty="0" smtClean="0">
                <a:latin typeface="Times New Roman" pitchFamily="18" charset="0"/>
                <a:ea typeface="標楷體" pitchFamily="65" charset="-120"/>
                <a:cs typeface="Times New Roman" pitchFamily="18" charset="0"/>
              </a:rPr>
              <a:t>/</a:t>
            </a:r>
            <a:r>
              <a:rPr lang="zh-TW" altLang="zh-TW" sz="4000" b="1" dirty="0" smtClean="0">
                <a:latin typeface="Times New Roman" pitchFamily="18" charset="0"/>
                <a:ea typeface="標楷體" pitchFamily="65" charset="-120"/>
                <a:cs typeface="Times New Roman" pitchFamily="18" charset="0"/>
              </a:rPr>
              <a:t>聯合運送單據之定義</a:t>
            </a:r>
            <a:endParaRPr lang="zh-TW" altLang="en-US" sz="4000" b="1" dirty="0" smtClean="0">
              <a:latin typeface="Times New Roman" pitchFamily="18" charset="0"/>
              <a:ea typeface="標楷體" pitchFamily="65" charset="-120"/>
              <a:cs typeface="Times New Roman" pitchFamily="18" charset="0"/>
            </a:endParaRPr>
          </a:p>
        </p:txBody>
      </p:sp>
      <p:sp>
        <p:nvSpPr>
          <p:cNvPr id="480259" name="內容版面配置區 2"/>
          <p:cNvSpPr>
            <a:spLocks noGrp="1"/>
          </p:cNvSpPr>
          <p:nvPr>
            <p:ph idx="1"/>
          </p:nvPr>
        </p:nvSpPr>
        <p:spPr/>
        <p:txBody>
          <a:bodyPr>
            <a:normAutofit lnSpcReduction="10000"/>
          </a:bodyPr>
          <a:lstStyle/>
          <a:p>
            <a:r>
              <a:rPr lang="zh-TW" altLang="en-US" sz="3200" b="1" dirty="0" smtClean="0">
                <a:latin typeface="Times New Roman" pitchFamily="18" charset="0"/>
                <a:ea typeface="標楷體" pitchFamily="65" charset="-120"/>
                <a:cs typeface="Times New Roman" pitchFamily="18" charset="0"/>
              </a:rPr>
              <a:t>依據</a:t>
            </a:r>
            <a:r>
              <a:rPr lang="en-US" altLang="zh-TW" sz="3200" b="1" dirty="0" smtClean="0">
                <a:latin typeface="Times New Roman" pitchFamily="18" charset="0"/>
                <a:ea typeface="標楷體" pitchFamily="65" charset="-120"/>
                <a:cs typeface="Times New Roman" pitchFamily="18" charset="0"/>
              </a:rPr>
              <a:t>UCP600</a:t>
            </a:r>
            <a:r>
              <a:rPr lang="zh-TW" altLang="en-US" sz="3200" b="1" dirty="0" smtClean="0">
                <a:latin typeface="Times New Roman" pitchFamily="18" charset="0"/>
                <a:ea typeface="標楷體" pitchFamily="65" charset="-120"/>
                <a:cs typeface="Times New Roman" pitchFamily="18" charset="0"/>
              </a:rPr>
              <a:t>第</a:t>
            </a:r>
            <a:r>
              <a:rPr lang="en-US" altLang="zh-TW" sz="3200" b="1" dirty="0" smtClean="0">
                <a:latin typeface="Times New Roman" pitchFamily="18" charset="0"/>
                <a:ea typeface="標楷體" pitchFamily="65" charset="-120"/>
                <a:cs typeface="Times New Roman" pitchFamily="18" charset="0"/>
              </a:rPr>
              <a:t>19</a:t>
            </a:r>
            <a:r>
              <a:rPr lang="zh-TW" altLang="en-US" sz="3200" b="1" dirty="0" smtClean="0">
                <a:latin typeface="Times New Roman" pitchFamily="18" charset="0"/>
                <a:ea typeface="標楷體" pitchFamily="65" charset="-120"/>
                <a:cs typeface="Times New Roman" pitchFamily="18" charset="0"/>
              </a:rPr>
              <a:t>條</a:t>
            </a:r>
            <a:r>
              <a:rPr lang="en-US" altLang="zh-TW" sz="3200" b="1" dirty="0" smtClean="0">
                <a:latin typeface="Times New Roman" pitchFamily="18" charset="0"/>
                <a:ea typeface="標楷體" pitchFamily="65" charset="-120"/>
                <a:cs typeface="Times New Roman" pitchFamily="18" charset="0"/>
              </a:rPr>
              <a:t>a</a:t>
            </a:r>
            <a:r>
              <a:rPr lang="zh-TW" altLang="en-US" sz="3200" b="1" dirty="0" smtClean="0">
                <a:latin typeface="Times New Roman" pitchFamily="18" charset="0"/>
                <a:ea typeface="標楷體" pitchFamily="65" charset="-120"/>
                <a:cs typeface="Times New Roman" pitchFamily="18" charset="0"/>
              </a:rPr>
              <a:t>項之規定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涵蓋至少兩種不同運送方式之運送單據</a:t>
            </a:r>
            <a:r>
              <a:rPr lang="en-US" altLang="zh-TW" sz="3200" b="1" dirty="0" smtClean="0">
                <a:latin typeface="Times New Roman" pitchFamily="18" charset="0"/>
                <a:ea typeface="標楷體" pitchFamily="65" charset="-120"/>
                <a:cs typeface="Times New Roman" pitchFamily="18" charset="0"/>
              </a:rPr>
              <a:t>.</a:t>
            </a:r>
          </a:p>
          <a:p>
            <a:r>
              <a:rPr lang="zh-TW" altLang="en-US" sz="3200" b="1" dirty="0" smtClean="0">
                <a:latin typeface="Times New Roman" pitchFamily="18" charset="0"/>
                <a:ea typeface="標楷體" pitchFamily="65" charset="-120"/>
                <a:cs typeface="Times New Roman" pitchFamily="18" charset="0"/>
              </a:rPr>
              <a:t>而依據</a:t>
            </a:r>
            <a:r>
              <a:rPr lang="en-US" altLang="zh-TW" sz="3200" b="1" dirty="0" smtClean="0">
                <a:latin typeface="Times New Roman" pitchFamily="18" charset="0"/>
                <a:ea typeface="標楷體" pitchFamily="65" charset="-120"/>
                <a:cs typeface="Times New Roman" pitchFamily="18" charset="0"/>
              </a:rPr>
              <a:t>ISBP</a:t>
            </a:r>
            <a:r>
              <a:rPr lang="zh-TW" altLang="en-US" sz="3200" b="1" dirty="0" smtClean="0">
                <a:latin typeface="Times New Roman" pitchFamily="18" charset="0"/>
                <a:ea typeface="標楷體" pitchFamily="65" charset="-120"/>
                <a:cs typeface="Times New Roman" pitchFamily="18" charset="0"/>
              </a:rPr>
              <a:t> </a:t>
            </a:r>
            <a:r>
              <a:rPr lang="en-US" altLang="zh-TW" sz="3200" b="1" dirty="0" smtClean="0">
                <a:latin typeface="Times New Roman" pitchFamily="18" charset="0"/>
                <a:ea typeface="標楷體" pitchFamily="65" charset="-120"/>
                <a:cs typeface="Times New Roman" pitchFamily="18" charset="0"/>
              </a:rPr>
              <a:t>745 paragraph</a:t>
            </a:r>
            <a:r>
              <a:rPr lang="zh-TW" altLang="en-US" sz="3200" b="1" dirty="0" smtClean="0">
                <a:latin typeface="Times New Roman" pitchFamily="18" charset="0"/>
                <a:ea typeface="標楷體" pitchFamily="65" charset="-120"/>
                <a:cs typeface="Times New Roman" pitchFamily="18" charset="0"/>
              </a:rPr>
              <a:t> </a:t>
            </a:r>
            <a:r>
              <a:rPr lang="en-US" altLang="zh-TW" sz="3200" b="1" dirty="0" smtClean="0">
                <a:latin typeface="Times New Roman" pitchFamily="18" charset="0"/>
                <a:ea typeface="標楷體" pitchFamily="65" charset="-120"/>
                <a:cs typeface="Times New Roman" pitchFamily="18" charset="0"/>
              </a:rPr>
              <a:t>D2)</a:t>
            </a:r>
            <a:r>
              <a:rPr lang="zh-TW" altLang="en-US" sz="3200" b="1" dirty="0" smtClean="0">
                <a:latin typeface="Times New Roman" pitchFamily="18" charset="0"/>
                <a:ea typeface="標楷體" pitchFamily="65" charset="-120"/>
                <a:cs typeface="Times New Roman" pitchFamily="18" charset="0"/>
              </a:rPr>
              <a:t>之實務補充</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本出版物內所使用</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複合運送單據</a:t>
            </a:r>
            <a:r>
              <a:rPr lang="en-US" altLang="zh-TW" sz="3200" b="1" dirty="0" smtClean="0">
                <a:latin typeface="Times New Roman" pitchFamily="18" charset="0"/>
                <a:ea typeface="標楷體" pitchFamily="65" charset="-120"/>
                <a:cs typeface="Times New Roman" pitchFamily="18" charset="0"/>
              </a:rPr>
              <a:t>(Multimodal transport document)”</a:t>
            </a:r>
            <a:r>
              <a:rPr lang="zh-TW" altLang="zh-TW" sz="3200" b="1" dirty="0" smtClean="0">
                <a:latin typeface="Times New Roman" pitchFamily="18" charset="0"/>
                <a:ea typeface="標楷體" pitchFamily="65" charset="-120"/>
                <a:cs typeface="Times New Roman" pitchFamily="18" charset="0"/>
              </a:rPr>
              <a:t>一詞均包含聯合運送單據</a:t>
            </a:r>
            <a:r>
              <a:rPr lang="en-US" altLang="zh-TW" sz="3200" b="1" dirty="0" smtClean="0">
                <a:latin typeface="Times New Roman" pitchFamily="18" charset="0"/>
                <a:ea typeface="標楷體" pitchFamily="65" charset="-120"/>
                <a:cs typeface="Times New Roman" pitchFamily="18" charset="0"/>
              </a:rPr>
              <a:t>(Combined transport document).</a:t>
            </a:r>
            <a:r>
              <a:rPr lang="zh-TW" altLang="zh-TW" sz="3200" b="1" dirty="0" smtClean="0">
                <a:latin typeface="Times New Roman" pitchFamily="18" charset="0"/>
                <a:ea typeface="標楷體" pitchFamily="65" charset="-120"/>
                <a:cs typeface="Times New Roman" pitchFamily="18" charset="0"/>
              </a:rPr>
              <a:t>提示之運送單據無須冠以</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複合運送單據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或</a:t>
            </a:r>
            <a:r>
              <a:rPr lang="en-US" altLang="zh-TW" sz="3200" b="1" dirty="0" smtClean="0">
                <a:latin typeface="Times New Roman" pitchFamily="18" charset="0"/>
                <a:ea typeface="標楷體" pitchFamily="65" charset="-120"/>
                <a:cs typeface="Times New Roman" pitchFamily="18" charset="0"/>
              </a:rPr>
              <a:t>” </a:t>
            </a:r>
            <a:r>
              <a:rPr lang="zh-TW" altLang="zh-TW" sz="3200" b="1" dirty="0" smtClean="0">
                <a:latin typeface="Times New Roman" pitchFamily="18" charset="0"/>
                <a:ea typeface="標楷體" pitchFamily="65" charset="-120"/>
                <a:cs typeface="Times New Roman" pitchFamily="18" charset="0"/>
              </a:rPr>
              <a:t>聯合運送單據</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之</a:t>
            </a:r>
            <a:r>
              <a:rPr lang="zh-TW" altLang="en-US" sz="3200" b="1" dirty="0" smtClean="0">
                <a:latin typeface="Times New Roman" pitchFamily="18" charset="0"/>
                <a:ea typeface="標楷體" pitchFamily="65" charset="-120"/>
                <a:cs typeface="Times New Roman" pitchFamily="18" charset="0"/>
              </a:rPr>
              <a:t>名稱</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或類似</a:t>
            </a:r>
            <a:r>
              <a:rPr lang="zh-TW" altLang="en-US" sz="3200" b="1" dirty="0" smtClean="0">
                <a:latin typeface="Times New Roman" pitchFamily="18" charset="0"/>
                <a:ea typeface="標楷體" pitchFamily="65" charset="-120"/>
                <a:cs typeface="Times New Roman" pitchFamily="18" charset="0"/>
              </a:rPr>
              <a:t>意思</a:t>
            </a:r>
            <a:r>
              <a:rPr lang="en-US" altLang="zh-TW" sz="3200" b="1" dirty="0" smtClean="0">
                <a:latin typeface="Times New Roman" pitchFamily="18" charset="0"/>
                <a:ea typeface="標楷體" pitchFamily="65" charset="-120"/>
                <a:cs typeface="Times New Roman" pitchFamily="18" charset="0"/>
              </a:rPr>
              <a:t>(similar effect)</a:t>
            </a:r>
            <a:r>
              <a:rPr lang="zh-TW" altLang="zh-TW" sz="3200" b="1" dirty="0" smtClean="0">
                <a:latin typeface="Times New Roman" pitchFamily="18" charset="0"/>
                <a:ea typeface="標楷體" pitchFamily="65" charset="-120"/>
                <a:cs typeface="Times New Roman" pitchFamily="18" charset="0"/>
              </a:rPr>
              <a:t>之用語</a:t>
            </a:r>
            <a:r>
              <a:rPr lang="en-US" altLang="zh-TW" sz="3200" b="1" dirty="0" smtClean="0">
                <a:latin typeface="Times New Roman" pitchFamily="18" charset="0"/>
                <a:ea typeface="標楷體" pitchFamily="65" charset="-120"/>
                <a:cs typeface="Times New Roman" pitchFamily="18" charset="0"/>
              </a:rPr>
              <a:t>,</a:t>
            </a:r>
            <a:r>
              <a:rPr lang="zh-TW" altLang="zh-TW" sz="3200" b="1" dirty="0" smtClean="0">
                <a:latin typeface="Times New Roman" pitchFamily="18" charset="0"/>
                <a:ea typeface="標楷體" pitchFamily="65" charset="-120"/>
                <a:cs typeface="Times New Roman" pitchFamily="18" charset="0"/>
              </a:rPr>
              <a:t>縱使信用狀以該等名稱陳述該必要單據</a:t>
            </a:r>
            <a:endParaRPr lang="zh-TW" altLang="en-US" sz="3200" b="1"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2D423E9-5AD9-49D9-8F0C-CDC9C9650DC8}" type="slidenum">
              <a:rPr lang="zh-TW" altLang="en-US" smtClean="0"/>
              <a:pPr/>
              <a:t>455</a:t>
            </a:fld>
            <a:endParaRPr lang="zh-TW" altLang="en-US"/>
          </a:p>
        </p:txBody>
      </p:sp>
    </p:spTree>
    <p:extLst>
      <p:ext uri="{BB962C8B-B14F-4D97-AF65-F5344CB8AC3E}">
        <p14:creationId xmlns:p14="http://schemas.microsoft.com/office/powerpoint/2010/main" xmlns="" val="104941953"/>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標題 1"/>
          <p:cNvSpPr>
            <a:spLocks noGrp="1"/>
          </p:cNvSpPr>
          <p:nvPr>
            <p:ph type="title"/>
          </p:nvPr>
        </p:nvSpPr>
        <p:spPr>
          <a:xfrm>
            <a:off x="611560" y="0"/>
            <a:ext cx="6984628" cy="849313"/>
          </a:xfrm>
        </p:spPr>
        <p:txBody>
          <a:bodyPr>
            <a:normAutofit/>
          </a:bodyPr>
          <a:lstStyle/>
          <a:p>
            <a:pPr algn="ctr"/>
            <a:r>
              <a:rPr lang="zh-TW" altLang="zh-TW" sz="4000" b="1" dirty="0" smtClean="0">
                <a:latin typeface="Times New Roman" pitchFamily="18" charset="0"/>
                <a:ea typeface="標楷體" pitchFamily="65" charset="-120"/>
                <a:cs typeface="Times New Roman" pitchFamily="18" charset="0"/>
              </a:rPr>
              <a:t>承攬運送人之</a:t>
            </a:r>
            <a:r>
              <a:rPr lang="zh-TW" altLang="en-US" sz="4000" b="1" dirty="0" smtClean="0">
                <a:latin typeface="Times New Roman" pitchFamily="18" charset="0"/>
                <a:ea typeface="標楷體" pitchFamily="65" charset="-120"/>
                <a:cs typeface="Times New Roman" pitchFamily="18" charset="0"/>
              </a:rPr>
              <a:t>提單</a:t>
            </a:r>
          </a:p>
        </p:txBody>
      </p:sp>
      <p:sp>
        <p:nvSpPr>
          <p:cNvPr id="3" name="內容版面配置區 2"/>
          <p:cNvSpPr>
            <a:spLocks noGrp="1"/>
          </p:cNvSpPr>
          <p:nvPr>
            <p:ph idx="1"/>
          </p:nvPr>
        </p:nvSpPr>
        <p:spPr>
          <a:xfrm>
            <a:off x="0" y="980728"/>
            <a:ext cx="9144000" cy="5877272"/>
          </a:xfrm>
        </p:spPr>
        <p:txBody>
          <a:bodyPr>
            <a:normAutofit/>
          </a:bodyPr>
          <a:lstStyle/>
          <a:p>
            <a:pPr>
              <a:spcBef>
                <a:spcPts val="1200"/>
              </a:spcBef>
              <a:defRPr/>
            </a:pPr>
            <a:r>
              <a:rPr lang="en-US" altLang="zh-TW" sz="2800" b="1" dirty="0" smtClean="0">
                <a:latin typeface="Times New Roman" pitchFamily="18" charset="0"/>
                <a:ea typeface="標楷體" pitchFamily="65" charset="-120"/>
                <a:cs typeface="Times New Roman" pitchFamily="18" charset="0"/>
              </a:rPr>
              <a:t>ISBP paragraph E3)(b):</a:t>
            </a:r>
            <a:r>
              <a:rPr lang="zh-TW" altLang="zh-TW" sz="2800" b="1" dirty="0" smtClean="0">
                <a:latin typeface="Times New Roman" pitchFamily="18" charset="0"/>
                <a:ea typeface="標楷體" pitchFamily="65" charset="-120"/>
                <a:cs typeface="Times New Roman" pitchFamily="18" charset="0"/>
              </a:rPr>
              <a:t>當信用狀</a:t>
            </a:r>
            <a:r>
              <a:rPr lang="zh-TW" altLang="en-US" sz="2800" b="1" dirty="0" smtClean="0">
                <a:latin typeface="Times New Roman" pitchFamily="18" charset="0"/>
                <a:ea typeface="標楷體" pitchFamily="65" charset="-120"/>
                <a:cs typeface="Times New Roman" pitchFamily="18" charset="0"/>
              </a:rPr>
              <a:t>敘明</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承攬運送人</a:t>
            </a:r>
            <a:r>
              <a:rPr lang="zh-TW" altLang="en-US" sz="2800" b="1" dirty="0" smtClean="0">
                <a:latin typeface="Times New Roman" pitchFamily="18" charset="0"/>
                <a:ea typeface="標楷體" pitchFamily="65" charset="-120"/>
                <a:cs typeface="Times New Roman" pitchFamily="18" charset="0"/>
              </a:rPr>
              <a:t>提</a:t>
            </a:r>
            <a:r>
              <a:rPr lang="zh-TW" altLang="zh-TW" sz="2800" b="1" dirty="0" smtClean="0">
                <a:latin typeface="Times New Roman" pitchFamily="18" charset="0"/>
                <a:ea typeface="標楷體" pitchFamily="65" charset="-120"/>
                <a:cs typeface="Times New Roman" pitchFamily="18" charset="0"/>
              </a:rPr>
              <a:t>單可以接受</a:t>
            </a:r>
            <a:r>
              <a:rPr lang="en-US" altLang="zh-TW" sz="2800" b="1" dirty="0" smtClean="0">
                <a:latin typeface="Times New Roman" pitchFamily="18" charset="0"/>
                <a:ea typeface="標楷體" pitchFamily="65" charset="-120"/>
                <a:cs typeface="Times New Roman" pitchFamily="18" charset="0"/>
              </a:rPr>
              <a:t>(Freight Forwarder’s Bill of Lading is acceptable)”  </a:t>
            </a:r>
            <a:r>
              <a:rPr lang="zh-TW" altLang="en-US" sz="2800" b="1" dirty="0" smtClean="0">
                <a:latin typeface="Times New Roman" pitchFamily="18" charset="0"/>
                <a:ea typeface="標楷體" pitchFamily="65" charset="-120"/>
                <a:cs typeface="Times New Roman" pitchFamily="18" charset="0"/>
              </a:rPr>
              <a:t>或</a:t>
            </a:r>
            <a:r>
              <a:rPr lang="en-US" altLang="zh-TW" sz="2800" b="1" dirty="0" smtClean="0">
                <a:latin typeface="Times New Roman" pitchFamily="18" charset="0"/>
                <a:ea typeface="標楷體" pitchFamily="65" charset="-120"/>
                <a:cs typeface="Times New Roman" pitchFamily="18" charset="0"/>
              </a:rPr>
              <a:t>”house</a:t>
            </a:r>
            <a:r>
              <a:rPr lang="zh-TW" altLang="en-US" sz="2800" b="1" dirty="0" smtClean="0">
                <a:latin typeface="Times New Roman" pitchFamily="18" charset="0"/>
                <a:ea typeface="標楷體" pitchFamily="65" charset="-120"/>
                <a:cs typeface="Times New Roman" pitchFamily="18" charset="0"/>
              </a:rPr>
              <a:t>提</a:t>
            </a:r>
            <a:r>
              <a:rPr lang="zh-TW" altLang="zh-TW" sz="2800" b="1" dirty="0" smtClean="0">
                <a:latin typeface="Times New Roman" pitchFamily="18" charset="0"/>
                <a:ea typeface="標楷體" pitchFamily="65" charset="-120"/>
                <a:cs typeface="Times New Roman" pitchFamily="18" charset="0"/>
              </a:rPr>
              <a:t>單可接受</a:t>
            </a:r>
            <a:r>
              <a:rPr lang="en-US" altLang="zh-TW" sz="2800" b="1" dirty="0" smtClean="0">
                <a:latin typeface="Times New Roman" pitchFamily="18" charset="0"/>
                <a:ea typeface="標楷體" pitchFamily="65" charset="-120"/>
                <a:cs typeface="Times New Roman" pitchFamily="18" charset="0"/>
              </a:rPr>
              <a:t>(House Bill of Lading is acceptable)” </a:t>
            </a:r>
            <a:r>
              <a:rPr lang="zh-TW" altLang="zh-TW" sz="2800" b="1" dirty="0" smtClean="0">
                <a:latin typeface="Times New Roman" pitchFamily="18" charset="0"/>
                <a:ea typeface="標楷體" pitchFamily="65" charset="-120"/>
                <a:cs typeface="Times New Roman" pitchFamily="18" charset="0"/>
              </a:rPr>
              <a:t>或類似</a:t>
            </a:r>
            <a:r>
              <a:rPr lang="en-US" altLang="zh-TW" sz="2800" b="1" dirty="0" smtClean="0">
                <a:latin typeface="Times New Roman" pitchFamily="18" charset="0"/>
                <a:ea typeface="標楷體" pitchFamily="65" charset="-120"/>
                <a:cs typeface="Times New Roman" pitchFamily="18" charset="0"/>
              </a:rPr>
              <a:t>(</a:t>
            </a:r>
            <a:r>
              <a:rPr lang="en-US" altLang="zh-TW" sz="2800" b="1" dirty="0" smtClean="0">
                <a:latin typeface="Times New Roman" pitchFamily="18" charset="0"/>
                <a:cs typeface="Times New Roman" pitchFamily="18" charset="0"/>
              </a:rPr>
              <a:t>similar effect</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用語</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則</a:t>
            </a:r>
            <a:r>
              <a:rPr lang="zh-TW" altLang="en-US" sz="2800" b="1" dirty="0" smtClean="0">
                <a:latin typeface="Times New Roman" pitchFamily="18" charset="0"/>
                <a:ea typeface="標楷體" pitchFamily="65" charset="-120"/>
                <a:cs typeface="Times New Roman" pitchFamily="18" charset="0"/>
              </a:rPr>
              <a:t>提單</a:t>
            </a:r>
            <a:r>
              <a:rPr lang="zh-TW" altLang="zh-TW" sz="2800" b="1" dirty="0" smtClean="0">
                <a:solidFill>
                  <a:srgbClr val="FF0000"/>
                </a:solidFill>
                <a:latin typeface="Times New Roman" pitchFamily="18" charset="0"/>
                <a:ea typeface="標楷體" pitchFamily="65" charset="-120"/>
                <a:cs typeface="Times New Roman" pitchFamily="18" charset="0"/>
              </a:rPr>
              <a:t>得由該簽發</a:t>
            </a:r>
            <a:r>
              <a:rPr lang="zh-TW" altLang="en-US" sz="2800" b="1" dirty="0" smtClean="0">
                <a:solidFill>
                  <a:srgbClr val="FF0000"/>
                </a:solidFill>
                <a:latin typeface="Times New Roman" pitchFamily="18" charset="0"/>
                <a:ea typeface="標楷體" pitchFamily="65" charset="-120"/>
                <a:cs typeface="Times New Roman" pitchFamily="18" charset="0"/>
              </a:rPr>
              <a:t>人</a:t>
            </a:r>
            <a:r>
              <a:rPr lang="zh-TW" altLang="zh-TW" sz="2800" b="1" dirty="0" smtClean="0">
                <a:solidFill>
                  <a:srgbClr val="FF0000"/>
                </a:solidFill>
                <a:latin typeface="Times New Roman" pitchFamily="18" charset="0"/>
                <a:ea typeface="標楷體" pitchFamily="65" charset="-120"/>
                <a:cs typeface="Times New Roman" pitchFamily="18" charset="0"/>
              </a:rPr>
              <a:t>簽發無須表明其簽署身分或運送人名稱</a:t>
            </a:r>
            <a:r>
              <a:rPr lang="en-US" altLang="zh-TW" sz="2800" b="1" dirty="0" smtClean="0">
                <a:latin typeface="Times New Roman" pitchFamily="18" charset="0"/>
                <a:ea typeface="標楷體" pitchFamily="65" charset="-120"/>
                <a:cs typeface="Times New Roman" pitchFamily="18" charset="0"/>
              </a:rPr>
              <a:t>.</a:t>
            </a:r>
          </a:p>
          <a:p>
            <a:pPr>
              <a:spcBef>
                <a:spcPts val="1200"/>
              </a:spcBef>
              <a:defRPr/>
            </a:pPr>
            <a:r>
              <a:rPr lang="en-US" altLang="zh-TW" sz="2800" b="1" dirty="0" smtClean="0">
                <a:latin typeface="Times New Roman" pitchFamily="18" charset="0"/>
                <a:ea typeface="標楷體" pitchFamily="65" charset="-120"/>
                <a:cs typeface="Times New Roman" pitchFamily="18" charset="0"/>
              </a:rPr>
              <a:t>ISBP paragraph D4):</a:t>
            </a:r>
            <a:r>
              <a:rPr lang="zh-TW" altLang="zh-TW" sz="2800" b="1" dirty="0" smtClean="0">
                <a:latin typeface="Times New Roman" pitchFamily="18" charset="0"/>
                <a:ea typeface="標楷體" pitchFamily="65" charset="-120"/>
                <a:cs typeface="Times New Roman" pitchFamily="18" charset="0"/>
              </a:rPr>
              <a:t>信用狀內規定</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承攬運送人之</a:t>
            </a:r>
            <a:r>
              <a:rPr lang="zh-TW" altLang="en-US" sz="2800" b="1" dirty="0" smtClean="0">
                <a:latin typeface="Times New Roman" pitchFamily="18" charset="0"/>
                <a:ea typeface="標楷體" pitchFamily="65" charset="-120"/>
                <a:cs typeface="Times New Roman" pitchFamily="18" charset="0"/>
              </a:rPr>
              <a:t>提</a:t>
            </a:r>
            <a:r>
              <a:rPr lang="zh-TW" altLang="zh-TW" sz="2800" b="1" dirty="0" smtClean="0">
                <a:latin typeface="Times New Roman" pitchFamily="18" charset="0"/>
                <a:ea typeface="標楷體" pitchFamily="65" charset="-120"/>
                <a:cs typeface="Times New Roman" pitchFamily="18" charset="0"/>
              </a:rPr>
              <a:t>單不接受</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或</a:t>
            </a:r>
            <a:r>
              <a:rPr lang="en-US" altLang="zh-TW" sz="2800" b="1" dirty="0" smtClean="0">
                <a:latin typeface="Times New Roman" pitchFamily="18" charset="0"/>
                <a:ea typeface="標楷體" pitchFamily="65" charset="-120"/>
                <a:cs typeface="Times New Roman" pitchFamily="18" charset="0"/>
              </a:rPr>
              <a:t>”house</a:t>
            </a:r>
            <a:r>
              <a:rPr lang="zh-TW" altLang="en-US" sz="2800" b="1" dirty="0" smtClean="0">
                <a:latin typeface="Times New Roman" pitchFamily="18" charset="0"/>
                <a:ea typeface="標楷體" pitchFamily="65" charset="-120"/>
                <a:cs typeface="Times New Roman" pitchFamily="18" charset="0"/>
              </a:rPr>
              <a:t>提</a:t>
            </a:r>
            <a:r>
              <a:rPr lang="zh-TW" altLang="zh-TW" sz="2800" b="1" dirty="0" smtClean="0">
                <a:latin typeface="Times New Roman" pitchFamily="18" charset="0"/>
                <a:ea typeface="標楷體" pitchFamily="65" charset="-120"/>
                <a:cs typeface="Times New Roman" pitchFamily="18" charset="0"/>
              </a:rPr>
              <a:t>單不接受</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或類似</a:t>
            </a:r>
            <a:r>
              <a:rPr lang="zh-TW" altLang="en-US" sz="2800" b="1" dirty="0" smtClean="0">
                <a:latin typeface="Times New Roman" pitchFamily="18" charset="0"/>
                <a:ea typeface="標楷體" pitchFamily="65" charset="-120"/>
                <a:cs typeface="Times New Roman" pitchFamily="18" charset="0"/>
              </a:rPr>
              <a:t>意思</a:t>
            </a:r>
            <a:r>
              <a:rPr lang="zh-TW" altLang="zh-TW" sz="2800" b="1" dirty="0" smtClean="0">
                <a:latin typeface="Times New Roman" pitchFamily="18" charset="0"/>
                <a:ea typeface="標楷體" pitchFamily="65" charset="-120"/>
                <a:cs typeface="Times New Roman" pitchFamily="18" charset="0"/>
              </a:rPr>
              <a:t>之用語時</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latin typeface="Times New Roman" pitchFamily="18" charset="0"/>
                <a:ea typeface="標楷體" pitchFamily="65" charset="-120"/>
                <a:cs typeface="Times New Roman" pitchFamily="18" charset="0"/>
              </a:rPr>
              <a:t>除非信用狀對該</a:t>
            </a:r>
            <a:r>
              <a:rPr lang="zh-TW" altLang="en-US" sz="2800" b="1" dirty="0" smtClean="0">
                <a:latin typeface="Times New Roman" pitchFamily="18" charset="0"/>
                <a:ea typeface="標楷體" pitchFamily="65" charset="-120"/>
                <a:cs typeface="Times New Roman" pitchFamily="18" charset="0"/>
              </a:rPr>
              <a:t>單據</a:t>
            </a:r>
            <a:r>
              <a:rPr lang="zh-TW" altLang="zh-TW" sz="2800" b="1" dirty="0" smtClean="0">
                <a:latin typeface="Times New Roman" pitchFamily="18" charset="0"/>
                <a:ea typeface="標楷體" pitchFamily="65" charset="-120"/>
                <a:cs typeface="Times New Roman" pitchFamily="18" charset="0"/>
              </a:rPr>
              <a:t>如何簽發與審查有具體詳細之規範</a:t>
            </a:r>
            <a:r>
              <a:rPr lang="en-US" altLang="zh-TW" sz="2800" b="1" dirty="0" smtClean="0">
                <a:latin typeface="Times New Roman" pitchFamily="18" charset="0"/>
                <a:ea typeface="標楷體" pitchFamily="65" charset="-120"/>
                <a:cs typeface="Times New Roman" pitchFamily="18" charset="0"/>
              </a:rPr>
              <a:t>,</a:t>
            </a:r>
            <a:r>
              <a:rPr lang="zh-TW" altLang="zh-TW" sz="2800" b="1" dirty="0" smtClean="0">
                <a:solidFill>
                  <a:srgbClr val="FF0000"/>
                </a:solidFill>
                <a:latin typeface="Times New Roman" pitchFamily="18" charset="0"/>
                <a:ea typeface="標楷體" pitchFamily="65" charset="-120"/>
                <a:cs typeface="Times New Roman" pitchFamily="18" charset="0"/>
              </a:rPr>
              <a:t>否則該項規定對於</a:t>
            </a:r>
            <a:r>
              <a:rPr lang="zh-TW" altLang="en-US" sz="2800" b="1" dirty="0" smtClean="0">
                <a:solidFill>
                  <a:srgbClr val="FF0000"/>
                </a:solidFill>
                <a:latin typeface="Times New Roman" pitchFamily="18" charset="0"/>
                <a:ea typeface="標楷體" pitchFamily="65" charset="-120"/>
                <a:cs typeface="Times New Roman" pitchFamily="18" charset="0"/>
              </a:rPr>
              <a:t>提</a:t>
            </a:r>
            <a:r>
              <a:rPr lang="zh-TW" altLang="zh-TW" sz="2800" b="1" dirty="0" smtClean="0">
                <a:solidFill>
                  <a:srgbClr val="FF0000"/>
                </a:solidFill>
                <a:latin typeface="Times New Roman" pitchFamily="18" charset="0"/>
                <a:ea typeface="標楷體" pitchFamily="65" charset="-120"/>
                <a:cs typeface="Times New Roman" pitchFamily="18" charset="0"/>
              </a:rPr>
              <a:t>單之抬頭、形式、內容、或</a:t>
            </a:r>
            <a:r>
              <a:rPr lang="zh-TW" altLang="en-US" sz="2800" b="1" dirty="0" smtClean="0">
                <a:solidFill>
                  <a:srgbClr val="FF0000"/>
                </a:solidFill>
                <a:latin typeface="Times New Roman" pitchFamily="18" charset="0"/>
                <a:ea typeface="標楷體" pitchFamily="65" charset="-120"/>
                <a:cs typeface="Times New Roman" pitchFamily="18" charset="0"/>
              </a:rPr>
              <a:t>提</a:t>
            </a:r>
            <a:r>
              <a:rPr lang="zh-TW" altLang="zh-TW" sz="2800" b="1" dirty="0" smtClean="0">
                <a:solidFill>
                  <a:srgbClr val="FF0000"/>
                </a:solidFill>
                <a:latin typeface="Times New Roman" pitchFamily="18" charset="0"/>
                <a:ea typeface="標楷體" pitchFamily="65" charset="-120"/>
                <a:cs typeface="Times New Roman" pitchFamily="18" charset="0"/>
              </a:rPr>
              <a:t>單之簽署並不具意義</a:t>
            </a:r>
            <a:r>
              <a:rPr lang="en-US" altLang="zh-TW" sz="2800" b="1" dirty="0" smtClean="0">
                <a:solidFill>
                  <a:srgbClr val="FF0000"/>
                </a:solidFill>
                <a:latin typeface="Times New Roman" pitchFamily="18" charset="0"/>
                <a:ea typeface="標楷體" pitchFamily="65" charset="-120"/>
                <a:cs typeface="Times New Roman" pitchFamily="18" charset="0"/>
              </a:rPr>
              <a:t>(</a:t>
            </a:r>
            <a:r>
              <a:rPr lang="en-US" altLang="zh-TW" sz="2800" b="1" dirty="0" smtClean="0">
                <a:solidFill>
                  <a:srgbClr val="FF0000"/>
                </a:solidFill>
                <a:latin typeface="Times New Roman" pitchFamily="18" charset="0"/>
                <a:cs typeface="Times New Roman" pitchFamily="18" charset="0"/>
              </a:rPr>
              <a:t>has no meaning</a:t>
            </a:r>
            <a:r>
              <a:rPr lang="en-US" altLang="zh-TW" sz="2800" b="1" dirty="0" smtClean="0">
                <a:solidFill>
                  <a:srgbClr val="FF0000"/>
                </a:solidFill>
                <a:latin typeface="Times New Roman" pitchFamily="18" charset="0"/>
                <a:ea typeface="標楷體" pitchFamily="65" charset="-120"/>
                <a:cs typeface="Times New Roman" pitchFamily="18" charset="0"/>
              </a:rPr>
              <a:t>).</a:t>
            </a:r>
            <a:r>
              <a:rPr lang="zh-TW" altLang="zh-TW" sz="2800" b="1" dirty="0" smtClean="0">
                <a:solidFill>
                  <a:srgbClr val="FF0000"/>
                </a:solidFill>
                <a:latin typeface="Times New Roman" pitchFamily="18" charset="0"/>
                <a:ea typeface="標楷體" pitchFamily="65" charset="-120"/>
                <a:cs typeface="Times New Roman" pitchFamily="18" charset="0"/>
              </a:rPr>
              <a:t>由於此具體規範之欠缺</a:t>
            </a:r>
            <a:r>
              <a:rPr lang="en-US" altLang="zh-TW" sz="2800" b="1" dirty="0" smtClean="0">
                <a:solidFill>
                  <a:srgbClr val="FF0000"/>
                </a:solidFill>
                <a:latin typeface="Times New Roman" pitchFamily="18" charset="0"/>
                <a:ea typeface="標楷體" pitchFamily="65" charset="-120"/>
                <a:cs typeface="Times New Roman" pitchFamily="18" charset="0"/>
              </a:rPr>
              <a:t>,</a:t>
            </a:r>
            <a:r>
              <a:rPr lang="zh-TW" altLang="zh-TW" sz="2800" b="1" dirty="0" smtClean="0">
                <a:solidFill>
                  <a:srgbClr val="FF0000"/>
                </a:solidFill>
                <a:latin typeface="Times New Roman" pitchFamily="18" charset="0"/>
                <a:ea typeface="標楷體" pitchFamily="65" charset="-120"/>
                <a:cs typeface="Times New Roman" pitchFamily="18" charset="0"/>
              </a:rPr>
              <a:t>使該項規定可不被理會</a:t>
            </a:r>
            <a:r>
              <a:rPr lang="en-US" altLang="zh-TW" sz="2800" b="1" dirty="0" smtClean="0">
                <a:solidFill>
                  <a:srgbClr val="FF0000"/>
                </a:solidFill>
                <a:latin typeface="Times New Roman" pitchFamily="18" charset="0"/>
                <a:ea typeface="標楷體" pitchFamily="65" charset="-120"/>
                <a:cs typeface="Times New Roman" pitchFamily="18" charset="0"/>
              </a:rPr>
              <a:t>,</a:t>
            </a:r>
            <a:r>
              <a:rPr lang="zh-TW" altLang="zh-TW" sz="2800" b="1" dirty="0" smtClean="0">
                <a:solidFill>
                  <a:srgbClr val="FF0000"/>
                </a:solidFill>
                <a:latin typeface="Times New Roman" pitchFamily="18" charset="0"/>
                <a:ea typeface="標楷體" pitchFamily="65" charset="-120"/>
                <a:cs typeface="Times New Roman" pitchFamily="18" charset="0"/>
              </a:rPr>
              <a:t>而提示之單據須依</a:t>
            </a:r>
            <a:r>
              <a:rPr lang="en-US" altLang="zh-TW" sz="2800" b="1" dirty="0" smtClean="0">
                <a:solidFill>
                  <a:srgbClr val="FF0000"/>
                </a:solidFill>
                <a:latin typeface="Times New Roman" pitchFamily="18" charset="0"/>
                <a:ea typeface="標楷體" pitchFamily="65" charset="-120"/>
                <a:cs typeface="Times New Roman" pitchFamily="18" charset="0"/>
              </a:rPr>
              <a:t>UCP600 </a:t>
            </a:r>
            <a:r>
              <a:rPr lang="zh-TW" altLang="en-US" sz="2800" b="1" dirty="0" smtClean="0">
                <a:solidFill>
                  <a:srgbClr val="FF0000"/>
                </a:solidFill>
                <a:latin typeface="Times New Roman" pitchFamily="18" charset="0"/>
                <a:ea typeface="標楷體" pitchFamily="65" charset="-120"/>
                <a:cs typeface="Times New Roman" pitchFamily="18" charset="0"/>
              </a:rPr>
              <a:t>第</a:t>
            </a:r>
            <a:r>
              <a:rPr lang="en-US" altLang="zh-TW" sz="2800" b="1" dirty="0" smtClean="0">
                <a:solidFill>
                  <a:srgbClr val="FF0000"/>
                </a:solidFill>
                <a:latin typeface="Times New Roman" pitchFamily="18" charset="0"/>
                <a:ea typeface="標楷體" pitchFamily="65" charset="-120"/>
                <a:cs typeface="Times New Roman" pitchFamily="18" charset="0"/>
              </a:rPr>
              <a:t>20</a:t>
            </a:r>
            <a:r>
              <a:rPr lang="zh-TW" altLang="en-US" sz="2800" b="1" dirty="0" smtClean="0">
                <a:solidFill>
                  <a:srgbClr val="FF0000"/>
                </a:solidFill>
                <a:latin typeface="Times New Roman" pitchFamily="18" charset="0"/>
                <a:ea typeface="標楷體" pitchFamily="65" charset="-120"/>
                <a:cs typeface="Times New Roman" pitchFamily="18" charset="0"/>
              </a:rPr>
              <a:t>條規定</a:t>
            </a:r>
            <a:r>
              <a:rPr lang="zh-TW" altLang="zh-TW" sz="2800" b="1" dirty="0" smtClean="0">
                <a:solidFill>
                  <a:srgbClr val="FF0000"/>
                </a:solidFill>
                <a:latin typeface="Times New Roman" pitchFamily="18" charset="0"/>
                <a:ea typeface="標楷體" pitchFamily="65" charset="-120"/>
                <a:cs typeface="Times New Roman" pitchFamily="18" charset="0"/>
              </a:rPr>
              <a:t>審查</a:t>
            </a:r>
            <a:r>
              <a:rPr lang="en-US" altLang="zh-TW" sz="2800" b="1" dirty="0" smtClean="0">
                <a:solidFill>
                  <a:srgbClr val="FF0000"/>
                </a:solidFill>
                <a:latin typeface="Times New Roman" pitchFamily="18" charset="0"/>
                <a:ea typeface="標楷體" pitchFamily="65" charset="-120"/>
                <a:cs typeface="Times New Roman" pitchFamily="18" charset="0"/>
              </a:rPr>
              <a:t>.</a:t>
            </a:r>
            <a:endParaRPr lang="zh-TW" altLang="en-US" sz="2800" b="1" dirty="0">
              <a:solidFill>
                <a:srgbClr val="FF0000"/>
              </a:solidFill>
              <a:latin typeface="Times New Roman" pitchFamily="18" charset="0"/>
              <a:ea typeface="標楷體" pitchFamily="65" charset="-120"/>
              <a:cs typeface="Times New Roman" pitchFamily="18" charset="0"/>
            </a:endParaRPr>
          </a:p>
        </p:txBody>
      </p:sp>
      <p:sp>
        <p:nvSpPr>
          <p:cNvPr id="459780" name="投影片編號版面配置區 3"/>
          <p:cNvSpPr>
            <a:spLocks noGrp="1"/>
          </p:cNvSpPr>
          <p:nvPr>
            <p:ph type="sldNum" sz="quarter" idx="12"/>
          </p:nvPr>
        </p:nvSpPr>
        <p:spPr>
          <a:noFill/>
        </p:spPr>
        <p:txBody>
          <a:bodyPr/>
          <a:lstStyle/>
          <a:p>
            <a:fld id="{4F6A53A1-FD5B-4C0D-9932-B54EDCCF6C9F}" type="slidenum">
              <a:rPr lang="zh-TW" altLang="en-US" smtClean="0"/>
              <a:pPr/>
              <a:t>456</a:t>
            </a:fld>
            <a:endParaRPr lang="zh-TW" altLang="en-US" smtClean="0"/>
          </a:p>
        </p:txBody>
      </p:sp>
    </p:spTree>
    <p:extLst>
      <p:ext uri="{BB962C8B-B14F-4D97-AF65-F5344CB8AC3E}">
        <p14:creationId xmlns:p14="http://schemas.microsoft.com/office/powerpoint/2010/main" xmlns="" val="4092772469"/>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傭船提單</a:t>
            </a:r>
            <a:r>
              <a:rPr lang="en-US" altLang="zh-TW" sz="3600" b="1" dirty="0">
                <a:latin typeface="Times New Roman" panose="02020603050405020304" pitchFamily="18" charset="0"/>
                <a:cs typeface="Times New Roman" panose="02020603050405020304" pitchFamily="18" charset="0"/>
              </a:rPr>
              <a:t>(Charter party bill of lading)</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457</a:t>
            </a:fld>
            <a:endParaRPr lang="zh-TW" altLang="en-US"/>
          </a:p>
        </p:txBody>
      </p:sp>
      <p:sp>
        <p:nvSpPr>
          <p:cNvPr id="4" name="內容版面配置區 3"/>
          <p:cNvSpPr>
            <a:spLocks noGrp="1"/>
          </p:cNvSpPr>
          <p:nvPr>
            <p:ph sz="quarter" idx="1"/>
          </p:nvPr>
        </p:nvSpPr>
        <p:spPr>
          <a:xfrm>
            <a:off x="179512" y="1219200"/>
            <a:ext cx="8784976" cy="5234136"/>
          </a:xfrm>
        </p:spPr>
        <p:txBody>
          <a:bodyPr>
            <a:normAutofit/>
          </a:bodyPr>
          <a:lstStyle/>
          <a:p>
            <a:r>
              <a:rPr lang="zh-TW" altLang="zh-TW" sz="2800" b="1" dirty="0">
                <a:latin typeface="Times New Roman" panose="02020603050405020304" pitchFamily="18" charset="0"/>
                <a:cs typeface="Times New Roman" panose="02020603050405020304" pitchFamily="18" charset="0"/>
              </a:rPr>
              <a:t>依據傭船契約</a:t>
            </a:r>
            <a:r>
              <a:rPr lang="en-US" altLang="zh-TW" sz="2800" b="1" dirty="0">
                <a:latin typeface="Times New Roman" panose="02020603050405020304" pitchFamily="18" charset="0"/>
                <a:cs typeface="Times New Roman" panose="02020603050405020304" pitchFamily="18" charset="0"/>
              </a:rPr>
              <a:t>(Charter party</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由</a:t>
            </a:r>
            <a:r>
              <a:rPr lang="zh-TW" altLang="zh-TW" sz="2800" b="1" dirty="0">
                <a:latin typeface="Times New Roman" panose="02020603050405020304" pitchFamily="18" charset="0"/>
                <a:cs typeface="Times New Roman" panose="02020603050405020304" pitchFamily="18" charset="0"/>
              </a:rPr>
              <a:t>船東、船長、傭船人</a:t>
            </a:r>
            <a:r>
              <a:rPr lang="en-US" altLang="zh-TW" sz="2800" b="1" dirty="0">
                <a:latin typeface="Times New Roman" panose="02020603050405020304" pitchFamily="18" charset="0"/>
                <a:cs typeface="Times New Roman" panose="02020603050405020304" pitchFamily="18" charset="0"/>
              </a:rPr>
              <a:t>(charterer)</a:t>
            </a:r>
            <a:r>
              <a:rPr lang="zh-TW" altLang="zh-TW" sz="2800" b="1" dirty="0">
                <a:latin typeface="Times New Roman" panose="02020603050405020304" pitchFamily="18" charset="0"/>
                <a:cs typeface="Times New Roman" panose="02020603050405020304" pitchFamily="18" charset="0"/>
              </a:rPr>
              <a:t>或其代理人簽發之</a:t>
            </a:r>
            <a:r>
              <a:rPr lang="zh-TW" altLang="zh-TW" sz="2800" b="1" dirty="0" smtClean="0">
                <a:latin typeface="Times New Roman" panose="02020603050405020304" pitchFamily="18" charset="0"/>
                <a:cs typeface="Times New Roman" panose="02020603050405020304" pitchFamily="18" charset="0"/>
              </a:rPr>
              <a:t>提單</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一般</a:t>
            </a:r>
            <a:r>
              <a:rPr lang="zh-TW" altLang="zh-TW" sz="2800" b="1" dirty="0">
                <a:latin typeface="Times New Roman" panose="02020603050405020304" pitchFamily="18" charset="0"/>
                <a:cs typeface="Times New Roman" panose="02020603050405020304" pitchFamily="18" charset="0"/>
              </a:rPr>
              <a:t>使用於大宗物資之運輸</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例如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糧食</a:t>
            </a:r>
            <a:r>
              <a:rPr lang="zh-TW" altLang="zh-TW" sz="2800" b="1" dirty="0">
                <a:latin typeface="Times New Roman" panose="02020603050405020304" pitchFamily="18" charset="0"/>
                <a:cs typeface="Times New Roman" panose="02020603050405020304" pitchFamily="18" charset="0"/>
              </a:rPr>
              <a:t>、礦砂或天然物資</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由於</a:t>
            </a:r>
            <a:r>
              <a:rPr lang="zh-TW" altLang="zh-TW" sz="2800" b="1" dirty="0">
                <a:latin typeface="Times New Roman" panose="02020603050405020304" pitchFamily="18" charset="0"/>
                <a:cs typeface="Times New Roman" panose="02020603050405020304" pitchFamily="18" charset="0"/>
              </a:rPr>
              <a:t>係依據傭船</a:t>
            </a:r>
            <a:r>
              <a:rPr lang="zh-TW" altLang="zh-TW" sz="2800" b="1" dirty="0" smtClean="0">
                <a:latin typeface="Times New Roman" panose="02020603050405020304" pitchFamily="18" charset="0"/>
                <a:cs typeface="Times New Roman" panose="02020603050405020304" pitchFamily="18" charset="0"/>
              </a:rPr>
              <a:t>契約</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本身</a:t>
            </a:r>
            <a:r>
              <a:rPr lang="zh-TW" altLang="zh-TW" sz="2800" b="1" dirty="0">
                <a:latin typeface="Times New Roman" panose="02020603050405020304" pitchFamily="18" charset="0"/>
                <a:cs typeface="Times New Roman" panose="02020603050405020304" pitchFamily="18" charset="0"/>
              </a:rPr>
              <a:t>非運送</a:t>
            </a:r>
            <a:r>
              <a:rPr lang="zh-TW" altLang="zh-TW" sz="2800" b="1" dirty="0" smtClean="0">
                <a:latin typeface="Times New Roman" panose="02020603050405020304" pitchFamily="18" charset="0"/>
                <a:cs typeface="Times New Roman" panose="02020603050405020304" pitchFamily="18" charset="0"/>
              </a:rPr>
              <a:t>契約</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其</a:t>
            </a:r>
            <a:r>
              <a:rPr lang="zh-TW" altLang="zh-TW" sz="2800" b="1" dirty="0">
                <a:latin typeface="Times New Roman" panose="02020603050405020304" pitchFamily="18" charset="0"/>
                <a:cs typeface="Times New Roman" panose="02020603050405020304" pitchFamily="18" charset="0"/>
              </a:rPr>
              <a:t>與定期船之最大差別在於裝卸貨</a:t>
            </a:r>
            <a:r>
              <a:rPr lang="zh-TW" altLang="zh-TW" sz="2800" b="1" dirty="0" smtClean="0">
                <a:latin typeface="Times New Roman" panose="02020603050405020304" pitchFamily="18" charset="0"/>
                <a:cs typeface="Times New Roman" panose="02020603050405020304" pitchFamily="18" charset="0"/>
              </a:rPr>
              <a:t>費用</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定期</a:t>
            </a:r>
            <a:r>
              <a:rPr lang="zh-TW" altLang="zh-TW" sz="2800" b="1" dirty="0">
                <a:latin typeface="Times New Roman" panose="02020603050405020304" pitchFamily="18" charset="0"/>
                <a:cs typeface="Times New Roman" panose="02020603050405020304" pitchFamily="18" charset="0"/>
              </a:rPr>
              <a:t>船一律規定貨物由運送人負責卸至港邊</a:t>
            </a:r>
            <a:r>
              <a:rPr lang="zh-TW" altLang="zh-TW" sz="2800" b="1" dirty="0" smtClean="0">
                <a:latin typeface="Times New Roman" panose="02020603050405020304" pitchFamily="18" charset="0"/>
                <a:cs typeface="Times New Roman" panose="02020603050405020304" pitchFamily="18" charset="0"/>
              </a:rPr>
              <a:t>碼頭</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此</a:t>
            </a:r>
            <a:r>
              <a:rPr lang="zh-TW" altLang="zh-TW" sz="2800" b="1" dirty="0">
                <a:latin typeface="Times New Roman" panose="02020603050405020304" pitchFamily="18" charset="0"/>
                <a:cs typeface="Times New Roman" panose="02020603050405020304" pitchFamily="18" charset="0"/>
              </a:rPr>
              <a:t>即為</a:t>
            </a:r>
            <a:r>
              <a:rPr lang="en-US" altLang="zh-TW" sz="2800" b="1" dirty="0">
                <a:latin typeface="Times New Roman" panose="02020603050405020304" pitchFamily="18" charset="0"/>
                <a:cs typeface="Times New Roman" panose="02020603050405020304" pitchFamily="18" charset="0"/>
              </a:rPr>
              <a:t>”BERTH TERM”</a:t>
            </a:r>
            <a:r>
              <a:rPr lang="zh-TW" altLang="zh-TW" sz="2800" b="1" dirty="0">
                <a:latin typeface="Times New Roman" panose="02020603050405020304" pitchFamily="18" charset="0"/>
                <a:cs typeface="Times New Roman" panose="02020603050405020304" pitchFamily="18" charset="0"/>
              </a:rPr>
              <a:t>或</a:t>
            </a:r>
            <a:r>
              <a:rPr lang="en-US" altLang="zh-TW" sz="2800" b="1" dirty="0">
                <a:latin typeface="Times New Roman" panose="02020603050405020304" pitchFamily="18" charset="0"/>
                <a:cs typeface="Times New Roman" panose="02020603050405020304" pitchFamily="18" charset="0"/>
              </a:rPr>
              <a:t>”LINER TERM</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但</a:t>
            </a:r>
            <a:r>
              <a:rPr lang="zh-TW" altLang="zh-TW" sz="2800" b="1" dirty="0">
                <a:latin typeface="Times New Roman" panose="02020603050405020304" pitchFamily="18" charset="0"/>
                <a:cs typeface="Times New Roman" panose="02020603050405020304" pitchFamily="18" charset="0"/>
              </a:rPr>
              <a:t>傭船則依據個別傭船契約而</a:t>
            </a:r>
            <a:r>
              <a:rPr lang="zh-TW" altLang="zh-TW" sz="2800" b="1" dirty="0" smtClean="0">
                <a:latin typeface="Times New Roman" panose="02020603050405020304" pitchFamily="18" charset="0"/>
                <a:cs typeface="Times New Roman" panose="02020603050405020304" pitchFamily="18" charset="0"/>
              </a:rPr>
              <a:t>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通常</a:t>
            </a:r>
            <a:r>
              <a:rPr lang="zh-TW" altLang="zh-TW" sz="2800" b="1" dirty="0">
                <a:latin typeface="Times New Roman" panose="02020603050405020304" pitchFamily="18" charset="0"/>
                <a:cs typeface="Times New Roman" panose="02020603050405020304" pitchFamily="18" charset="0"/>
              </a:rPr>
              <a:t>會有</a:t>
            </a:r>
            <a:r>
              <a:rPr lang="en-US" altLang="zh-TW" sz="2800" b="1" dirty="0">
                <a:latin typeface="Times New Roman" panose="02020603050405020304" pitchFamily="18" charset="0"/>
                <a:cs typeface="Times New Roman" panose="02020603050405020304" pitchFamily="18" charset="0"/>
              </a:rPr>
              <a:t>FIO</a:t>
            </a:r>
            <a:r>
              <a:rPr lang="zh-TW" altLang="zh-TW" sz="2800" b="1" dirty="0" smtClean="0">
                <a:latin typeface="Times New Roman" panose="02020603050405020304" pitchFamily="18" charset="0"/>
                <a:cs typeface="Times New Roman" panose="02020603050405020304" pitchFamily="18" charset="0"/>
              </a:rPr>
              <a:t>條款</a:t>
            </a:r>
            <a:r>
              <a:rPr lang="en-US" altLang="zh-TW" sz="2800" b="1" dirty="0" smtClean="0">
                <a:latin typeface="Times New Roman" panose="02020603050405020304" pitchFamily="18" charset="0"/>
                <a:cs typeface="Times New Roman" panose="02020603050405020304" pitchFamily="18" charset="0"/>
              </a:rPr>
              <a:t>(FREE </a:t>
            </a:r>
            <a:r>
              <a:rPr lang="en-US" altLang="zh-TW" sz="2800" b="1" dirty="0">
                <a:latin typeface="Times New Roman" panose="02020603050405020304" pitchFamily="18" charset="0"/>
                <a:cs typeface="Times New Roman" panose="02020603050405020304" pitchFamily="18" charset="0"/>
              </a:rPr>
              <a:t>IN AND </a:t>
            </a:r>
            <a:r>
              <a:rPr lang="en-US" altLang="zh-TW" sz="2800" b="1" dirty="0" smtClean="0">
                <a:latin typeface="Times New Roman" panose="02020603050405020304" pitchFamily="18" charset="0"/>
                <a:cs typeface="Times New Roman" panose="02020603050405020304" pitchFamily="18" charset="0"/>
              </a:rPr>
              <a:t>OUT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例如</a:t>
            </a:r>
            <a:r>
              <a:rPr lang="zh-TW" altLang="zh-TW" sz="2800" b="1" dirty="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CIF FO </a:t>
            </a:r>
            <a:r>
              <a:rPr lang="en-US" altLang="zh-TW" sz="2800" b="1" dirty="0" err="1" smtClean="0">
                <a:latin typeface="Times New Roman" panose="02020603050405020304" pitchFamily="18" charset="0"/>
                <a:cs typeface="Times New Roman" panose="02020603050405020304" pitchFamily="18" charset="0"/>
              </a:rPr>
              <a:t>Kaohsuing</a:t>
            </a:r>
            <a:r>
              <a:rPr lang="en-US" altLang="zh-TW" sz="2800" b="1" dirty="0" smtClean="0">
                <a:latin typeface="Times New Roman" panose="02020603050405020304" pitchFamily="18" charset="0"/>
                <a:cs typeface="Times New Roman" panose="02020603050405020304" pitchFamily="18" charset="0"/>
              </a:rPr>
              <a:t>, FO</a:t>
            </a:r>
            <a:r>
              <a:rPr lang="zh-TW" altLang="zh-TW" sz="2800" b="1" dirty="0">
                <a:latin typeface="Times New Roman" panose="02020603050405020304" pitchFamily="18" charset="0"/>
                <a:cs typeface="Times New Roman" panose="02020603050405020304" pitchFamily="18" charset="0"/>
              </a:rPr>
              <a:t>表示卸貨費用由貨方</a:t>
            </a:r>
            <a:r>
              <a:rPr lang="zh-TW" altLang="zh-TW" sz="2800" b="1" dirty="0" smtClean="0">
                <a:latin typeface="Times New Roman" panose="02020603050405020304" pitchFamily="18" charset="0"/>
                <a:cs typeface="Times New Roman" panose="02020603050405020304" pitchFamily="18" charset="0"/>
              </a:rPr>
              <a:t>負責</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之規定</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於信用狀</a:t>
            </a:r>
            <a:r>
              <a:rPr lang="zh-TW" altLang="zh-TW" sz="2800" b="1" dirty="0" smtClean="0">
                <a:latin typeface="Times New Roman" panose="02020603050405020304" pitchFamily="18" charset="0"/>
                <a:cs typeface="Times New Roman" panose="02020603050405020304" pitchFamily="18" charset="0"/>
              </a:rPr>
              <a:t>交易</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除非</a:t>
            </a:r>
            <a:r>
              <a:rPr lang="zh-TW" altLang="zh-TW" sz="2800" b="1" dirty="0">
                <a:latin typeface="Times New Roman" panose="02020603050405020304" pitchFamily="18" charset="0"/>
                <a:cs typeface="Times New Roman" panose="02020603050405020304" pitchFamily="18" charset="0"/>
              </a:rPr>
              <a:t>信用狀授權或要求提示傭船</a:t>
            </a:r>
            <a:r>
              <a:rPr lang="zh-TW" altLang="zh-TW" sz="2800" b="1" dirty="0" smtClean="0">
                <a:latin typeface="Times New Roman" panose="02020603050405020304" pitchFamily="18" charset="0"/>
                <a:cs typeface="Times New Roman" panose="02020603050405020304" pitchFamily="18" charset="0"/>
              </a:rPr>
              <a:t>提單</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否則</a:t>
            </a:r>
            <a:r>
              <a:rPr lang="zh-TW" altLang="zh-TW" sz="2800" b="1" dirty="0">
                <a:latin typeface="Times New Roman" panose="02020603050405020304" pitchFamily="18" charset="0"/>
                <a:cs typeface="Times New Roman" panose="02020603050405020304" pitchFamily="18" charset="0"/>
              </a:rPr>
              <a:t>銀行將拒絕接受依據傭船契約所簽發之</a:t>
            </a:r>
            <a:r>
              <a:rPr lang="zh-TW" altLang="zh-TW" sz="2800" b="1" dirty="0" smtClean="0">
                <a:latin typeface="Times New Roman" panose="02020603050405020304" pitchFamily="18" charset="0"/>
                <a:cs typeface="Times New Roman" panose="02020603050405020304" pitchFamily="18" charset="0"/>
              </a:rPr>
              <a:t>提單</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49955923"/>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533400" y="152400"/>
            <a:ext cx="8382000" cy="838200"/>
          </a:xfrm>
        </p:spPr>
        <p:txBody>
          <a:bodyPr/>
          <a:lstStyle/>
          <a:p>
            <a:pPr eaLnBrk="1" hangingPunct="1">
              <a:defRPr/>
            </a:pPr>
            <a:r>
              <a:rPr lang="zh-TW" altLang="en-US" sz="3600" b="1" dirty="0" smtClean="0">
                <a:solidFill>
                  <a:srgbClr val="003300"/>
                </a:solidFill>
                <a:latin typeface="標楷體" pitchFamily="65" charset="-120"/>
                <a:ea typeface="標楷體" pitchFamily="65" charset="-120"/>
              </a:rPr>
              <a:t>陳舊提單</a:t>
            </a:r>
            <a:r>
              <a:rPr lang="zh-TW" altLang="en-US" sz="3600" b="1" dirty="0" smtClean="0">
                <a:solidFill>
                  <a:srgbClr val="003300"/>
                </a:solidFill>
              </a:rPr>
              <a:t>,</a:t>
            </a:r>
            <a:r>
              <a:rPr lang="zh-TW" altLang="en-US" sz="3600" b="1" dirty="0" smtClean="0">
                <a:solidFill>
                  <a:srgbClr val="003300"/>
                </a:solidFill>
                <a:latin typeface="標楷體" pitchFamily="65" charset="-120"/>
                <a:ea typeface="標楷體" pitchFamily="65" charset="-120"/>
              </a:rPr>
              <a:t>第三者提單</a:t>
            </a:r>
            <a:r>
              <a:rPr lang="zh-TW" altLang="en-US" sz="3600" b="1" dirty="0" smtClean="0">
                <a:solidFill>
                  <a:srgbClr val="003300"/>
                </a:solidFill>
              </a:rPr>
              <a:t>,</a:t>
            </a:r>
            <a:r>
              <a:rPr lang="zh-TW" altLang="en-US" sz="3600" b="1" dirty="0" smtClean="0">
                <a:solidFill>
                  <a:srgbClr val="003300"/>
                </a:solidFill>
                <a:latin typeface="標楷體" pitchFamily="65" charset="-120"/>
                <a:ea typeface="標楷體" pitchFamily="65" charset="-120"/>
              </a:rPr>
              <a:t>不可轉讓海運貨單</a:t>
            </a:r>
            <a:r>
              <a:rPr lang="zh-TW" altLang="en-US" dirty="0" smtClean="0">
                <a:solidFill>
                  <a:srgbClr val="003300"/>
                </a:solidFill>
              </a:rPr>
              <a:t> </a:t>
            </a:r>
          </a:p>
        </p:txBody>
      </p:sp>
      <p:sp>
        <p:nvSpPr>
          <p:cNvPr id="456707" name="Rectangle 3"/>
          <p:cNvSpPr>
            <a:spLocks noGrp="1" noChangeArrowheads="1"/>
          </p:cNvSpPr>
          <p:nvPr>
            <p:ph type="body" idx="1"/>
          </p:nvPr>
        </p:nvSpPr>
        <p:spPr>
          <a:xfrm>
            <a:off x="0" y="1196752"/>
            <a:ext cx="9144000" cy="5661248"/>
          </a:xfrm>
        </p:spPr>
        <p:txBody>
          <a:bodyPr>
            <a:noAutofit/>
          </a:bodyPr>
          <a:lstStyle/>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陳舊提單(</a:t>
            </a:r>
            <a:r>
              <a:rPr lang="en-US" altLang="zh-TW" sz="2800" b="1" dirty="0" smtClean="0">
                <a:latin typeface="Times New Roman" panose="02020603050405020304" pitchFamily="18" charset="0"/>
                <a:ea typeface="標楷體" pitchFamily="65" charset="-120"/>
                <a:cs typeface="Times New Roman" panose="02020603050405020304" pitchFamily="18" charset="0"/>
              </a:rPr>
              <a:t>Stale B/L):</a:t>
            </a:r>
            <a:r>
              <a:rPr lang="zh-TW" altLang="en-US" sz="2800" b="1" dirty="0" smtClean="0">
                <a:latin typeface="Times New Roman" panose="02020603050405020304" pitchFamily="18" charset="0"/>
                <a:ea typeface="標楷體" pitchFamily="65" charset="-120"/>
                <a:cs typeface="Times New Roman" panose="02020603050405020304" pitchFamily="18" charset="0"/>
              </a:rPr>
              <a:t>遲於裝運日後21日始提示之提單.</a:t>
            </a:r>
            <a:r>
              <a:rPr lang="zh-TW" altLang="en-US" sz="2800" b="1" dirty="0" smtClean="0">
                <a:latin typeface="Times New Roman" panose="02020603050405020304" pitchFamily="18" charset="0"/>
                <a:cs typeface="Times New Roman" panose="02020603050405020304" pitchFamily="18" charset="0"/>
              </a:rPr>
              <a:t> </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第三者提單(</a:t>
            </a:r>
            <a:r>
              <a:rPr lang="en-US" altLang="zh-TW" sz="2800" b="1" dirty="0" smtClean="0">
                <a:latin typeface="Times New Roman" panose="02020603050405020304" pitchFamily="18" charset="0"/>
                <a:ea typeface="標楷體" pitchFamily="65" charset="-120"/>
                <a:cs typeface="Times New Roman" panose="02020603050405020304" pitchFamily="18" charset="0"/>
              </a:rPr>
              <a:t>Third party B/L):</a:t>
            </a:r>
            <a:r>
              <a:rPr lang="zh-TW" altLang="en-US" sz="2800" b="1" dirty="0" smtClean="0">
                <a:latin typeface="Times New Roman" panose="02020603050405020304" pitchFamily="18" charset="0"/>
                <a:ea typeface="標楷體" pitchFamily="65" charset="-120"/>
                <a:cs typeface="Times New Roman" panose="02020603050405020304" pitchFamily="18" charset="0"/>
              </a:rPr>
              <a:t>提單之託運人</a:t>
            </a:r>
            <a:r>
              <a:rPr lang="en-US" altLang="zh-TW" sz="2800" b="1" dirty="0" smtClean="0">
                <a:latin typeface="Times New Roman" panose="02020603050405020304" pitchFamily="18" charset="0"/>
                <a:ea typeface="標楷體" pitchFamily="65" charset="-120"/>
                <a:cs typeface="Times New Roman" panose="02020603050405020304" pitchFamily="18" charset="0"/>
              </a:rPr>
              <a:t>(shipper</a:t>
            </a:r>
            <a:r>
              <a:rPr lang="en-US" altLang="zh-TW" sz="2800" b="1" dirty="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得顯示受益人以外之第三者,謂之第三者提單.</a:t>
            </a:r>
            <a:r>
              <a:rPr lang="zh-TW" altLang="en-US" sz="2800" b="1" dirty="0" smtClean="0">
                <a:latin typeface="Times New Roman" panose="02020603050405020304" pitchFamily="18" charset="0"/>
                <a:cs typeface="Times New Roman" panose="02020603050405020304" pitchFamily="18" charset="0"/>
              </a:rPr>
              <a:t> </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不可轉讓海運貨單(</a:t>
            </a:r>
            <a:r>
              <a:rPr lang="en-US" altLang="zh-TW" sz="2800" b="1" dirty="0" smtClean="0">
                <a:latin typeface="Times New Roman" panose="02020603050405020304" pitchFamily="18" charset="0"/>
                <a:ea typeface="標楷體" pitchFamily="65" charset="-120"/>
                <a:cs typeface="Times New Roman" panose="02020603050405020304" pitchFamily="18" charset="0"/>
              </a:rPr>
              <a:t>Non-negotiable sea waybill):</a:t>
            </a:r>
            <a:r>
              <a:rPr lang="zh-TW" altLang="en-US" sz="2800" b="1" dirty="0" smtClean="0">
                <a:latin typeface="Times New Roman" panose="02020603050405020304" pitchFamily="18" charset="0"/>
                <a:ea typeface="標楷體" pitchFamily="65" charset="-120"/>
                <a:cs typeface="Times New Roman" panose="02020603050405020304" pitchFamily="18" charset="0"/>
              </a:rPr>
              <a:t>係由運送人簽發之海運貨物收據及運送契約憑證,但其不具物權憑證性質,也無法背書轉讓其與傳統海運提單之區別，除前述之是否具物權憑證性質及得否背書轉讓外,在提貨方面,海運貨單採記名式,運送人只須負責將貨物交給海運貨運單上所記載收貨人即可,無須繳回該運送單據.</a:t>
            </a:r>
            <a:endParaRPr lang="zh-TW" altLang="en-US" sz="2800" b="1" dirty="0" smtClean="0">
              <a:latin typeface="Times New Roman" panose="02020603050405020304" pitchFamily="18" charset="0"/>
              <a:cs typeface="Times New Roman" panose="02020603050405020304" pitchFamily="18" charset="0"/>
            </a:endParaRPr>
          </a:p>
        </p:txBody>
      </p:sp>
      <p:sp>
        <p:nvSpPr>
          <p:cNvPr id="45670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48DC6837-3DB3-4EBA-BF37-358B60E8CDA5}" type="slidenum">
              <a:rPr kumimoji="0" lang="zh-TW" altLang="en-US" sz="1400" smtClean="0"/>
              <a:pPr eaLnBrk="1" hangingPunct="1"/>
              <a:t>458</a:t>
            </a:fld>
            <a:endParaRPr kumimoji="0" lang="en-US" altLang="zh-TW" sz="1400" smtClean="0"/>
          </a:p>
        </p:txBody>
      </p:sp>
    </p:spTree>
    <p:extLst>
      <p:ext uri="{BB962C8B-B14F-4D97-AF65-F5344CB8AC3E}">
        <p14:creationId xmlns:p14="http://schemas.microsoft.com/office/powerpoint/2010/main" xmlns="" val="2642594437"/>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0" y="0"/>
            <a:ext cx="9144000" cy="838200"/>
          </a:xfrm>
        </p:spPr>
        <p:txBody>
          <a:bodyPr/>
          <a:lstStyle/>
          <a:p>
            <a:pPr algn="ctr" eaLnBrk="1" hangingPunct="1">
              <a:defRPr/>
            </a:pPr>
            <a:r>
              <a:rPr lang="zh-TW" altLang="en-US" sz="4000" b="1" dirty="0" smtClean="0">
                <a:solidFill>
                  <a:schemeClr val="tx1"/>
                </a:solidFill>
                <a:latin typeface="標楷體" pitchFamily="65" charset="-120"/>
                <a:ea typeface="標楷體" pitchFamily="65" charset="-120"/>
              </a:rPr>
              <a:t>不可轉讓海運貨單與海運提單之比較</a:t>
            </a:r>
            <a:r>
              <a:rPr lang="zh-TW" altLang="en-US" dirty="0" smtClean="0">
                <a:solidFill>
                  <a:schemeClr val="tx1"/>
                </a:solidFill>
              </a:rPr>
              <a:t> </a:t>
            </a:r>
          </a:p>
        </p:txBody>
      </p:sp>
      <p:graphicFrame>
        <p:nvGraphicFramePr>
          <p:cNvPr id="219173" name="Group 37"/>
          <p:cNvGraphicFramePr>
            <a:graphicFrameLocks noGrp="1"/>
          </p:cNvGraphicFramePr>
          <p:nvPr>
            <p:ph type="tbl" idx="1"/>
          </p:nvPr>
        </p:nvGraphicFramePr>
        <p:xfrm>
          <a:off x="0" y="1143000"/>
          <a:ext cx="9144000" cy="5486403"/>
        </p:xfrm>
        <a:graphic>
          <a:graphicData uri="http://schemas.openxmlformats.org/drawingml/2006/table">
            <a:tbl>
              <a:tblPr/>
              <a:tblGrid>
                <a:gridCol w="3048000"/>
                <a:gridCol w="3048000"/>
                <a:gridCol w="3048000"/>
              </a:tblGrid>
              <a:tr h="782638">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項</a:t>
                      </a:r>
                      <a:r>
                        <a:rPr kumimoji="1" lang="zh-TW" altLang="en-US" sz="2800" b="1" i="0" u="none" strike="noStrike" cap="none" normalizeH="0" baseline="0" dirty="0" smtClean="0">
                          <a:ln>
                            <a:noFill/>
                          </a:ln>
                          <a:solidFill>
                            <a:schemeClr val="tx1"/>
                          </a:solidFill>
                          <a:effectLst/>
                          <a:latin typeface="Times New Roman" pitchFamily="18" charset="0"/>
                          <a:ea typeface="標楷體" pitchFamily="65" charset="-120"/>
                        </a:rPr>
                        <a:t>    </a:t>
                      </a: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目</a:t>
                      </a:r>
                      <a:r>
                        <a:rPr kumimoji="1" lang="zh-TW" altLang="en-US" sz="2800" b="1" i="0" u="none" strike="noStrike" cap="none" normalizeH="0" baseline="0" dirty="0" smtClean="0">
                          <a:ln>
                            <a:noFill/>
                          </a:ln>
                          <a:solidFill>
                            <a:schemeClr val="tx1"/>
                          </a:solidFill>
                          <a:effectLst/>
                          <a:latin typeface="Times New Roman" pitchFamily="18" charset="0"/>
                          <a:ea typeface="新細明體" pitchFamily="18" charset="-12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不可轉讓海運貨單</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海運提單</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5813">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運送契約</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Yes</a:t>
                      </a:r>
                      <a:r>
                        <a:rPr kumimoji="1" lang="en-US" altLang="zh-TW" sz="2800" b="1" i="0" u="none" strike="noStrike" cap="none" normalizeH="0" baseline="0" smtClean="0">
                          <a:ln>
                            <a:noFill/>
                          </a:ln>
                          <a:solidFill>
                            <a:schemeClr val="tx1"/>
                          </a:solidFill>
                          <a:effectLst/>
                          <a:latin typeface="Times New Roman" pitchFamily="18" charset="0"/>
                          <a:ea typeface="新細明體" pitchFamily="18" charset="-120"/>
                        </a:rPr>
                        <a:t> </a:t>
                      </a:r>
                      <a:endPar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Yes</a:t>
                      </a:r>
                      <a:r>
                        <a:rPr kumimoji="1" lang="en-US" altLang="zh-TW" sz="2800" b="1" i="0" u="none" strike="noStrike" cap="none" normalizeH="0" baseline="0" smtClean="0">
                          <a:ln>
                            <a:noFill/>
                          </a:ln>
                          <a:solidFill>
                            <a:schemeClr val="tx1"/>
                          </a:solidFill>
                          <a:effectLst/>
                          <a:latin typeface="Times New Roman" pitchFamily="18" charset="0"/>
                          <a:ea typeface="新細明體" pitchFamily="18" charset="-120"/>
                        </a:rPr>
                        <a:t> </a:t>
                      </a:r>
                      <a:endPar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收據</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Yes</a:t>
                      </a:r>
                      <a:r>
                        <a:rPr kumimoji="1" lang="en-US" altLang="zh-TW" sz="2800" b="1" i="0" u="none" strike="noStrike" cap="none" normalizeH="0" baseline="0" smtClean="0">
                          <a:ln>
                            <a:noFill/>
                          </a:ln>
                          <a:solidFill>
                            <a:schemeClr val="tx1"/>
                          </a:solidFill>
                          <a:effectLst/>
                          <a:latin typeface="Times New Roman" pitchFamily="18" charset="0"/>
                          <a:ea typeface="新細明體" pitchFamily="18" charset="-120"/>
                        </a:rPr>
                        <a:t> </a:t>
                      </a:r>
                      <a:endPar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Yes</a:t>
                      </a:r>
                      <a:r>
                        <a:rPr kumimoji="1" lang="en-US" altLang="zh-TW" sz="2800" b="1" i="0" u="none" strike="noStrike" cap="none" normalizeH="0" baseline="0" smtClean="0">
                          <a:ln>
                            <a:noFill/>
                          </a:ln>
                          <a:solidFill>
                            <a:schemeClr val="tx1"/>
                          </a:solidFill>
                          <a:effectLst/>
                          <a:latin typeface="Times New Roman" pitchFamily="18" charset="0"/>
                          <a:ea typeface="新細明體" pitchFamily="18" charset="-120"/>
                        </a:rPr>
                        <a:t> </a:t>
                      </a:r>
                      <a:endPar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物權證書</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新細明體" pitchFamily="18"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Yes</a:t>
                      </a:r>
                      <a:r>
                        <a:rPr kumimoji="1" lang="en-US" altLang="zh-TW" sz="2800" b="1" i="0" u="none" strike="noStrike" cap="none" normalizeH="0" baseline="0" smtClean="0">
                          <a:ln>
                            <a:noFill/>
                          </a:ln>
                          <a:solidFill>
                            <a:schemeClr val="tx1"/>
                          </a:solidFill>
                          <a:effectLst/>
                          <a:latin typeface="Times New Roman" pitchFamily="18" charset="0"/>
                          <a:ea typeface="新細明體" pitchFamily="18" charset="-120"/>
                        </a:rPr>
                        <a:t> </a:t>
                      </a:r>
                      <a:endPar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受貨人</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直接且為記名式</a:t>
                      </a:r>
                      <a:r>
                        <a:rPr kumimoji="1" lang="en-US" altLang="zh-TW"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指示式</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5813">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提領貨物之方式</a:t>
                      </a:r>
                      <a:r>
                        <a:rPr kumimoji="1" lang="zh-TW" altLang="en-US" sz="2800" b="1" i="0" u="none" strike="noStrike" cap="none" normalizeH="0" baseline="0" dirty="0" smtClean="0">
                          <a:ln>
                            <a:noFill/>
                          </a:ln>
                          <a:solidFill>
                            <a:schemeClr val="tx1"/>
                          </a:solidFill>
                          <a:effectLst/>
                          <a:latin typeface="Times New Roman" pitchFamily="18" charset="0"/>
                          <a:ea typeface="新細明體" pitchFamily="18" charset="-12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對貨單上所記載之受貨人</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憑提單之正本</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正本</a:t>
                      </a: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份數</a:t>
                      </a:r>
                      <a:r>
                        <a:rPr kumimoji="1" lang="zh-TW" altLang="en-US" sz="2800" b="1" i="0" u="none" strike="noStrike" cap="none" normalizeH="0" baseline="0" dirty="0" smtClean="0">
                          <a:ln>
                            <a:noFill/>
                          </a:ln>
                          <a:solidFill>
                            <a:schemeClr val="tx1"/>
                          </a:solidFill>
                          <a:effectLst/>
                          <a:latin typeface="Times New Roman" pitchFamily="18" charset="0"/>
                          <a:ea typeface="新細明體" pitchFamily="18" charset="-12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一份</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通常為一套三份</a:t>
                      </a:r>
                      <a:r>
                        <a:rPr kumimoji="1" lang="zh-TW" altLang="en-US" sz="2800" b="1" i="0" u="none" strike="noStrike" cap="none" normalizeH="0" baseline="0" smtClean="0">
                          <a:ln>
                            <a:noFill/>
                          </a:ln>
                          <a:solidFill>
                            <a:schemeClr val="tx1"/>
                          </a:solidFill>
                          <a:effectLst/>
                          <a:latin typeface="Times New Roman" pitchFamily="18" charset="0"/>
                          <a:ea typeface="新細明體" pitchFamily="18" charset="-12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8789"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6CF0A3F-B7D1-4E27-9EF5-77131AAFFF79}" type="slidenum">
              <a:rPr kumimoji="0" lang="zh-TW" altLang="en-US" sz="1400" smtClean="0"/>
              <a:pPr eaLnBrk="1" hangingPunct="1"/>
              <a:t>459</a:t>
            </a:fld>
            <a:endParaRPr kumimoji="0" lang="en-US" altLang="zh-TW" sz="1400" smtClean="0"/>
          </a:p>
        </p:txBody>
      </p:sp>
    </p:spTree>
    <p:extLst>
      <p:ext uri="{BB962C8B-B14F-4D97-AF65-F5344CB8AC3E}">
        <p14:creationId xmlns:p14="http://schemas.microsoft.com/office/powerpoint/2010/main" xmlns="" val="5604726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zh-TW" sz="4000" b="1" dirty="0">
                <a:latin typeface="Times New Roman" panose="02020603050405020304" pitchFamily="18" charset="0"/>
                <a:cs typeface="Times New Roman" panose="02020603050405020304" pitchFamily="18" charset="0"/>
              </a:rPr>
              <a:t>效益及影響因應</a:t>
            </a:r>
            <a:endParaRPr lang="zh-TW" altLang="en-US" sz="4000"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46</a:t>
            </a:fld>
            <a:endParaRPr lang="zh-TW" altLang="en-US"/>
          </a:p>
        </p:txBody>
      </p:sp>
      <p:sp>
        <p:nvSpPr>
          <p:cNvPr id="4" name="內容版面配置區 3"/>
          <p:cNvSpPr>
            <a:spLocks noGrp="1"/>
          </p:cNvSpPr>
          <p:nvPr>
            <p:ph sz="quarter" idx="1"/>
          </p:nvPr>
        </p:nvSpPr>
        <p:spPr/>
        <p:txBody>
          <a:bodyPr>
            <a:normAutofit/>
          </a:bodyPr>
          <a:lstStyle/>
          <a:p>
            <a:pPr eaLnBrk="0" fontAlgn="base" hangingPunct="0"/>
            <a:r>
              <a:rPr kumimoji="1" lang="zh-TW" altLang="zh-TW" sz="2800" b="1" dirty="0"/>
              <a:t>一、有助服務業的發展及</a:t>
            </a:r>
            <a:r>
              <a:rPr kumimoji="1" lang="zh-TW" altLang="zh-TW" sz="2800" b="1" dirty="0" smtClean="0"/>
              <a:t>輸出</a:t>
            </a:r>
            <a:r>
              <a:rPr lang="en-US" altLang="zh-TW" sz="2800" b="1" dirty="0" smtClean="0"/>
              <a:t>–</a:t>
            </a:r>
            <a:r>
              <a:rPr kumimoji="1" lang="zh-TW" altLang="zh-TW" sz="2800" b="1" dirty="0" smtClean="0"/>
              <a:t>利用</a:t>
            </a:r>
            <a:r>
              <a:rPr kumimoji="1" lang="zh-TW" altLang="zh-TW" sz="2800" b="1" dirty="0"/>
              <a:t>陸方開放</a:t>
            </a:r>
            <a:r>
              <a:rPr kumimoji="1" lang="zh-TW" altLang="zh-TW" sz="2800" b="1" dirty="0" smtClean="0"/>
              <a:t>承諾</a:t>
            </a:r>
            <a:r>
              <a:rPr kumimoji="1" lang="en-US" altLang="zh-TW" sz="2800" b="1" dirty="0" smtClean="0"/>
              <a:t>,</a:t>
            </a:r>
            <a:r>
              <a:rPr kumimoji="1" lang="zh-TW" altLang="zh-TW" sz="2800" b="1" dirty="0" smtClean="0"/>
              <a:t>提</a:t>
            </a:r>
            <a:r>
              <a:rPr kumimoji="1" lang="zh-TW" altLang="zh-TW" sz="2800" b="1" dirty="0"/>
              <a:t>高臺商對大陸經營據點之控制力、擴大經營</a:t>
            </a:r>
            <a:r>
              <a:rPr kumimoji="1" lang="zh-TW" altLang="zh-TW" sz="2800" b="1" dirty="0" smtClean="0"/>
              <a:t>範圍</a:t>
            </a:r>
            <a:r>
              <a:rPr kumimoji="1" lang="en-US" altLang="zh-TW" sz="2800" b="1" dirty="0" smtClean="0"/>
              <a:t>,</a:t>
            </a:r>
            <a:r>
              <a:rPr kumimoji="1" lang="zh-TW" altLang="zh-TW" sz="2800" b="1" dirty="0" smtClean="0"/>
              <a:t>及</a:t>
            </a:r>
            <a:r>
              <a:rPr kumimoji="1" lang="zh-TW" altLang="zh-TW" sz="2800" b="1" dirty="0"/>
              <a:t>透過簡化審批程序等便利性措施快速進入大陸</a:t>
            </a:r>
            <a:r>
              <a:rPr kumimoji="1" lang="zh-TW" altLang="zh-TW" sz="2800" b="1" dirty="0" smtClean="0"/>
              <a:t>市場</a:t>
            </a:r>
            <a:r>
              <a:rPr kumimoji="1" lang="en-US" altLang="zh-TW" sz="2800" b="1" dirty="0" smtClean="0"/>
              <a:t>,</a:t>
            </a:r>
            <a:r>
              <a:rPr lang="zh-TW" altLang="zh-TW" sz="2800" b="1" dirty="0" smtClean="0"/>
              <a:t>可</a:t>
            </a:r>
            <a:r>
              <a:rPr lang="zh-TW" altLang="zh-TW" sz="2800" b="1" dirty="0"/>
              <a:t>增加我業者在大陸的</a:t>
            </a:r>
            <a:r>
              <a:rPr lang="zh-TW" altLang="zh-TW" sz="2800" b="1" dirty="0" smtClean="0"/>
              <a:t>競爭力</a:t>
            </a:r>
            <a:r>
              <a:rPr lang="en-US" altLang="zh-TW" sz="2800" b="1" dirty="0" smtClean="0"/>
              <a:t>,</a:t>
            </a:r>
            <a:r>
              <a:rPr lang="zh-TW" altLang="zh-TW" sz="2800" b="1" dirty="0" smtClean="0"/>
              <a:t>擴大</a:t>
            </a:r>
            <a:r>
              <a:rPr lang="zh-TW" altLang="zh-TW" sz="2800" b="1" dirty="0"/>
              <a:t>服務業出口</a:t>
            </a:r>
            <a:r>
              <a:rPr lang="zh-TW" altLang="zh-TW" sz="2800" b="1" dirty="0" smtClean="0"/>
              <a:t>動能</a:t>
            </a:r>
            <a:r>
              <a:rPr lang="en-US" altLang="zh-TW" sz="2800" b="1" dirty="0" smtClean="0"/>
              <a:t>.</a:t>
            </a:r>
            <a:endParaRPr lang="zh-TW" altLang="zh-TW" sz="2800" b="1" dirty="0"/>
          </a:p>
          <a:p>
            <a:pPr eaLnBrk="0" fontAlgn="base" hangingPunct="0"/>
            <a:r>
              <a:rPr kumimoji="1" lang="zh-TW" altLang="zh-TW" sz="2800" b="1" dirty="0"/>
              <a:t> 二、活絡</a:t>
            </a:r>
            <a:r>
              <a:rPr kumimoji="1" lang="zh-TW" altLang="zh-TW" sz="2800" b="1" dirty="0" smtClean="0"/>
              <a:t>經濟</a:t>
            </a:r>
            <a:r>
              <a:rPr kumimoji="1" lang="en-US" altLang="zh-TW" sz="2800" b="1" dirty="0" smtClean="0"/>
              <a:t>,</a:t>
            </a:r>
            <a:r>
              <a:rPr kumimoji="1" lang="zh-TW" altLang="zh-TW" sz="2800" b="1" dirty="0" smtClean="0"/>
              <a:t>增加</a:t>
            </a:r>
            <a:r>
              <a:rPr kumimoji="1" lang="zh-TW" altLang="zh-TW" sz="2800" b="1" dirty="0"/>
              <a:t>就業</a:t>
            </a:r>
            <a:r>
              <a:rPr kumimoji="1" lang="zh-TW" altLang="zh-TW" sz="2800" b="1" dirty="0" smtClean="0"/>
              <a:t>機會</a:t>
            </a:r>
            <a:r>
              <a:rPr lang="en-US" altLang="zh-TW" sz="2800" b="1" dirty="0"/>
              <a:t>–</a:t>
            </a:r>
            <a:r>
              <a:rPr lang="zh-TW" altLang="zh-TW" sz="2800" b="1" dirty="0" smtClean="0"/>
              <a:t>目</a:t>
            </a:r>
            <a:r>
              <a:rPr kumimoji="1" lang="zh-TW" altLang="zh-TW" sz="2800" b="1" dirty="0" smtClean="0"/>
              <a:t>前</a:t>
            </a:r>
            <a:r>
              <a:rPr kumimoji="1" lang="zh-TW" altLang="zh-TW" sz="2800" b="1" dirty="0"/>
              <a:t>我國服務業相對大陸仍具有競爭</a:t>
            </a:r>
            <a:r>
              <a:rPr kumimoji="1" lang="zh-TW" altLang="zh-TW" sz="2800" b="1" dirty="0" smtClean="0"/>
              <a:t>優勢</a:t>
            </a:r>
            <a:r>
              <a:rPr kumimoji="1" lang="en-US" altLang="zh-TW" sz="2800" b="1" dirty="0" smtClean="0"/>
              <a:t>,</a:t>
            </a:r>
            <a:r>
              <a:rPr kumimoji="1" lang="zh-TW" altLang="zh-TW" sz="2800" b="1" dirty="0" smtClean="0"/>
              <a:t>藉</a:t>
            </a:r>
            <a:r>
              <a:rPr kumimoji="1" lang="zh-TW" altLang="zh-TW" sz="2800" b="1" dirty="0"/>
              <a:t>由新增開放</a:t>
            </a:r>
            <a:r>
              <a:rPr kumimoji="1" lang="zh-TW" altLang="zh-TW" sz="2800" b="1" dirty="0" smtClean="0"/>
              <a:t>項目</a:t>
            </a:r>
            <a:r>
              <a:rPr kumimoji="1" lang="en-US" altLang="zh-TW" sz="2800" b="1" dirty="0" smtClean="0"/>
              <a:t>,</a:t>
            </a:r>
            <a:r>
              <a:rPr kumimoji="1" lang="zh-TW" altLang="zh-TW" sz="2800" b="1" dirty="0" smtClean="0"/>
              <a:t>擴大</a:t>
            </a:r>
            <a:r>
              <a:rPr kumimoji="1" lang="zh-TW" altLang="zh-TW" sz="2800" b="1" dirty="0"/>
              <a:t>吸引陸資來</a:t>
            </a:r>
            <a:r>
              <a:rPr kumimoji="1" lang="zh-TW" altLang="zh-TW" sz="2800" b="1" dirty="0" smtClean="0"/>
              <a:t>臺</a:t>
            </a:r>
            <a:r>
              <a:rPr kumimoji="1" lang="en-US" altLang="zh-TW" sz="2800" b="1" dirty="0" smtClean="0"/>
              <a:t>,</a:t>
            </a:r>
            <a:r>
              <a:rPr kumimoji="1" lang="zh-TW" altLang="zh-TW" sz="2800" b="1" dirty="0" smtClean="0"/>
              <a:t>以</a:t>
            </a:r>
            <a:r>
              <a:rPr kumimoji="1" lang="zh-TW" altLang="zh-TW" sz="2800" b="1" dirty="0"/>
              <a:t>活絡經濟、增加就業</a:t>
            </a:r>
            <a:r>
              <a:rPr kumimoji="1" lang="zh-TW" altLang="zh-TW" sz="2800" b="1" dirty="0" smtClean="0"/>
              <a:t>機會</a:t>
            </a:r>
            <a:r>
              <a:rPr kumimoji="1" lang="en-US" altLang="zh-TW" sz="2800" b="1" dirty="0" smtClean="0"/>
              <a:t>,</a:t>
            </a:r>
            <a:r>
              <a:rPr kumimoji="1" lang="zh-TW" altLang="zh-TW" sz="2800" b="1" dirty="0" smtClean="0"/>
              <a:t>提高</a:t>
            </a:r>
            <a:r>
              <a:rPr kumimoji="1" lang="zh-TW" altLang="zh-TW" sz="2800" b="1" dirty="0"/>
              <a:t>國內服務</a:t>
            </a:r>
            <a:r>
              <a:rPr kumimoji="1" lang="zh-TW" altLang="zh-TW" sz="2800" b="1" dirty="0" smtClean="0"/>
              <a:t>品質</a:t>
            </a:r>
            <a:r>
              <a:rPr kumimoji="1" lang="en-US" altLang="zh-TW" sz="2800" b="1" dirty="0" smtClean="0"/>
              <a:t>,</a:t>
            </a:r>
            <a:r>
              <a:rPr kumimoji="1" lang="zh-TW" altLang="zh-TW" sz="2800" b="1" dirty="0" smtClean="0"/>
              <a:t>給予</a:t>
            </a:r>
            <a:r>
              <a:rPr kumimoji="1" lang="zh-TW" altLang="zh-TW" sz="2800" b="1" dirty="0"/>
              <a:t>消費者更多</a:t>
            </a:r>
            <a:r>
              <a:rPr kumimoji="1" lang="zh-TW" altLang="zh-TW" sz="2800" b="1" dirty="0" smtClean="0"/>
              <a:t>選擇</a:t>
            </a:r>
            <a:r>
              <a:rPr kumimoji="1" lang="en-US" altLang="zh-TW" sz="2800" b="1" dirty="0" smtClean="0"/>
              <a:t>,</a:t>
            </a:r>
            <a:r>
              <a:rPr kumimoji="1" lang="zh-TW" altLang="zh-TW" sz="2800" b="1" dirty="0" smtClean="0"/>
              <a:t>並</a:t>
            </a:r>
            <a:r>
              <a:rPr kumimoji="1" lang="zh-TW" altLang="zh-TW" sz="2800" b="1" dirty="0"/>
              <a:t>透過競爭帶動產業</a:t>
            </a:r>
            <a:r>
              <a:rPr kumimoji="1" lang="zh-TW" altLang="zh-TW" sz="2800" b="1" dirty="0" smtClean="0"/>
              <a:t>調整</a:t>
            </a:r>
            <a:r>
              <a:rPr kumimoji="1" lang="en-US" altLang="zh-TW" sz="2800" b="1" dirty="0"/>
              <a:t>.</a:t>
            </a:r>
            <a:endParaRPr lang="zh-TW" altLang="zh-TW" sz="2800" b="1" dirty="0"/>
          </a:p>
        </p:txBody>
      </p:sp>
    </p:spTree>
    <p:extLst>
      <p:ext uri="{BB962C8B-B14F-4D97-AF65-F5344CB8AC3E}">
        <p14:creationId xmlns:p14="http://schemas.microsoft.com/office/powerpoint/2010/main" xmlns="" val="1004016632"/>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0"/>
            <a:ext cx="7772400" cy="980728"/>
          </a:xfrm>
        </p:spPr>
        <p:txBody>
          <a:bodyPr>
            <a:normAutofit/>
          </a:bodyPr>
          <a:lstStyle/>
          <a:p>
            <a:pPr algn="ctr">
              <a:defRPr/>
            </a:pPr>
            <a:r>
              <a:rPr lang="zh-TW" altLang="zh-TW" sz="4000" b="1" dirty="0" smtClean="0">
                <a:solidFill>
                  <a:srgbClr val="003300"/>
                </a:solidFill>
                <a:latin typeface="Times New Roman" pitchFamily="18" charset="0"/>
                <a:ea typeface="標楷體" pitchFamily="65" charset="-120"/>
                <a:cs typeface="Times New Roman" pitchFamily="18" charset="0"/>
              </a:rPr>
              <a:t>電放貨物</a:t>
            </a:r>
            <a:r>
              <a:rPr lang="zh-TW" altLang="en-US" sz="4000" b="1" dirty="0" smtClean="0">
                <a:solidFill>
                  <a:srgbClr val="003300"/>
                </a:solidFill>
                <a:latin typeface="Times New Roman" pitchFamily="18" charset="0"/>
                <a:ea typeface="標楷體" pitchFamily="65" charset="-120"/>
                <a:cs typeface="Times New Roman" pitchFamily="18" charset="0"/>
              </a:rPr>
              <a:t>與電放提單</a:t>
            </a:r>
            <a:endParaRPr lang="zh-TW" altLang="en-US" sz="4000" b="1" dirty="0">
              <a:solidFill>
                <a:srgbClr val="003300"/>
              </a:solidFill>
              <a:latin typeface="Times New Roman" pitchFamily="18" charset="0"/>
              <a:ea typeface="標楷體" pitchFamily="65" charset="-120"/>
              <a:cs typeface="Times New Roman" pitchFamily="18" charset="0"/>
            </a:endParaRPr>
          </a:p>
        </p:txBody>
      </p:sp>
      <p:sp>
        <p:nvSpPr>
          <p:cNvPr id="450563" name="內容版面配置區 2"/>
          <p:cNvSpPr>
            <a:spLocks noGrp="1"/>
          </p:cNvSpPr>
          <p:nvPr>
            <p:ph idx="1"/>
          </p:nvPr>
        </p:nvSpPr>
        <p:spPr>
          <a:xfrm>
            <a:off x="0" y="1124744"/>
            <a:ext cx="9144000" cy="5544616"/>
          </a:xfrm>
        </p:spPr>
        <p:txBody>
          <a:bodyPr>
            <a:normAutofit/>
          </a:bodyPr>
          <a:lstStyle/>
          <a:p>
            <a:r>
              <a:rPr lang="zh-TW" altLang="zh-TW" sz="2800" b="1" dirty="0" smtClean="0">
                <a:latin typeface="Times New Roman" panose="02020603050405020304" pitchFamily="18" charset="0"/>
                <a:ea typeface="標楷體" pitchFamily="65" charset="-120"/>
                <a:cs typeface="Times New Roman" panose="02020603050405020304" pitchFamily="18" charset="0"/>
              </a:rPr>
              <a:t>託運人會與運送人協商</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於託運貨物發送後</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託運人</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出口商</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不領取提單正本</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或將提單正本退還運送人</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而要求運送人以電報或其他電傳工具</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通知卸貨港之分公司或代理人</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將貨物直接交付予指名之受貨人</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通常即進口商</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此即電放貨物</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在此種處理方式</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提單之受貨人通常做成直接單據</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即</a:t>
            </a:r>
            <a:r>
              <a:rPr lang="en-US" altLang="zh-TW" sz="2800" b="1" dirty="0" smtClean="0">
                <a:latin typeface="Times New Roman" panose="02020603050405020304" pitchFamily="18" charset="0"/>
                <a:ea typeface="標楷體" pitchFamily="65" charset="-120"/>
                <a:cs typeface="Times New Roman" panose="02020603050405020304" pitchFamily="18" charset="0"/>
              </a:rPr>
              <a:t>Consignee to “</a:t>
            </a:r>
            <a:r>
              <a:rPr lang="zh-TW" altLang="zh-TW" sz="2800" b="1" dirty="0" smtClean="0">
                <a:latin typeface="Times New Roman" panose="02020603050405020304" pitchFamily="18" charset="0"/>
                <a:ea typeface="標楷體" pitchFamily="65" charset="-120"/>
                <a:cs typeface="Times New Roman" panose="02020603050405020304" pitchFamily="18" charset="0"/>
              </a:rPr>
              <a:t>受貨人名稱</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提單上會標示</a:t>
            </a:r>
            <a:r>
              <a:rPr lang="en-US" altLang="zh-TW" sz="2800" b="1" dirty="0" smtClean="0">
                <a:latin typeface="Times New Roman" panose="02020603050405020304" pitchFamily="18" charset="0"/>
                <a:ea typeface="標楷體" pitchFamily="65" charset="-120"/>
                <a:cs typeface="Times New Roman" panose="02020603050405020304" pitchFamily="18" charset="0"/>
              </a:rPr>
              <a:t> ”SURRENDER”</a:t>
            </a:r>
            <a:r>
              <a:rPr lang="zh-TW" altLang="zh-TW" sz="2800" b="1" dirty="0" smtClean="0">
                <a:latin typeface="Times New Roman" panose="02020603050405020304" pitchFamily="18" charset="0"/>
                <a:ea typeface="標楷體" pitchFamily="65" charset="-120"/>
                <a:cs typeface="Times New Roman" panose="02020603050405020304" pitchFamily="18" charset="0"/>
              </a:rPr>
              <a:t>或</a:t>
            </a:r>
            <a:r>
              <a:rPr lang="en-US" altLang="zh-TW" sz="2800" b="1" dirty="0" smtClean="0">
                <a:latin typeface="Times New Roman" panose="02020603050405020304" pitchFamily="18" charset="0"/>
                <a:ea typeface="標楷體" pitchFamily="65" charset="-120"/>
                <a:cs typeface="Times New Roman" panose="02020603050405020304" pitchFamily="18" charset="0"/>
              </a:rPr>
              <a:t>”NON-NEGOTIABLE”</a:t>
            </a:r>
            <a:r>
              <a:rPr lang="zh-TW" altLang="zh-TW" sz="2800" b="1" dirty="0" smtClean="0">
                <a:latin typeface="Times New Roman" panose="02020603050405020304" pitchFamily="18" charset="0"/>
                <a:ea typeface="標楷體" pitchFamily="65" charset="-120"/>
                <a:cs typeface="Times New Roman" panose="02020603050405020304" pitchFamily="18" charset="0"/>
              </a:rPr>
              <a:t>，且註記簽發之提單正本份數為</a:t>
            </a:r>
            <a:r>
              <a:rPr lang="en-US" altLang="zh-TW" sz="2800" b="1" dirty="0" smtClean="0">
                <a:latin typeface="Times New Roman" panose="02020603050405020304" pitchFamily="18" charset="0"/>
                <a:ea typeface="標楷體" pitchFamily="65" charset="-120"/>
                <a:cs typeface="Times New Roman" panose="02020603050405020304" pitchFamily="18" charset="0"/>
              </a:rPr>
              <a:t>0.</a:t>
            </a:r>
          </a:p>
          <a:p>
            <a:r>
              <a:rPr lang="zh-TW" altLang="en-US" sz="2800" b="1" dirty="0" smtClean="0">
                <a:latin typeface="Times New Roman" panose="02020603050405020304" pitchFamily="18" charset="0"/>
                <a:ea typeface="標楷體" pitchFamily="65" charset="-120"/>
                <a:cs typeface="Times New Roman" panose="02020603050405020304" pitchFamily="18" charset="0"/>
              </a:rPr>
              <a:t>以此種方式裝運貨物出口</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出口商須了解</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貨物交付運送人接管</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即喪失對貨物所有權之掌控</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無法藉提單來掌控進口商或開狀銀行</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a:latin typeface="Times New Roman" panose="02020603050405020304" pitchFamily="18" charset="0"/>
                <a:ea typeface="標楷體" pitchFamily="65" charset="-120"/>
                <a:cs typeface="Times New Roman" panose="02020603050405020304" pitchFamily="18" charset="0"/>
              </a:rPr>
              <a:t>倘屬信用狀交易時</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a:latin typeface="Times New Roman" panose="02020603050405020304" pitchFamily="18" charset="0"/>
                <a:ea typeface="標楷體" pitchFamily="65" charset="-120"/>
                <a:cs typeface="Times New Roman" panose="02020603050405020304" pitchFamily="18" charset="0"/>
              </a:rPr>
              <a:t>之</a:t>
            </a:r>
            <a:r>
              <a:rPr lang="zh-TW" altLang="en-US" sz="2800" b="1" dirty="0" smtClean="0">
                <a:latin typeface="Times New Roman" panose="02020603050405020304" pitchFamily="18" charset="0"/>
                <a:ea typeface="標楷體" pitchFamily="65" charset="-120"/>
                <a:cs typeface="Times New Roman" panose="02020603050405020304" pitchFamily="18" charset="0"/>
              </a:rPr>
              <a:t>付款</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endParaRPr lang="zh-TW" altLang="en-US" sz="2800" b="1" dirty="0" smtClean="0">
              <a:latin typeface="Times New Roman" panose="02020603050405020304" pitchFamily="18" charset="0"/>
              <a:ea typeface="標楷體" pitchFamily="65" charset="-120"/>
              <a:cs typeface="Times New Roman" panose="02020603050405020304" pitchFamily="18" charset="0"/>
            </a:endParaRPr>
          </a:p>
        </p:txBody>
      </p:sp>
      <p:sp>
        <p:nvSpPr>
          <p:cNvPr id="45056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lr>
                <a:schemeClr val="tx1"/>
              </a:buClr>
              <a:buSzPct val="90000"/>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lr>
                <a:schemeClr val="tx1"/>
              </a:buClr>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lr>
                <a:schemeClr val="accent1"/>
              </a:buClr>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新細明體" pitchFamily="18" charset="-120"/>
              </a:defRPr>
            </a:lvl9pPr>
          </a:lstStyle>
          <a:p>
            <a:pPr eaLnBrk="1" hangingPunct="1">
              <a:spcBef>
                <a:spcPct val="0"/>
              </a:spcBef>
              <a:buClrTx/>
              <a:buSzTx/>
              <a:buFontTx/>
              <a:buNone/>
            </a:pPr>
            <a:fld id="{97F12FA0-6417-4ADD-B393-A232352DECCC}" type="slidenum">
              <a:rPr kumimoji="0" lang="zh-TW" altLang="en-US" sz="1400" smtClean="0"/>
              <a:pPr eaLnBrk="1" hangingPunct="1">
                <a:spcBef>
                  <a:spcPct val="0"/>
                </a:spcBef>
                <a:buClrTx/>
                <a:buSzTx/>
                <a:buFontTx/>
                <a:buNone/>
              </a:pPr>
              <a:t>460</a:t>
            </a:fld>
            <a:endParaRPr kumimoji="0" lang="en-US" altLang="zh-TW" sz="1400" smtClean="0"/>
          </a:p>
        </p:txBody>
      </p:sp>
      <p:sp>
        <p:nvSpPr>
          <p:cNvPr id="5" name="向左箭號 4"/>
          <p:cNvSpPr/>
          <p:nvPr/>
        </p:nvSpPr>
        <p:spPr>
          <a:xfrm>
            <a:off x="6770914" y="6335486"/>
            <a:ext cx="233975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latin typeface="Times New Roman" panose="02020603050405020304" pitchFamily="18" charset="0"/>
                <a:ea typeface="+mj-ea"/>
                <a:cs typeface="Times New Roman" panose="02020603050405020304" pitchFamily="18" charset="0"/>
              </a:rPr>
              <a:t>Paragraph 3  END</a:t>
            </a:r>
          </a:p>
        </p:txBody>
      </p:sp>
    </p:spTree>
    <p:extLst>
      <p:ext uri="{BB962C8B-B14F-4D97-AF65-F5344CB8AC3E}">
        <p14:creationId xmlns:p14="http://schemas.microsoft.com/office/powerpoint/2010/main" xmlns="" val="1097185939"/>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標楷體" pitchFamily="65" charset="-120"/>
              </a:rPr>
              <a:t>CH5-</a:t>
            </a:r>
            <a:r>
              <a:rPr lang="zh-TW" altLang="zh-TW" sz="3600" b="1" dirty="0">
                <a:solidFill>
                  <a:schemeClr val="bg1"/>
                </a:solidFill>
                <a:ea typeface="+mj-ea"/>
                <a:cs typeface="Times New Roman" panose="02020603050405020304" pitchFamily="18" charset="0"/>
              </a:rPr>
              <a:t>國際貨物運輸</a:t>
            </a:r>
            <a:endParaRPr lang="en-US" altLang="zh-TW" sz="3600" b="1" dirty="0" smtClean="0">
              <a:solidFill>
                <a:schemeClr val="bg1"/>
              </a:solidFill>
              <a:ea typeface="+mj-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-4.</a:t>
            </a:r>
            <a:r>
              <a:rPr lang="zh-TW" altLang="zh-TW" sz="3600" b="1" dirty="0">
                <a:solidFill>
                  <a:schemeClr val="bg1"/>
                </a:solidFill>
                <a:ea typeface="+mn-ea"/>
                <a:cs typeface="Times New Roman" panose="02020603050405020304" pitchFamily="18" charset="0"/>
              </a:rPr>
              <a:t>航空運送</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461</a:t>
            </a:fld>
            <a:endParaRPr lang="zh-TW" altLang="en-US"/>
          </a:p>
        </p:txBody>
      </p:sp>
    </p:spTree>
    <p:extLst>
      <p:ext uri="{BB962C8B-B14F-4D97-AF65-F5344CB8AC3E}">
        <p14:creationId xmlns:p14="http://schemas.microsoft.com/office/powerpoint/2010/main" xmlns="" val="3526387632"/>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462</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航空運送之定義與</a:t>
            </a:r>
            <a:r>
              <a:rPr lang="zh-TW" altLang="zh-TW" sz="3200" b="1" dirty="0" smtClean="0"/>
              <a:t>特性</a:t>
            </a:r>
            <a:endParaRPr lang="en-US" altLang="zh-TW" sz="3200" b="1" dirty="0" smtClean="0"/>
          </a:p>
          <a:p>
            <a:r>
              <a:rPr lang="zh-TW" altLang="zh-TW" sz="3200" b="1" dirty="0"/>
              <a:t>空運提單</a:t>
            </a:r>
            <a:r>
              <a:rPr lang="en-US" altLang="zh-TW" sz="3200" b="1" dirty="0"/>
              <a:t>(Air waybill)</a:t>
            </a:r>
            <a:r>
              <a:rPr lang="zh-TW" altLang="zh-TW" sz="3200" b="1" dirty="0"/>
              <a:t>之</a:t>
            </a:r>
            <a:r>
              <a:rPr lang="zh-TW" altLang="zh-TW" sz="3200" b="1" dirty="0" smtClean="0"/>
              <a:t>簽發</a:t>
            </a:r>
            <a:endParaRPr lang="en-US" altLang="zh-TW" sz="3200" b="1" dirty="0" smtClean="0"/>
          </a:p>
          <a:p>
            <a:r>
              <a:rPr lang="zh-TW" altLang="zh-TW" sz="3200" b="1" dirty="0"/>
              <a:t>空運提單與海運提單之比較</a:t>
            </a:r>
            <a:endParaRPr lang="zh-TW" altLang="en-US" sz="3200" dirty="0"/>
          </a:p>
        </p:txBody>
      </p:sp>
    </p:spTree>
    <p:extLst>
      <p:ext uri="{BB962C8B-B14F-4D97-AF65-F5344CB8AC3E}">
        <p14:creationId xmlns:p14="http://schemas.microsoft.com/office/powerpoint/2010/main" xmlns="" val="3835001583"/>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latin typeface="Times New Roman" panose="02020603050405020304" pitchFamily="18" charset="0"/>
                <a:cs typeface="Times New Roman" panose="02020603050405020304" pitchFamily="18" charset="0"/>
              </a:rPr>
              <a:t>空運運輸</a:t>
            </a:r>
            <a:r>
              <a:rPr lang="en-US" altLang="zh-TW" sz="4000" b="1" dirty="0">
                <a:latin typeface="Times New Roman" panose="02020603050405020304" pitchFamily="18" charset="0"/>
                <a:cs typeface="Times New Roman" panose="02020603050405020304" pitchFamily="18" charset="0"/>
              </a:rPr>
              <a:t>(air transportation</a:t>
            </a:r>
            <a:r>
              <a:rPr lang="en-US" altLang="zh-TW" sz="4000" b="1" dirty="0" smtClean="0">
                <a:latin typeface="Times New Roman" panose="02020603050405020304" pitchFamily="18" charset="0"/>
                <a:cs typeface="Times New Roman" panose="02020603050405020304" pitchFamily="18" charset="0"/>
              </a:rPr>
              <a:t>)</a:t>
            </a:r>
            <a:r>
              <a:rPr lang="zh-TW" altLang="en-US" sz="4000" b="1" dirty="0" smtClean="0">
                <a:latin typeface="Times New Roman" panose="02020603050405020304" pitchFamily="18" charset="0"/>
                <a:cs typeface="Times New Roman" panose="02020603050405020304" pitchFamily="18" charset="0"/>
              </a:rPr>
              <a:t>之使用</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463</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空運運輸有運輸快速、降低庫存</a:t>
            </a:r>
            <a:r>
              <a:rPr lang="en-US" altLang="zh-TW" sz="3200" b="1" dirty="0"/>
              <a:t>/</a:t>
            </a:r>
            <a:r>
              <a:rPr lang="zh-TW" altLang="zh-TW" sz="3200" b="1" dirty="0"/>
              <a:t>管理成本、節省包裝成本、破損及遺失率低、及保險費率低等</a:t>
            </a:r>
            <a:r>
              <a:rPr lang="zh-TW" altLang="zh-TW" sz="3200" b="1" dirty="0" smtClean="0"/>
              <a:t>優點</a:t>
            </a:r>
            <a:r>
              <a:rPr lang="en-US" altLang="zh-TW" sz="3200" b="1" dirty="0" smtClean="0"/>
              <a:t>,</a:t>
            </a:r>
            <a:r>
              <a:rPr lang="zh-TW" altLang="zh-TW" sz="3200" b="1" dirty="0" smtClean="0"/>
              <a:t>但</a:t>
            </a:r>
            <a:r>
              <a:rPr lang="zh-TW" altLang="zh-TW" sz="3200" b="1" dirty="0"/>
              <a:t>其亦有運費遠高於海運、運輸量較小等</a:t>
            </a:r>
            <a:r>
              <a:rPr lang="zh-TW" altLang="zh-TW" sz="3200" b="1" dirty="0" smtClean="0"/>
              <a:t>缺點</a:t>
            </a:r>
            <a:r>
              <a:rPr lang="en-US" altLang="zh-TW" sz="3200" b="1" dirty="0" smtClean="0"/>
              <a:t>;</a:t>
            </a:r>
            <a:r>
              <a:rPr lang="zh-TW" altLang="zh-TW" sz="3200" b="1" dirty="0" smtClean="0"/>
              <a:t>由於</a:t>
            </a:r>
            <a:r>
              <a:rPr lang="zh-TW" altLang="zh-TW" sz="3200" b="1" dirty="0"/>
              <a:t>其運費高、運量</a:t>
            </a:r>
            <a:r>
              <a:rPr lang="zh-TW" altLang="zh-TW" sz="3200" b="1" dirty="0" smtClean="0"/>
              <a:t>小</a:t>
            </a:r>
            <a:r>
              <a:rPr lang="en-US" altLang="zh-TW" sz="3200" b="1" dirty="0" smtClean="0"/>
              <a:t>,</a:t>
            </a:r>
            <a:r>
              <a:rPr lang="zh-TW" altLang="zh-TW" sz="3200" b="1" dirty="0" smtClean="0"/>
              <a:t>因此</a:t>
            </a:r>
            <a:r>
              <a:rPr lang="en-US" altLang="zh-TW" sz="3200" b="1" dirty="0" smtClean="0"/>
              <a:t>,</a:t>
            </a:r>
            <a:r>
              <a:rPr lang="zh-TW" altLang="zh-TW" sz="3200" b="1" dirty="0" smtClean="0"/>
              <a:t>在</a:t>
            </a:r>
            <a:r>
              <a:rPr lang="zh-TW" altLang="zh-TW" sz="3200" b="1" dirty="0"/>
              <a:t>從事國際貿易</a:t>
            </a:r>
            <a:r>
              <a:rPr lang="zh-TW" altLang="zh-TW" sz="3200" b="1" dirty="0" smtClean="0"/>
              <a:t>時</a:t>
            </a:r>
            <a:r>
              <a:rPr lang="en-US" altLang="zh-TW" sz="3200" b="1" dirty="0" smtClean="0"/>
              <a:t>,</a:t>
            </a:r>
            <a:r>
              <a:rPr lang="zh-TW" altLang="zh-TW" sz="3200" b="1" dirty="0" smtClean="0"/>
              <a:t>使用</a:t>
            </a:r>
            <a:r>
              <a:rPr lang="zh-TW" altLang="zh-TW" sz="3200" b="1" dirty="0"/>
              <a:t>空運作為貨物之運輸方式</a:t>
            </a:r>
            <a:r>
              <a:rPr lang="zh-TW" altLang="zh-TW" sz="3200" b="1" dirty="0" smtClean="0"/>
              <a:t>者</a:t>
            </a:r>
            <a:r>
              <a:rPr lang="en-US" altLang="zh-TW" sz="3200" b="1" dirty="0" smtClean="0"/>
              <a:t>,</a:t>
            </a:r>
            <a:r>
              <a:rPr lang="zh-TW" altLang="zh-TW" sz="3200" b="1" dirty="0" smtClean="0"/>
              <a:t>主要</a:t>
            </a:r>
            <a:r>
              <a:rPr lang="zh-TW" altLang="zh-TW" sz="3200" b="1" dirty="0"/>
              <a:t>有電子零件、高價及精密之機器、季節性</a:t>
            </a:r>
            <a:r>
              <a:rPr lang="en-US" altLang="zh-TW" sz="3200" b="1" dirty="0"/>
              <a:t>/</a:t>
            </a:r>
            <a:r>
              <a:rPr lang="zh-TW" altLang="zh-TW" sz="3200" b="1" dirty="0"/>
              <a:t>流行性消費品、生鮮食品、花卉、活體之動</a:t>
            </a:r>
            <a:r>
              <a:rPr lang="en-US" altLang="zh-TW" sz="3200" b="1" dirty="0"/>
              <a:t>/</a:t>
            </a:r>
            <a:r>
              <a:rPr lang="zh-TW" altLang="zh-TW" sz="3200" b="1" dirty="0"/>
              <a:t>植物、有時效性之出版物、或是緊急出貨時</a:t>
            </a:r>
            <a:r>
              <a:rPr lang="zh-TW" altLang="zh-TW" sz="3200" b="1" dirty="0" smtClean="0"/>
              <a:t>使用</a:t>
            </a:r>
            <a:r>
              <a:rPr lang="en-US" altLang="zh-TW" sz="3200" b="1" dirty="0" smtClean="0"/>
              <a:t>.</a:t>
            </a:r>
            <a:endParaRPr lang="zh-TW" altLang="en-US" sz="3200" b="1" dirty="0"/>
          </a:p>
        </p:txBody>
      </p:sp>
    </p:spTree>
    <p:extLst>
      <p:ext uri="{BB962C8B-B14F-4D97-AF65-F5344CB8AC3E}">
        <p14:creationId xmlns:p14="http://schemas.microsoft.com/office/powerpoint/2010/main" xmlns="" val="2828904499"/>
      </p:ext>
    </p:extLst>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85800" y="0"/>
            <a:ext cx="7772400" cy="1124744"/>
          </a:xfrm>
        </p:spPr>
        <p:txBody>
          <a:bodyPr>
            <a:normAutofit/>
          </a:bodyPr>
          <a:lstStyle/>
          <a:p>
            <a:pPr algn="ctr" eaLnBrk="1" hangingPunct="1">
              <a:defRPr/>
            </a:pPr>
            <a:r>
              <a:rPr lang="zh-TW" altLang="en-US" sz="4000" b="1" dirty="0" smtClean="0">
                <a:latin typeface="標楷體" pitchFamily="65" charset="-120"/>
                <a:ea typeface="標楷體" pitchFamily="65" charset="-120"/>
              </a:rPr>
              <a:t>航空運送之託運手續</a:t>
            </a:r>
            <a:r>
              <a:rPr lang="zh-TW" altLang="en-US" sz="4000" b="1" dirty="0" smtClean="0"/>
              <a:t> </a:t>
            </a:r>
          </a:p>
        </p:txBody>
      </p:sp>
      <p:sp>
        <p:nvSpPr>
          <p:cNvPr id="461827" name="Rectangle 3"/>
          <p:cNvSpPr>
            <a:spLocks noGrp="1" noChangeArrowheads="1"/>
          </p:cNvSpPr>
          <p:nvPr>
            <p:ph type="body" idx="1"/>
          </p:nvPr>
        </p:nvSpPr>
        <p:spPr>
          <a:xfrm>
            <a:off x="0" y="1196752"/>
            <a:ext cx="9144000" cy="5661248"/>
          </a:xfrm>
        </p:spPr>
        <p:txBody>
          <a:bodyPr>
            <a:noAutofit/>
          </a:bodyPr>
          <a:lstStyle/>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出口商(託運人)選定運送人後,於出貨時須填列“託運單(</a:t>
            </a:r>
            <a:r>
              <a:rPr lang="en-US" altLang="zh-TW" sz="2800" b="1" dirty="0" smtClean="0">
                <a:latin typeface="Times New Roman" panose="02020603050405020304" pitchFamily="18" charset="0"/>
                <a:ea typeface="標楷體" pitchFamily="65" charset="-120"/>
                <a:cs typeface="Times New Roman" panose="02020603050405020304" pitchFamily="18" charset="0"/>
              </a:rPr>
              <a:t>shipper’s letter of instructions)”,</a:t>
            </a:r>
            <a:r>
              <a:rPr lang="zh-TW" altLang="en-US" sz="2800" b="1" dirty="0" smtClean="0">
                <a:latin typeface="Times New Roman" panose="02020603050405020304" pitchFamily="18" charset="0"/>
                <a:ea typeface="標楷體" pitchFamily="65" charset="-120"/>
                <a:cs typeface="Times New Roman" panose="02020603050405020304" pitchFamily="18" charset="0"/>
              </a:rPr>
              <a:t>並附隨“商業發票(</a:t>
            </a:r>
            <a:r>
              <a:rPr lang="en-US" altLang="zh-TW" sz="2800" b="1" dirty="0" smtClean="0">
                <a:latin typeface="Times New Roman" panose="02020603050405020304" pitchFamily="18" charset="0"/>
                <a:ea typeface="標楷體" pitchFamily="65" charset="-120"/>
                <a:cs typeface="Times New Roman" panose="02020603050405020304" pitchFamily="18" charset="0"/>
              </a:rPr>
              <a:t>commercial invoice)”、”</a:t>
            </a:r>
            <a:r>
              <a:rPr lang="zh-TW" altLang="en-US" sz="2800" b="1" dirty="0" smtClean="0">
                <a:latin typeface="Times New Roman" panose="02020603050405020304" pitchFamily="18" charset="0"/>
                <a:ea typeface="標楷體" pitchFamily="65" charset="-120"/>
                <a:cs typeface="Times New Roman" panose="02020603050405020304" pitchFamily="18" charset="0"/>
              </a:rPr>
              <a:t>包裝單(</a:t>
            </a:r>
            <a:r>
              <a:rPr lang="en-US" altLang="zh-TW" sz="2800" b="1" dirty="0" smtClean="0">
                <a:latin typeface="Times New Roman" panose="02020603050405020304" pitchFamily="18" charset="0"/>
                <a:ea typeface="標楷體" pitchFamily="65" charset="-120"/>
                <a:cs typeface="Times New Roman" panose="02020603050405020304" pitchFamily="18" charset="0"/>
              </a:rPr>
              <a:t>packing list)”</a:t>
            </a:r>
            <a:r>
              <a:rPr lang="zh-TW" altLang="en-US" sz="2800" b="1" dirty="0" smtClean="0">
                <a:latin typeface="Times New Roman" panose="02020603050405020304" pitchFamily="18" charset="0"/>
                <a:ea typeface="標楷體" pitchFamily="65" charset="-120"/>
                <a:cs typeface="Times New Roman" panose="02020603050405020304" pitchFamily="18" charset="0"/>
              </a:rPr>
              <a:t>或其他進口報關必要文件,連同貨物一併交給運送人接受後,將貨物送至機場進倉報關,運送人隨即簽發三份正本提單:第一聯正本運送人留底;第二聯正本(</a:t>
            </a:r>
            <a:r>
              <a:rPr lang="en-US" altLang="zh-TW" sz="2800" b="1" dirty="0" smtClean="0">
                <a:latin typeface="Times New Roman" panose="02020603050405020304" pitchFamily="18" charset="0"/>
                <a:ea typeface="標楷體" pitchFamily="65" charset="-120"/>
                <a:cs typeface="Times New Roman" panose="02020603050405020304" pitchFamily="18" charset="0"/>
              </a:rPr>
              <a:t>Original 2 For the Consignee)</a:t>
            </a:r>
            <a:r>
              <a:rPr lang="zh-TW" altLang="en-US" sz="2800" b="1" dirty="0" smtClean="0">
                <a:latin typeface="Times New Roman" panose="02020603050405020304" pitchFamily="18" charset="0"/>
                <a:ea typeface="標楷體" pitchFamily="65" charset="-120"/>
                <a:cs typeface="Times New Roman" panose="02020603050405020304" pitchFamily="18" charset="0"/>
              </a:rPr>
              <a:t>連同前述之商業發票等單據,與託運之貨物打包、裝機發送,俾運抵目的地機場憑以發放貨物;第三聯正本(</a:t>
            </a:r>
            <a:r>
              <a:rPr lang="en-US" altLang="zh-TW" sz="2800" b="1" dirty="0" smtClean="0">
                <a:latin typeface="Times New Roman" panose="02020603050405020304" pitchFamily="18" charset="0"/>
                <a:ea typeface="標楷體" pitchFamily="65" charset="-120"/>
                <a:cs typeface="Times New Roman" panose="02020603050405020304" pitchFamily="18" charset="0"/>
              </a:rPr>
              <a:t>Original 3 For the Shipper)</a:t>
            </a:r>
            <a:r>
              <a:rPr lang="zh-TW" altLang="en-US" sz="2800" b="1" dirty="0" smtClean="0">
                <a:latin typeface="Times New Roman" panose="02020603050405020304" pitchFamily="18" charset="0"/>
                <a:ea typeface="標楷體" pitchFamily="65" charset="-120"/>
                <a:cs typeface="Times New Roman" panose="02020603050405020304" pitchFamily="18" charset="0"/>
              </a:rPr>
              <a:t>則交給託運人,供其處理貨物出口後之後續作業,例如：提示押匯,但本聯與貨物之提領無關.</a:t>
            </a:r>
            <a:r>
              <a:rPr lang="zh-TW" altLang="en-US" sz="2800" b="1" dirty="0" smtClean="0">
                <a:latin typeface="Times New Roman" panose="02020603050405020304" pitchFamily="18" charset="0"/>
                <a:cs typeface="Times New Roman" panose="02020603050405020304" pitchFamily="18" charset="0"/>
              </a:rPr>
              <a:t> </a:t>
            </a:r>
          </a:p>
        </p:txBody>
      </p:sp>
      <p:sp>
        <p:nvSpPr>
          <p:cNvPr id="46182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120B8B79-44F1-4C59-88C9-16E7C5964682}" type="slidenum">
              <a:rPr kumimoji="0" lang="zh-TW" altLang="en-US" sz="1400" smtClean="0"/>
              <a:pPr eaLnBrk="1" hangingPunct="1"/>
              <a:t>464</a:t>
            </a:fld>
            <a:endParaRPr kumimoji="0" lang="en-US" altLang="zh-TW" sz="1400" smtClean="0"/>
          </a:p>
        </p:txBody>
      </p:sp>
    </p:spTree>
    <p:extLst>
      <p:ext uri="{BB962C8B-B14F-4D97-AF65-F5344CB8AC3E}">
        <p14:creationId xmlns:p14="http://schemas.microsoft.com/office/powerpoint/2010/main" xmlns="" val="3083023006"/>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投影片編號版面配置區 4"/>
          <p:cNvSpPr>
            <a:spLocks noGrp="1"/>
          </p:cNvSpPr>
          <p:nvPr>
            <p:ph type="sldNum" sz="quarter" idx="12"/>
          </p:nvPr>
        </p:nvSpPr>
        <p:spPr>
          <a:noFill/>
        </p:spPr>
        <p:txBody>
          <a:bodyPr/>
          <a:lstStyle/>
          <a:p>
            <a:fld id="{B21F1B62-6CF3-4395-9EAB-4BC5679142C3}" type="slidenum">
              <a:rPr lang="en-US" altLang="zh-TW" smtClean="0"/>
              <a:pPr/>
              <a:t>465</a:t>
            </a:fld>
            <a:endParaRPr lang="en-US" altLang="zh-TW" smtClean="0"/>
          </a:p>
        </p:txBody>
      </p:sp>
      <p:graphicFrame>
        <p:nvGraphicFramePr>
          <p:cNvPr id="10242" name="Object 2"/>
          <p:cNvGraphicFramePr>
            <a:graphicFrameLocks noGrp="1" noChangeAspect="1"/>
          </p:cNvGraphicFramePr>
          <p:nvPr>
            <p:ph/>
            <p:extLst>
              <p:ext uri="{D42A27DB-BD31-4B8C-83A1-F6EECF244321}">
                <p14:modId xmlns:p14="http://schemas.microsoft.com/office/powerpoint/2010/main" xmlns="" val="2371179160"/>
              </p:ext>
            </p:extLst>
          </p:nvPr>
        </p:nvGraphicFramePr>
        <p:xfrm>
          <a:off x="755576" y="575251"/>
          <a:ext cx="8274050" cy="8440737"/>
        </p:xfrm>
        <a:graphic>
          <a:graphicData uri="http://schemas.openxmlformats.org/presentationml/2006/ole">
            <p:oleObj spid="_x0000_s8254" name="Document" r:id="rId3" imgW="8308912" imgH="8475013" progId="Word.Document.8">
              <p:embed/>
            </p:oleObj>
          </a:graphicData>
        </a:graphic>
      </p:graphicFrame>
      <p:sp>
        <p:nvSpPr>
          <p:cNvPr id="4" name="橢圓 3"/>
          <p:cNvSpPr/>
          <p:nvPr/>
        </p:nvSpPr>
        <p:spPr>
          <a:xfrm>
            <a:off x="683568" y="575251"/>
            <a:ext cx="259228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4427984" y="575251"/>
            <a:ext cx="259228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195485516"/>
      </p:ext>
    </p:extLst>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投影片編號版面配置區 4"/>
          <p:cNvSpPr>
            <a:spLocks noGrp="1"/>
          </p:cNvSpPr>
          <p:nvPr>
            <p:ph type="sldNum" sz="quarter" idx="12"/>
          </p:nvPr>
        </p:nvSpPr>
        <p:spPr>
          <a:noFill/>
        </p:spPr>
        <p:txBody>
          <a:bodyPr/>
          <a:lstStyle/>
          <a:p>
            <a:fld id="{DADA49D1-3959-443A-882F-A7A8E565D4DF}" type="slidenum">
              <a:rPr lang="en-US" altLang="zh-TW" smtClean="0"/>
              <a:pPr/>
              <a:t>466</a:t>
            </a:fld>
            <a:endParaRPr lang="en-US" altLang="zh-TW" smtClean="0"/>
          </a:p>
        </p:txBody>
      </p:sp>
      <p:graphicFrame>
        <p:nvGraphicFramePr>
          <p:cNvPr id="11266" name="Object 2"/>
          <p:cNvGraphicFramePr>
            <a:graphicFrameLocks noGrp="1" noChangeAspect="1"/>
          </p:cNvGraphicFramePr>
          <p:nvPr>
            <p:ph/>
          </p:nvPr>
        </p:nvGraphicFramePr>
        <p:xfrm>
          <a:off x="876300" y="876300"/>
          <a:ext cx="8534400" cy="5048250"/>
        </p:xfrm>
        <a:graphic>
          <a:graphicData uri="http://schemas.openxmlformats.org/presentationml/2006/ole">
            <p:oleObj spid="_x0000_s9278" name="文件" r:id="rId3" imgW="8720306" imgH="5153600" progId="Word.Document.8">
              <p:embed/>
            </p:oleObj>
          </a:graphicData>
        </a:graphic>
      </p:graphicFrame>
    </p:spTree>
    <p:extLst>
      <p:ext uri="{BB962C8B-B14F-4D97-AF65-F5344CB8AC3E}">
        <p14:creationId xmlns:p14="http://schemas.microsoft.com/office/powerpoint/2010/main" xmlns="" val="1203923701"/>
      </p:ext>
    </p:extLst>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85800" y="152400"/>
            <a:ext cx="7772400" cy="828328"/>
          </a:xfrm>
        </p:spPr>
        <p:txBody>
          <a:bodyPr>
            <a:normAutofit/>
          </a:bodyPr>
          <a:lstStyle/>
          <a:p>
            <a:pPr algn="ctr" eaLnBrk="1" hangingPunct="1">
              <a:defRPr/>
            </a:pPr>
            <a:r>
              <a:rPr lang="zh-TW" altLang="en-US" sz="4000" b="1" dirty="0" smtClean="0">
                <a:latin typeface="標楷體" pitchFamily="65" charset="-120"/>
                <a:ea typeface="標楷體" pitchFamily="65" charset="-120"/>
              </a:rPr>
              <a:t>航空運送之貨物提領 </a:t>
            </a:r>
          </a:p>
        </p:txBody>
      </p:sp>
      <p:sp>
        <p:nvSpPr>
          <p:cNvPr id="462851" name="Rectangle 3"/>
          <p:cNvSpPr>
            <a:spLocks noGrp="1" noChangeArrowheads="1"/>
          </p:cNvSpPr>
          <p:nvPr>
            <p:ph type="body" idx="1"/>
          </p:nvPr>
        </p:nvSpPr>
        <p:spPr>
          <a:xfrm>
            <a:off x="467544" y="1196752"/>
            <a:ext cx="8001000" cy="5029200"/>
          </a:xfrm>
        </p:spPr>
        <p:txBody>
          <a:bodyPr>
            <a:normAutofit/>
          </a:bodyPr>
          <a:lstStyle/>
          <a:p>
            <a:pPr eaLnBrk="1" hangingPunct="1"/>
            <a:r>
              <a:rPr lang="zh-TW" altLang="en-US" sz="3200" b="1" dirty="0" smtClean="0">
                <a:latin typeface="標楷體" pitchFamily="65" charset="-120"/>
                <a:ea typeface="標楷體" pitchFamily="65" charset="-120"/>
              </a:rPr>
              <a:t>貨物運抵目的地後,除交由航空公司直接託運大型或大量之貨物外,其餘貨物皆由航空貨運承攬商在進口地之代理人</a:t>
            </a:r>
            <a:r>
              <a:rPr lang="zh-TW" altLang="en-US" sz="3200" b="1" dirty="0" smtClean="0">
                <a:ea typeface="標楷體" pitchFamily="65" charset="-120"/>
              </a:rPr>
              <a:t>(</a:t>
            </a:r>
            <a:r>
              <a:rPr lang="en-US" altLang="zh-TW" sz="3200" b="1" dirty="0" smtClean="0">
                <a:ea typeface="標楷體" pitchFamily="65" charset="-120"/>
              </a:rPr>
              <a:t>MAWB</a:t>
            </a:r>
            <a:r>
              <a:rPr lang="zh-TW" altLang="en-US" sz="3200" b="1" dirty="0" smtClean="0">
                <a:latin typeface="標楷體" pitchFamily="65" charset="-120"/>
                <a:ea typeface="標楷體" pitchFamily="65" charset="-120"/>
              </a:rPr>
              <a:t>指名之受貨人</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領取貨物,拆櫃後依據隨機之航空分提單第二聯正本通知貨主</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進口商</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報關領貨,倘係進口開狀之貨物</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信用狀規定以開狀銀行為受貨人時,進口商須持該第二聯正本至開狀銀行辦理副提單背書.</a:t>
            </a:r>
            <a:r>
              <a:rPr lang="zh-TW" altLang="en-US" sz="3200" dirty="0" smtClean="0"/>
              <a:t> </a:t>
            </a:r>
          </a:p>
        </p:txBody>
      </p:sp>
      <p:sp>
        <p:nvSpPr>
          <p:cNvPr id="46285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C53D22F2-AD6E-4371-BDF5-0C50204105A1}" type="slidenum">
              <a:rPr kumimoji="0" lang="zh-TW" altLang="en-US" sz="1400" smtClean="0"/>
              <a:pPr eaLnBrk="1" hangingPunct="1"/>
              <a:t>467</a:t>
            </a:fld>
            <a:endParaRPr kumimoji="0" lang="en-US" altLang="zh-TW" sz="1400" smtClean="0"/>
          </a:p>
        </p:txBody>
      </p:sp>
      <p:sp>
        <p:nvSpPr>
          <p:cNvPr id="2" name="向右箭號 1"/>
          <p:cNvSpPr/>
          <p:nvPr/>
        </p:nvSpPr>
        <p:spPr>
          <a:xfrm>
            <a:off x="7236296" y="4869160"/>
            <a:ext cx="648072"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064686528"/>
      </p:ext>
    </p:extLst>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132138" cy="549275"/>
          </a:xfrm>
          <a:prstGeom prst="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Times New Roman" pitchFamily="18" charset="0"/>
                <a:ea typeface="+mj-ea"/>
                <a:cs typeface="Times New Roman" pitchFamily="18" charset="0"/>
              </a:rPr>
              <a:t>空運提單之作業流程</a:t>
            </a:r>
          </a:p>
        </p:txBody>
      </p:sp>
      <p:sp>
        <p:nvSpPr>
          <p:cNvPr id="3" name="矩形 2"/>
          <p:cNvSpPr/>
          <p:nvPr/>
        </p:nvSpPr>
        <p:spPr>
          <a:xfrm>
            <a:off x="1547813" y="836613"/>
            <a:ext cx="1871662" cy="647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出口商</a:t>
            </a:r>
            <a:r>
              <a:rPr lang="en-US" altLang="zh-TW" b="1" dirty="0">
                <a:solidFill>
                  <a:schemeClr val="tx1"/>
                </a:solidFill>
                <a:latin typeface="Times New Roman" pitchFamily="18" charset="0"/>
                <a:ea typeface="+mj-ea"/>
                <a:cs typeface="Times New Roman" pitchFamily="18" charset="0"/>
              </a:rPr>
              <a:t>(</a:t>
            </a:r>
            <a:r>
              <a:rPr lang="zh-TW" altLang="en-US" b="1" dirty="0">
                <a:solidFill>
                  <a:schemeClr val="tx1"/>
                </a:solidFill>
                <a:latin typeface="Times New Roman" pitchFamily="18" charset="0"/>
                <a:ea typeface="+mj-ea"/>
                <a:cs typeface="Times New Roman" pitchFamily="18" charset="0"/>
              </a:rPr>
              <a:t>受益人</a:t>
            </a:r>
            <a:r>
              <a:rPr lang="en-US" altLang="zh-TW" b="1" dirty="0">
                <a:solidFill>
                  <a:schemeClr val="tx1"/>
                </a:solidFill>
                <a:latin typeface="Times New Roman" pitchFamily="18" charset="0"/>
                <a:ea typeface="+mj-ea"/>
                <a:cs typeface="Times New Roman" pitchFamily="18" charset="0"/>
              </a:rPr>
              <a:t>)</a:t>
            </a:r>
            <a:endParaRPr lang="zh-TW" altLang="en-US" b="1" dirty="0">
              <a:solidFill>
                <a:schemeClr val="tx1"/>
              </a:solidFill>
              <a:latin typeface="Times New Roman" pitchFamily="18" charset="0"/>
              <a:ea typeface="+mj-ea"/>
              <a:cs typeface="Times New Roman" pitchFamily="18" charset="0"/>
            </a:endParaRPr>
          </a:p>
        </p:txBody>
      </p:sp>
      <p:sp>
        <p:nvSpPr>
          <p:cNvPr id="4" name="矩形 3"/>
          <p:cNvSpPr/>
          <p:nvPr/>
        </p:nvSpPr>
        <p:spPr>
          <a:xfrm>
            <a:off x="250825" y="2565400"/>
            <a:ext cx="1873250" cy="5032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mj-ea"/>
                <a:ea typeface="+mj-ea"/>
              </a:rPr>
              <a:t>押匯銀行</a:t>
            </a:r>
          </a:p>
        </p:txBody>
      </p:sp>
      <p:sp>
        <p:nvSpPr>
          <p:cNvPr id="5" name="矩形 4"/>
          <p:cNvSpPr/>
          <p:nvPr/>
        </p:nvSpPr>
        <p:spPr>
          <a:xfrm>
            <a:off x="250825" y="4005263"/>
            <a:ext cx="1873250" cy="5032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開狀銀行</a:t>
            </a:r>
          </a:p>
        </p:txBody>
      </p:sp>
      <p:sp>
        <p:nvSpPr>
          <p:cNvPr id="6" name="矩形 5"/>
          <p:cNvSpPr/>
          <p:nvPr/>
        </p:nvSpPr>
        <p:spPr>
          <a:xfrm>
            <a:off x="6634163" y="4432300"/>
            <a:ext cx="2376487" cy="504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發貨代理</a:t>
            </a:r>
          </a:p>
        </p:txBody>
      </p:sp>
      <p:sp>
        <p:nvSpPr>
          <p:cNvPr id="7" name="矩形 6"/>
          <p:cNvSpPr/>
          <p:nvPr/>
        </p:nvSpPr>
        <p:spPr>
          <a:xfrm>
            <a:off x="6659563" y="836613"/>
            <a:ext cx="2305050" cy="647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運送人</a:t>
            </a:r>
            <a:r>
              <a:rPr lang="en-US" altLang="zh-TW" b="1" dirty="0">
                <a:solidFill>
                  <a:schemeClr val="tx1"/>
                </a:solidFill>
                <a:latin typeface="Times New Roman" pitchFamily="18" charset="0"/>
                <a:ea typeface="+mj-ea"/>
                <a:cs typeface="Times New Roman" pitchFamily="18" charset="0"/>
              </a:rPr>
              <a:t>(</a:t>
            </a:r>
            <a:r>
              <a:rPr lang="zh-TW" altLang="en-US" b="1" dirty="0">
                <a:solidFill>
                  <a:schemeClr val="tx1"/>
                </a:solidFill>
                <a:latin typeface="Times New Roman" pitchFamily="18" charset="0"/>
                <a:ea typeface="+mj-ea"/>
                <a:cs typeface="Times New Roman" pitchFamily="18" charset="0"/>
              </a:rPr>
              <a:t>運送承攬人</a:t>
            </a:r>
            <a:r>
              <a:rPr lang="en-US" altLang="zh-TW" b="1" dirty="0">
                <a:solidFill>
                  <a:schemeClr val="tx1"/>
                </a:solidFill>
                <a:latin typeface="Times New Roman" pitchFamily="18" charset="0"/>
                <a:ea typeface="+mj-ea"/>
                <a:cs typeface="Times New Roman" pitchFamily="18" charset="0"/>
              </a:rPr>
              <a:t>)</a:t>
            </a:r>
            <a:endParaRPr lang="zh-TW" altLang="en-US" b="1" dirty="0">
              <a:solidFill>
                <a:schemeClr val="tx1"/>
              </a:solidFill>
              <a:latin typeface="Times New Roman" pitchFamily="18" charset="0"/>
              <a:ea typeface="+mj-ea"/>
              <a:cs typeface="Times New Roman" pitchFamily="18" charset="0"/>
            </a:endParaRPr>
          </a:p>
        </p:txBody>
      </p:sp>
      <p:sp>
        <p:nvSpPr>
          <p:cNvPr id="8" name="矩形 7"/>
          <p:cNvSpPr/>
          <p:nvPr/>
        </p:nvSpPr>
        <p:spPr>
          <a:xfrm>
            <a:off x="1908175" y="5732463"/>
            <a:ext cx="1871663" cy="504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Times New Roman" pitchFamily="18" charset="0"/>
                <a:ea typeface="+mj-ea"/>
                <a:cs typeface="Times New Roman" pitchFamily="18" charset="0"/>
              </a:rPr>
              <a:t>進口商</a:t>
            </a:r>
            <a:r>
              <a:rPr lang="en-US" altLang="zh-TW" b="1" dirty="0">
                <a:solidFill>
                  <a:schemeClr val="tx1"/>
                </a:solidFill>
                <a:latin typeface="Times New Roman" pitchFamily="18" charset="0"/>
                <a:ea typeface="+mj-ea"/>
                <a:cs typeface="Times New Roman" pitchFamily="18" charset="0"/>
              </a:rPr>
              <a:t>(</a:t>
            </a:r>
            <a:r>
              <a:rPr lang="zh-TW" altLang="en-US" b="1" dirty="0">
                <a:solidFill>
                  <a:schemeClr val="tx1"/>
                </a:solidFill>
                <a:latin typeface="Times New Roman" pitchFamily="18" charset="0"/>
                <a:ea typeface="+mj-ea"/>
                <a:cs typeface="Times New Roman" pitchFamily="18" charset="0"/>
              </a:rPr>
              <a:t>申請人</a:t>
            </a:r>
            <a:r>
              <a:rPr lang="en-US" altLang="zh-TW" b="1" dirty="0">
                <a:solidFill>
                  <a:schemeClr val="tx1"/>
                </a:solidFill>
                <a:latin typeface="Times New Roman" pitchFamily="18" charset="0"/>
                <a:ea typeface="+mj-ea"/>
                <a:cs typeface="Times New Roman" pitchFamily="18" charset="0"/>
              </a:rPr>
              <a:t>)</a:t>
            </a:r>
            <a:endParaRPr lang="zh-TW" altLang="en-US" b="1" dirty="0">
              <a:solidFill>
                <a:schemeClr val="tx1"/>
              </a:solidFill>
              <a:latin typeface="Times New Roman" pitchFamily="18" charset="0"/>
              <a:ea typeface="+mj-ea"/>
              <a:cs typeface="Times New Roman" pitchFamily="18" charset="0"/>
            </a:endParaRPr>
          </a:p>
        </p:txBody>
      </p:sp>
      <p:sp>
        <p:nvSpPr>
          <p:cNvPr id="9" name="圓角矩形 8"/>
          <p:cNvSpPr/>
          <p:nvPr/>
        </p:nvSpPr>
        <p:spPr>
          <a:xfrm>
            <a:off x="4140200" y="765175"/>
            <a:ext cx="2160588" cy="360363"/>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託運貨物</a:t>
            </a:r>
          </a:p>
        </p:txBody>
      </p:sp>
      <p:sp>
        <p:nvSpPr>
          <p:cNvPr id="10" name="圓角矩形 9"/>
          <p:cNvSpPr/>
          <p:nvPr/>
        </p:nvSpPr>
        <p:spPr>
          <a:xfrm>
            <a:off x="6753225" y="2312988"/>
            <a:ext cx="2160588" cy="1476375"/>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簽發第</a:t>
            </a:r>
            <a:r>
              <a:rPr lang="en-US" altLang="zh-TW" b="1" dirty="0">
                <a:solidFill>
                  <a:schemeClr val="bg1"/>
                </a:solidFill>
                <a:latin typeface="Times New Roman" pitchFamily="18" charset="0"/>
                <a:ea typeface="+mj-ea"/>
                <a:cs typeface="Times New Roman" pitchFamily="18" charset="0"/>
              </a:rPr>
              <a:t>2</a:t>
            </a:r>
            <a:r>
              <a:rPr lang="zh-TW" altLang="en-US" b="1" dirty="0">
                <a:solidFill>
                  <a:schemeClr val="bg1"/>
                </a:solidFill>
                <a:latin typeface="Times New Roman" pitchFamily="18" charset="0"/>
                <a:ea typeface="+mj-ea"/>
                <a:cs typeface="Times New Roman" pitchFamily="18" charset="0"/>
              </a:rPr>
              <a:t>聯正本提單連同貨物打包裝機運往目的地機場</a:t>
            </a:r>
          </a:p>
        </p:txBody>
      </p:sp>
      <p:sp>
        <p:nvSpPr>
          <p:cNvPr id="11" name="圓角矩形 10"/>
          <p:cNvSpPr/>
          <p:nvPr/>
        </p:nvSpPr>
        <p:spPr>
          <a:xfrm>
            <a:off x="4140200" y="1196975"/>
            <a:ext cx="2160588" cy="647700"/>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簽發</a:t>
            </a:r>
            <a:r>
              <a:rPr lang="en-US" altLang="zh-TW" b="1" dirty="0">
                <a:solidFill>
                  <a:schemeClr val="bg1"/>
                </a:solidFill>
                <a:latin typeface="Times New Roman" pitchFamily="18" charset="0"/>
                <a:ea typeface="+mj-ea"/>
                <a:cs typeface="Times New Roman" pitchFamily="18" charset="0"/>
              </a:rPr>
              <a:t>/</a:t>
            </a:r>
            <a:r>
              <a:rPr lang="zh-TW" altLang="en-US" b="1" dirty="0">
                <a:solidFill>
                  <a:schemeClr val="bg1"/>
                </a:solidFill>
                <a:latin typeface="Times New Roman" pitchFamily="18" charset="0"/>
                <a:ea typeface="+mj-ea"/>
                <a:cs typeface="Times New Roman" pitchFamily="18" charset="0"/>
              </a:rPr>
              <a:t>交付空運提單第</a:t>
            </a:r>
            <a:r>
              <a:rPr lang="en-US" altLang="zh-TW" b="1" dirty="0">
                <a:solidFill>
                  <a:schemeClr val="bg1"/>
                </a:solidFill>
                <a:latin typeface="Times New Roman" pitchFamily="18" charset="0"/>
                <a:ea typeface="+mj-ea"/>
                <a:cs typeface="Times New Roman" pitchFamily="18" charset="0"/>
              </a:rPr>
              <a:t>3</a:t>
            </a:r>
            <a:r>
              <a:rPr lang="zh-TW" altLang="en-US" b="1" dirty="0">
                <a:solidFill>
                  <a:schemeClr val="bg1"/>
                </a:solidFill>
                <a:latin typeface="Times New Roman" pitchFamily="18" charset="0"/>
                <a:ea typeface="+mj-ea"/>
                <a:cs typeface="Times New Roman" pitchFamily="18" charset="0"/>
              </a:rPr>
              <a:t>聯正本</a:t>
            </a:r>
          </a:p>
        </p:txBody>
      </p:sp>
      <p:sp>
        <p:nvSpPr>
          <p:cNvPr id="12" name="圓角矩形 11"/>
          <p:cNvSpPr/>
          <p:nvPr/>
        </p:nvSpPr>
        <p:spPr>
          <a:xfrm>
            <a:off x="755650" y="1773238"/>
            <a:ext cx="2160588"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提示單據辦理押匯</a:t>
            </a:r>
          </a:p>
        </p:txBody>
      </p:sp>
      <p:sp>
        <p:nvSpPr>
          <p:cNvPr id="13" name="圓角矩形 12"/>
          <p:cNvSpPr/>
          <p:nvPr/>
        </p:nvSpPr>
        <p:spPr>
          <a:xfrm>
            <a:off x="107950" y="3284538"/>
            <a:ext cx="2160588" cy="360362"/>
          </a:xfrm>
          <a:prstGeom prst="roundRect">
            <a:avLst/>
          </a:prstGeom>
          <a:solidFill>
            <a:srgbClr val="195E06"/>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寄單求償</a:t>
            </a:r>
          </a:p>
        </p:txBody>
      </p:sp>
      <p:sp>
        <p:nvSpPr>
          <p:cNvPr id="14" name="圓角矩形 13"/>
          <p:cNvSpPr/>
          <p:nvPr/>
        </p:nvSpPr>
        <p:spPr>
          <a:xfrm>
            <a:off x="4140200" y="5084763"/>
            <a:ext cx="2160588"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a:solidFill>
                  <a:schemeClr val="bg1"/>
                </a:solidFill>
                <a:latin typeface="Times New Roman" pitchFamily="18" charset="0"/>
                <a:ea typeface="+mj-ea"/>
                <a:cs typeface="Times New Roman" pitchFamily="18" charset="0"/>
              </a:rPr>
              <a:t>通知到貨</a:t>
            </a:r>
            <a:endParaRPr lang="zh-TW" altLang="en-US" b="1" dirty="0">
              <a:solidFill>
                <a:schemeClr val="bg1"/>
              </a:solidFill>
              <a:latin typeface="Times New Roman" pitchFamily="18" charset="0"/>
              <a:ea typeface="+mj-ea"/>
              <a:cs typeface="Times New Roman" pitchFamily="18" charset="0"/>
            </a:endParaRPr>
          </a:p>
        </p:txBody>
      </p:sp>
      <p:sp>
        <p:nvSpPr>
          <p:cNvPr id="15" name="圓角矩形 14"/>
          <p:cNvSpPr/>
          <p:nvPr/>
        </p:nvSpPr>
        <p:spPr>
          <a:xfrm>
            <a:off x="611188" y="4868863"/>
            <a:ext cx="2160587"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辦理副提單背書</a:t>
            </a:r>
          </a:p>
        </p:txBody>
      </p:sp>
      <p:sp>
        <p:nvSpPr>
          <p:cNvPr id="16" name="圓角矩形 15"/>
          <p:cNvSpPr/>
          <p:nvPr/>
        </p:nvSpPr>
        <p:spPr>
          <a:xfrm>
            <a:off x="5219700" y="6092825"/>
            <a:ext cx="2160588" cy="360363"/>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辦理領貨</a:t>
            </a:r>
          </a:p>
        </p:txBody>
      </p:sp>
      <p:sp>
        <p:nvSpPr>
          <p:cNvPr id="17" name="圓角矩形 16"/>
          <p:cNvSpPr/>
          <p:nvPr/>
        </p:nvSpPr>
        <p:spPr>
          <a:xfrm>
            <a:off x="4787900" y="5589588"/>
            <a:ext cx="3168650" cy="360362"/>
          </a:xfrm>
          <a:prstGeom prst="roundRect">
            <a:avLst/>
          </a:prstGeom>
          <a:solidFill>
            <a:srgbClr val="195E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Times New Roman" pitchFamily="18" charset="0"/>
                <a:ea typeface="+mj-ea"/>
                <a:cs typeface="Times New Roman" pitchFamily="18" charset="0"/>
              </a:rPr>
              <a:t>領取第</a:t>
            </a:r>
            <a:r>
              <a:rPr lang="en-US" altLang="zh-TW" b="1" dirty="0">
                <a:solidFill>
                  <a:schemeClr val="bg1"/>
                </a:solidFill>
                <a:latin typeface="Times New Roman" pitchFamily="18" charset="0"/>
                <a:ea typeface="+mj-ea"/>
                <a:cs typeface="Times New Roman" pitchFamily="18" charset="0"/>
              </a:rPr>
              <a:t>2</a:t>
            </a:r>
            <a:r>
              <a:rPr lang="zh-TW" altLang="en-US" b="1" dirty="0">
                <a:solidFill>
                  <a:schemeClr val="bg1"/>
                </a:solidFill>
                <a:latin typeface="Times New Roman" pitchFamily="18" charset="0"/>
                <a:ea typeface="+mj-ea"/>
                <a:cs typeface="Times New Roman" pitchFamily="18" charset="0"/>
              </a:rPr>
              <a:t>聯正本</a:t>
            </a:r>
            <a:r>
              <a:rPr lang="en-US" altLang="zh-TW" b="1" dirty="0">
                <a:solidFill>
                  <a:schemeClr val="bg1"/>
                </a:solidFill>
                <a:latin typeface="Times New Roman" pitchFamily="18" charset="0"/>
                <a:ea typeface="+mj-ea"/>
                <a:cs typeface="Times New Roman" pitchFamily="18" charset="0"/>
              </a:rPr>
              <a:t>,</a:t>
            </a:r>
            <a:r>
              <a:rPr lang="zh-TW" altLang="en-US" b="1" dirty="0">
                <a:solidFill>
                  <a:schemeClr val="bg1"/>
                </a:solidFill>
                <a:latin typeface="Times New Roman" pitchFamily="18" charset="0"/>
                <a:ea typeface="+mj-ea"/>
                <a:cs typeface="Times New Roman" pitchFamily="18" charset="0"/>
              </a:rPr>
              <a:t>辦理副提單書</a:t>
            </a:r>
          </a:p>
        </p:txBody>
      </p:sp>
      <p:cxnSp>
        <p:nvCxnSpPr>
          <p:cNvPr id="19" name="肘形接點 18"/>
          <p:cNvCxnSpPr>
            <a:stCxn id="3" idx="3"/>
            <a:endCxn id="9" idx="1"/>
          </p:cNvCxnSpPr>
          <p:nvPr/>
        </p:nvCxnSpPr>
        <p:spPr>
          <a:xfrm flipV="1">
            <a:off x="3419475" y="944563"/>
            <a:ext cx="720725" cy="2159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1" name="肘形接點 20"/>
          <p:cNvCxnSpPr>
            <a:stCxn id="9" idx="3"/>
            <a:endCxn id="7" idx="1"/>
          </p:cNvCxnSpPr>
          <p:nvPr/>
        </p:nvCxnSpPr>
        <p:spPr>
          <a:xfrm>
            <a:off x="6300788" y="944563"/>
            <a:ext cx="358775" cy="2159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肘形接點 24"/>
          <p:cNvCxnSpPr>
            <a:stCxn id="11" idx="3"/>
          </p:cNvCxnSpPr>
          <p:nvPr/>
        </p:nvCxnSpPr>
        <p:spPr>
          <a:xfrm flipV="1">
            <a:off x="6300788" y="1268413"/>
            <a:ext cx="358775" cy="25241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8" name="肘形接點 27"/>
          <p:cNvCxnSpPr>
            <a:stCxn id="11" idx="1"/>
          </p:cNvCxnSpPr>
          <p:nvPr/>
        </p:nvCxnSpPr>
        <p:spPr>
          <a:xfrm rot="10800000">
            <a:off x="3419475" y="1341438"/>
            <a:ext cx="720725" cy="179387"/>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10" idx="2"/>
            <a:endCxn id="6" idx="0"/>
          </p:cNvCxnSpPr>
          <p:nvPr/>
        </p:nvCxnSpPr>
        <p:spPr>
          <a:xfrm flipH="1">
            <a:off x="7821613" y="3789363"/>
            <a:ext cx="12700" cy="642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肘形接點 35"/>
          <p:cNvCxnSpPr>
            <a:stCxn id="14" idx="3"/>
            <a:endCxn id="6" idx="1"/>
          </p:cNvCxnSpPr>
          <p:nvPr/>
        </p:nvCxnSpPr>
        <p:spPr>
          <a:xfrm flipV="1">
            <a:off x="6300788" y="4684713"/>
            <a:ext cx="333375" cy="58102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8" name="圖案 47"/>
          <p:cNvCxnSpPr>
            <a:stCxn id="14" idx="1"/>
          </p:cNvCxnSpPr>
          <p:nvPr/>
        </p:nvCxnSpPr>
        <p:spPr>
          <a:xfrm rot="10800000" flipV="1">
            <a:off x="3708400" y="5265738"/>
            <a:ext cx="431800" cy="46672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肘形接點 53"/>
          <p:cNvCxnSpPr>
            <a:stCxn id="17" idx="1"/>
          </p:cNvCxnSpPr>
          <p:nvPr/>
        </p:nvCxnSpPr>
        <p:spPr>
          <a:xfrm rot="10800000" flipV="1">
            <a:off x="3779838" y="5768975"/>
            <a:ext cx="1008062" cy="36513"/>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V="1">
            <a:off x="7092950" y="4941888"/>
            <a:ext cx="0" cy="647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肘形接點 57"/>
          <p:cNvCxnSpPr>
            <a:stCxn id="3" idx="2"/>
            <a:endCxn id="12" idx="0"/>
          </p:cNvCxnSpPr>
          <p:nvPr/>
        </p:nvCxnSpPr>
        <p:spPr>
          <a:xfrm rot="5400000">
            <a:off x="2015331" y="1304132"/>
            <a:ext cx="288925" cy="649288"/>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60" name="肘形接點 59"/>
          <p:cNvCxnSpPr>
            <a:stCxn id="12" idx="2"/>
            <a:endCxn id="4" idx="0"/>
          </p:cNvCxnSpPr>
          <p:nvPr/>
        </p:nvCxnSpPr>
        <p:spPr>
          <a:xfrm rot="5400000">
            <a:off x="1295400" y="2025650"/>
            <a:ext cx="431800" cy="6477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直線接點 61"/>
          <p:cNvCxnSpPr>
            <a:stCxn id="4" idx="2"/>
            <a:endCxn id="13" idx="0"/>
          </p:cNvCxnSpPr>
          <p:nvPr/>
        </p:nvCxnSpPr>
        <p:spPr>
          <a:xfrm>
            <a:off x="1187450" y="3068638"/>
            <a:ext cx="0"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直線單箭頭接點 65"/>
          <p:cNvCxnSpPr>
            <a:stCxn id="13" idx="2"/>
            <a:endCxn id="5" idx="0"/>
          </p:cNvCxnSpPr>
          <p:nvPr/>
        </p:nvCxnSpPr>
        <p:spPr>
          <a:xfrm>
            <a:off x="1187450" y="3644900"/>
            <a:ext cx="0" cy="3603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8" name="肘形接點 67"/>
          <p:cNvCxnSpPr>
            <a:stCxn id="15" idx="0"/>
            <a:endCxn id="5" idx="2"/>
          </p:cNvCxnSpPr>
          <p:nvPr/>
        </p:nvCxnSpPr>
        <p:spPr>
          <a:xfrm rot="16200000" flipV="1">
            <a:off x="1259681" y="4436269"/>
            <a:ext cx="360363" cy="504825"/>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肘形接點 69"/>
          <p:cNvCxnSpPr>
            <a:stCxn id="15" idx="2"/>
            <a:endCxn id="8" idx="1"/>
          </p:cNvCxnSpPr>
          <p:nvPr/>
        </p:nvCxnSpPr>
        <p:spPr>
          <a:xfrm rot="16200000" flipH="1">
            <a:off x="1422400" y="5499100"/>
            <a:ext cx="755650" cy="2159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肘形接點 74"/>
          <p:cNvCxnSpPr>
            <a:stCxn id="8" idx="3"/>
            <a:endCxn id="16" idx="1"/>
          </p:cNvCxnSpPr>
          <p:nvPr/>
        </p:nvCxnSpPr>
        <p:spPr>
          <a:xfrm>
            <a:off x="3779838" y="5984875"/>
            <a:ext cx="1439862" cy="28892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7" name="圖案 76"/>
          <p:cNvCxnSpPr>
            <a:stCxn id="16" idx="3"/>
          </p:cNvCxnSpPr>
          <p:nvPr/>
        </p:nvCxnSpPr>
        <p:spPr>
          <a:xfrm flipV="1">
            <a:off x="7380288" y="4941888"/>
            <a:ext cx="1008062" cy="133191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8803" name="投影片編號版面配置區 36"/>
          <p:cNvSpPr>
            <a:spLocks noGrp="1"/>
          </p:cNvSpPr>
          <p:nvPr>
            <p:ph type="sldNum" sz="quarter" idx="12"/>
          </p:nvPr>
        </p:nvSpPr>
        <p:spPr>
          <a:noFill/>
        </p:spPr>
        <p:txBody>
          <a:bodyPr/>
          <a:lstStyle/>
          <a:p>
            <a:fld id="{E3FCF6FA-1FF8-43F2-88A6-CB228D653E86}" type="slidenum">
              <a:rPr lang="zh-TW" altLang="en-US" smtClean="0"/>
              <a:pPr/>
              <a:t>468</a:t>
            </a:fld>
            <a:endParaRPr lang="zh-TW" altLang="en-US" smtClean="0"/>
          </a:p>
        </p:txBody>
      </p:sp>
      <p:cxnSp>
        <p:nvCxnSpPr>
          <p:cNvPr id="50" name="直線接點 49"/>
          <p:cNvCxnSpPr>
            <a:stCxn id="7" idx="2"/>
            <a:endCxn id="10" idx="0"/>
          </p:cNvCxnSpPr>
          <p:nvPr/>
        </p:nvCxnSpPr>
        <p:spPr>
          <a:xfrm>
            <a:off x="7812088" y="1484313"/>
            <a:ext cx="22225" cy="8286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25279105"/>
      </p:ext>
    </p:extLst>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609600" y="0"/>
            <a:ext cx="7772400" cy="685800"/>
          </a:xfrm>
        </p:spPr>
        <p:txBody>
          <a:bodyPr>
            <a:normAutofit fontScale="90000"/>
          </a:bodyPr>
          <a:lstStyle/>
          <a:p>
            <a:pPr eaLnBrk="1" hangingPunct="1">
              <a:defRPr/>
            </a:pPr>
            <a:r>
              <a:rPr lang="zh-TW" altLang="en-US" sz="4000" b="1" smtClean="0">
                <a:latin typeface="Times New Roman" pitchFamily="18" charset="0"/>
                <a:ea typeface="標楷體" pitchFamily="65" charset="-120"/>
              </a:rPr>
              <a:t>空運提單(</a:t>
            </a:r>
            <a:r>
              <a:rPr lang="en-US" altLang="zh-TW" sz="4000" b="1" smtClean="0">
                <a:latin typeface="Times New Roman" pitchFamily="18" charset="0"/>
                <a:ea typeface="標楷體" pitchFamily="65" charset="-120"/>
              </a:rPr>
              <a:t>Air waybill)</a:t>
            </a:r>
            <a:r>
              <a:rPr lang="en-US" altLang="zh-TW" smtClean="0"/>
              <a:t> </a:t>
            </a:r>
            <a:endParaRPr lang="zh-TW" altLang="en-US" smtClean="0"/>
          </a:p>
        </p:txBody>
      </p:sp>
      <p:sp>
        <p:nvSpPr>
          <p:cNvPr id="463875" name="Rectangle 3"/>
          <p:cNvSpPr>
            <a:spLocks noGrp="1" noChangeArrowheads="1"/>
          </p:cNvSpPr>
          <p:nvPr>
            <p:ph type="body" idx="1"/>
          </p:nvPr>
        </p:nvSpPr>
        <p:spPr>
          <a:xfrm>
            <a:off x="0" y="685800"/>
            <a:ext cx="9144000" cy="6172200"/>
          </a:xfrm>
        </p:spPr>
        <p:txBody>
          <a:bodyPr/>
          <a:lstStyle/>
          <a:p>
            <a:pPr eaLnBrk="1" hangingPunct="1">
              <a:lnSpc>
                <a:spcPct val="90000"/>
              </a:lnSpc>
            </a:pPr>
            <a:r>
              <a:rPr lang="zh-TW" altLang="en-US" sz="2800" b="1" smtClean="0">
                <a:ea typeface="標楷體" pitchFamily="65" charset="-120"/>
              </a:rPr>
              <a:t>為航空運輸業者自託運人收到託運之貨物所簽發之收據,亦為兩者簽訂之運輸契約,但非代表貨物之物權證書;通常航空運輸業會簽發3份正本,第1份(</a:t>
            </a:r>
            <a:r>
              <a:rPr lang="en-US" altLang="zh-TW" sz="2800" b="1" smtClean="0">
                <a:ea typeface="標楷體" pitchFamily="65" charset="-120"/>
              </a:rPr>
              <a:t>Original 1:For Issuing Carrier)</a:t>
            </a:r>
            <a:r>
              <a:rPr lang="zh-TW" altLang="en-US" sz="2800" b="1" smtClean="0">
                <a:ea typeface="標楷體" pitchFamily="65" charset="-120"/>
              </a:rPr>
              <a:t>航空運輸業留存;第2份(</a:t>
            </a:r>
            <a:r>
              <a:rPr lang="en-US" altLang="zh-TW" sz="2800" b="1" smtClean="0">
                <a:ea typeface="標楷體" pitchFamily="65" charset="-120"/>
              </a:rPr>
              <a:t>For Consignee)</a:t>
            </a:r>
            <a:r>
              <a:rPr lang="zh-TW" altLang="en-US" sz="2800" b="1" smtClean="0">
                <a:ea typeface="標楷體" pitchFamily="65" charset="-120"/>
              </a:rPr>
              <a:t>與貨物打包隨機一起運往目的地,航空運輸業即根據上載之收貨人放行貨物,倘信用狀規定以開狀銀行為收貨人,則進口商須持此聯正本至開狀銀行辦理副提單背書;第3份正本(</a:t>
            </a:r>
            <a:r>
              <a:rPr lang="en-US" altLang="zh-TW" sz="2800" b="1" smtClean="0">
                <a:ea typeface="標楷體" pitchFamily="65" charset="-120"/>
              </a:rPr>
              <a:t>For Shipper)</a:t>
            </a:r>
            <a:r>
              <a:rPr lang="zh-TW" altLang="en-US" sz="2800" b="1" smtClean="0">
                <a:ea typeface="標楷體" pitchFamily="65" charset="-120"/>
              </a:rPr>
              <a:t>交給託運人作為收據暨出貨之證明.</a:t>
            </a:r>
            <a:r>
              <a:rPr lang="zh-TW" altLang="en-US" sz="2800" b="1" smtClean="0"/>
              <a:t> </a:t>
            </a:r>
          </a:p>
          <a:p>
            <a:pPr eaLnBrk="1" hangingPunct="1">
              <a:lnSpc>
                <a:spcPct val="90000"/>
              </a:lnSpc>
            </a:pPr>
            <a:r>
              <a:rPr lang="zh-TW" altLang="en-US" sz="2800" b="1" smtClean="0">
                <a:ea typeface="標楷體" pitchFamily="65" charset="-120"/>
              </a:rPr>
              <a:t>另在空運實務上,倘託運人係將貨物交由“貨運承攬業(</a:t>
            </a:r>
            <a:r>
              <a:rPr lang="en-US" altLang="zh-TW" sz="2800" b="1" smtClean="0">
                <a:ea typeface="標楷體" pitchFamily="65" charset="-120"/>
              </a:rPr>
              <a:t>Freight forward)”</a:t>
            </a:r>
            <a:r>
              <a:rPr lang="zh-TW" altLang="en-US" sz="2800" b="1" smtClean="0">
                <a:ea typeface="標楷體" pitchFamily="65" charset="-120"/>
              </a:rPr>
              <a:t>或“併裝業者(</a:t>
            </a:r>
            <a:r>
              <a:rPr lang="en-US" altLang="zh-TW" sz="2800" b="1" smtClean="0">
                <a:ea typeface="標楷體" pitchFamily="65" charset="-120"/>
              </a:rPr>
              <a:t>Consolidator)”</a:t>
            </a:r>
            <a:r>
              <a:rPr lang="zh-TW" altLang="en-US" sz="2800" b="1" smtClean="0">
                <a:ea typeface="標楷體" pitchFamily="65" charset="-120"/>
              </a:rPr>
              <a:t>打包、併裝及報關後,交由航空公司運輸,而由航空公司簽發“航空主提單(</a:t>
            </a:r>
            <a:r>
              <a:rPr lang="en-US" altLang="zh-TW" sz="2800" b="1" smtClean="0">
                <a:ea typeface="標楷體" pitchFamily="65" charset="-120"/>
              </a:rPr>
              <a:t>Master air waybill,MAWB)”</a:t>
            </a:r>
            <a:r>
              <a:rPr lang="zh-TW" altLang="en-US" sz="2800" b="1" smtClean="0">
                <a:ea typeface="標楷體" pitchFamily="65" charset="-120"/>
              </a:rPr>
              <a:t>給貨運承攬業或併裝業者,再由後者依據</a:t>
            </a:r>
            <a:r>
              <a:rPr lang="en-US" altLang="zh-TW" sz="2800" b="1" smtClean="0">
                <a:ea typeface="標楷體" pitchFamily="65" charset="-120"/>
              </a:rPr>
              <a:t>MAWB</a:t>
            </a:r>
            <a:r>
              <a:rPr lang="zh-TW" altLang="en-US" sz="2800" b="1" smtClean="0">
                <a:ea typeface="標楷體" pitchFamily="65" charset="-120"/>
              </a:rPr>
              <a:t>簽發“航空分提單(</a:t>
            </a:r>
            <a:r>
              <a:rPr lang="en-US" altLang="zh-TW" sz="2800" b="1" smtClean="0">
                <a:ea typeface="標楷體" pitchFamily="65" charset="-120"/>
              </a:rPr>
              <a:t>House air waybill,HAWB)”</a:t>
            </a:r>
            <a:r>
              <a:rPr lang="zh-TW" altLang="en-US" sz="2800" b="1" smtClean="0">
                <a:ea typeface="標楷體" pitchFamily="65" charset="-120"/>
              </a:rPr>
              <a:t>給託運人.</a:t>
            </a:r>
            <a:endParaRPr lang="zh-TW" altLang="en-US" sz="2800" b="1" smtClean="0"/>
          </a:p>
        </p:txBody>
      </p:sp>
      <p:sp>
        <p:nvSpPr>
          <p:cNvPr id="46387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5E33BF8-309A-4F64-85C2-2E9801396FCF}" type="slidenum">
              <a:rPr kumimoji="0" lang="zh-TW" altLang="en-US" sz="1400" smtClean="0"/>
              <a:pPr eaLnBrk="1" hangingPunct="1"/>
              <a:t>469</a:t>
            </a:fld>
            <a:endParaRPr kumimoji="0" lang="en-US" altLang="zh-TW" sz="1400" smtClean="0"/>
          </a:p>
        </p:txBody>
      </p:sp>
    </p:spTree>
    <p:extLst>
      <p:ext uri="{BB962C8B-B14F-4D97-AF65-F5344CB8AC3E}">
        <p14:creationId xmlns:p14="http://schemas.microsoft.com/office/powerpoint/2010/main" xmlns="" val="1925496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zh-TW" sz="4000" b="1" dirty="0"/>
              <a:t>效益及影響因應</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47</a:t>
            </a:fld>
            <a:endParaRPr lang="zh-TW" altLang="en-US"/>
          </a:p>
        </p:txBody>
      </p:sp>
      <p:sp>
        <p:nvSpPr>
          <p:cNvPr id="4" name="內容版面配置區 3"/>
          <p:cNvSpPr>
            <a:spLocks noGrp="1"/>
          </p:cNvSpPr>
          <p:nvPr>
            <p:ph sz="quarter" idx="1"/>
          </p:nvPr>
        </p:nvSpPr>
        <p:spPr>
          <a:xfrm>
            <a:off x="179512" y="1219200"/>
            <a:ext cx="8856984" cy="5306144"/>
          </a:xfrm>
        </p:spPr>
        <p:txBody>
          <a:bodyPr>
            <a:normAutofit/>
          </a:bodyPr>
          <a:lstStyle/>
          <a:p>
            <a:pPr eaLnBrk="0" fontAlgn="base" hangingPunct="0"/>
            <a:r>
              <a:rPr kumimoji="1" lang="zh-TW" altLang="en-US" sz="3200" b="1" dirty="0" smtClean="0">
                <a:latin typeface="Times New Roman" panose="02020603050405020304" pitchFamily="18" charset="0"/>
                <a:cs typeface="Times New Roman" panose="02020603050405020304" pitchFamily="18" charset="0"/>
              </a:rPr>
              <a:t>三</a:t>
            </a:r>
            <a:r>
              <a:rPr kumimoji="1" lang="zh-TW" altLang="en-US" sz="3200" b="1" dirty="0" smtClean="0">
                <a:latin typeface="Times New Roman" panose="02020603050405020304" pitchFamily="18" charset="0"/>
                <a:ea typeface="新細明體"/>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逐步</a:t>
            </a:r>
            <a:r>
              <a:rPr kumimoji="1" lang="zh-TW" altLang="zh-TW" sz="3200" b="1" dirty="0">
                <a:latin typeface="Times New Roman" panose="02020603050405020304" pitchFamily="18" charset="0"/>
                <a:cs typeface="Times New Roman" panose="02020603050405020304" pitchFamily="18" charset="0"/>
              </a:rPr>
              <a:t>促使大陸落實或進一步開放服務貿易</a:t>
            </a:r>
            <a:endParaRPr lang="zh-TW" altLang="zh-TW" sz="3200" b="1" dirty="0">
              <a:latin typeface="Times New Roman" panose="02020603050405020304" pitchFamily="18" charset="0"/>
              <a:cs typeface="Times New Roman" panose="02020603050405020304" pitchFamily="18" charset="0"/>
            </a:endParaRPr>
          </a:p>
          <a:p>
            <a:pPr eaLnBrk="0" fontAlgn="base" hangingPunct="0"/>
            <a:r>
              <a:rPr kumimoji="1" lang="zh-TW" altLang="zh-TW" sz="3200" b="1" dirty="0">
                <a:latin typeface="Times New Roman" panose="02020603050405020304" pitchFamily="18" charset="0"/>
                <a:cs typeface="Times New Roman" panose="02020603050405020304" pitchFamily="18" charset="0"/>
              </a:rPr>
              <a:t>雙方參考</a:t>
            </a:r>
            <a:r>
              <a:rPr kumimoji="1" lang="en-US" altLang="zh-TW" sz="3200" b="1" dirty="0">
                <a:latin typeface="Times New Roman" panose="02020603050405020304" pitchFamily="18" charset="0"/>
                <a:cs typeface="Times New Roman" panose="02020603050405020304" pitchFamily="18" charset="0"/>
              </a:rPr>
              <a:t>WTO</a:t>
            </a:r>
            <a:r>
              <a:rPr kumimoji="1" lang="zh-TW" altLang="zh-TW" sz="3200" b="1" dirty="0">
                <a:latin typeface="Times New Roman" panose="02020603050405020304" pitchFamily="18" charset="0"/>
                <a:cs typeface="Times New Roman" panose="02020603050405020304" pitchFamily="18" charset="0"/>
              </a:rPr>
              <a:t>有關服務業漸進式自由化的</a:t>
            </a:r>
            <a:r>
              <a:rPr kumimoji="1" lang="zh-TW" altLang="zh-TW" sz="3200" b="1" dirty="0" smtClean="0">
                <a:latin typeface="Times New Roman" panose="02020603050405020304" pitchFamily="18" charset="0"/>
                <a:cs typeface="Times New Roman" panose="02020603050405020304" pitchFamily="18" charset="0"/>
              </a:rPr>
              <a:t>精神</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於</a:t>
            </a:r>
            <a:r>
              <a:rPr kumimoji="1" lang="zh-TW" altLang="zh-TW" sz="3200" b="1" dirty="0">
                <a:latin typeface="Times New Roman" panose="02020603050405020304" pitchFamily="18" charset="0"/>
                <a:cs typeface="Times New Roman" panose="02020603050405020304" pitchFamily="18" charset="0"/>
              </a:rPr>
              <a:t>條文中約定未來可在彼此同意的情況</a:t>
            </a:r>
            <a:r>
              <a:rPr kumimoji="1" lang="zh-TW" altLang="zh-TW" sz="3200" b="1" dirty="0" smtClean="0">
                <a:latin typeface="Times New Roman" panose="02020603050405020304" pitchFamily="18" charset="0"/>
                <a:cs typeface="Times New Roman" panose="02020603050405020304" pitchFamily="18" charset="0"/>
              </a:rPr>
              <a:t>下</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對</a:t>
            </a:r>
            <a:r>
              <a:rPr kumimoji="1" lang="zh-TW" altLang="zh-TW" sz="3200" b="1" dirty="0">
                <a:latin typeface="Times New Roman" panose="02020603050405020304" pitchFamily="18" charset="0"/>
                <a:cs typeface="Times New Roman" panose="02020603050405020304" pitchFamily="18" charset="0"/>
              </a:rPr>
              <a:t>服務業市場之進一步相互開放進行</a:t>
            </a:r>
            <a:r>
              <a:rPr kumimoji="1" lang="zh-TW" altLang="zh-TW" sz="3200" b="1" dirty="0" smtClean="0">
                <a:latin typeface="Times New Roman" panose="02020603050405020304" pitchFamily="18" charset="0"/>
                <a:cs typeface="Times New Roman" panose="02020603050405020304" pitchFamily="18" charset="0"/>
              </a:rPr>
              <a:t>磋商</a:t>
            </a:r>
            <a:r>
              <a:rPr kumimoji="1" lang="en-US" altLang="zh-TW" sz="3200" b="1" dirty="0" smtClean="0">
                <a:latin typeface="Times New Roman" panose="02020603050405020304" pitchFamily="18" charset="0"/>
                <a:cs typeface="Times New Roman" panose="02020603050405020304" pitchFamily="18" charset="0"/>
              </a:rPr>
              <a:t>.</a:t>
            </a:r>
            <a:endParaRPr lang="zh-TW" altLang="zh-TW" sz="3200" b="1" dirty="0">
              <a:latin typeface="Times New Roman" panose="02020603050405020304" pitchFamily="18" charset="0"/>
              <a:cs typeface="Times New Roman" panose="02020603050405020304" pitchFamily="18" charset="0"/>
            </a:endParaRPr>
          </a:p>
          <a:p>
            <a:pPr eaLnBrk="0" fontAlgn="base" hangingPunct="0"/>
            <a:r>
              <a:rPr kumimoji="1" lang="zh-TW" altLang="zh-TW" sz="3200" b="1" dirty="0">
                <a:latin typeface="Times New Roman" panose="02020603050405020304" pitchFamily="18" charset="0"/>
                <a:cs typeface="Times New Roman" panose="02020603050405020304" pitchFamily="18" charset="0"/>
              </a:rPr>
              <a:t>本協議生效</a:t>
            </a:r>
            <a:r>
              <a:rPr kumimoji="1" lang="zh-TW" altLang="zh-TW" sz="3200" b="1" dirty="0" smtClean="0">
                <a:latin typeface="Times New Roman" panose="02020603050405020304" pitchFamily="18" charset="0"/>
                <a:cs typeface="Times New Roman" panose="02020603050405020304" pitchFamily="18" charset="0"/>
              </a:rPr>
              <a:t>後</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倘</a:t>
            </a:r>
            <a:r>
              <a:rPr kumimoji="1" lang="zh-TW" altLang="zh-TW" sz="3200" b="1" dirty="0">
                <a:latin typeface="Times New Roman" panose="02020603050405020304" pitchFamily="18" charset="0"/>
                <a:cs typeface="Times New Roman" panose="02020603050405020304" pitchFamily="18" charset="0"/>
              </a:rPr>
              <a:t>雙方對於彼此尚未開放之服務業或仍維持之限制性</a:t>
            </a:r>
            <a:r>
              <a:rPr kumimoji="1" lang="zh-TW" altLang="zh-TW" sz="3200" b="1" dirty="0" smtClean="0">
                <a:latin typeface="Times New Roman" panose="02020603050405020304" pitchFamily="18" charset="0"/>
                <a:cs typeface="Times New Roman" panose="02020603050405020304" pitchFamily="18" charset="0"/>
              </a:rPr>
              <a:t>措施</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均</a:t>
            </a:r>
            <a:r>
              <a:rPr kumimoji="1" lang="zh-TW" altLang="zh-TW" sz="3200" b="1" dirty="0">
                <a:latin typeface="Times New Roman" panose="02020603050405020304" pitchFamily="18" charset="0"/>
                <a:cs typeface="Times New Roman" panose="02020603050405020304" pitchFamily="18" charset="0"/>
              </a:rPr>
              <a:t>認為有必要進一步開放</a:t>
            </a:r>
            <a:r>
              <a:rPr kumimoji="1" lang="zh-TW" altLang="zh-TW" sz="3200" b="1" dirty="0" smtClean="0">
                <a:latin typeface="Times New Roman" panose="02020603050405020304" pitchFamily="18" charset="0"/>
                <a:cs typeface="Times New Roman" panose="02020603050405020304" pitchFamily="18" charset="0"/>
              </a:rPr>
              <a:t>時</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可</a:t>
            </a:r>
            <a:r>
              <a:rPr kumimoji="1" lang="zh-TW" altLang="zh-TW" sz="3200" b="1" dirty="0">
                <a:latin typeface="Times New Roman" panose="02020603050405020304" pitchFamily="18" charset="0"/>
                <a:cs typeface="Times New Roman" panose="02020603050405020304" pitchFamily="18" charset="0"/>
              </a:rPr>
              <a:t>依規定再次進行</a:t>
            </a:r>
            <a:r>
              <a:rPr kumimoji="1" lang="zh-TW" altLang="zh-TW" sz="3200" b="1" dirty="0" smtClean="0">
                <a:latin typeface="Times New Roman" panose="02020603050405020304" pitchFamily="18" charset="0"/>
                <a:cs typeface="Times New Roman" panose="02020603050405020304" pitchFamily="18" charset="0"/>
              </a:rPr>
              <a:t>磋商</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磋商</a:t>
            </a:r>
            <a:r>
              <a:rPr kumimoji="1" lang="zh-TW" altLang="zh-TW" sz="3200" b="1" dirty="0">
                <a:latin typeface="Times New Roman" panose="02020603050405020304" pitchFamily="18" charset="0"/>
                <a:cs typeface="Times New Roman" panose="02020603050405020304" pitchFamily="18" charset="0"/>
              </a:rPr>
              <a:t>結果將構成本協議的</a:t>
            </a:r>
            <a:r>
              <a:rPr kumimoji="1" lang="zh-TW" altLang="zh-TW" sz="3200" b="1" dirty="0" smtClean="0">
                <a:latin typeface="Times New Roman" panose="02020603050405020304" pitchFamily="18" charset="0"/>
                <a:cs typeface="Times New Roman" panose="02020603050405020304" pitchFamily="18" charset="0"/>
              </a:rPr>
              <a:t>一部分</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使</a:t>
            </a:r>
            <a:r>
              <a:rPr kumimoji="1" lang="zh-TW" altLang="zh-TW" sz="3200" b="1" dirty="0">
                <a:latin typeface="Times New Roman" panose="02020603050405020304" pitchFamily="18" charset="0"/>
                <a:cs typeface="Times New Roman" panose="02020603050405020304" pitchFamily="18" charset="0"/>
              </a:rPr>
              <a:t>兩岸服務業往來更加開放與</a:t>
            </a:r>
            <a:r>
              <a:rPr kumimoji="1" lang="zh-TW" altLang="zh-TW" sz="3200" b="1" dirty="0" smtClean="0">
                <a:latin typeface="Times New Roman" panose="02020603050405020304" pitchFamily="18" charset="0"/>
                <a:cs typeface="Times New Roman" panose="02020603050405020304" pitchFamily="18" charset="0"/>
              </a:rPr>
              <a:t>便利</a:t>
            </a:r>
            <a:r>
              <a:rPr kumimoji="1" lang="en-US" altLang="zh-TW" sz="3200" b="1" dirty="0">
                <a:latin typeface="Times New Roman" panose="02020603050405020304" pitchFamily="18" charset="0"/>
                <a:cs typeface="Times New Roman" panose="02020603050405020304" pitchFamily="18" charset="0"/>
              </a:rPr>
              <a:t>.</a:t>
            </a:r>
            <a:endParaRPr lang="zh-TW" altLang="zh-TW"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71740534"/>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nvPr>
        </p:nvGraphicFramePr>
        <p:xfrm>
          <a:off x="733425" y="-88900"/>
          <a:ext cx="7981950" cy="7772400"/>
        </p:xfrm>
        <a:graphic>
          <a:graphicData uri="http://schemas.openxmlformats.org/presentationml/2006/ole">
            <p:oleObj spid="_x0000_s5231" name="文件" r:id="rId3" imgW="8003773" imgH="7794359" progId="Word.Document.8">
              <p:embed/>
            </p:oleObj>
          </a:graphicData>
        </a:graphic>
      </p:graphicFrame>
      <p:sp>
        <p:nvSpPr>
          <p:cNvPr id="3" name="投影片編號版面配置區 2"/>
          <p:cNvSpPr>
            <a:spLocks noGrp="1"/>
          </p:cNvSpPr>
          <p:nvPr>
            <p:ph type="sldNum" sz="quarter" idx="12"/>
          </p:nvPr>
        </p:nvSpPr>
        <p:spPr/>
        <p:txBody>
          <a:bodyPr/>
          <a:lstStyle/>
          <a:p>
            <a:pPr>
              <a:defRPr/>
            </a:pPr>
            <a:fld id="{5605A990-B255-4DAE-8649-7B3A0B13816D}" type="slidenum">
              <a:rPr lang="en-US" altLang="zh-TW" smtClean="0"/>
              <a:pPr>
                <a:defRPr/>
              </a:pPr>
              <a:t>470</a:t>
            </a:fld>
            <a:endParaRPr lang="en-US" altLang="zh-TW"/>
          </a:p>
        </p:txBody>
      </p:sp>
    </p:spTree>
    <p:extLst>
      <p:ext uri="{BB962C8B-B14F-4D97-AF65-F5344CB8AC3E}">
        <p14:creationId xmlns:p14="http://schemas.microsoft.com/office/powerpoint/2010/main" xmlns="" val="2171334111"/>
      </p:ext>
    </p:extLst>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67544" y="188640"/>
            <a:ext cx="8229600" cy="864096"/>
          </a:xfrm>
        </p:spPr>
        <p:txBody>
          <a:bodyPr>
            <a:normAutofit/>
          </a:bodyPr>
          <a:lstStyle/>
          <a:p>
            <a:pPr algn="ctr" eaLnBrk="1" hangingPunct="1">
              <a:defRPr/>
            </a:pPr>
            <a:r>
              <a:rPr lang="zh-TW" altLang="en-US" sz="4000" b="1" dirty="0" smtClean="0">
                <a:solidFill>
                  <a:srgbClr val="003300"/>
                </a:solidFill>
                <a:latin typeface="Times New Roman" pitchFamily="18" charset="0"/>
                <a:ea typeface="標楷體" pitchFamily="65" charset="-120"/>
              </a:rPr>
              <a:t>海運提單與空運提單之比較</a:t>
            </a:r>
          </a:p>
        </p:txBody>
      </p:sp>
      <p:sp>
        <p:nvSpPr>
          <p:cNvPr id="148483" name="Rectangle 3"/>
          <p:cNvSpPr>
            <a:spLocks noGrp="1" noChangeArrowheads="1"/>
          </p:cNvSpPr>
          <p:nvPr>
            <p:ph type="body" idx="1"/>
          </p:nvPr>
        </p:nvSpPr>
        <p:spPr>
          <a:xfrm>
            <a:off x="179388" y="1268760"/>
            <a:ext cx="8964612" cy="5589240"/>
          </a:xfrm>
        </p:spPr>
        <p:txBody>
          <a:bodyPr>
            <a:normAutofit/>
          </a:bodyPr>
          <a:lstStyle/>
          <a:p>
            <a:pPr eaLnBrk="1" hangingPunct="1"/>
            <a:r>
              <a:rPr lang="zh-TW" altLang="en-US" sz="2800" b="1" dirty="0" smtClean="0">
                <a:ea typeface="標楷體" pitchFamily="65" charset="-120"/>
              </a:rPr>
              <a:t>單據之性質</a:t>
            </a:r>
            <a:r>
              <a:rPr lang="en-US" altLang="zh-TW" sz="2800" b="1" dirty="0" smtClean="0">
                <a:ea typeface="標楷體" pitchFamily="65" charset="-120"/>
              </a:rPr>
              <a:t>:</a:t>
            </a:r>
          </a:p>
          <a:p>
            <a:pPr eaLnBrk="1" hangingPunct="1">
              <a:buFont typeface="Wingdings" pitchFamily="2" charset="2"/>
              <a:buNone/>
            </a:pPr>
            <a:r>
              <a:rPr lang="en-US" altLang="zh-TW" sz="2800" b="1" dirty="0" smtClean="0">
                <a:ea typeface="標楷體" pitchFamily="65" charset="-120"/>
              </a:rPr>
              <a:t>-</a:t>
            </a:r>
            <a:r>
              <a:rPr lang="zh-TW" altLang="en-US" sz="2800" b="1" dirty="0" smtClean="0">
                <a:ea typeface="標楷體" pitchFamily="65" charset="-120"/>
              </a:rPr>
              <a:t>海運提單</a:t>
            </a:r>
            <a:r>
              <a:rPr lang="en-US" altLang="zh-TW" sz="2800" b="1" dirty="0" smtClean="0">
                <a:ea typeface="標楷體" pitchFamily="65" charset="-120"/>
              </a:rPr>
              <a:t>:</a:t>
            </a:r>
            <a:r>
              <a:rPr lang="zh-TW" altLang="en-US" sz="2800" b="1" dirty="0" smtClean="0">
                <a:ea typeface="標楷體" pitchFamily="65" charset="-120"/>
              </a:rPr>
              <a:t>收據</a:t>
            </a:r>
            <a:r>
              <a:rPr lang="en-US" altLang="zh-TW" sz="2800" b="1" dirty="0" smtClean="0">
                <a:ea typeface="標楷體" pitchFamily="65" charset="-120"/>
              </a:rPr>
              <a:t>,</a:t>
            </a:r>
            <a:r>
              <a:rPr lang="zh-TW" altLang="en-US" sz="2800" b="1" dirty="0" smtClean="0">
                <a:ea typeface="標楷體" pitchFamily="65" charset="-120"/>
              </a:rPr>
              <a:t>運送契約</a:t>
            </a:r>
            <a:r>
              <a:rPr lang="en-US" altLang="zh-TW" sz="2800" b="1" dirty="0" smtClean="0">
                <a:ea typeface="標楷體" pitchFamily="65" charset="-120"/>
              </a:rPr>
              <a:t>,</a:t>
            </a:r>
            <a:r>
              <a:rPr lang="zh-TW" altLang="en-US" sz="2800" b="1" dirty="0" smtClean="0">
                <a:ea typeface="標楷體" pitchFamily="65" charset="-120"/>
              </a:rPr>
              <a:t>物權證書</a:t>
            </a:r>
            <a:r>
              <a:rPr lang="en-US" altLang="zh-TW" sz="2800" b="1" dirty="0" smtClean="0">
                <a:ea typeface="標楷體" pitchFamily="65" charset="-120"/>
              </a:rPr>
              <a:t>.</a:t>
            </a:r>
          </a:p>
          <a:p>
            <a:pPr eaLnBrk="1" hangingPunct="1">
              <a:buFont typeface="Wingdings" pitchFamily="2" charset="2"/>
              <a:buNone/>
            </a:pPr>
            <a:r>
              <a:rPr lang="en-US" altLang="zh-TW" sz="2800" b="1" dirty="0" smtClean="0">
                <a:ea typeface="標楷體" pitchFamily="65" charset="-120"/>
              </a:rPr>
              <a:t>-</a:t>
            </a:r>
            <a:r>
              <a:rPr lang="zh-TW" altLang="en-US" sz="2800" b="1" dirty="0" smtClean="0">
                <a:ea typeface="標楷體" pitchFamily="65" charset="-120"/>
              </a:rPr>
              <a:t>空運提單</a:t>
            </a:r>
            <a:r>
              <a:rPr lang="en-US" altLang="zh-TW" sz="2800" b="1" dirty="0" smtClean="0">
                <a:ea typeface="標楷體" pitchFamily="65" charset="-120"/>
              </a:rPr>
              <a:t>:</a:t>
            </a:r>
            <a:r>
              <a:rPr lang="zh-TW" altLang="en-US" sz="2800" b="1" dirty="0" smtClean="0">
                <a:ea typeface="標楷體" pitchFamily="65" charset="-120"/>
              </a:rPr>
              <a:t>收據</a:t>
            </a:r>
            <a:r>
              <a:rPr lang="en-US" altLang="zh-TW" sz="2800" b="1" dirty="0" smtClean="0">
                <a:ea typeface="標楷體" pitchFamily="65" charset="-120"/>
              </a:rPr>
              <a:t>,</a:t>
            </a:r>
            <a:r>
              <a:rPr lang="zh-TW" altLang="en-US" sz="2800" b="1" dirty="0" smtClean="0">
                <a:ea typeface="標楷體" pitchFamily="65" charset="-120"/>
              </a:rPr>
              <a:t>運送契約</a:t>
            </a:r>
            <a:r>
              <a:rPr lang="en-US" altLang="zh-TW" sz="2800" b="1" dirty="0" smtClean="0">
                <a:ea typeface="標楷體" pitchFamily="65" charset="-120"/>
              </a:rPr>
              <a:t>.</a:t>
            </a:r>
          </a:p>
          <a:p>
            <a:pPr eaLnBrk="1" hangingPunct="1"/>
            <a:r>
              <a:rPr lang="zh-TW" altLang="en-US" sz="2800" b="1" dirty="0" smtClean="0">
                <a:ea typeface="標楷體" pitchFamily="65" charset="-120"/>
              </a:rPr>
              <a:t>領貨依據</a:t>
            </a:r>
            <a:r>
              <a:rPr lang="en-US" altLang="zh-TW" sz="2800" b="1" dirty="0" smtClean="0">
                <a:ea typeface="標楷體" pitchFamily="65" charset="-120"/>
              </a:rPr>
              <a:t>: </a:t>
            </a:r>
          </a:p>
          <a:p>
            <a:pPr eaLnBrk="1" hangingPunct="1">
              <a:buFont typeface="Wingdings" pitchFamily="2" charset="2"/>
              <a:buNone/>
            </a:pPr>
            <a:r>
              <a:rPr lang="en-US" altLang="zh-TW" sz="2800" b="1" dirty="0" smtClean="0">
                <a:ea typeface="標楷體" pitchFamily="65" charset="-120"/>
              </a:rPr>
              <a:t>-</a:t>
            </a:r>
            <a:r>
              <a:rPr lang="zh-TW" altLang="en-US" sz="2800" b="1" dirty="0" smtClean="0">
                <a:ea typeface="標楷體" pitchFamily="65" charset="-120"/>
              </a:rPr>
              <a:t>海運提單</a:t>
            </a:r>
            <a:r>
              <a:rPr lang="en-US" altLang="zh-TW" sz="2800" b="1" dirty="0" smtClean="0">
                <a:ea typeface="標楷體" pitchFamily="65" charset="-120"/>
              </a:rPr>
              <a:t>:</a:t>
            </a:r>
            <a:r>
              <a:rPr lang="zh-TW" altLang="en-US" sz="2800" b="1" dirty="0" smtClean="0">
                <a:ea typeface="標楷體" pitchFamily="65" charset="-120"/>
              </a:rPr>
              <a:t>憑背書轉讓之提單正本</a:t>
            </a:r>
            <a:r>
              <a:rPr lang="en-US" altLang="zh-TW" sz="2800" b="1" dirty="0" smtClean="0">
                <a:ea typeface="標楷體" pitchFamily="65" charset="-120"/>
              </a:rPr>
              <a:t>.</a:t>
            </a:r>
          </a:p>
          <a:p>
            <a:pPr eaLnBrk="1" hangingPunct="1">
              <a:buFont typeface="Wingdings" pitchFamily="2" charset="2"/>
              <a:buNone/>
            </a:pPr>
            <a:r>
              <a:rPr lang="en-US" altLang="zh-TW" sz="2800" b="1" dirty="0" smtClean="0">
                <a:ea typeface="標楷體" pitchFamily="65" charset="-120"/>
              </a:rPr>
              <a:t>-</a:t>
            </a:r>
            <a:r>
              <a:rPr lang="zh-TW" altLang="en-US" sz="2800" b="1" dirty="0" smtClean="0">
                <a:ea typeface="標楷體" pitchFamily="65" charset="-120"/>
              </a:rPr>
              <a:t>空運提單</a:t>
            </a:r>
            <a:r>
              <a:rPr lang="en-US" altLang="zh-TW" sz="2800" b="1" dirty="0" smtClean="0">
                <a:ea typeface="標楷體" pitchFamily="65" charset="-120"/>
              </a:rPr>
              <a:t>:</a:t>
            </a:r>
            <a:r>
              <a:rPr lang="zh-TW" altLang="en-US" sz="2800" b="1" dirty="0" smtClean="0">
                <a:ea typeface="標楷體" pitchFamily="65" charset="-120"/>
              </a:rPr>
              <a:t>對提單上載明之收貨人</a:t>
            </a:r>
            <a:r>
              <a:rPr lang="en-US" altLang="zh-TW" sz="2800" b="1" dirty="0" smtClean="0">
                <a:ea typeface="標楷體" pitchFamily="65" charset="-120"/>
              </a:rPr>
              <a:t>.</a:t>
            </a:r>
          </a:p>
          <a:p>
            <a:pPr eaLnBrk="1" hangingPunct="1"/>
            <a:r>
              <a:rPr lang="zh-TW" altLang="en-US" sz="2800" b="1" dirty="0" smtClean="0">
                <a:ea typeface="標楷體" pitchFamily="65" charset="-120"/>
              </a:rPr>
              <a:t>可否背書轉讓</a:t>
            </a:r>
            <a:r>
              <a:rPr lang="en-US" altLang="zh-TW" sz="2800" b="1" dirty="0" smtClean="0">
                <a:ea typeface="標楷體" pitchFamily="65" charset="-120"/>
              </a:rPr>
              <a:t>:</a:t>
            </a:r>
            <a:r>
              <a:rPr lang="zh-TW" altLang="en-US" sz="2800" b="1" dirty="0" smtClean="0">
                <a:ea typeface="標楷體" pitchFamily="65" charset="-120"/>
              </a:rPr>
              <a:t>海運提單</a:t>
            </a:r>
            <a:r>
              <a:rPr lang="en-US" altLang="zh-TW" sz="2800" b="1" dirty="0" smtClean="0">
                <a:ea typeface="標楷體" pitchFamily="65" charset="-120"/>
              </a:rPr>
              <a:t>-</a:t>
            </a:r>
            <a:r>
              <a:rPr lang="zh-TW" altLang="en-US" sz="2800" b="1" dirty="0" smtClean="0">
                <a:ea typeface="標楷體" pitchFamily="65" charset="-120"/>
              </a:rPr>
              <a:t>轉讓式</a:t>
            </a:r>
            <a:r>
              <a:rPr lang="en-US" altLang="zh-TW" sz="2800" b="1" dirty="0" smtClean="0">
                <a:ea typeface="標楷體" pitchFamily="65" charset="-120"/>
              </a:rPr>
              <a:t>;</a:t>
            </a:r>
            <a:r>
              <a:rPr lang="zh-TW" altLang="en-US" sz="2800" b="1" dirty="0" smtClean="0">
                <a:ea typeface="標楷體" pitchFamily="65" charset="-120"/>
              </a:rPr>
              <a:t>空運提單</a:t>
            </a:r>
            <a:r>
              <a:rPr lang="en-US" altLang="zh-TW" sz="2800" b="1" dirty="0" smtClean="0">
                <a:ea typeface="標楷體" pitchFamily="65" charset="-120"/>
              </a:rPr>
              <a:t>-</a:t>
            </a:r>
            <a:r>
              <a:rPr lang="zh-TW" altLang="en-US" sz="2800" b="1" dirty="0" smtClean="0">
                <a:ea typeface="標楷體" pitchFamily="65" charset="-120"/>
              </a:rPr>
              <a:t>直接式</a:t>
            </a:r>
            <a:r>
              <a:rPr lang="en-US" altLang="zh-TW" sz="2800" b="1" dirty="0" smtClean="0">
                <a:ea typeface="標楷體" pitchFamily="65" charset="-120"/>
              </a:rPr>
              <a:t>.</a:t>
            </a:r>
          </a:p>
          <a:p>
            <a:pPr eaLnBrk="1" hangingPunct="1"/>
            <a:r>
              <a:rPr lang="zh-TW" altLang="en-US" sz="2800" b="1" dirty="0" smtClean="0">
                <a:ea typeface="標楷體" pitchFamily="65" charset="-120"/>
              </a:rPr>
              <a:t>銀行背書之性質</a:t>
            </a:r>
          </a:p>
          <a:p>
            <a:pPr eaLnBrk="1" hangingPunct="1">
              <a:buFont typeface="Wingdings" pitchFamily="2" charset="2"/>
              <a:buNone/>
            </a:pPr>
            <a:r>
              <a:rPr lang="zh-TW" altLang="en-US" sz="2800" b="1" dirty="0" smtClean="0">
                <a:ea typeface="標楷體" pitchFamily="65" charset="-120"/>
              </a:rPr>
              <a:t>海運提單</a:t>
            </a:r>
            <a:r>
              <a:rPr lang="en-US" altLang="zh-TW" sz="2800" b="1" dirty="0" smtClean="0">
                <a:ea typeface="標楷體" pitchFamily="65" charset="-120"/>
              </a:rPr>
              <a:t>:</a:t>
            </a:r>
            <a:r>
              <a:rPr lang="zh-TW" altLang="en-US" sz="2800" b="1" dirty="0" smtClean="0">
                <a:ea typeface="標楷體" pitchFamily="65" charset="-120"/>
              </a:rPr>
              <a:t>背書轉讓物權</a:t>
            </a:r>
            <a:r>
              <a:rPr lang="en-US" altLang="zh-TW" sz="2800" b="1" dirty="0" smtClean="0">
                <a:ea typeface="標楷體" pitchFamily="65" charset="-120"/>
              </a:rPr>
              <a:t>; </a:t>
            </a:r>
            <a:r>
              <a:rPr lang="zh-TW" altLang="en-US" sz="2800" b="1" dirty="0" smtClean="0">
                <a:ea typeface="標楷體" pitchFamily="65" charset="-120"/>
              </a:rPr>
              <a:t>空運提單</a:t>
            </a:r>
            <a:r>
              <a:rPr lang="en-US" altLang="zh-TW" sz="2800" b="1" dirty="0" smtClean="0">
                <a:ea typeface="標楷體" pitchFamily="65" charset="-120"/>
              </a:rPr>
              <a:t>:</a:t>
            </a:r>
            <a:r>
              <a:rPr lang="zh-TW" altLang="en-US" sz="2800" b="1" dirty="0" smtClean="0">
                <a:ea typeface="標楷體" pitchFamily="65" charset="-120"/>
              </a:rPr>
              <a:t>委任領貨背書</a:t>
            </a:r>
            <a:r>
              <a:rPr lang="en-US" altLang="zh-TW" sz="2800" b="1" dirty="0" smtClean="0">
                <a:ea typeface="標楷體" pitchFamily="65" charset="-120"/>
              </a:rPr>
              <a:t>.</a:t>
            </a:r>
          </a:p>
        </p:txBody>
      </p:sp>
      <p:sp>
        <p:nvSpPr>
          <p:cNvPr id="46490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F1912713-B69E-439B-9B95-06E623814A2D}" type="slidenum">
              <a:rPr kumimoji="0" lang="zh-TW" altLang="en-US" sz="1400" smtClean="0"/>
              <a:pPr eaLnBrk="1" hangingPunct="1"/>
              <a:t>471</a:t>
            </a:fld>
            <a:endParaRPr kumimoji="0" lang="en-US" altLang="zh-TW" sz="1400" smtClean="0"/>
          </a:p>
        </p:txBody>
      </p:sp>
      <p:sp>
        <p:nvSpPr>
          <p:cNvPr id="5" name="向左箭號 4"/>
          <p:cNvSpPr/>
          <p:nvPr/>
        </p:nvSpPr>
        <p:spPr>
          <a:xfrm>
            <a:off x="6770914" y="6335486"/>
            <a:ext cx="233975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latin typeface="Times New Roman" panose="02020603050405020304" pitchFamily="18" charset="0"/>
                <a:ea typeface="+mj-ea"/>
                <a:cs typeface="Times New Roman" panose="02020603050405020304" pitchFamily="18" charset="0"/>
              </a:rPr>
              <a:t>Paragraph 4  END</a:t>
            </a:r>
          </a:p>
        </p:txBody>
      </p:sp>
    </p:spTree>
    <p:extLst>
      <p:ext uri="{BB962C8B-B14F-4D97-AF65-F5344CB8AC3E}">
        <p14:creationId xmlns:p14="http://schemas.microsoft.com/office/powerpoint/2010/main" xmlns="" val="4097472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2">
                                            <p:txEl>
                                              <p:pRg st="0" end="0"/>
                                            </p:txEl>
                                          </p:spTgt>
                                        </p:tgtEl>
                                        <p:attrNameLst>
                                          <p:attrName>style.visibility</p:attrName>
                                        </p:attrNameLst>
                                      </p:cBhvr>
                                      <p:to>
                                        <p:strVal val="visible"/>
                                      </p:to>
                                    </p:set>
                                    <p:anim calcmode="lin" valueType="num">
                                      <p:cBhvr additive="base">
                                        <p:cTn id="7" dur="500" fill="hold"/>
                                        <p:tgtEl>
                                          <p:spTgt spid="1484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8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48483">
                                            <p:txEl>
                                              <p:pRg st="0" end="0"/>
                                            </p:txEl>
                                          </p:spTgt>
                                        </p:tgtEl>
                                        <p:attrNameLst>
                                          <p:attrName>style.visibility</p:attrName>
                                        </p:attrNameLst>
                                      </p:cBhvr>
                                      <p:to>
                                        <p:strVal val="visible"/>
                                      </p:to>
                                    </p:set>
                                    <p:animEffect transition="in" filter="box(out)">
                                      <p:cBhvr>
                                        <p:cTn id="13" dur="500"/>
                                        <p:tgtEl>
                                          <p:spTgt spid="14848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8483">
                                            <p:txEl>
                                              <p:pRg st="1" end="1"/>
                                            </p:txEl>
                                          </p:spTgt>
                                        </p:tgtEl>
                                        <p:attrNameLst>
                                          <p:attrName>style.visibility</p:attrName>
                                        </p:attrNameLst>
                                      </p:cBhvr>
                                      <p:to>
                                        <p:strVal val="visible"/>
                                      </p:to>
                                    </p:set>
                                    <p:animEffect transition="in" filter="box(out)">
                                      <p:cBhvr>
                                        <p:cTn id="18" dur="500"/>
                                        <p:tgtEl>
                                          <p:spTgt spid="148483">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48483">
                                            <p:txEl>
                                              <p:pRg st="2" end="2"/>
                                            </p:txEl>
                                          </p:spTgt>
                                        </p:tgtEl>
                                        <p:attrNameLst>
                                          <p:attrName>style.visibility</p:attrName>
                                        </p:attrNameLst>
                                      </p:cBhvr>
                                      <p:to>
                                        <p:strVal val="visible"/>
                                      </p:to>
                                    </p:set>
                                    <p:animEffect transition="in" filter="box(out)">
                                      <p:cBhvr>
                                        <p:cTn id="23" dur="500"/>
                                        <p:tgtEl>
                                          <p:spTgt spid="148483">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48483">
                                            <p:txEl>
                                              <p:pRg st="3" end="3"/>
                                            </p:txEl>
                                          </p:spTgt>
                                        </p:tgtEl>
                                        <p:attrNameLst>
                                          <p:attrName>style.visibility</p:attrName>
                                        </p:attrNameLst>
                                      </p:cBhvr>
                                      <p:to>
                                        <p:strVal val="visible"/>
                                      </p:to>
                                    </p:set>
                                    <p:animEffect transition="in" filter="box(out)">
                                      <p:cBhvr>
                                        <p:cTn id="28" dur="500"/>
                                        <p:tgtEl>
                                          <p:spTgt spid="148483">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48483">
                                            <p:txEl>
                                              <p:pRg st="4" end="4"/>
                                            </p:txEl>
                                          </p:spTgt>
                                        </p:tgtEl>
                                        <p:attrNameLst>
                                          <p:attrName>style.visibility</p:attrName>
                                        </p:attrNameLst>
                                      </p:cBhvr>
                                      <p:to>
                                        <p:strVal val="visible"/>
                                      </p:to>
                                    </p:set>
                                    <p:animEffect transition="in" filter="box(out)">
                                      <p:cBhvr>
                                        <p:cTn id="33" dur="500"/>
                                        <p:tgtEl>
                                          <p:spTgt spid="148483">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48483">
                                            <p:txEl>
                                              <p:pRg st="5" end="5"/>
                                            </p:txEl>
                                          </p:spTgt>
                                        </p:tgtEl>
                                        <p:attrNameLst>
                                          <p:attrName>style.visibility</p:attrName>
                                        </p:attrNameLst>
                                      </p:cBhvr>
                                      <p:to>
                                        <p:strVal val="visible"/>
                                      </p:to>
                                    </p:set>
                                    <p:animEffect transition="in" filter="box(out)">
                                      <p:cBhvr>
                                        <p:cTn id="38" dur="500"/>
                                        <p:tgtEl>
                                          <p:spTgt spid="148483">
                                            <p:txEl>
                                              <p:pRg st="5" end="5"/>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48483">
                                            <p:txEl>
                                              <p:pRg st="6" end="6"/>
                                            </p:txEl>
                                          </p:spTgt>
                                        </p:tgtEl>
                                        <p:attrNameLst>
                                          <p:attrName>style.visibility</p:attrName>
                                        </p:attrNameLst>
                                      </p:cBhvr>
                                      <p:to>
                                        <p:strVal val="visible"/>
                                      </p:to>
                                    </p:set>
                                    <p:animEffect transition="in" filter="box(out)">
                                      <p:cBhvr>
                                        <p:cTn id="43" dur="500"/>
                                        <p:tgtEl>
                                          <p:spTgt spid="148483">
                                            <p:txEl>
                                              <p:pRg st="6" end="6"/>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48483">
                                            <p:txEl>
                                              <p:pRg st="7" end="7"/>
                                            </p:txEl>
                                          </p:spTgt>
                                        </p:tgtEl>
                                        <p:attrNameLst>
                                          <p:attrName>style.visibility</p:attrName>
                                        </p:attrNameLst>
                                      </p:cBhvr>
                                      <p:to>
                                        <p:strVal val="visible"/>
                                      </p:to>
                                    </p:set>
                                    <p:animEffect transition="in" filter="box(out)">
                                      <p:cBhvr>
                                        <p:cTn id="48" dur="500"/>
                                        <p:tgtEl>
                                          <p:spTgt spid="148483">
                                            <p:txEl>
                                              <p:pRg st="7" end="7"/>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148483">
                                            <p:txEl>
                                              <p:pRg st="8" end="8"/>
                                            </p:txEl>
                                          </p:spTgt>
                                        </p:tgtEl>
                                        <p:attrNameLst>
                                          <p:attrName>style.visibility</p:attrName>
                                        </p:attrNameLst>
                                      </p:cBhvr>
                                      <p:to>
                                        <p:strVal val="visible"/>
                                      </p:to>
                                    </p:set>
                                    <p:animEffect transition="in" filter="box(out)">
                                      <p:cBhvr>
                                        <p:cTn id="53" dur="500"/>
                                        <p:tgtEl>
                                          <p:spTgt spid="148483">
                                            <p:txEl>
                                              <p:pRg st="8" end="8"/>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build="p" autoUpdateAnimBg="0"/>
      <p:bldP spid="148483" grpId="0" build="p" autoUpdateAnimBg="0"/>
    </p:bld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標楷體" pitchFamily="65" charset="-120"/>
              </a:rPr>
              <a:t>CH5-</a:t>
            </a:r>
            <a:r>
              <a:rPr lang="zh-TW" altLang="zh-TW" sz="3600" b="1" dirty="0">
                <a:solidFill>
                  <a:schemeClr val="bg1"/>
                </a:solidFill>
                <a:ea typeface="+mj-ea"/>
                <a:cs typeface="Times New Roman" panose="02020603050405020304" pitchFamily="18" charset="0"/>
              </a:rPr>
              <a:t>國際貨物運輸</a:t>
            </a:r>
            <a:endParaRPr lang="en-US" altLang="zh-TW" sz="3600" b="1" dirty="0" smtClean="0">
              <a:solidFill>
                <a:schemeClr val="bg1"/>
              </a:solidFill>
              <a:ea typeface="+mj-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-5.</a:t>
            </a:r>
            <a:r>
              <a:rPr lang="zh-TW" altLang="zh-TW" sz="3600" b="1" dirty="0">
                <a:solidFill>
                  <a:schemeClr val="bg1"/>
                </a:solidFill>
                <a:ea typeface="+mn-ea"/>
                <a:cs typeface="Times New Roman" panose="02020603050405020304" pitchFamily="18" charset="0"/>
              </a:rPr>
              <a:t>複合運送實務</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472</a:t>
            </a:fld>
            <a:endParaRPr lang="zh-TW" altLang="en-US"/>
          </a:p>
        </p:txBody>
      </p:sp>
    </p:spTree>
    <p:extLst>
      <p:ext uri="{BB962C8B-B14F-4D97-AF65-F5344CB8AC3E}">
        <p14:creationId xmlns:p14="http://schemas.microsoft.com/office/powerpoint/2010/main" xmlns="" val="3526387632"/>
      </p:ext>
    </p:extLst>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473</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複合運送之定義及</a:t>
            </a:r>
            <a:r>
              <a:rPr lang="zh-TW" altLang="zh-TW" sz="3200" b="1" dirty="0" smtClean="0"/>
              <a:t>種類</a:t>
            </a:r>
            <a:endParaRPr lang="en-US" altLang="zh-TW" sz="3200" b="1" dirty="0" smtClean="0"/>
          </a:p>
          <a:p>
            <a:r>
              <a:rPr lang="zh-TW" altLang="zh-TW" sz="3200" b="1" dirty="0"/>
              <a:t>複合運送人</a:t>
            </a:r>
            <a:r>
              <a:rPr lang="en-US" altLang="zh-TW" sz="3200" b="1" dirty="0"/>
              <a:t>(Multimodal transport operator)</a:t>
            </a:r>
            <a:r>
              <a:rPr lang="zh-TW" altLang="zh-TW" sz="3200" b="1" dirty="0"/>
              <a:t>之</a:t>
            </a:r>
            <a:r>
              <a:rPr lang="zh-TW" altLang="zh-TW" sz="3200" b="1" dirty="0" smtClean="0"/>
              <a:t>定義</a:t>
            </a:r>
            <a:endParaRPr lang="en-US" altLang="zh-TW" sz="3200" b="1" dirty="0" smtClean="0"/>
          </a:p>
          <a:p>
            <a:r>
              <a:rPr lang="zh-TW" altLang="zh-TW" sz="3200" b="1" dirty="0"/>
              <a:t>複合運送適用之貿易</a:t>
            </a:r>
            <a:r>
              <a:rPr lang="zh-TW" altLang="zh-TW" sz="3200" b="1" dirty="0" smtClean="0"/>
              <a:t>條件</a:t>
            </a:r>
            <a:endParaRPr lang="en-US" altLang="zh-TW" sz="3200" b="1" dirty="0" smtClean="0"/>
          </a:p>
          <a:p>
            <a:r>
              <a:rPr lang="zh-TW" altLang="zh-TW" sz="3200" b="1" dirty="0"/>
              <a:t>複合運送單據與海運提單之比較</a:t>
            </a:r>
            <a:endParaRPr lang="zh-TW" altLang="en-US" sz="3200" b="1" dirty="0"/>
          </a:p>
        </p:txBody>
      </p:sp>
    </p:spTree>
    <p:extLst>
      <p:ext uri="{BB962C8B-B14F-4D97-AF65-F5344CB8AC3E}">
        <p14:creationId xmlns:p14="http://schemas.microsoft.com/office/powerpoint/2010/main" xmlns="" val="2751249072"/>
      </p:ext>
    </p:extLst>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85800" y="228600"/>
            <a:ext cx="7772400" cy="896144"/>
          </a:xfrm>
        </p:spPr>
        <p:txBody>
          <a:bodyPr>
            <a:normAutofit/>
          </a:bodyPr>
          <a:lstStyle/>
          <a:p>
            <a:pPr algn="ctr" eaLnBrk="1" hangingPunct="1">
              <a:defRPr/>
            </a:pPr>
            <a:r>
              <a:rPr lang="zh-TW" altLang="en-US" sz="4000" b="1" dirty="0" smtClean="0">
                <a:solidFill>
                  <a:srgbClr val="003300"/>
                </a:solidFill>
                <a:latin typeface="Times New Roman" pitchFamily="18" charset="0"/>
                <a:ea typeface="標楷體" pitchFamily="65" charset="-120"/>
              </a:rPr>
              <a:t>複合運送之定義</a:t>
            </a:r>
            <a:r>
              <a:rPr lang="zh-TW" altLang="en-US" sz="4000" dirty="0" smtClean="0">
                <a:solidFill>
                  <a:srgbClr val="003300"/>
                </a:solidFill>
              </a:rPr>
              <a:t> </a:t>
            </a:r>
          </a:p>
        </p:txBody>
      </p:sp>
      <p:sp>
        <p:nvSpPr>
          <p:cNvPr id="466947" name="Rectangle 3"/>
          <p:cNvSpPr>
            <a:spLocks noGrp="1" noChangeArrowheads="1"/>
          </p:cNvSpPr>
          <p:nvPr>
            <p:ph type="body" idx="1"/>
          </p:nvPr>
        </p:nvSpPr>
        <p:spPr>
          <a:xfrm>
            <a:off x="0" y="1196752"/>
            <a:ext cx="9144000" cy="5661248"/>
          </a:xfrm>
        </p:spPr>
        <p:txBody>
          <a:bodyPr/>
          <a:lstStyle/>
          <a:p>
            <a:pPr eaLnBrk="1" hangingPunct="1">
              <a:lnSpc>
                <a:spcPct val="90000"/>
              </a:lnSpc>
            </a:pPr>
            <a:r>
              <a:rPr lang="zh-TW" altLang="en-US" sz="2800" b="1" dirty="0" smtClean="0">
                <a:latin typeface="Times New Roman" panose="02020603050405020304" pitchFamily="18" charset="0"/>
                <a:ea typeface="標楷體" pitchFamily="65" charset="-120"/>
                <a:cs typeface="Times New Roman" panose="02020603050405020304" pitchFamily="18" charset="0"/>
              </a:rPr>
              <a:t>所謂</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複合運送(</a:t>
            </a:r>
            <a:r>
              <a:rPr lang="en-US" altLang="zh-TW" sz="2800" b="1" dirty="0" smtClean="0">
                <a:latin typeface="Times New Roman" panose="02020603050405020304" pitchFamily="18" charset="0"/>
                <a:ea typeface="標楷體" pitchFamily="65" charset="-120"/>
                <a:cs typeface="Times New Roman" panose="02020603050405020304" pitchFamily="18" charset="0"/>
              </a:rPr>
              <a:t>multimodal transport)”</a:t>
            </a:r>
            <a:r>
              <a:rPr lang="zh-TW" altLang="en-US" sz="2800" b="1" dirty="0" smtClean="0">
                <a:latin typeface="Times New Roman" panose="02020603050405020304" pitchFamily="18" charset="0"/>
                <a:ea typeface="標楷體" pitchFamily="65" charset="-120"/>
                <a:cs typeface="Times New Roman" panose="02020603050405020304" pitchFamily="18" charset="0"/>
              </a:rPr>
              <a:t>依據</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國際貨物複合運送公約</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第1條1項之規定</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所謂國際複合運送係指</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依據複合運送契約</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以至少二種以上不同運輸方式</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由複合運送人將貨物自一國境內接管貨物之地點</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運至另一國境內之指定交付貨物之地點</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為履行單一方式運送契約而實施之該契約所規定之貨物運送業務</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不視為國際複合運送</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;依此規定,所謂複合運送在貨物運送全程中,至少需使用二種以上之運送方式,而其名稱有</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en-US" altLang="zh-TW" sz="2400" b="1" dirty="0" smtClean="0">
                <a:latin typeface="Times New Roman" panose="02020603050405020304" pitchFamily="18" charset="0"/>
                <a:ea typeface="標楷體" pitchFamily="65" charset="-120"/>
                <a:cs typeface="Times New Roman" panose="02020603050405020304" pitchFamily="18" charset="0"/>
              </a:rPr>
              <a:t>”Combined transport, Multimodal transport, Inter-modal transport”</a:t>
            </a:r>
            <a:r>
              <a:rPr lang="zh-TW" altLang="en-US" sz="2800" b="1" dirty="0" smtClean="0">
                <a:latin typeface="Times New Roman" panose="02020603050405020304" pitchFamily="18" charset="0"/>
                <a:ea typeface="標楷體" pitchFamily="65" charset="-120"/>
                <a:cs typeface="Times New Roman" panose="02020603050405020304" pitchFamily="18" charset="0"/>
              </a:rPr>
              <a:t>等.</a:t>
            </a:r>
            <a:endParaRPr lang="zh-TW" altLang="en-US" sz="2800" b="1" dirty="0" smtClean="0">
              <a:latin typeface="Times New Roman" panose="02020603050405020304" pitchFamily="18" charset="0"/>
              <a:cs typeface="Times New Roman" panose="02020603050405020304" pitchFamily="18" charset="0"/>
            </a:endParaRPr>
          </a:p>
          <a:p>
            <a:pPr eaLnBrk="1" hangingPunct="1">
              <a:lnSpc>
                <a:spcPct val="90000"/>
              </a:lnSpc>
            </a:pPr>
            <a:r>
              <a:rPr lang="zh-TW" altLang="en-US" sz="2800" b="1" dirty="0" smtClean="0">
                <a:latin typeface="Times New Roman" panose="02020603050405020304" pitchFamily="18" charset="0"/>
                <a:ea typeface="標楷體" pitchFamily="65" charset="-120"/>
                <a:cs typeface="Times New Roman" panose="02020603050405020304" pitchFamily="18" charset="0"/>
              </a:rPr>
              <a:t>晚近由於貨櫃運輸之興起,利用貨櫃之複合運送方式,實施“門至門(</a:t>
            </a:r>
            <a:r>
              <a:rPr lang="en-US" altLang="zh-TW" sz="2800" b="1" dirty="0" smtClean="0">
                <a:latin typeface="Times New Roman" panose="02020603050405020304" pitchFamily="18" charset="0"/>
                <a:ea typeface="標楷體" pitchFamily="65" charset="-120"/>
                <a:cs typeface="Times New Roman" panose="02020603050405020304" pitchFamily="18" charset="0"/>
              </a:rPr>
              <a:t>Door to door)”</a:t>
            </a:r>
            <a:r>
              <a:rPr lang="zh-TW" altLang="en-US" sz="2800" b="1" dirty="0" smtClean="0">
                <a:latin typeface="Times New Roman" panose="02020603050405020304" pitchFamily="18" charset="0"/>
                <a:ea typeface="標楷體" pitchFamily="65" charset="-120"/>
                <a:cs typeface="Times New Roman" panose="02020603050405020304" pitchFamily="18" charset="0"/>
              </a:rPr>
              <a:t>之一貫運輸,已取代傳統之單一運輸方式,而成為國際貨物運輸之主流.</a:t>
            </a:r>
            <a:r>
              <a:rPr lang="zh-TW" altLang="en-US" sz="2800" b="1" dirty="0" smtClean="0">
                <a:latin typeface="Times New Roman" panose="02020603050405020304" pitchFamily="18" charset="0"/>
                <a:cs typeface="Times New Roman" panose="02020603050405020304" pitchFamily="18" charset="0"/>
              </a:rPr>
              <a:t> </a:t>
            </a:r>
          </a:p>
        </p:txBody>
      </p:sp>
      <p:sp>
        <p:nvSpPr>
          <p:cNvPr id="46694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9722EF70-5537-4684-8982-A77EFE57A12A}" type="slidenum">
              <a:rPr kumimoji="0" lang="zh-TW" altLang="en-US" sz="1400" smtClean="0"/>
              <a:pPr eaLnBrk="1" hangingPunct="1"/>
              <a:t>474</a:t>
            </a:fld>
            <a:endParaRPr kumimoji="0" lang="en-US" altLang="zh-TW" sz="1400" smtClean="0"/>
          </a:p>
        </p:txBody>
      </p:sp>
    </p:spTree>
    <p:extLst>
      <p:ext uri="{BB962C8B-B14F-4D97-AF65-F5344CB8AC3E}">
        <p14:creationId xmlns:p14="http://schemas.microsoft.com/office/powerpoint/2010/main" xmlns="" val="2739109317"/>
      </p:ext>
    </p:extLst>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2555776" y="0"/>
            <a:ext cx="3059113" cy="609600"/>
          </a:xfrm>
        </p:spPr>
        <p:txBody>
          <a:bodyPr>
            <a:normAutofit fontScale="90000"/>
          </a:bodyPr>
          <a:lstStyle/>
          <a:p>
            <a:pPr algn="ctr" eaLnBrk="1" hangingPunct="1">
              <a:defRPr/>
            </a:pPr>
            <a:r>
              <a:rPr lang="zh-TW" altLang="en-US" sz="3600" b="1" dirty="0" smtClean="0">
                <a:solidFill>
                  <a:srgbClr val="003300"/>
                </a:solidFill>
                <a:latin typeface="Times New Roman" pitchFamily="18" charset="0"/>
                <a:ea typeface="標楷體" pitchFamily="65" charset="-120"/>
              </a:rPr>
              <a:t>陸橋種類</a:t>
            </a:r>
            <a:r>
              <a:rPr lang="zh-TW" altLang="en-US" dirty="0" smtClean="0">
                <a:solidFill>
                  <a:srgbClr val="003300"/>
                </a:solidFill>
              </a:rPr>
              <a:t> </a:t>
            </a:r>
          </a:p>
        </p:txBody>
      </p:sp>
      <p:sp>
        <p:nvSpPr>
          <p:cNvPr id="467971" name="Rectangle 3"/>
          <p:cNvSpPr>
            <a:spLocks noGrp="1" noChangeArrowheads="1"/>
          </p:cNvSpPr>
          <p:nvPr>
            <p:ph type="body" idx="1"/>
          </p:nvPr>
        </p:nvSpPr>
        <p:spPr>
          <a:xfrm>
            <a:off x="0" y="609600"/>
            <a:ext cx="9144000" cy="6096000"/>
          </a:xfrm>
        </p:spPr>
        <p:txBody>
          <a:bodyPr>
            <a:normAutofit lnSpcReduction="10000"/>
          </a:bodyPr>
          <a:lstStyle/>
          <a:p>
            <a:pPr eaLnBrk="1" hangingPunct="1">
              <a:lnSpc>
                <a:spcPct val="90000"/>
              </a:lnSpc>
            </a:pPr>
            <a:r>
              <a:rPr lang="zh-TW" altLang="en-US" sz="2800" b="1" smtClean="0">
                <a:ea typeface="標楷體" pitchFamily="65" charset="-120"/>
              </a:rPr>
              <a:t>陸橋作業(</a:t>
            </a:r>
            <a:r>
              <a:rPr lang="en-US" altLang="zh-TW" sz="2800" b="1" smtClean="0">
                <a:ea typeface="標楷體" pitchFamily="65" charset="-120"/>
              </a:rPr>
              <a:t>Land-Bridge Service):</a:t>
            </a:r>
            <a:r>
              <a:rPr lang="zh-TW" altLang="en-US" sz="2800" b="1" smtClean="0">
                <a:ea typeface="標楷體" pitchFamily="65" charset="-120"/>
              </a:rPr>
              <a:t>某一港口,利用陸路(火車或公路)接續運送至另一海洋航線之起點,再以船舶運至目的地港.</a:t>
            </a:r>
            <a:r>
              <a:rPr lang="zh-TW" altLang="en-US" sz="2800" b="1" smtClean="0"/>
              <a:t> </a:t>
            </a:r>
          </a:p>
          <a:p>
            <a:pPr eaLnBrk="1" hangingPunct="1">
              <a:lnSpc>
                <a:spcPct val="90000"/>
              </a:lnSpc>
            </a:pPr>
            <a:r>
              <a:rPr lang="zh-TW" altLang="en-US" sz="2800" b="1" smtClean="0">
                <a:ea typeface="標楷體" pitchFamily="65" charset="-120"/>
              </a:rPr>
              <a:t>小型陸橋作業(</a:t>
            </a:r>
            <a:r>
              <a:rPr lang="en-US" altLang="zh-TW" sz="2800" b="1" smtClean="0">
                <a:ea typeface="標楷體" pitchFamily="65" charset="-120"/>
              </a:rPr>
              <a:t>mini-land-bridge service) </a:t>
            </a:r>
            <a:r>
              <a:rPr lang="zh-TW" altLang="en-US" sz="2800" b="1" smtClean="0">
                <a:ea typeface="標楷體" pitchFamily="65" charset="-120"/>
              </a:rPr>
              <a:t>小型陸橋作業又稱迷你陸橋作業,簡稱</a:t>
            </a:r>
            <a:r>
              <a:rPr lang="en-US" altLang="zh-TW" sz="2800" b="1" smtClean="0">
                <a:ea typeface="標楷體" pitchFamily="65" charset="-120"/>
              </a:rPr>
              <a:t>MLB.</a:t>
            </a:r>
            <a:r>
              <a:rPr lang="zh-TW" altLang="en-US" sz="2800" b="1" smtClean="0">
                <a:ea typeface="標楷體" pitchFamily="65" charset="-120"/>
              </a:rPr>
              <a:t>即只利用陸橋作業的前半段,也即海運貨櫃與橫越陸地的 陸路運輸相銜接運至對岸的各目的地港,而不再轉接海運.</a:t>
            </a:r>
            <a:r>
              <a:rPr lang="zh-TW" altLang="en-US" sz="2800" b="1" smtClean="0"/>
              <a:t> </a:t>
            </a:r>
          </a:p>
          <a:p>
            <a:pPr eaLnBrk="1" hangingPunct="1">
              <a:lnSpc>
                <a:spcPct val="90000"/>
              </a:lnSpc>
            </a:pPr>
            <a:r>
              <a:rPr lang="zh-TW" altLang="en-US" sz="2800" b="1" smtClean="0">
                <a:ea typeface="標楷體" pitchFamily="65" charset="-120"/>
              </a:rPr>
              <a:t>微陸橋作業(</a:t>
            </a:r>
            <a:r>
              <a:rPr lang="en-US" altLang="zh-TW" sz="2800" b="1" smtClean="0">
                <a:ea typeface="標楷體" pitchFamily="65" charset="-120"/>
              </a:rPr>
              <a:t>micro-bridge service) </a:t>
            </a:r>
            <a:r>
              <a:rPr lang="zh-TW" altLang="en-US" sz="2800" b="1" smtClean="0">
                <a:ea typeface="標楷體" pitchFamily="65" charset="-120"/>
              </a:rPr>
              <a:t>微陸橋作業又稱微陸橋運輸,簡稱</a:t>
            </a:r>
            <a:r>
              <a:rPr lang="en-US" altLang="zh-TW" sz="2800" b="1" smtClean="0">
                <a:ea typeface="標楷體" pitchFamily="65" charset="-120"/>
              </a:rPr>
              <a:t>MBS. </a:t>
            </a:r>
            <a:r>
              <a:rPr lang="zh-TW" altLang="en-US" sz="2800" b="1" smtClean="0">
                <a:ea typeface="標楷體" pitchFamily="65" charset="-120"/>
              </a:rPr>
              <a:t>正式名稱為</a:t>
            </a:r>
            <a:r>
              <a:rPr lang="en-US" altLang="zh-TW" sz="2800" b="1" smtClean="0">
                <a:ea typeface="標楷體" pitchFamily="65" charset="-120"/>
              </a:rPr>
              <a:t>interior point intermodal (IPI).</a:t>
            </a:r>
            <a:r>
              <a:rPr lang="zh-TW" altLang="en-US" sz="2800" b="1" smtClean="0">
                <a:ea typeface="標楷體" pitchFamily="65" charset="-120"/>
              </a:rPr>
              <a:t>即貨物先以貨櫃輸自遠東 運至美國西海岸卸下後,即由火車或內陸運輸公司直接運至內陸各地交 櫃.</a:t>
            </a:r>
            <a:r>
              <a:rPr lang="zh-TW" altLang="en-US" sz="2800" b="1" smtClean="0"/>
              <a:t> </a:t>
            </a:r>
          </a:p>
          <a:p>
            <a:pPr eaLnBrk="1" hangingPunct="1">
              <a:lnSpc>
                <a:spcPct val="90000"/>
              </a:lnSpc>
            </a:pPr>
            <a:r>
              <a:rPr lang="zh-TW" altLang="en-US" sz="2800" b="1" smtClean="0">
                <a:ea typeface="標楷體" pitchFamily="65" charset="-120"/>
              </a:rPr>
              <a:t>門至門(</a:t>
            </a:r>
            <a:r>
              <a:rPr lang="en-US" altLang="zh-TW" sz="2800" b="1" smtClean="0">
                <a:ea typeface="標楷體" pitchFamily="65" charset="-120"/>
              </a:rPr>
              <a:t>Door to door)</a:t>
            </a:r>
            <a:r>
              <a:rPr lang="zh-TW" altLang="en-US" sz="2800" b="1" smtClean="0">
                <a:ea typeface="標楷體" pitchFamily="65" charset="-120"/>
              </a:rPr>
              <a:t>運送:即利用貨櫃運輸裝卸之特點，使賣方於其倉庫貨營業處所將裝好貨物之貨櫃交予複合運送業者,而買方於其倉庫貨營業處接受該等貨櫃拆櫃領貨之運送作業方式.</a:t>
            </a:r>
            <a:r>
              <a:rPr lang="zh-TW" altLang="en-US" sz="2800" b="1" smtClean="0"/>
              <a:t> </a:t>
            </a:r>
          </a:p>
        </p:txBody>
      </p:sp>
      <p:sp>
        <p:nvSpPr>
          <p:cNvPr id="46797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4C936CD9-6FED-4B94-B584-3193B6FDB946}" type="slidenum">
              <a:rPr kumimoji="0" lang="zh-TW" altLang="en-US" sz="1400" smtClean="0"/>
              <a:pPr eaLnBrk="1" hangingPunct="1"/>
              <a:t>475</a:t>
            </a:fld>
            <a:endParaRPr kumimoji="0" lang="en-US" altLang="zh-TW" sz="1400" smtClean="0"/>
          </a:p>
        </p:txBody>
      </p:sp>
    </p:spTree>
    <p:extLst>
      <p:ext uri="{BB962C8B-B14F-4D97-AF65-F5344CB8AC3E}">
        <p14:creationId xmlns:p14="http://schemas.microsoft.com/office/powerpoint/2010/main" xmlns="" val="630314867"/>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0" y="0"/>
            <a:ext cx="5715000" cy="1371600"/>
          </a:xfrm>
          <a:prstGeom prst="rect">
            <a:avLst/>
          </a:prstGeom>
          <a:solidFill>
            <a:srgbClr val="00FF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2800" b="1">
                <a:ea typeface="標楷體" pitchFamily="65" charset="-120"/>
              </a:rPr>
              <a:t>貨櫃複合運送的主要種類</a:t>
            </a:r>
          </a:p>
          <a:p>
            <a:pPr algn="ctr" eaLnBrk="1" hangingPunct="1"/>
            <a:r>
              <a:rPr kumimoji="0" lang="zh-TW" altLang="en-US" sz="2800" b="1">
                <a:ea typeface="標楷體" pitchFamily="65" charset="-120"/>
              </a:rPr>
              <a:t>-陸橋作業(</a:t>
            </a:r>
            <a:r>
              <a:rPr kumimoji="0" lang="en-US" altLang="zh-TW" sz="2800" b="1">
                <a:ea typeface="標楷體" pitchFamily="65" charset="-120"/>
              </a:rPr>
              <a:t>Land bridge service) </a:t>
            </a:r>
          </a:p>
        </p:txBody>
      </p:sp>
      <p:pic>
        <p:nvPicPr>
          <p:cNvPr id="468995" name="Picture 3" descr="east_as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286000"/>
            <a:ext cx="27432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8996" name="Picture 4" descr="W02007011152770923039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1752600"/>
            <a:ext cx="3886200" cy="477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8997" name="Picture 5" descr="000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77200" y="1600200"/>
            <a:ext cx="2884488" cy="466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8998" name="Line 6"/>
          <p:cNvSpPr>
            <a:spLocks noChangeShapeType="1"/>
          </p:cNvSpPr>
          <p:nvPr/>
        </p:nvSpPr>
        <p:spPr bwMode="auto">
          <a:xfrm flipV="1">
            <a:off x="0" y="3886200"/>
            <a:ext cx="3505200" cy="457200"/>
          </a:xfrm>
          <a:prstGeom prst="line">
            <a:avLst/>
          </a:prstGeom>
          <a:noFill/>
          <a:ln w="57150" cap="sq">
            <a:solidFill>
              <a:schemeClr val="folHlink"/>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468999" name="Line 7"/>
          <p:cNvSpPr>
            <a:spLocks noChangeShapeType="1"/>
          </p:cNvSpPr>
          <p:nvPr/>
        </p:nvSpPr>
        <p:spPr bwMode="auto">
          <a:xfrm>
            <a:off x="152400" y="4343400"/>
            <a:ext cx="3352800" cy="533400"/>
          </a:xfrm>
          <a:prstGeom prst="line">
            <a:avLst/>
          </a:prstGeom>
          <a:noFill/>
          <a:ln w="57150" cap="sq">
            <a:solidFill>
              <a:schemeClr val="folHlink"/>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469000" name="Line 8"/>
          <p:cNvSpPr>
            <a:spLocks noChangeShapeType="1"/>
          </p:cNvSpPr>
          <p:nvPr/>
        </p:nvSpPr>
        <p:spPr bwMode="auto">
          <a:xfrm>
            <a:off x="3581400" y="3886200"/>
            <a:ext cx="2133600" cy="228600"/>
          </a:xfrm>
          <a:prstGeom prst="line">
            <a:avLst/>
          </a:prstGeom>
          <a:noFill/>
          <a:ln w="57150" cap="sq">
            <a:solidFill>
              <a:srgbClr val="BEBA00"/>
            </a:solidFill>
            <a:round/>
            <a:headEnd type="triangl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469001" name="Line 9"/>
          <p:cNvSpPr>
            <a:spLocks noChangeShapeType="1"/>
          </p:cNvSpPr>
          <p:nvPr/>
        </p:nvSpPr>
        <p:spPr bwMode="auto">
          <a:xfrm flipV="1">
            <a:off x="3505200" y="4800600"/>
            <a:ext cx="2057400" cy="76200"/>
          </a:xfrm>
          <a:prstGeom prst="line">
            <a:avLst/>
          </a:prstGeom>
          <a:noFill/>
          <a:ln w="57150" cap="sq">
            <a:solidFill>
              <a:srgbClr val="BEBA00"/>
            </a:solidFill>
            <a:round/>
            <a:headEnd type="triangl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469002" name="Line 10"/>
          <p:cNvSpPr>
            <a:spLocks noChangeShapeType="1"/>
          </p:cNvSpPr>
          <p:nvPr/>
        </p:nvSpPr>
        <p:spPr bwMode="auto">
          <a:xfrm>
            <a:off x="5638800" y="4114800"/>
            <a:ext cx="3124200" cy="0"/>
          </a:xfrm>
          <a:prstGeom prst="line">
            <a:avLst/>
          </a:prstGeom>
          <a:noFill/>
          <a:ln w="57150" cap="sq">
            <a:solidFill>
              <a:schemeClr val="folHlink"/>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469003" name="Line 11"/>
          <p:cNvSpPr>
            <a:spLocks noChangeShapeType="1"/>
          </p:cNvSpPr>
          <p:nvPr/>
        </p:nvSpPr>
        <p:spPr bwMode="auto">
          <a:xfrm flipV="1">
            <a:off x="5638800" y="4267200"/>
            <a:ext cx="3505200" cy="533400"/>
          </a:xfrm>
          <a:prstGeom prst="line">
            <a:avLst/>
          </a:prstGeom>
          <a:noFill/>
          <a:ln w="57150" cap="sq">
            <a:solidFill>
              <a:schemeClr val="folHlink"/>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pic>
        <p:nvPicPr>
          <p:cNvPr id="469004" name="Picture 12" descr="PIC02_06-0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0600" y="2819400"/>
            <a:ext cx="12192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9005" name="Picture 13" descr="PIC02_06-0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9400" y="2819400"/>
            <a:ext cx="12192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9006" name="Picture 14" descr="Trans-Asian%20Railway"/>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1847850"/>
            <a:ext cx="19050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9007" name="Line 15"/>
          <p:cNvSpPr>
            <a:spLocks noChangeShapeType="1"/>
          </p:cNvSpPr>
          <p:nvPr/>
        </p:nvSpPr>
        <p:spPr bwMode="auto">
          <a:xfrm flipV="1">
            <a:off x="3505200" y="4648200"/>
            <a:ext cx="1524000" cy="228600"/>
          </a:xfrm>
          <a:prstGeom prst="line">
            <a:avLst/>
          </a:prstGeom>
          <a:noFill/>
          <a:ln w="57150" cap="sq">
            <a:solidFill>
              <a:schemeClr val="hlink"/>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469008" name="Line 16"/>
          <p:cNvSpPr>
            <a:spLocks noChangeShapeType="1"/>
          </p:cNvSpPr>
          <p:nvPr/>
        </p:nvSpPr>
        <p:spPr bwMode="auto">
          <a:xfrm>
            <a:off x="3505200" y="4876800"/>
            <a:ext cx="1524000" cy="228600"/>
          </a:xfrm>
          <a:prstGeom prst="line">
            <a:avLst/>
          </a:prstGeom>
          <a:noFill/>
          <a:ln w="57150" cap="sq">
            <a:solidFill>
              <a:schemeClr val="hlink"/>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469009" name="Line 17"/>
          <p:cNvSpPr>
            <a:spLocks noChangeShapeType="1"/>
          </p:cNvSpPr>
          <p:nvPr/>
        </p:nvSpPr>
        <p:spPr bwMode="auto">
          <a:xfrm>
            <a:off x="5029200" y="5181600"/>
            <a:ext cx="381000" cy="304800"/>
          </a:xfrm>
          <a:prstGeom prst="line">
            <a:avLst/>
          </a:prstGeom>
          <a:noFill/>
          <a:ln w="38100" cap="sq">
            <a:solidFill>
              <a:schemeClr val="hlink"/>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469010" name="投影片編號版面配置區 1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A5CE4B15-90DE-42A2-84FD-7A3CE2F73004}" type="slidenum">
              <a:rPr kumimoji="0" lang="zh-TW" altLang="en-US" sz="1400" smtClean="0"/>
              <a:pPr eaLnBrk="1" hangingPunct="1"/>
              <a:t>476</a:t>
            </a:fld>
            <a:endParaRPr kumimoji="0" lang="en-US" altLang="zh-TW" sz="1400" smtClean="0"/>
          </a:p>
        </p:txBody>
      </p:sp>
    </p:spTree>
    <p:extLst>
      <p:ext uri="{BB962C8B-B14F-4D97-AF65-F5344CB8AC3E}">
        <p14:creationId xmlns:p14="http://schemas.microsoft.com/office/powerpoint/2010/main" xmlns="" val="550704274"/>
      </p:ext>
    </p:extLst>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ChangeArrowheads="1"/>
          </p:cNvSpPr>
          <p:nvPr/>
        </p:nvSpPr>
        <p:spPr bwMode="auto">
          <a:xfrm>
            <a:off x="0" y="0"/>
            <a:ext cx="5715000" cy="1371600"/>
          </a:xfrm>
          <a:prstGeom prst="rect">
            <a:avLst/>
          </a:prstGeom>
          <a:solidFill>
            <a:srgbClr val="00FF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2800" b="1" dirty="0">
                <a:ea typeface="標楷體" pitchFamily="65" charset="-120"/>
              </a:rPr>
              <a:t>貨櫃複合運送的主要種類</a:t>
            </a:r>
          </a:p>
          <a:p>
            <a:pPr algn="ctr" eaLnBrk="1" hangingPunct="1"/>
            <a:r>
              <a:rPr kumimoji="0" lang="zh-TW" altLang="en-US" sz="2800" b="1" dirty="0">
                <a:ea typeface="標楷體" pitchFamily="65" charset="-120"/>
              </a:rPr>
              <a:t>-陸橋作業(</a:t>
            </a:r>
            <a:r>
              <a:rPr kumimoji="0" lang="en-US" altLang="zh-TW" sz="2800" b="1" dirty="0">
                <a:ea typeface="標楷體" pitchFamily="65" charset="-120"/>
              </a:rPr>
              <a:t>Land bridge service) </a:t>
            </a:r>
          </a:p>
        </p:txBody>
      </p:sp>
      <p:pic>
        <p:nvPicPr>
          <p:cNvPr id="470019" name="Picture 3" descr="Euro-as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524000"/>
            <a:ext cx="7696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0020" name="Line 4"/>
          <p:cNvSpPr>
            <a:spLocks noChangeShapeType="1"/>
          </p:cNvSpPr>
          <p:nvPr/>
        </p:nvSpPr>
        <p:spPr bwMode="auto">
          <a:xfrm flipV="1">
            <a:off x="5791200" y="3886200"/>
            <a:ext cx="381000" cy="609600"/>
          </a:xfrm>
          <a:prstGeom prst="line">
            <a:avLst/>
          </a:prstGeom>
          <a:noFill/>
          <a:ln w="57150" cap="sq">
            <a:solidFill>
              <a:schemeClr val="folHlink"/>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470021" name="Line 5"/>
          <p:cNvSpPr>
            <a:spLocks noChangeShapeType="1"/>
          </p:cNvSpPr>
          <p:nvPr/>
        </p:nvSpPr>
        <p:spPr bwMode="auto">
          <a:xfrm flipH="1" flipV="1">
            <a:off x="2209800" y="3200400"/>
            <a:ext cx="3962400" cy="685800"/>
          </a:xfrm>
          <a:prstGeom prst="line">
            <a:avLst/>
          </a:prstGeom>
          <a:noFill/>
          <a:ln w="57150" cap="sq">
            <a:solidFill>
              <a:srgbClr val="BEBA00"/>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470022" name="Line 6"/>
          <p:cNvSpPr>
            <a:spLocks noChangeShapeType="1"/>
          </p:cNvSpPr>
          <p:nvPr/>
        </p:nvSpPr>
        <p:spPr bwMode="auto">
          <a:xfrm flipH="1">
            <a:off x="1752600" y="3200400"/>
            <a:ext cx="381000" cy="152400"/>
          </a:xfrm>
          <a:prstGeom prst="line">
            <a:avLst/>
          </a:prstGeom>
          <a:noFill/>
          <a:ln w="57150" cap="sq">
            <a:solidFill>
              <a:schemeClr val="folHlink"/>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470023" name="Line 7"/>
          <p:cNvSpPr>
            <a:spLocks noChangeShapeType="1"/>
          </p:cNvSpPr>
          <p:nvPr/>
        </p:nvSpPr>
        <p:spPr bwMode="auto">
          <a:xfrm flipH="1" flipV="1">
            <a:off x="2771775" y="3573463"/>
            <a:ext cx="2879725" cy="792162"/>
          </a:xfrm>
          <a:prstGeom prst="line">
            <a:avLst/>
          </a:prstGeom>
          <a:noFill/>
          <a:ln w="9525">
            <a:solidFill>
              <a:schemeClr val="bg2"/>
            </a:solidFill>
            <a:prstDash val="dash"/>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470024" name="Line 8"/>
          <p:cNvSpPr>
            <a:spLocks noChangeShapeType="1"/>
          </p:cNvSpPr>
          <p:nvPr/>
        </p:nvSpPr>
        <p:spPr bwMode="auto">
          <a:xfrm flipH="1" flipV="1">
            <a:off x="1476375" y="3500438"/>
            <a:ext cx="1295400" cy="73025"/>
          </a:xfrm>
          <a:prstGeom prst="line">
            <a:avLst/>
          </a:prstGeom>
          <a:noFill/>
          <a:ln w="9525">
            <a:solidFill>
              <a:schemeClr val="bg2"/>
            </a:solidFill>
            <a:prstDash val="dash"/>
            <a:round/>
            <a:headEnd/>
            <a:tailEnd/>
          </a:ln>
          <a:extLst>
            <a:ext uri="{909E8E84-426E-40DD-AFC4-6F175D3DCCD1}">
              <a14:hiddenFill xmlns:a14="http://schemas.microsoft.com/office/drawing/2010/main" xmlns="">
                <a:noFill/>
              </a14:hiddenFill>
            </a:ext>
          </a:extLst>
        </p:spPr>
        <p:txBody>
          <a:bodyPr wrap="none"/>
          <a:lstStyle/>
          <a:p>
            <a:endParaRPr lang="zh-TW" altLang="en-US"/>
          </a:p>
        </p:txBody>
      </p:sp>
      <p:sp>
        <p:nvSpPr>
          <p:cNvPr id="470025" name="投影片編號版面配置區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2BA957B8-A584-4457-834C-17F0E594ABD0}" type="slidenum">
              <a:rPr kumimoji="0" lang="zh-TW" altLang="en-US" sz="1400" smtClean="0"/>
              <a:pPr eaLnBrk="1" hangingPunct="1"/>
              <a:t>477</a:t>
            </a:fld>
            <a:endParaRPr kumimoji="0" lang="en-US" altLang="zh-TW" sz="1400" smtClean="0"/>
          </a:p>
        </p:txBody>
      </p:sp>
    </p:spTree>
    <p:extLst>
      <p:ext uri="{BB962C8B-B14F-4D97-AF65-F5344CB8AC3E}">
        <p14:creationId xmlns:p14="http://schemas.microsoft.com/office/powerpoint/2010/main" xmlns="" val="3623563691"/>
      </p:ext>
    </p:extLst>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0"/>
            <a:ext cx="8568952" cy="908720"/>
          </a:xfrm>
        </p:spPr>
        <p:txBody>
          <a:bodyPr>
            <a:normAutofit fontScale="90000"/>
          </a:bodyPr>
          <a:lstStyle/>
          <a:p>
            <a:pPr algn="ctr"/>
            <a:r>
              <a:rPr lang="zh-TW" altLang="zh-TW" sz="4000" b="1" dirty="0">
                <a:latin typeface="Times New Roman" panose="02020603050405020304" pitchFamily="18" charset="0"/>
                <a:cs typeface="Times New Roman" panose="02020603050405020304" pitchFamily="18" charset="0"/>
              </a:rPr>
              <a:t>複合運送人</a:t>
            </a:r>
            <a:r>
              <a:rPr lang="en-US" altLang="zh-TW" sz="3600" b="1" dirty="0">
                <a:latin typeface="Times New Roman" panose="02020603050405020304" pitchFamily="18" charset="0"/>
                <a:cs typeface="Times New Roman" panose="02020603050405020304" pitchFamily="18" charset="0"/>
              </a:rPr>
              <a:t>(Multimodal transport </a:t>
            </a:r>
            <a:r>
              <a:rPr lang="en-US" altLang="zh-TW" sz="3600" b="1" dirty="0" smtClean="0">
                <a:latin typeface="Times New Roman" panose="02020603050405020304" pitchFamily="18" charset="0"/>
                <a:cs typeface="Times New Roman" panose="02020603050405020304" pitchFamily="18" charset="0"/>
              </a:rPr>
              <a:t>operator)</a:t>
            </a:r>
            <a:endParaRPr lang="zh-TW" altLang="en-US" sz="3600" b="1"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478</a:t>
            </a:fld>
            <a:endParaRPr lang="zh-TW" altLang="en-US"/>
          </a:p>
        </p:txBody>
      </p:sp>
      <p:sp>
        <p:nvSpPr>
          <p:cNvPr id="4" name="內容版面配置區 3"/>
          <p:cNvSpPr>
            <a:spLocks noGrp="1"/>
          </p:cNvSpPr>
          <p:nvPr>
            <p:ph sz="quarter" idx="1"/>
          </p:nvPr>
        </p:nvSpPr>
        <p:spPr>
          <a:xfrm>
            <a:off x="0" y="980728"/>
            <a:ext cx="9036496" cy="5877272"/>
          </a:xfrm>
        </p:spPr>
        <p:txBody>
          <a:bodyPr>
            <a:normAutofit/>
          </a:bodyPr>
          <a:lstStyle/>
          <a:p>
            <a:r>
              <a:rPr lang="zh-TW" altLang="zh-TW" sz="2800" b="1" dirty="0">
                <a:latin typeface="Times New Roman" panose="02020603050405020304" pitchFamily="18" charset="0"/>
                <a:cs typeface="Times New Roman" panose="02020603050405020304" pitchFamily="18" charset="0"/>
              </a:rPr>
              <a:t>複合運送人</a:t>
            </a:r>
            <a:r>
              <a:rPr lang="en-US" altLang="zh-TW" sz="2800" b="1" dirty="0">
                <a:latin typeface="Times New Roman" panose="02020603050405020304" pitchFamily="18" charset="0"/>
                <a:cs typeface="Times New Roman" panose="02020603050405020304" pitchFamily="18" charset="0"/>
              </a:rPr>
              <a:t>(Multimodal transport </a:t>
            </a:r>
            <a:r>
              <a:rPr lang="en-US" altLang="zh-TW" sz="2800" b="1" dirty="0" smtClean="0">
                <a:latin typeface="Times New Roman" panose="02020603050405020304" pitchFamily="18" charset="0"/>
                <a:cs typeface="Times New Roman" panose="02020603050405020304" pitchFamily="18" charset="0"/>
              </a:rPr>
              <a:t>operator</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簡稱</a:t>
            </a:r>
            <a:r>
              <a:rPr lang="en-US" altLang="zh-TW" sz="2800" b="1" dirty="0" smtClean="0">
                <a:latin typeface="Times New Roman" panose="02020603050405020304" pitchFamily="18" charset="0"/>
                <a:cs typeface="Times New Roman" panose="02020603050405020304" pitchFamily="18" charset="0"/>
              </a:rPr>
              <a:t>MTO</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亦</a:t>
            </a:r>
            <a:r>
              <a:rPr lang="zh-TW" altLang="zh-TW" sz="2800" b="1" dirty="0">
                <a:latin typeface="Times New Roman" panose="02020603050405020304" pitchFamily="18" charset="0"/>
                <a:cs typeface="Times New Roman" panose="02020603050405020304" pitchFamily="18" charset="0"/>
              </a:rPr>
              <a:t>稱</a:t>
            </a:r>
            <a:r>
              <a:rPr lang="en-US" altLang="zh-TW" sz="2800" b="1" dirty="0">
                <a:latin typeface="Times New Roman" panose="02020603050405020304" pitchFamily="18" charset="0"/>
                <a:cs typeface="Times New Roman" panose="02020603050405020304" pitchFamily="18" charset="0"/>
              </a:rPr>
              <a:t>Combined transport </a:t>
            </a:r>
            <a:r>
              <a:rPr lang="en-US" altLang="zh-TW" sz="2800" b="1" dirty="0" smtClean="0">
                <a:latin typeface="Times New Roman" panose="02020603050405020304" pitchFamily="18" charset="0"/>
                <a:cs typeface="Times New Roman" panose="02020603050405020304" pitchFamily="18" charset="0"/>
              </a:rPr>
              <a:t>operator</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簡稱</a:t>
            </a:r>
            <a:r>
              <a:rPr lang="en-US" altLang="zh-TW" sz="2800" b="1" dirty="0" smtClean="0">
                <a:latin typeface="Times New Roman" panose="02020603050405020304" pitchFamily="18" charset="0"/>
                <a:cs typeface="Times New Roman" panose="02020603050405020304" pitchFamily="18" charset="0"/>
              </a:rPr>
              <a:t>CTO)</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指</a:t>
            </a:r>
            <a:r>
              <a:rPr lang="zh-TW" altLang="zh-TW" sz="2800" b="1" dirty="0">
                <a:latin typeface="Times New Roman" panose="02020603050405020304" pitchFamily="18" charset="0"/>
                <a:cs typeface="Times New Roman" panose="02020603050405020304" pitchFamily="18" charset="0"/>
              </a:rPr>
              <a:t>在複合運送</a:t>
            </a:r>
            <a:r>
              <a:rPr lang="zh-TW" altLang="zh-TW" sz="2800" b="1" dirty="0" smtClean="0">
                <a:latin typeface="Times New Roman" panose="02020603050405020304" pitchFamily="18" charset="0"/>
                <a:cs typeface="Times New Roman" panose="02020603050405020304" pitchFamily="18" charset="0"/>
              </a:rPr>
              <a:t>中</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以</a:t>
            </a:r>
            <a:r>
              <a:rPr lang="zh-TW" altLang="zh-TW" sz="2800" b="1" dirty="0">
                <a:latin typeface="Times New Roman" panose="02020603050405020304" pitchFamily="18" charset="0"/>
                <a:cs typeface="Times New Roman" panose="02020603050405020304" pitchFamily="18" charset="0"/>
              </a:rPr>
              <a:t>自己</a:t>
            </a:r>
            <a:r>
              <a:rPr lang="zh-TW" altLang="zh-TW" sz="2800" b="1" dirty="0" smtClean="0">
                <a:latin typeface="Times New Roman" panose="02020603050405020304" pitchFamily="18" charset="0"/>
                <a:cs typeface="Times New Roman" panose="02020603050405020304" pitchFamily="18" charset="0"/>
              </a:rPr>
              <a:t>名義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負責</a:t>
            </a:r>
            <a:r>
              <a:rPr lang="zh-TW" altLang="zh-TW" sz="2800" b="1" dirty="0">
                <a:latin typeface="Times New Roman" panose="02020603050405020304" pitchFamily="18" charset="0"/>
                <a:cs typeface="Times New Roman" panose="02020603050405020304" pitchFamily="18" charset="0"/>
              </a:rPr>
              <a:t>安排複合運送</a:t>
            </a:r>
            <a:r>
              <a:rPr lang="zh-TW" altLang="zh-TW" sz="2800" b="1" dirty="0" smtClean="0">
                <a:latin typeface="Times New Roman" panose="02020603050405020304" pitchFamily="18" charset="0"/>
                <a:cs typeface="Times New Roman" panose="02020603050405020304" pitchFamily="18" charset="0"/>
              </a:rPr>
              <a:t>作業</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直接</a:t>
            </a:r>
            <a:r>
              <a:rPr lang="zh-TW" altLang="zh-TW" sz="2800" b="1" dirty="0">
                <a:latin typeface="Times New Roman" panose="02020603050405020304" pitchFamily="18" charset="0"/>
                <a:cs typeface="Times New Roman" panose="02020603050405020304" pitchFamily="18" charset="0"/>
              </a:rPr>
              <a:t>對貨主承擔全部貨運過程中之運送</a:t>
            </a:r>
            <a:r>
              <a:rPr lang="zh-TW" altLang="zh-TW" sz="2800" b="1" dirty="0" smtClean="0">
                <a:latin typeface="Times New Roman" panose="02020603050405020304" pitchFamily="18" charset="0"/>
                <a:cs typeface="Times New Roman" panose="02020603050405020304" pitchFamily="18" charset="0"/>
              </a:rPr>
              <a:t>責任</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並簽發</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複合</a:t>
            </a:r>
            <a:r>
              <a:rPr lang="zh-TW" altLang="zh-TW" sz="2800" b="1" dirty="0">
                <a:latin typeface="Times New Roman" panose="02020603050405020304" pitchFamily="18" charset="0"/>
                <a:cs typeface="Times New Roman" panose="02020603050405020304" pitchFamily="18" charset="0"/>
              </a:rPr>
              <a:t>運送</a:t>
            </a:r>
            <a:r>
              <a:rPr lang="zh-TW" altLang="zh-TW" sz="2800" b="1" dirty="0" smtClean="0">
                <a:latin typeface="Times New Roman" panose="02020603050405020304" pitchFamily="18" charset="0"/>
                <a:cs typeface="Times New Roman" panose="02020603050405020304" pitchFamily="18" charset="0"/>
              </a:rPr>
              <a:t>單據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之</a:t>
            </a:r>
            <a:r>
              <a:rPr lang="zh-TW" altLang="zh-TW" sz="2800" b="1" dirty="0">
                <a:latin typeface="Times New Roman" panose="02020603050405020304" pitchFamily="18" charset="0"/>
                <a:cs typeface="Times New Roman" panose="02020603050405020304" pitchFamily="18" charset="0"/>
              </a:rPr>
              <a:t>運送</a:t>
            </a:r>
            <a:r>
              <a:rPr lang="zh-TW" altLang="zh-TW" sz="2800" b="1" dirty="0" smtClean="0">
                <a:latin typeface="Times New Roman" panose="02020603050405020304" pitchFamily="18" charset="0"/>
                <a:cs typeface="Times New Roman" panose="02020603050405020304" pitchFamily="18" charset="0"/>
              </a:rPr>
              <a:t>業者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複合</a:t>
            </a:r>
            <a:r>
              <a:rPr lang="zh-TW" altLang="zh-TW" sz="2800" b="1" dirty="0">
                <a:latin typeface="Times New Roman" panose="02020603050405020304" pitchFamily="18" charset="0"/>
                <a:cs typeface="Times New Roman" panose="02020603050405020304" pitchFamily="18" charset="0"/>
              </a:rPr>
              <a:t>運送人可能僅從事一部分運送工作之實際運送人</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船公司</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而將其他部分運送工作</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例如貨櫃裝船前或卸船後之陸地運送</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委託他人</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陸上運送人</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代為</a:t>
            </a:r>
            <a:r>
              <a:rPr lang="zh-TW" altLang="zh-TW" sz="2800" b="1" dirty="0" smtClean="0">
                <a:latin typeface="Times New Roman" panose="02020603050405020304" pitchFamily="18" charset="0"/>
                <a:cs typeface="Times New Roman" panose="02020603050405020304" pitchFamily="18" charset="0"/>
              </a:rPr>
              <a:t>辦理</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也</a:t>
            </a:r>
            <a:r>
              <a:rPr lang="zh-TW" altLang="zh-TW" sz="2800" b="1" dirty="0">
                <a:latin typeface="Times New Roman" panose="02020603050405020304" pitchFamily="18" charset="0"/>
                <a:cs typeface="Times New Roman" panose="02020603050405020304" pitchFamily="18" charset="0"/>
              </a:rPr>
              <a:t>可能僅是負責安排由實際運送人</a:t>
            </a:r>
            <a:r>
              <a:rPr lang="en-US" altLang="zh-TW" sz="2800" b="1" dirty="0">
                <a:latin typeface="Times New Roman" panose="02020603050405020304" pitchFamily="18" charset="0"/>
                <a:cs typeface="Times New Roman" panose="02020603050405020304" pitchFamily="18" charset="0"/>
              </a:rPr>
              <a:t>(Actual carrier)</a:t>
            </a:r>
            <a:r>
              <a:rPr lang="zh-TW" altLang="zh-TW" sz="2800" b="1" dirty="0">
                <a:latin typeface="Times New Roman" panose="02020603050405020304" pitchFamily="18" charset="0"/>
                <a:cs typeface="Times New Roman" panose="02020603050405020304" pitchFamily="18" charset="0"/>
              </a:rPr>
              <a:t>執行運送</a:t>
            </a:r>
            <a:r>
              <a:rPr lang="zh-TW" altLang="zh-TW" sz="2800" b="1" dirty="0" smtClean="0">
                <a:latin typeface="Times New Roman" panose="02020603050405020304" pitchFamily="18" charset="0"/>
                <a:cs typeface="Times New Roman" panose="02020603050405020304" pitchFamily="18" charset="0"/>
              </a:rPr>
              <a:t>工作</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而</a:t>
            </a:r>
            <a:r>
              <a:rPr lang="zh-TW" altLang="zh-TW" sz="2800" b="1" dirty="0">
                <a:latin typeface="Times New Roman" panose="02020603050405020304" pitchFamily="18" charset="0"/>
                <a:cs typeface="Times New Roman" panose="02020603050405020304" pitchFamily="18" charset="0"/>
              </a:rPr>
              <a:t>本身並不實際從事運送工作之承攬運送</a:t>
            </a:r>
            <a:r>
              <a:rPr lang="zh-TW" altLang="zh-TW" sz="2800" b="1" dirty="0" smtClean="0">
                <a:latin typeface="Times New Roman" panose="02020603050405020304" pitchFamily="18" charset="0"/>
                <a:cs typeface="Times New Roman" panose="02020603050405020304" pitchFamily="18" charset="0"/>
              </a:rPr>
              <a:t>人</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惟</a:t>
            </a:r>
            <a:r>
              <a:rPr lang="zh-TW" altLang="zh-TW" sz="2800" b="1" dirty="0">
                <a:latin typeface="Times New Roman" panose="02020603050405020304" pitchFamily="18" charset="0"/>
                <a:cs typeface="Times New Roman" panose="02020603050405020304" pitchFamily="18" charset="0"/>
              </a:rPr>
              <a:t>其以複合運送人身分與託運人訂定複合運送</a:t>
            </a:r>
            <a:r>
              <a:rPr lang="zh-TW" altLang="zh-TW" sz="2800" b="1" dirty="0" smtClean="0">
                <a:latin typeface="Times New Roman" panose="02020603050405020304" pitchFamily="18" charset="0"/>
                <a:cs typeface="Times New Roman" panose="02020603050405020304" pitchFamily="18" charset="0"/>
              </a:rPr>
              <a:t>契約</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即</a:t>
            </a:r>
            <a:r>
              <a:rPr lang="zh-TW" altLang="zh-TW" sz="2800" b="1" dirty="0">
                <a:latin typeface="Times New Roman" panose="02020603050405020304" pitchFamily="18" charset="0"/>
                <a:cs typeface="Times New Roman" panose="02020603050405020304" pitchFamily="18" charset="0"/>
              </a:rPr>
              <a:t>成為簽約運送人</a:t>
            </a:r>
            <a:r>
              <a:rPr lang="en-US" altLang="zh-TW" sz="2800" b="1" dirty="0">
                <a:latin typeface="Times New Roman" panose="02020603050405020304" pitchFamily="18" charset="0"/>
                <a:cs typeface="Times New Roman" panose="02020603050405020304" pitchFamily="18" charset="0"/>
              </a:rPr>
              <a:t>(Contracting carrier</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而</a:t>
            </a:r>
            <a:r>
              <a:rPr lang="zh-TW" altLang="zh-TW" sz="2800" b="1" dirty="0">
                <a:latin typeface="Times New Roman" panose="02020603050405020304" pitchFamily="18" charset="0"/>
                <a:cs typeface="Times New Roman" panose="02020603050405020304" pitchFamily="18" charset="0"/>
              </a:rPr>
              <a:t>須對全部運送過程中因實際運送人過失而發生之貨物毀損滅失</a:t>
            </a:r>
            <a:r>
              <a:rPr lang="zh-TW" altLang="zh-TW" sz="2800" b="1" dirty="0" smtClean="0">
                <a:latin typeface="Times New Roman" panose="02020603050405020304" pitchFamily="18" charset="0"/>
                <a:cs typeface="Times New Roman" panose="02020603050405020304" pitchFamily="18" charset="0"/>
              </a:rPr>
              <a:t>負責</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63061072"/>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0"/>
            <a:ext cx="8207375" cy="908720"/>
          </a:xfrm>
        </p:spPr>
        <p:txBody>
          <a:bodyPr>
            <a:normAutofit/>
          </a:bodyPr>
          <a:lstStyle/>
          <a:p>
            <a:pPr algn="ctr">
              <a:defRPr/>
            </a:pPr>
            <a:r>
              <a:rPr lang="zh-TW" altLang="zh-TW" sz="4000" b="1" dirty="0" smtClean="0">
                <a:solidFill>
                  <a:srgbClr val="003300"/>
                </a:solidFill>
                <a:latin typeface="Times New Roman" pitchFamily="18" charset="0"/>
                <a:ea typeface="標楷體" pitchFamily="65" charset="-120"/>
                <a:cs typeface="Times New Roman" pitchFamily="18" charset="0"/>
              </a:rPr>
              <a:t>複合運送單據與海運提單之比較</a:t>
            </a:r>
            <a:endParaRPr lang="zh-TW" altLang="en-US" sz="4000" b="1" dirty="0">
              <a:solidFill>
                <a:srgbClr val="003300"/>
              </a:solidFill>
              <a:latin typeface="Times New Roman" pitchFamily="18" charset="0"/>
              <a:ea typeface="標楷體" pitchFamily="65" charset="-120"/>
              <a:cs typeface="Times New Roman" pitchFamily="18" charset="0"/>
            </a:endParaRPr>
          </a:p>
        </p:txBody>
      </p:sp>
      <p:graphicFrame>
        <p:nvGraphicFramePr>
          <p:cNvPr id="4" name="表格版面配置區 3"/>
          <p:cNvGraphicFramePr>
            <a:graphicFrameLocks noGrp="1"/>
          </p:cNvGraphicFramePr>
          <p:nvPr>
            <p:ph type="tbl" idx="1"/>
            <p:extLst>
              <p:ext uri="{D42A27DB-BD31-4B8C-83A1-F6EECF244321}">
                <p14:modId xmlns:p14="http://schemas.microsoft.com/office/powerpoint/2010/main" xmlns="" val="4178468770"/>
              </p:ext>
            </p:extLst>
          </p:nvPr>
        </p:nvGraphicFramePr>
        <p:xfrm>
          <a:off x="0" y="1036638"/>
          <a:ext cx="9144000" cy="5394930"/>
        </p:xfrm>
        <a:graphic>
          <a:graphicData uri="http://schemas.openxmlformats.org/drawingml/2006/table">
            <a:tbl>
              <a:tblPr firstRow="1" bandRow="1">
                <a:tableStyleId>{5C22544A-7EE6-4342-B048-85BDC9FD1C3A}</a:tableStyleId>
              </a:tblPr>
              <a:tblGrid>
                <a:gridCol w="2032320"/>
                <a:gridCol w="3386767"/>
                <a:gridCol w="3724913"/>
              </a:tblGrid>
              <a:tr h="518099">
                <a:tc>
                  <a:txBody>
                    <a:bodyPr/>
                    <a:lstStyle/>
                    <a:p>
                      <a:endParaRPr lang="zh-TW" altLang="en-US" sz="2800" dirty="0"/>
                    </a:p>
                  </a:txBody>
                  <a:tcPr marT="45715" marB="45715"/>
                </a:tc>
                <a:tc>
                  <a:txBody>
                    <a:bodyPr/>
                    <a:lstStyle/>
                    <a:p>
                      <a:r>
                        <a:rPr lang="zh-TW" altLang="zh-TW" sz="2800" b="1" kern="1200" dirty="0" smtClean="0">
                          <a:solidFill>
                            <a:schemeClr val="bg2"/>
                          </a:solidFill>
                          <a:latin typeface="+mn-lt"/>
                          <a:ea typeface="+mn-ea"/>
                          <a:cs typeface="+mn-cs"/>
                        </a:rPr>
                        <a:t>複合運送單據</a:t>
                      </a:r>
                      <a:endParaRPr lang="zh-TW" altLang="en-US" sz="2800" dirty="0">
                        <a:solidFill>
                          <a:schemeClr val="bg2"/>
                        </a:solidFill>
                      </a:endParaRPr>
                    </a:p>
                  </a:txBody>
                  <a:tcPr marT="45715" marB="45715"/>
                </a:tc>
                <a:tc>
                  <a:txBody>
                    <a:bodyPr/>
                    <a:lstStyle/>
                    <a:p>
                      <a:r>
                        <a:rPr lang="zh-TW" altLang="zh-TW" sz="2800" b="1" kern="1200" dirty="0" smtClean="0">
                          <a:solidFill>
                            <a:schemeClr val="bg2"/>
                          </a:solidFill>
                          <a:latin typeface="+mn-lt"/>
                          <a:ea typeface="+mn-ea"/>
                          <a:cs typeface="+mn-cs"/>
                        </a:rPr>
                        <a:t>海運提單</a:t>
                      </a:r>
                      <a:endParaRPr lang="zh-TW" altLang="en-US" sz="2800" dirty="0">
                        <a:solidFill>
                          <a:schemeClr val="bg2"/>
                        </a:solidFill>
                      </a:endParaRPr>
                    </a:p>
                  </a:txBody>
                  <a:tcPr marT="45715" marB="45715"/>
                </a:tc>
              </a:tr>
              <a:tr h="2224778">
                <a:tc>
                  <a:txBody>
                    <a:bodyPr/>
                    <a:lstStyle/>
                    <a:p>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一</a:t>
                      </a:r>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運送單據之定義</a:t>
                      </a:r>
                      <a:endParaRPr lang="zh-TW" altLang="en-US" sz="2800" b="1" dirty="0"/>
                    </a:p>
                  </a:txBody>
                  <a:tcPr marT="45715" marB="45715"/>
                </a:tc>
                <a:tc>
                  <a:txBody>
                    <a:bodyPr/>
                    <a:lstStyle/>
                    <a:p>
                      <a:r>
                        <a:rPr lang="zh-TW" altLang="zh-TW" sz="2800" b="1" kern="1200" dirty="0" smtClean="0">
                          <a:solidFill>
                            <a:schemeClr val="dk1"/>
                          </a:solidFill>
                          <a:latin typeface="+mn-lt"/>
                          <a:ea typeface="+mn-ea"/>
                          <a:cs typeface="+mn-cs"/>
                        </a:rPr>
                        <a:t>至少涵蓋兩種不同運送方式之複合運送方式下，所簽發之運送單據稱為複合運送單據或聯合運送單據。</a:t>
                      </a:r>
                      <a:endParaRPr lang="zh-TW" altLang="en-US" sz="2800" b="1" dirty="0"/>
                    </a:p>
                  </a:txBody>
                  <a:tcPr marT="45715" marB="45715"/>
                </a:tc>
                <a:tc>
                  <a:txBody>
                    <a:bodyPr/>
                    <a:lstStyle/>
                    <a:p>
                      <a:r>
                        <a:rPr lang="zh-TW" altLang="zh-TW" sz="3200" b="1" kern="1200" dirty="0" smtClean="0">
                          <a:solidFill>
                            <a:schemeClr val="dk1"/>
                          </a:solidFill>
                          <a:latin typeface="+mn-lt"/>
                          <a:ea typeface="+mn-ea"/>
                          <a:cs typeface="+mn-cs"/>
                        </a:rPr>
                        <a:t>屬港至港之海上運送或內陸水路運送模式</a:t>
                      </a:r>
                      <a:endParaRPr lang="zh-TW" altLang="en-US" sz="3200" b="1" dirty="0"/>
                    </a:p>
                  </a:txBody>
                  <a:tcPr marT="45715" marB="45715"/>
                </a:tc>
              </a:tr>
              <a:tr h="2651448">
                <a:tc>
                  <a:txBody>
                    <a:bodyPr/>
                    <a:lstStyle/>
                    <a:p>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二</a:t>
                      </a:r>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是否須為裝運提單</a:t>
                      </a:r>
                      <a:endParaRPr lang="zh-TW" altLang="en-US" sz="2800" b="1" dirty="0"/>
                    </a:p>
                  </a:txBody>
                  <a:tcPr marT="45715" marB="45715"/>
                </a:tc>
                <a:tc>
                  <a:txBody>
                    <a:bodyPr/>
                    <a:lstStyle/>
                    <a:p>
                      <a:r>
                        <a:rPr lang="zh-TW" altLang="zh-TW" sz="2800" b="1" kern="1200" dirty="0" smtClean="0">
                          <a:solidFill>
                            <a:schemeClr val="dk1"/>
                          </a:solidFill>
                          <a:latin typeface="+mn-lt"/>
                          <a:ea typeface="+mn-ea"/>
                          <a:cs typeface="+mn-cs"/>
                        </a:rPr>
                        <a:t>表明貨物業已於信用狀規定之地點</a:t>
                      </a:r>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發送、接管或裝運地點</a:t>
                      </a:r>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發送、接管或裝船。</a:t>
                      </a:r>
                      <a:endParaRPr lang="zh-TW" altLang="en-US" sz="2800" b="1" dirty="0"/>
                    </a:p>
                  </a:txBody>
                  <a:tcPr marT="45715" marB="45715"/>
                </a:tc>
                <a:tc>
                  <a:txBody>
                    <a:bodyPr/>
                    <a:lstStyle/>
                    <a:p>
                      <a:r>
                        <a:rPr lang="zh-TW" altLang="zh-TW" sz="2800" b="1" kern="1200" dirty="0" smtClean="0">
                          <a:solidFill>
                            <a:schemeClr val="dk1"/>
                          </a:solidFill>
                          <a:latin typeface="+mn-lt"/>
                          <a:ea typeface="+mn-ea"/>
                          <a:cs typeface="+mn-cs"/>
                        </a:rPr>
                        <a:t>表明貨物業已於信用狀規定之裝載港裝運於標名之船舶</a:t>
                      </a:r>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即提單須為「裝運提單</a:t>
                      </a:r>
                      <a:r>
                        <a:rPr lang="en-US" altLang="zh-TW" sz="2800" b="1" kern="1200" dirty="0" smtClean="0">
                          <a:solidFill>
                            <a:schemeClr val="dk1"/>
                          </a:solidFill>
                          <a:latin typeface="+mn-lt"/>
                          <a:ea typeface="+mn-ea"/>
                          <a:cs typeface="+mn-cs"/>
                        </a:rPr>
                        <a:t>(Shipped or On board B/L )</a:t>
                      </a:r>
                      <a:r>
                        <a:rPr lang="zh-TW" altLang="zh-TW" sz="2800" b="1" kern="1200" dirty="0" smtClean="0">
                          <a:solidFill>
                            <a:schemeClr val="dk1"/>
                          </a:solidFill>
                          <a:latin typeface="+mn-lt"/>
                          <a:ea typeface="+mn-ea"/>
                          <a:cs typeface="+mn-cs"/>
                        </a:rPr>
                        <a:t>」</a:t>
                      </a:r>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a:t>
                      </a:r>
                      <a:endParaRPr lang="zh-TW" altLang="en-US" sz="2800" b="1" dirty="0"/>
                    </a:p>
                  </a:txBody>
                  <a:tcPr marT="45715" marB="45715"/>
                </a:tc>
              </a:tr>
            </a:tbl>
          </a:graphicData>
        </a:graphic>
      </p:graphicFrame>
      <p:sp>
        <p:nvSpPr>
          <p:cNvPr id="471061" name="投影片編號版面配置區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FE566B0B-7D98-48C8-9A92-D1AABA7E1514}" type="slidenum">
              <a:rPr kumimoji="0" lang="zh-TW" altLang="en-US" sz="1400" smtClean="0"/>
              <a:pPr eaLnBrk="1" hangingPunct="1"/>
              <a:t>479</a:t>
            </a:fld>
            <a:endParaRPr kumimoji="0" lang="en-US" altLang="zh-TW" sz="1400" smtClean="0"/>
          </a:p>
        </p:txBody>
      </p:sp>
    </p:spTree>
    <p:extLst>
      <p:ext uri="{BB962C8B-B14F-4D97-AF65-F5344CB8AC3E}">
        <p14:creationId xmlns:p14="http://schemas.microsoft.com/office/powerpoint/2010/main" xmlns="" val="31696457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zh-TW" sz="4000" b="1" dirty="0"/>
              <a:t>效益及影響因應</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48</a:t>
            </a:fld>
            <a:endParaRPr lang="zh-TW" altLang="en-US"/>
          </a:p>
        </p:txBody>
      </p:sp>
      <p:sp>
        <p:nvSpPr>
          <p:cNvPr id="4" name="內容版面配置區 3"/>
          <p:cNvSpPr>
            <a:spLocks noGrp="1"/>
          </p:cNvSpPr>
          <p:nvPr>
            <p:ph sz="quarter" idx="1"/>
          </p:nvPr>
        </p:nvSpPr>
        <p:spPr>
          <a:xfrm>
            <a:off x="251520" y="1219200"/>
            <a:ext cx="8640960" cy="5234136"/>
          </a:xfrm>
        </p:spPr>
        <p:txBody>
          <a:bodyPr>
            <a:noAutofit/>
          </a:bodyPr>
          <a:lstStyle/>
          <a:p>
            <a:pPr eaLnBrk="0" fontAlgn="base" hangingPunct="0"/>
            <a:r>
              <a:rPr kumimoji="1" lang="zh-TW" altLang="zh-TW" sz="3200" b="1" dirty="0">
                <a:latin typeface="Times New Roman" panose="02020603050405020304" pitchFamily="18" charset="0"/>
                <a:cs typeface="Times New Roman" panose="02020603050405020304" pitchFamily="18" charset="0"/>
              </a:rPr>
              <a:t>四、與國際接</a:t>
            </a:r>
            <a:r>
              <a:rPr kumimoji="1" lang="zh-TW" altLang="zh-TW" sz="3200" b="1" dirty="0" smtClean="0">
                <a:latin typeface="Times New Roman" panose="02020603050405020304" pitchFamily="18" charset="0"/>
                <a:cs typeface="Times New Roman" panose="02020603050405020304" pitchFamily="18" charset="0"/>
              </a:rPr>
              <a:t>軌</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為</a:t>
            </a:r>
            <a:r>
              <a:rPr kumimoji="1" lang="zh-TW" altLang="zh-TW" sz="3200" b="1" dirty="0">
                <a:latin typeface="Times New Roman" panose="02020603050405020304" pitchFamily="18" charset="0"/>
                <a:cs typeface="Times New Roman" panose="02020603050405020304" pitchFamily="18" charset="0"/>
              </a:rPr>
              <a:t>簽署其他經貿協議做準備</a:t>
            </a:r>
            <a:endParaRPr lang="zh-TW" altLang="zh-TW" sz="3200" b="1" dirty="0">
              <a:latin typeface="Times New Roman" panose="02020603050405020304" pitchFamily="18" charset="0"/>
              <a:cs typeface="Times New Roman" panose="02020603050405020304" pitchFamily="18" charset="0"/>
            </a:endParaRPr>
          </a:p>
          <a:p>
            <a:pPr eaLnBrk="0" fontAlgn="base" hangingPunct="0"/>
            <a:r>
              <a:rPr kumimoji="1" lang="zh-TW" altLang="zh-TW" sz="3200" b="1" dirty="0">
                <a:latin typeface="Times New Roman" panose="02020603050405020304" pitchFamily="18" charset="0"/>
                <a:cs typeface="Times New Roman" panose="02020603050405020304" pitchFamily="18" charset="0"/>
              </a:rPr>
              <a:t>服貿協議我方市場開放承諾約有三分之一超出我國在</a:t>
            </a:r>
            <a:r>
              <a:rPr kumimoji="1" lang="en-US" altLang="zh-TW" sz="3200" b="1" dirty="0">
                <a:latin typeface="Times New Roman" panose="02020603050405020304" pitchFamily="18" charset="0"/>
                <a:cs typeface="Times New Roman" panose="02020603050405020304" pitchFamily="18" charset="0"/>
              </a:rPr>
              <a:t>WTO</a:t>
            </a:r>
            <a:r>
              <a:rPr kumimoji="1" lang="zh-TW" altLang="zh-TW" sz="3200" b="1" dirty="0">
                <a:latin typeface="Times New Roman" panose="02020603050405020304" pitchFamily="18" charset="0"/>
                <a:cs typeface="Times New Roman" panose="02020603050405020304" pitchFamily="18" charset="0"/>
              </a:rPr>
              <a:t>入會</a:t>
            </a:r>
            <a:r>
              <a:rPr kumimoji="1" lang="zh-TW" altLang="zh-TW" sz="3200" b="1" dirty="0" smtClean="0">
                <a:latin typeface="Times New Roman" panose="02020603050405020304" pitchFamily="18" charset="0"/>
                <a:cs typeface="Times New Roman" panose="02020603050405020304" pitchFamily="18" charset="0"/>
              </a:rPr>
              <a:t>承諾</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有利</a:t>
            </a:r>
            <a:r>
              <a:rPr kumimoji="1" lang="zh-TW" altLang="zh-TW" sz="3200" b="1" dirty="0">
                <a:latin typeface="Times New Roman" panose="02020603050405020304" pitchFamily="18" charset="0"/>
                <a:cs typeface="Times New Roman" panose="02020603050405020304" pitchFamily="18" charset="0"/>
              </a:rPr>
              <a:t>我產業及早因應貿易</a:t>
            </a:r>
            <a:r>
              <a:rPr kumimoji="1" lang="zh-TW" altLang="zh-TW" sz="3200" b="1" dirty="0" smtClean="0">
                <a:latin typeface="Times New Roman" panose="02020603050405020304" pitchFamily="18" charset="0"/>
                <a:cs typeface="Times New Roman" panose="02020603050405020304" pitchFamily="18" charset="0"/>
              </a:rPr>
              <a:t>自由化</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為</a:t>
            </a:r>
            <a:r>
              <a:rPr kumimoji="1" lang="zh-TW" altLang="zh-TW" sz="3200" b="1" dirty="0">
                <a:latin typeface="Times New Roman" panose="02020603050405020304" pitchFamily="18" charset="0"/>
                <a:cs typeface="Times New Roman" panose="02020603050405020304" pitchFamily="18" charset="0"/>
              </a:rPr>
              <a:t>我國參與開放水準更高的區域經濟整合奠定</a:t>
            </a:r>
            <a:r>
              <a:rPr kumimoji="1" lang="zh-TW" altLang="zh-TW" sz="3200" b="1" dirty="0" smtClean="0">
                <a:latin typeface="Times New Roman" panose="02020603050405020304" pitchFamily="18" charset="0"/>
                <a:cs typeface="Times New Roman" panose="02020603050405020304" pitchFamily="18" charset="0"/>
              </a:rPr>
              <a:t>基礎</a:t>
            </a:r>
            <a:r>
              <a:rPr kumimoji="1" lang="en-US" altLang="zh-TW" sz="3200" b="1" dirty="0" smtClean="0">
                <a:latin typeface="Times New Roman" panose="02020603050405020304" pitchFamily="18" charset="0"/>
                <a:cs typeface="Times New Roman" panose="02020603050405020304" pitchFamily="18" charset="0"/>
              </a:rPr>
              <a:t>.</a:t>
            </a:r>
            <a:endParaRPr lang="zh-TW" altLang="zh-TW" sz="3200" b="1" dirty="0">
              <a:latin typeface="Times New Roman" panose="02020603050405020304" pitchFamily="18" charset="0"/>
              <a:cs typeface="Times New Roman" panose="02020603050405020304" pitchFamily="18" charset="0"/>
            </a:endParaRPr>
          </a:p>
          <a:p>
            <a:pPr eaLnBrk="0" fontAlgn="base" hangingPunct="0"/>
            <a:r>
              <a:rPr kumimoji="1" lang="zh-TW" altLang="zh-TW" sz="3200" b="1" dirty="0">
                <a:latin typeface="Times New Roman" panose="02020603050405020304" pitchFamily="18" charset="0"/>
                <a:cs typeface="Times New Roman" panose="02020603050405020304" pitchFamily="18" charset="0"/>
              </a:rPr>
              <a:t>服貿協議之簽署將向外界放送兩岸經貿繁榮穩定發展之強力</a:t>
            </a:r>
            <a:r>
              <a:rPr kumimoji="1" lang="zh-TW" altLang="zh-TW" sz="3200" b="1" dirty="0" smtClean="0">
                <a:latin typeface="Times New Roman" panose="02020603050405020304" pitchFamily="18" charset="0"/>
                <a:cs typeface="Times New Roman" panose="02020603050405020304" pitchFamily="18" charset="0"/>
              </a:rPr>
              <a:t>訊息</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臺</a:t>
            </a:r>
            <a:r>
              <a:rPr kumimoji="1" lang="zh-TW" altLang="zh-TW" sz="3200" b="1" dirty="0">
                <a:latin typeface="Times New Roman" panose="02020603050405020304" pitchFamily="18" charset="0"/>
                <a:cs typeface="Times New Roman" panose="02020603050405020304" pitchFamily="18" charset="0"/>
              </a:rPr>
              <a:t>紐已</a:t>
            </a:r>
            <a:r>
              <a:rPr kumimoji="1" lang="zh-TW" altLang="zh-TW" sz="3200" b="1" dirty="0" smtClean="0">
                <a:latin typeface="Times New Roman" panose="02020603050405020304" pitchFamily="18" charset="0"/>
                <a:cs typeface="Times New Roman" panose="02020603050405020304" pitchFamily="18" charset="0"/>
              </a:rPr>
              <a:t>於</a:t>
            </a:r>
            <a:r>
              <a:rPr kumimoji="1" lang="en-US" altLang="zh-TW" sz="3200" b="1" dirty="0" smtClean="0">
                <a:latin typeface="Times New Roman" panose="02020603050405020304" pitchFamily="18" charset="0"/>
                <a:cs typeface="Times New Roman" panose="02020603050405020304" pitchFamily="18" charset="0"/>
              </a:rPr>
              <a:t>102</a:t>
            </a:r>
            <a:r>
              <a:rPr kumimoji="1" lang="zh-TW" altLang="zh-TW" sz="3200" b="1" dirty="0" smtClean="0">
                <a:latin typeface="Times New Roman" panose="02020603050405020304" pitchFamily="18" charset="0"/>
                <a:cs typeface="Times New Roman" panose="02020603050405020304" pitchFamily="18" charset="0"/>
              </a:rPr>
              <a:t>年</a:t>
            </a:r>
            <a:r>
              <a:rPr kumimoji="1" lang="en-US" altLang="zh-TW" sz="3200" b="1" dirty="0">
                <a:latin typeface="Times New Roman" panose="02020603050405020304" pitchFamily="18" charset="0"/>
                <a:cs typeface="Times New Roman" panose="02020603050405020304" pitchFamily="18" charset="0"/>
              </a:rPr>
              <a:t>7</a:t>
            </a:r>
            <a:r>
              <a:rPr kumimoji="1" lang="zh-TW" altLang="zh-TW" sz="3200" b="1" dirty="0">
                <a:latin typeface="Times New Roman" panose="02020603050405020304" pitchFamily="18" charset="0"/>
                <a:cs typeface="Times New Roman" panose="02020603050405020304" pitchFamily="18" charset="0"/>
              </a:rPr>
              <a:t>月</a:t>
            </a:r>
            <a:r>
              <a:rPr kumimoji="1" lang="en-US" altLang="zh-TW" sz="3200" b="1" dirty="0">
                <a:latin typeface="Times New Roman" panose="02020603050405020304" pitchFamily="18" charset="0"/>
                <a:cs typeface="Times New Roman" panose="02020603050405020304" pitchFamily="18" charset="0"/>
              </a:rPr>
              <a:t>10</a:t>
            </a:r>
            <a:r>
              <a:rPr kumimoji="1" lang="zh-TW" altLang="zh-TW" sz="3200" b="1" dirty="0">
                <a:latin typeface="Times New Roman" panose="02020603050405020304" pitchFamily="18" charset="0"/>
                <a:cs typeface="Times New Roman" panose="02020603050405020304" pitchFamily="18" charset="0"/>
              </a:rPr>
              <a:t>日簽署經濟合作</a:t>
            </a:r>
            <a:r>
              <a:rPr kumimoji="1" lang="zh-TW" altLang="zh-TW" sz="3200" b="1" dirty="0" smtClean="0">
                <a:latin typeface="Times New Roman" panose="02020603050405020304" pitchFamily="18" charset="0"/>
                <a:cs typeface="Times New Roman" panose="02020603050405020304" pitchFamily="18" charset="0"/>
              </a:rPr>
              <a:t>協議</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加上</a:t>
            </a:r>
            <a:r>
              <a:rPr kumimoji="1" lang="zh-TW" altLang="zh-TW" sz="3200" b="1" dirty="0">
                <a:latin typeface="Times New Roman" panose="02020603050405020304" pitchFamily="18" charset="0"/>
                <a:cs typeface="Times New Roman" panose="02020603050405020304" pitchFamily="18" charset="0"/>
              </a:rPr>
              <a:t>臺星協議已完成實質</a:t>
            </a:r>
            <a:r>
              <a:rPr kumimoji="1" lang="zh-TW" altLang="zh-TW" sz="3200" b="1" dirty="0" smtClean="0">
                <a:latin typeface="Times New Roman" panose="02020603050405020304" pitchFamily="18" charset="0"/>
                <a:cs typeface="Times New Roman" panose="02020603050405020304" pitchFamily="18" charset="0"/>
              </a:rPr>
              <a:t>協商</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可望</a:t>
            </a:r>
            <a:r>
              <a:rPr kumimoji="1" lang="zh-TW" altLang="zh-TW" sz="3200" b="1" dirty="0">
                <a:latin typeface="Times New Roman" panose="02020603050405020304" pitchFamily="18" charset="0"/>
                <a:cs typeface="Times New Roman" panose="02020603050405020304" pitchFamily="18" charset="0"/>
              </a:rPr>
              <a:t>激勵更多國家與我洽簽經濟合作</a:t>
            </a:r>
            <a:r>
              <a:rPr kumimoji="1" lang="zh-TW" altLang="zh-TW" sz="3200" b="1" dirty="0" smtClean="0">
                <a:latin typeface="Times New Roman" panose="02020603050405020304" pitchFamily="18" charset="0"/>
                <a:cs typeface="Times New Roman" panose="02020603050405020304" pitchFamily="18" charset="0"/>
              </a:rPr>
              <a:t>協議</a:t>
            </a:r>
            <a:r>
              <a:rPr kumimoji="1" lang="en-US" altLang="zh-TW" sz="3200" b="1" dirty="0">
                <a:latin typeface="Times New Roman" panose="02020603050405020304" pitchFamily="18" charset="0"/>
                <a:cs typeface="Times New Roman" panose="02020603050405020304" pitchFamily="18" charset="0"/>
              </a:rPr>
              <a:t>.</a:t>
            </a:r>
            <a:endParaRPr lang="zh-TW" altLang="zh-TW"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63218833"/>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0825" y="0"/>
            <a:ext cx="8207375" cy="836712"/>
          </a:xfrm>
        </p:spPr>
        <p:txBody>
          <a:bodyPr>
            <a:normAutofit/>
          </a:bodyPr>
          <a:lstStyle/>
          <a:p>
            <a:pPr algn="ctr">
              <a:defRPr/>
            </a:pPr>
            <a:r>
              <a:rPr lang="zh-TW" altLang="zh-TW" sz="4000" b="1" dirty="0" smtClean="0">
                <a:solidFill>
                  <a:srgbClr val="003300"/>
                </a:solidFill>
                <a:latin typeface="Times New Roman" pitchFamily="18" charset="0"/>
                <a:ea typeface="標楷體" pitchFamily="65" charset="-120"/>
                <a:cs typeface="Times New Roman" pitchFamily="18" charset="0"/>
              </a:rPr>
              <a:t>複合運送單據與海運提單之比較</a:t>
            </a:r>
            <a:endParaRPr lang="zh-TW" altLang="en-US" sz="4000" b="1" dirty="0">
              <a:solidFill>
                <a:srgbClr val="003300"/>
              </a:solidFill>
              <a:latin typeface="Times New Roman" pitchFamily="18" charset="0"/>
              <a:ea typeface="標楷體" pitchFamily="65" charset="-120"/>
              <a:cs typeface="Times New Roman" pitchFamily="18" charset="0"/>
            </a:endParaRPr>
          </a:p>
        </p:txBody>
      </p:sp>
      <p:graphicFrame>
        <p:nvGraphicFramePr>
          <p:cNvPr id="4" name="表格版面配置區 3"/>
          <p:cNvGraphicFramePr>
            <a:graphicFrameLocks noGrp="1"/>
          </p:cNvGraphicFramePr>
          <p:nvPr>
            <p:ph type="tbl" idx="1"/>
            <p:extLst>
              <p:ext uri="{D42A27DB-BD31-4B8C-83A1-F6EECF244321}">
                <p14:modId xmlns:p14="http://schemas.microsoft.com/office/powerpoint/2010/main" xmlns="" val="1848891583"/>
              </p:ext>
            </p:extLst>
          </p:nvPr>
        </p:nvGraphicFramePr>
        <p:xfrm>
          <a:off x="0" y="692696"/>
          <a:ext cx="9144000" cy="5902430"/>
        </p:xfrm>
        <a:graphic>
          <a:graphicData uri="http://schemas.openxmlformats.org/drawingml/2006/table">
            <a:tbl>
              <a:tblPr firstRow="1" bandRow="1">
                <a:tableStyleId>{5C22544A-7EE6-4342-B048-85BDC9FD1C3A}</a:tableStyleId>
              </a:tblPr>
              <a:tblGrid>
                <a:gridCol w="2267744"/>
                <a:gridCol w="2376264"/>
                <a:gridCol w="4499992"/>
              </a:tblGrid>
              <a:tr h="518135">
                <a:tc>
                  <a:txBody>
                    <a:bodyPr/>
                    <a:lstStyle/>
                    <a:p>
                      <a:endParaRPr lang="zh-TW" altLang="en-US" sz="2800" dirty="0"/>
                    </a:p>
                  </a:txBody>
                  <a:tcPr marT="45718" marB="45718"/>
                </a:tc>
                <a:tc>
                  <a:txBody>
                    <a:bodyPr/>
                    <a:lstStyle/>
                    <a:p>
                      <a:r>
                        <a:rPr lang="zh-TW" altLang="zh-TW" sz="2800" b="1" kern="1200" dirty="0" smtClean="0">
                          <a:solidFill>
                            <a:schemeClr val="bg2"/>
                          </a:solidFill>
                          <a:latin typeface="+mn-lt"/>
                          <a:ea typeface="標楷體" pitchFamily="65" charset="-120"/>
                          <a:cs typeface="+mn-cs"/>
                        </a:rPr>
                        <a:t>複合運送單據</a:t>
                      </a:r>
                      <a:endParaRPr lang="zh-TW" altLang="en-US" sz="2800" dirty="0">
                        <a:solidFill>
                          <a:schemeClr val="bg2"/>
                        </a:solidFill>
                        <a:latin typeface="+mn-lt"/>
                        <a:ea typeface="標楷體" pitchFamily="65" charset="-120"/>
                      </a:endParaRPr>
                    </a:p>
                  </a:txBody>
                  <a:tcPr marT="45718" marB="45718"/>
                </a:tc>
                <a:tc>
                  <a:txBody>
                    <a:bodyPr/>
                    <a:lstStyle/>
                    <a:p>
                      <a:r>
                        <a:rPr lang="zh-TW" altLang="zh-TW" sz="2800" b="1" kern="1200" dirty="0" smtClean="0">
                          <a:solidFill>
                            <a:schemeClr val="bg2"/>
                          </a:solidFill>
                          <a:latin typeface="+mn-lt"/>
                          <a:ea typeface="標楷體" pitchFamily="65" charset="-120"/>
                          <a:cs typeface="+mn-cs"/>
                        </a:rPr>
                        <a:t>海運提單</a:t>
                      </a:r>
                      <a:endParaRPr lang="zh-TW" altLang="en-US" sz="2800" dirty="0">
                        <a:solidFill>
                          <a:schemeClr val="bg2"/>
                        </a:solidFill>
                        <a:latin typeface="+mn-lt"/>
                        <a:ea typeface="標楷體" pitchFamily="65" charset="-120"/>
                      </a:endParaRPr>
                    </a:p>
                  </a:txBody>
                  <a:tcPr marT="45718" marB="45718"/>
                </a:tc>
              </a:tr>
              <a:tr h="1798232">
                <a:tc>
                  <a:txBody>
                    <a:bodyPr/>
                    <a:lstStyle/>
                    <a:p>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三</a:t>
                      </a:r>
                      <a:r>
                        <a:rPr lang="en-US" altLang="zh-TW" sz="2800" b="1" kern="1200" dirty="0" smtClean="0">
                          <a:solidFill>
                            <a:schemeClr val="dk1"/>
                          </a:solidFill>
                          <a:latin typeface="+mn-lt"/>
                          <a:ea typeface="+mn-ea"/>
                          <a:cs typeface="+mn-cs"/>
                        </a:rPr>
                        <a:t>)LC</a:t>
                      </a:r>
                      <a:r>
                        <a:rPr lang="zh-TW" altLang="zh-TW" sz="2800" b="1" kern="1200" dirty="0" smtClean="0">
                          <a:solidFill>
                            <a:schemeClr val="dk1"/>
                          </a:solidFill>
                          <a:latin typeface="+mn-lt"/>
                          <a:ea typeface="+mn-ea"/>
                          <a:cs typeface="+mn-cs"/>
                        </a:rPr>
                        <a:t>規定之起訖地點</a:t>
                      </a:r>
                      <a:endParaRPr lang="zh-TW" altLang="en-US" sz="2800" b="1" dirty="0"/>
                    </a:p>
                  </a:txBody>
                  <a:tcPr marT="45718" marB="45718"/>
                </a:tc>
                <a:tc>
                  <a:txBody>
                    <a:bodyPr/>
                    <a:lstStyle/>
                    <a:p>
                      <a:r>
                        <a:rPr lang="zh-TW" altLang="zh-TW" sz="2800" b="1" kern="1200" dirty="0" smtClean="0">
                          <a:solidFill>
                            <a:schemeClr val="dk1"/>
                          </a:solidFill>
                          <a:latin typeface="+mn-lt"/>
                          <a:ea typeface="+mn-ea"/>
                          <a:cs typeface="+mn-cs"/>
                        </a:rPr>
                        <a:t>須表明</a:t>
                      </a:r>
                      <a:r>
                        <a:rPr lang="en-US" altLang="zh-TW" sz="2800" b="1" kern="1200" dirty="0" smtClean="0">
                          <a:solidFill>
                            <a:schemeClr val="dk1"/>
                          </a:solidFill>
                          <a:latin typeface="+mn-lt"/>
                          <a:ea typeface="+mn-ea"/>
                          <a:cs typeface="+mn-cs"/>
                        </a:rPr>
                        <a:t>LC</a:t>
                      </a:r>
                      <a:r>
                        <a:rPr lang="zh-TW" altLang="zh-TW" sz="2800" b="1" kern="1200" dirty="0" smtClean="0">
                          <a:solidFill>
                            <a:schemeClr val="dk1"/>
                          </a:solidFill>
                          <a:latin typeface="+mn-lt"/>
                          <a:ea typeface="+mn-ea"/>
                          <a:cs typeface="+mn-cs"/>
                        </a:rPr>
                        <a:t>規定之發送</a:t>
                      </a:r>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接管或裝運地點及最終目的地</a:t>
                      </a:r>
                      <a:r>
                        <a:rPr lang="en-US" altLang="zh-TW" sz="2800" b="1" kern="1200" dirty="0" smtClean="0">
                          <a:solidFill>
                            <a:schemeClr val="dk1"/>
                          </a:solidFill>
                          <a:latin typeface="+mn-lt"/>
                          <a:ea typeface="+mn-ea"/>
                          <a:cs typeface="+mn-cs"/>
                        </a:rPr>
                        <a:t>.</a:t>
                      </a:r>
                      <a:endParaRPr lang="zh-TW" altLang="en-US" sz="2800" b="1" dirty="0"/>
                    </a:p>
                  </a:txBody>
                  <a:tcPr marT="45718" marB="45718"/>
                </a:tc>
                <a:tc>
                  <a:txBody>
                    <a:bodyPr/>
                    <a:lstStyle/>
                    <a:p>
                      <a:r>
                        <a:rPr lang="zh-TW" altLang="zh-TW" sz="2800" b="1" kern="1200" dirty="0" smtClean="0">
                          <a:solidFill>
                            <a:schemeClr val="dk1"/>
                          </a:solidFill>
                          <a:latin typeface="+mn-lt"/>
                          <a:ea typeface="+mn-ea"/>
                          <a:cs typeface="+mn-cs"/>
                        </a:rPr>
                        <a:t>須表明</a:t>
                      </a:r>
                      <a:r>
                        <a:rPr lang="en-US" altLang="zh-TW" sz="2800" b="1" kern="1200" dirty="0" smtClean="0">
                          <a:solidFill>
                            <a:schemeClr val="dk1"/>
                          </a:solidFill>
                          <a:latin typeface="+mn-lt"/>
                          <a:ea typeface="+mn-ea"/>
                          <a:cs typeface="+mn-cs"/>
                        </a:rPr>
                        <a:t>LC</a:t>
                      </a:r>
                      <a:r>
                        <a:rPr lang="zh-TW" altLang="zh-TW" sz="2800" b="1" kern="1200" dirty="0" smtClean="0">
                          <a:solidFill>
                            <a:schemeClr val="dk1"/>
                          </a:solidFill>
                          <a:latin typeface="+mn-lt"/>
                          <a:ea typeface="+mn-ea"/>
                          <a:cs typeface="+mn-cs"/>
                        </a:rPr>
                        <a:t>規定之裝載港至卸貨港之運送。</a:t>
                      </a:r>
                      <a:endParaRPr lang="zh-TW" altLang="en-US" sz="2800" b="1" dirty="0"/>
                    </a:p>
                  </a:txBody>
                  <a:tcPr marT="45718" marB="45718"/>
                </a:tc>
              </a:tr>
              <a:tr h="3585958">
                <a:tc>
                  <a:txBody>
                    <a:bodyPr/>
                    <a:lstStyle/>
                    <a:p>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四</a:t>
                      </a:r>
                      <a:r>
                        <a:rPr lang="en-US" altLang="zh-TW" sz="2800" b="1" kern="1200" dirty="0" smtClean="0">
                          <a:solidFill>
                            <a:schemeClr val="dk1"/>
                          </a:solidFill>
                          <a:latin typeface="+mn-lt"/>
                          <a:ea typeface="+mn-ea"/>
                          <a:cs typeface="+mn-cs"/>
                        </a:rPr>
                        <a:t>)UCP</a:t>
                      </a:r>
                      <a:r>
                        <a:rPr lang="zh-TW" altLang="zh-TW" sz="2800" b="1" kern="1200" dirty="0" smtClean="0">
                          <a:solidFill>
                            <a:schemeClr val="dk1"/>
                          </a:solidFill>
                          <a:latin typeface="+mn-lt"/>
                          <a:ea typeface="+mn-ea"/>
                          <a:cs typeface="+mn-cs"/>
                        </a:rPr>
                        <a:t>有關轉運之規定</a:t>
                      </a:r>
                      <a:endParaRPr lang="zh-TW" altLang="en-US" sz="2800" b="1" dirty="0"/>
                    </a:p>
                  </a:txBody>
                  <a:tcPr marT="45718" marB="45718"/>
                </a:tc>
                <a:tc>
                  <a:txBody>
                    <a:bodyPr/>
                    <a:lstStyle/>
                    <a:p>
                      <a:r>
                        <a:rPr lang="zh-TW" altLang="zh-TW" sz="2800" b="1" kern="1200" dirty="0" smtClean="0">
                          <a:solidFill>
                            <a:schemeClr val="dk1"/>
                          </a:solidFill>
                          <a:latin typeface="+mn-lt"/>
                          <a:ea typeface="+mn-ea"/>
                          <a:cs typeface="+mn-cs"/>
                        </a:rPr>
                        <a:t>縱</a:t>
                      </a:r>
                      <a:r>
                        <a:rPr lang="en-US" altLang="zh-TW" sz="2800" b="1" kern="1200" dirty="0" smtClean="0">
                          <a:solidFill>
                            <a:schemeClr val="dk1"/>
                          </a:solidFill>
                          <a:latin typeface="+mn-lt"/>
                          <a:ea typeface="+mn-ea"/>
                          <a:cs typeface="+mn-cs"/>
                        </a:rPr>
                        <a:t>LC</a:t>
                      </a:r>
                      <a:r>
                        <a:rPr lang="zh-TW" altLang="zh-TW" sz="2800" b="1" kern="1200" dirty="0" smtClean="0">
                          <a:solidFill>
                            <a:schemeClr val="dk1"/>
                          </a:solidFill>
                          <a:latin typeface="+mn-lt"/>
                          <a:ea typeface="+mn-ea"/>
                          <a:cs typeface="+mn-cs"/>
                        </a:rPr>
                        <a:t>禁止轉運</a:t>
                      </a:r>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銀行將接受表明貨物將轉運或可能轉運之複合運送單據</a:t>
                      </a:r>
                      <a:r>
                        <a:rPr lang="en-US" altLang="zh-TW" sz="2800" b="1" kern="1200" dirty="0" smtClean="0">
                          <a:solidFill>
                            <a:schemeClr val="dk1"/>
                          </a:solidFill>
                          <a:latin typeface="+mn-lt"/>
                          <a:ea typeface="+mn-ea"/>
                          <a:cs typeface="+mn-cs"/>
                        </a:rPr>
                        <a:t>.</a:t>
                      </a:r>
                      <a:endParaRPr lang="zh-TW" altLang="en-US" sz="2800" b="1" dirty="0"/>
                    </a:p>
                  </a:txBody>
                  <a:tcPr marT="45718" marB="45718"/>
                </a:tc>
                <a:tc>
                  <a:txBody>
                    <a:bodyPr/>
                    <a:lstStyle/>
                    <a:p>
                      <a:r>
                        <a:rPr lang="zh-TW" altLang="zh-TW" sz="2800" b="1" kern="1200" dirty="0" smtClean="0">
                          <a:solidFill>
                            <a:schemeClr val="dk1"/>
                          </a:solidFill>
                          <a:latin typeface="+mn-lt"/>
                          <a:ea typeface="+mn-ea"/>
                          <a:cs typeface="+mn-cs"/>
                        </a:rPr>
                        <a:t>倘</a:t>
                      </a:r>
                      <a:r>
                        <a:rPr lang="en-US" altLang="zh-TW" sz="2800" b="1" kern="1200" dirty="0" smtClean="0">
                          <a:solidFill>
                            <a:schemeClr val="dk1"/>
                          </a:solidFill>
                          <a:latin typeface="+mn-lt"/>
                          <a:ea typeface="+mn-ea"/>
                          <a:cs typeface="+mn-cs"/>
                        </a:rPr>
                        <a:t>LC</a:t>
                      </a:r>
                      <a:r>
                        <a:rPr lang="zh-TW" altLang="zh-TW" sz="2800" b="1" kern="1200" dirty="0" smtClean="0">
                          <a:solidFill>
                            <a:schemeClr val="dk1"/>
                          </a:solidFill>
                          <a:latin typeface="+mn-lt"/>
                          <a:ea typeface="+mn-ea"/>
                          <a:cs typeface="+mn-cs"/>
                        </a:rPr>
                        <a:t>未規定</a:t>
                      </a:r>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提單得表明貨物將轉運或可能轉運</a:t>
                      </a:r>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但以運送全程係由同一運送單據所涵蓋者為條件</a:t>
                      </a:r>
                      <a:r>
                        <a:rPr lang="en-US" altLang="zh-TW" sz="2800" b="1" kern="1200" dirty="0" smtClean="0">
                          <a:solidFill>
                            <a:schemeClr val="dk1"/>
                          </a:solidFill>
                          <a:latin typeface="+mn-lt"/>
                          <a:ea typeface="+mn-ea"/>
                          <a:cs typeface="+mn-cs"/>
                        </a:rPr>
                        <a:t>.</a:t>
                      </a:r>
                      <a:r>
                        <a:rPr lang="zh-TW" altLang="zh-TW" sz="2800" b="1" kern="1200" dirty="0" smtClean="0">
                          <a:solidFill>
                            <a:schemeClr val="dk1"/>
                          </a:solidFill>
                          <a:latin typeface="+mn-lt"/>
                          <a:ea typeface="+mn-ea"/>
                          <a:cs typeface="+mn-cs"/>
                        </a:rPr>
                        <a:t>縱信用狀禁止轉運，提單表明貨物業已裝運於貨櫃、拖車或子母船之子船且表明將轉運或可能轉運之提單可以接受。</a:t>
                      </a:r>
                      <a:endParaRPr lang="zh-TW" altLang="en-US" sz="2800" b="1" dirty="0"/>
                    </a:p>
                  </a:txBody>
                  <a:tcPr marT="45718" marB="45718"/>
                </a:tc>
              </a:tr>
            </a:tbl>
          </a:graphicData>
        </a:graphic>
      </p:graphicFrame>
      <p:sp>
        <p:nvSpPr>
          <p:cNvPr id="472085" name="投影片編號版面配置區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A40FCF31-5D50-4C18-A380-0C26AF3CECA2}" type="slidenum">
              <a:rPr kumimoji="0" lang="zh-TW" altLang="en-US" sz="1400" smtClean="0"/>
              <a:pPr eaLnBrk="1" hangingPunct="1"/>
              <a:t>480</a:t>
            </a:fld>
            <a:endParaRPr kumimoji="0" lang="en-US" altLang="zh-TW" sz="1400" smtClean="0"/>
          </a:p>
        </p:txBody>
      </p:sp>
      <p:sp>
        <p:nvSpPr>
          <p:cNvPr id="5" name="向左箭號 4"/>
          <p:cNvSpPr/>
          <p:nvPr/>
        </p:nvSpPr>
        <p:spPr>
          <a:xfrm>
            <a:off x="6770914" y="6335486"/>
            <a:ext cx="233975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latin typeface="Times New Roman" panose="02020603050405020304" pitchFamily="18" charset="0"/>
                <a:ea typeface="+mj-ea"/>
                <a:cs typeface="Times New Roman" panose="02020603050405020304" pitchFamily="18" charset="0"/>
              </a:rPr>
              <a:t>Paragraph 5  END</a:t>
            </a:r>
          </a:p>
        </p:txBody>
      </p:sp>
    </p:spTree>
    <p:extLst>
      <p:ext uri="{BB962C8B-B14F-4D97-AF65-F5344CB8AC3E}">
        <p14:creationId xmlns:p14="http://schemas.microsoft.com/office/powerpoint/2010/main" xmlns="" val="3627107815"/>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標楷體" pitchFamily="65" charset="-120"/>
              </a:rPr>
              <a:t>CH5-</a:t>
            </a:r>
            <a:r>
              <a:rPr lang="zh-TW" altLang="zh-TW" sz="3600" b="1" dirty="0">
                <a:solidFill>
                  <a:schemeClr val="bg1"/>
                </a:solidFill>
                <a:ea typeface="+mj-ea"/>
                <a:cs typeface="Times New Roman" panose="02020603050405020304" pitchFamily="18" charset="0"/>
              </a:rPr>
              <a:t>國際貨物運輸</a:t>
            </a:r>
            <a:endParaRPr lang="en-US" altLang="zh-TW" sz="3600" b="1" dirty="0" smtClean="0">
              <a:solidFill>
                <a:schemeClr val="bg1"/>
              </a:solidFill>
              <a:ea typeface="+mj-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-6.</a:t>
            </a:r>
            <a:r>
              <a:rPr lang="zh-TW" altLang="zh-TW" sz="3600" b="1" dirty="0" smtClean="0">
                <a:solidFill>
                  <a:schemeClr val="bg1"/>
                </a:solidFill>
                <a:ea typeface="+mn-ea"/>
                <a:cs typeface="Times New Roman" panose="02020603050405020304" pitchFamily="18" charset="0"/>
              </a:rPr>
              <a:t>進出口</a:t>
            </a:r>
            <a:r>
              <a:rPr lang="zh-TW" altLang="zh-TW" sz="3600" b="1" dirty="0">
                <a:solidFill>
                  <a:schemeClr val="bg1"/>
                </a:solidFill>
                <a:ea typeface="+mn-ea"/>
                <a:cs typeface="Times New Roman" panose="02020603050405020304" pitchFamily="18" charset="0"/>
              </a:rPr>
              <a:t>通關</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481</a:t>
            </a:fld>
            <a:endParaRPr lang="zh-TW" altLang="en-US"/>
          </a:p>
        </p:txBody>
      </p:sp>
    </p:spTree>
    <p:extLst>
      <p:ext uri="{BB962C8B-B14F-4D97-AF65-F5344CB8AC3E}">
        <p14:creationId xmlns:p14="http://schemas.microsoft.com/office/powerpoint/2010/main" xmlns="" val="3526387632"/>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482</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關稅之課</a:t>
            </a:r>
            <a:r>
              <a:rPr lang="zh-TW" altLang="zh-TW" sz="3200" b="1" dirty="0" smtClean="0"/>
              <a:t>徵</a:t>
            </a:r>
            <a:endParaRPr lang="en-US" altLang="zh-TW" sz="3200" b="1" dirty="0" smtClean="0"/>
          </a:p>
          <a:p>
            <a:r>
              <a:rPr lang="zh-TW" altLang="zh-TW" sz="3200" b="1" dirty="0"/>
              <a:t>關稅之</a:t>
            </a:r>
            <a:r>
              <a:rPr lang="zh-TW" altLang="zh-TW" sz="3200" b="1" dirty="0" smtClean="0"/>
              <a:t>繳納</a:t>
            </a:r>
            <a:endParaRPr lang="en-US" altLang="zh-TW" sz="3200" b="1" dirty="0" smtClean="0"/>
          </a:p>
          <a:p>
            <a:r>
              <a:rPr lang="zh-TW" altLang="zh-TW" sz="3200" b="1" dirty="0"/>
              <a:t>通關程序－報關及查驗</a:t>
            </a:r>
            <a:endParaRPr lang="zh-TW" altLang="en-US" sz="3200" dirty="0"/>
          </a:p>
        </p:txBody>
      </p:sp>
    </p:spTree>
    <p:extLst>
      <p:ext uri="{BB962C8B-B14F-4D97-AF65-F5344CB8AC3E}">
        <p14:creationId xmlns:p14="http://schemas.microsoft.com/office/powerpoint/2010/main" xmlns="" val="2680861109"/>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692696"/>
          </a:xfrm>
        </p:spPr>
        <p:txBody>
          <a:bodyPr>
            <a:normAutofit fontScale="90000"/>
          </a:bodyPr>
          <a:lstStyle/>
          <a:p>
            <a:pPr algn="ctr"/>
            <a:r>
              <a:rPr lang="zh-TW" altLang="zh-TW" sz="4000" b="1" dirty="0">
                <a:solidFill>
                  <a:srgbClr val="003300"/>
                </a:solidFill>
              </a:rPr>
              <a:t>關稅之課徵</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483</a:t>
            </a:fld>
            <a:endParaRPr lang="zh-TW" altLang="en-US"/>
          </a:p>
        </p:txBody>
      </p:sp>
      <p:sp>
        <p:nvSpPr>
          <p:cNvPr id="4" name="內容版面配置區 3"/>
          <p:cNvSpPr>
            <a:spLocks noGrp="1"/>
          </p:cNvSpPr>
          <p:nvPr>
            <p:ph sz="quarter" idx="1"/>
          </p:nvPr>
        </p:nvSpPr>
        <p:spPr>
          <a:xfrm>
            <a:off x="0" y="764704"/>
            <a:ext cx="9144000" cy="6093296"/>
          </a:xfrm>
        </p:spPr>
        <p:txBody>
          <a:bodyPr>
            <a:normAutofit/>
          </a:bodyPr>
          <a:lstStyle/>
          <a:p>
            <a:r>
              <a:rPr lang="zh-TW" altLang="zh-TW" sz="2800" b="1" dirty="0">
                <a:latin typeface="Times New Roman" panose="02020603050405020304" pitchFamily="18" charset="0"/>
                <a:cs typeface="Times New Roman" panose="02020603050405020304" pitchFamily="18" charset="0"/>
              </a:rPr>
              <a:t>關稅之</a:t>
            </a:r>
            <a:r>
              <a:rPr lang="zh-TW" altLang="zh-TW" sz="2800" b="1" dirty="0" smtClean="0">
                <a:latin typeface="Times New Roman" panose="02020603050405020304" pitchFamily="18" charset="0"/>
                <a:cs typeface="Times New Roman" panose="02020603050405020304" pitchFamily="18" charset="0"/>
              </a:rPr>
              <a:t>定義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zh-TW" altLang="zh-TW" sz="2800" b="1" dirty="0">
                <a:latin typeface="Times New Roman" panose="02020603050405020304" pitchFamily="18" charset="0"/>
                <a:cs typeface="Times New Roman" panose="02020603050405020304" pitchFamily="18" charset="0"/>
              </a:rPr>
              <a:t>關稅法第</a:t>
            </a:r>
            <a:r>
              <a:rPr lang="en-US" altLang="zh-TW" sz="2800" b="1" dirty="0">
                <a:latin typeface="Times New Roman" panose="02020603050405020304" pitchFamily="18" charset="0"/>
                <a:cs typeface="Times New Roman" panose="02020603050405020304" pitchFamily="18" charset="0"/>
              </a:rPr>
              <a:t>2</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所謂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關稅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指</a:t>
            </a:r>
            <a:r>
              <a:rPr lang="zh-TW" altLang="zh-TW" sz="2800" b="1" dirty="0">
                <a:latin typeface="Times New Roman" panose="02020603050405020304" pitchFamily="18" charset="0"/>
                <a:cs typeface="Times New Roman" panose="02020603050405020304" pitchFamily="18" charset="0"/>
              </a:rPr>
              <a:t>對國外進口貨物所課徵之</a:t>
            </a:r>
            <a:r>
              <a:rPr lang="zh-TW" altLang="zh-TW" sz="2800" b="1" dirty="0" smtClean="0">
                <a:latin typeface="Times New Roman" panose="02020603050405020304" pitchFamily="18" charset="0"/>
                <a:cs typeface="Times New Roman" panose="02020603050405020304" pitchFamily="18" charset="0"/>
              </a:rPr>
              <a:t>進口稅</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關稅課徵之</a:t>
            </a:r>
            <a:r>
              <a:rPr lang="zh-TW" altLang="zh-TW" sz="2800" b="1" dirty="0" smtClean="0">
                <a:latin typeface="Times New Roman" panose="02020603050405020304" pitchFamily="18" charset="0"/>
                <a:cs typeface="Times New Roman" panose="02020603050405020304" pitchFamily="18" charset="0"/>
              </a:rPr>
              <a:t>依據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zh-TW" altLang="zh-TW" sz="2800" b="1" dirty="0">
                <a:latin typeface="Times New Roman" panose="02020603050405020304" pitchFamily="18" charset="0"/>
                <a:cs typeface="Times New Roman" panose="02020603050405020304" pitchFamily="18" charset="0"/>
              </a:rPr>
              <a:t>關稅法第</a:t>
            </a:r>
            <a:r>
              <a:rPr lang="en-US" altLang="zh-TW" sz="2800" b="1" dirty="0">
                <a:latin typeface="Times New Roman" panose="02020603050405020304" pitchFamily="18" charset="0"/>
                <a:cs typeface="Times New Roman" panose="02020603050405020304" pitchFamily="18" charset="0"/>
              </a:rPr>
              <a:t>3</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關稅</a:t>
            </a:r>
            <a:r>
              <a:rPr lang="zh-TW" altLang="zh-TW" sz="2800" b="1" dirty="0">
                <a:latin typeface="Times New Roman" panose="02020603050405020304" pitchFamily="18" charset="0"/>
                <a:cs typeface="Times New Roman" panose="02020603050405020304" pitchFamily="18" charset="0"/>
              </a:rPr>
              <a:t>除本法另有規定者</a:t>
            </a:r>
            <a:r>
              <a:rPr lang="zh-TW" altLang="zh-TW" sz="2800" b="1" dirty="0" smtClean="0">
                <a:latin typeface="Times New Roman" panose="02020603050405020304" pitchFamily="18" charset="0"/>
                <a:cs typeface="Times New Roman" panose="02020603050405020304" pitchFamily="18" charset="0"/>
              </a:rPr>
              <a:t>外</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a:t>
            </a:r>
            <a:r>
              <a:rPr lang="zh-TW" altLang="zh-TW" sz="2800" b="1" dirty="0">
                <a:latin typeface="Times New Roman" panose="02020603050405020304" pitchFamily="18" charset="0"/>
                <a:cs typeface="Times New Roman" panose="02020603050405020304" pitchFamily="18" charset="0"/>
              </a:rPr>
              <a:t>海關進口稅則徵收</a:t>
            </a:r>
            <a:r>
              <a:rPr lang="zh-TW" altLang="zh-TW" sz="2800" b="1" dirty="0" smtClean="0">
                <a:latin typeface="Times New Roman" panose="02020603050405020304" pitchFamily="18" charset="0"/>
                <a:cs typeface="Times New Roman" panose="02020603050405020304" pitchFamily="18" charset="0"/>
              </a:rPr>
              <a:t>之</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海關</a:t>
            </a:r>
            <a:r>
              <a:rPr lang="zh-TW" altLang="zh-TW" sz="2800" b="1" dirty="0">
                <a:latin typeface="Times New Roman" panose="02020603050405020304" pitchFamily="18" charset="0"/>
                <a:cs typeface="Times New Roman" panose="02020603050405020304" pitchFamily="18" charset="0"/>
              </a:rPr>
              <a:t>進口</a:t>
            </a:r>
            <a:r>
              <a:rPr lang="zh-TW" altLang="zh-TW" sz="2800" b="1" dirty="0" smtClean="0">
                <a:latin typeface="Times New Roman" panose="02020603050405020304" pitchFamily="18" charset="0"/>
                <a:cs typeface="Times New Roman" panose="02020603050405020304" pitchFamily="18" charset="0"/>
              </a:rPr>
              <a:t>稅則</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另</a:t>
            </a:r>
            <a:r>
              <a:rPr lang="zh-TW" altLang="zh-TW" sz="2800" b="1" dirty="0">
                <a:latin typeface="Times New Roman" panose="02020603050405020304" pitchFamily="18" charset="0"/>
                <a:cs typeface="Times New Roman" panose="02020603050405020304" pitchFamily="18" charset="0"/>
              </a:rPr>
              <a:t>經立法程序制定公布</a:t>
            </a:r>
            <a:r>
              <a:rPr lang="zh-TW" altLang="zh-TW" sz="2800" b="1" dirty="0" smtClean="0">
                <a:latin typeface="Times New Roman" panose="02020603050405020304" pitchFamily="18" charset="0"/>
                <a:cs typeface="Times New Roman" panose="02020603050405020304" pitchFamily="18" charset="0"/>
              </a:rPr>
              <a:t>之</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關稅之課</a:t>
            </a:r>
            <a:r>
              <a:rPr lang="zh-TW" altLang="zh-TW" sz="2800" b="1" dirty="0" smtClean="0">
                <a:latin typeface="Times New Roman" panose="02020603050405020304" pitchFamily="18" charset="0"/>
                <a:cs typeface="Times New Roman" panose="02020603050405020304" pitchFamily="18" charset="0"/>
              </a:rPr>
              <a:t>徵</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zh-TW" altLang="zh-TW" sz="2800" b="1" dirty="0">
                <a:latin typeface="Times New Roman" panose="02020603050405020304" pitchFamily="18" charset="0"/>
                <a:cs typeface="Times New Roman" panose="02020603050405020304" pitchFamily="18" charset="0"/>
              </a:rPr>
              <a:t>關稅法第</a:t>
            </a:r>
            <a:r>
              <a:rPr lang="en-US" altLang="zh-TW" sz="2800" b="1" dirty="0">
                <a:latin typeface="Times New Roman" panose="02020603050405020304" pitchFamily="18" charset="0"/>
                <a:cs typeface="Times New Roman" panose="02020603050405020304" pitchFamily="18" charset="0"/>
              </a:rPr>
              <a:t>4</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關稅</a:t>
            </a:r>
            <a:r>
              <a:rPr lang="zh-TW" altLang="zh-TW" sz="2800" b="1" dirty="0">
                <a:latin typeface="Times New Roman" panose="02020603050405020304" pitchFamily="18" charset="0"/>
                <a:cs typeface="Times New Roman" panose="02020603050405020304" pitchFamily="18" charset="0"/>
              </a:rPr>
              <a:t>之</a:t>
            </a:r>
            <a:r>
              <a:rPr lang="zh-TW" altLang="zh-TW" sz="2800" b="1" dirty="0" smtClean="0">
                <a:latin typeface="Times New Roman" panose="02020603050405020304" pitchFamily="18" charset="0"/>
                <a:cs typeface="Times New Roman" panose="02020603050405020304" pitchFamily="18" charset="0"/>
              </a:rPr>
              <a:t>徵收</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由</a:t>
            </a:r>
            <a:r>
              <a:rPr lang="zh-TW" altLang="zh-TW" sz="2800" b="1" dirty="0">
                <a:latin typeface="Times New Roman" panose="02020603050405020304" pitchFamily="18" charset="0"/>
                <a:cs typeface="Times New Roman" panose="02020603050405020304" pitchFamily="18" charset="0"/>
              </a:rPr>
              <a:t>海關為</a:t>
            </a:r>
            <a:r>
              <a:rPr lang="zh-TW" altLang="zh-TW" sz="2800" b="1" dirty="0" smtClean="0">
                <a:latin typeface="Times New Roman" panose="02020603050405020304" pitchFamily="18" charset="0"/>
                <a:cs typeface="Times New Roman" panose="02020603050405020304" pitchFamily="18" charset="0"/>
              </a:rPr>
              <a:t>之</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關稅</a:t>
            </a:r>
            <a:r>
              <a:rPr lang="zh-TW" altLang="zh-TW" sz="2800" b="1" dirty="0" smtClean="0">
                <a:latin typeface="Times New Roman" panose="02020603050405020304" pitchFamily="18" charset="0"/>
                <a:cs typeface="Times New Roman" panose="02020603050405020304" pitchFamily="18" charset="0"/>
              </a:rPr>
              <a:t>配額</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zh-TW" altLang="zh-TW" sz="2800" b="1" dirty="0">
                <a:latin typeface="Times New Roman" panose="02020603050405020304" pitchFamily="18" charset="0"/>
                <a:cs typeface="Times New Roman" panose="02020603050405020304" pitchFamily="18" charset="0"/>
              </a:rPr>
              <a:t>關稅法第</a:t>
            </a:r>
            <a:r>
              <a:rPr lang="en-US" altLang="zh-TW" sz="2800" b="1" dirty="0">
                <a:latin typeface="Times New Roman" panose="02020603050405020304" pitchFamily="18" charset="0"/>
                <a:cs typeface="Times New Roman" panose="02020603050405020304" pitchFamily="18" charset="0"/>
              </a:rPr>
              <a:t>5</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海關</a:t>
            </a:r>
            <a:r>
              <a:rPr lang="zh-TW" altLang="zh-TW" sz="2800" b="1" dirty="0">
                <a:latin typeface="Times New Roman" panose="02020603050405020304" pitchFamily="18" charset="0"/>
                <a:cs typeface="Times New Roman" panose="02020603050405020304" pitchFamily="18" charset="0"/>
              </a:rPr>
              <a:t>進口稅則得針對特定進口</a:t>
            </a:r>
            <a:r>
              <a:rPr lang="zh-TW" altLang="zh-TW" sz="2800" b="1" dirty="0" smtClean="0">
                <a:latin typeface="Times New Roman" panose="02020603050405020304" pitchFamily="18" charset="0"/>
                <a:cs typeface="Times New Roman" panose="02020603050405020304" pitchFamily="18" charset="0"/>
              </a:rPr>
              <a:t>貨物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就</a:t>
            </a:r>
            <a:r>
              <a:rPr lang="zh-TW" altLang="zh-TW" sz="2800" b="1" dirty="0">
                <a:latin typeface="Times New Roman" panose="02020603050405020304" pitchFamily="18" charset="0"/>
                <a:cs typeface="Times New Roman" panose="02020603050405020304" pitchFamily="18" charset="0"/>
              </a:rPr>
              <a:t>不同數量訂定其應適用之關稅</a:t>
            </a:r>
            <a:r>
              <a:rPr lang="zh-TW" altLang="zh-TW" sz="2800" b="1" dirty="0" smtClean="0">
                <a:latin typeface="Times New Roman" panose="02020603050405020304" pitchFamily="18" charset="0"/>
                <a:cs typeface="Times New Roman" panose="02020603050405020304" pitchFamily="18" charset="0"/>
              </a:rPr>
              <a:t>稅率</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實施</a:t>
            </a:r>
            <a:r>
              <a:rPr lang="zh-TW" altLang="zh-TW" sz="2800" b="1" dirty="0">
                <a:latin typeface="Times New Roman" panose="02020603050405020304" pitchFamily="18" charset="0"/>
                <a:cs typeface="Times New Roman" panose="02020603050405020304" pitchFamily="18" charset="0"/>
              </a:rPr>
              <a:t>關稅</a:t>
            </a:r>
            <a:r>
              <a:rPr lang="zh-TW" altLang="zh-TW" sz="2800" b="1" dirty="0" smtClean="0">
                <a:latin typeface="Times New Roman" panose="02020603050405020304" pitchFamily="18" charset="0"/>
                <a:cs typeface="Times New Roman" panose="02020603050405020304" pitchFamily="18" charset="0"/>
              </a:rPr>
              <a:t>配額</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前項關稅配額之分配方式、參與分配資格、應收取之權利金、保證金、費用及其處理方式之實施</a:t>
            </a:r>
            <a:r>
              <a:rPr lang="zh-TW" altLang="zh-TW" sz="2800" b="1" dirty="0" smtClean="0">
                <a:latin typeface="Times New Roman" panose="02020603050405020304" pitchFamily="18" charset="0"/>
                <a:cs typeface="Times New Roman" panose="02020603050405020304" pitchFamily="18" charset="0"/>
              </a:rPr>
              <a:t>辦法</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由</a:t>
            </a:r>
            <a:r>
              <a:rPr lang="zh-TW" altLang="zh-TW" sz="2800" b="1" dirty="0">
                <a:latin typeface="Times New Roman" panose="02020603050405020304" pitchFamily="18" charset="0"/>
                <a:cs typeface="Times New Roman" panose="02020603050405020304" pitchFamily="18" charset="0"/>
              </a:rPr>
              <a:t>財政部會同有關機關</a:t>
            </a:r>
            <a:r>
              <a:rPr lang="zh-TW" altLang="zh-TW" sz="2800" b="1" dirty="0" smtClean="0">
                <a:latin typeface="Times New Roman" panose="02020603050405020304" pitchFamily="18" charset="0"/>
                <a:cs typeface="Times New Roman" panose="02020603050405020304" pitchFamily="18" charset="0"/>
              </a:rPr>
              <a:t>擬訂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報請</a:t>
            </a:r>
            <a:r>
              <a:rPr lang="zh-TW" altLang="zh-TW" sz="2800" b="1" dirty="0">
                <a:latin typeface="Times New Roman" panose="02020603050405020304" pitchFamily="18" charset="0"/>
                <a:cs typeface="Times New Roman" panose="02020603050405020304" pitchFamily="18" charset="0"/>
              </a:rPr>
              <a:t>行政院核定</a:t>
            </a:r>
            <a:r>
              <a:rPr lang="zh-TW" altLang="zh-TW" sz="2800" b="1" dirty="0" smtClean="0">
                <a:latin typeface="Times New Roman" panose="02020603050405020304" pitchFamily="18" charset="0"/>
                <a:cs typeface="Times New Roman" panose="02020603050405020304" pitchFamily="18" charset="0"/>
              </a:rPr>
              <a:t>之</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53955431"/>
      </p:ext>
    </p:extLst>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08720"/>
          </a:xfrm>
        </p:spPr>
        <p:txBody>
          <a:bodyPr>
            <a:normAutofit/>
          </a:bodyPr>
          <a:lstStyle/>
          <a:p>
            <a:pPr algn="ctr"/>
            <a:r>
              <a:rPr lang="zh-TW" altLang="zh-TW" sz="4000" b="1" dirty="0">
                <a:solidFill>
                  <a:srgbClr val="003300"/>
                </a:solidFill>
              </a:rPr>
              <a:t>關稅之繳納</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484</a:t>
            </a:fld>
            <a:endParaRPr lang="zh-TW" altLang="en-US"/>
          </a:p>
        </p:txBody>
      </p:sp>
      <p:sp>
        <p:nvSpPr>
          <p:cNvPr id="4" name="內容版面配置區 3"/>
          <p:cNvSpPr>
            <a:spLocks noGrp="1"/>
          </p:cNvSpPr>
          <p:nvPr>
            <p:ph sz="quarter" idx="1"/>
          </p:nvPr>
        </p:nvSpPr>
        <p:spPr>
          <a:xfrm>
            <a:off x="0" y="980728"/>
            <a:ext cx="9036496" cy="5877272"/>
          </a:xfrm>
        </p:spPr>
        <p:txBody>
          <a:bodyPr>
            <a:normAutofit/>
          </a:bodyPr>
          <a:lstStyle/>
          <a:p>
            <a:r>
              <a:rPr lang="zh-TW" altLang="zh-TW" sz="2800" b="1" dirty="0">
                <a:latin typeface="Times New Roman" panose="02020603050405020304" pitchFamily="18" charset="0"/>
                <a:cs typeface="Times New Roman" panose="02020603050405020304" pitchFamily="18" charset="0"/>
              </a:rPr>
              <a:t>納稅義務</a:t>
            </a:r>
            <a:r>
              <a:rPr lang="zh-TW" altLang="zh-TW" sz="2800" b="1" dirty="0" smtClean="0">
                <a:latin typeface="Times New Roman" panose="02020603050405020304" pitchFamily="18" charset="0"/>
                <a:cs typeface="Times New Roman" panose="02020603050405020304" pitchFamily="18" charset="0"/>
              </a:rPr>
              <a:t>人</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zh-TW" altLang="zh-TW" sz="2800" b="1" dirty="0">
                <a:latin typeface="Times New Roman" panose="02020603050405020304" pitchFamily="18" charset="0"/>
                <a:cs typeface="Times New Roman" panose="02020603050405020304" pitchFamily="18" charset="0"/>
              </a:rPr>
              <a:t>關稅法第</a:t>
            </a:r>
            <a:r>
              <a:rPr lang="en-US" altLang="zh-TW" sz="2800" b="1" dirty="0">
                <a:latin typeface="Times New Roman" panose="02020603050405020304" pitchFamily="18" charset="0"/>
                <a:cs typeface="Times New Roman" panose="02020603050405020304" pitchFamily="18" charset="0"/>
              </a:rPr>
              <a:t>6</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關稅</a:t>
            </a:r>
            <a:r>
              <a:rPr lang="zh-TW" altLang="zh-TW" sz="2800" b="1" dirty="0">
                <a:latin typeface="Times New Roman" panose="02020603050405020304" pitchFamily="18" charset="0"/>
                <a:cs typeface="Times New Roman" panose="02020603050405020304" pitchFamily="18" charset="0"/>
              </a:rPr>
              <a:t>納稅義務人為收貨人、提貨單或貨物持有</a:t>
            </a:r>
            <a:r>
              <a:rPr lang="zh-TW" altLang="zh-TW" sz="2800" b="1" dirty="0" smtClean="0">
                <a:latin typeface="Times New Roman" panose="02020603050405020304" pitchFamily="18" charset="0"/>
                <a:cs typeface="Times New Roman" panose="02020603050405020304" pitchFamily="18" charset="0"/>
              </a:rPr>
              <a:t>人</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補繳短少之進口稅</a:t>
            </a:r>
            <a:r>
              <a:rPr lang="zh-TW" altLang="zh-TW" sz="2800" b="1" dirty="0" smtClean="0">
                <a:latin typeface="Times New Roman" panose="02020603050405020304" pitchFamily="18" charset="0"/>
                <a:cs typeface="Times New Roman" panose="02020603050405020304" pitchFamily="18" charset="0"/>
              </a:rPr>
              <a:t>費</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zh-TW" altLang="zh-TW" sz="2800" b="1" dirty="0">
                <a:latin typeface="Times New Roman" panose="02020603050405020304" pitchFamily="18" charset="0"/>
                <a:cs typeface="Times New Roman" panose="02020603050405020304" pitchFamily="18" charset="0"/>
              </a:rPr>
              <a:t>關稅法第</a:t>
            </a:r>
            <a:r>
              <a:rPr lang="en-US" altLang="zh-TW" sz="2800" b="1" dirty="0">
                <a:latin typeface="Times New Roman" panose="02020603050405020304" pitchFamily="18" charset="0"/>
                <a:cs typeface="Times New Roman" panose="02020603050405020304" pitchFamily="18" charset="0"/>
              </a:rPr>
              <a:t>7</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運輸</a:t>
            </a:r>
            <a:r>
              <a:rPr lang="zh-TW" altLang="zh-TW" sz="2800" b="1" dirty="0">
                <a:latin typeface="Times New Roman" panose="02020603050405020304" pitchFamily="18" charset="0"/>
                <a:cs typeface="Times New Roman" panose="02020603050405020304" pitchFamily="18" charset="0"/>
              </a:rPr>
              <a:t>工具載運之未稅貨物、保稅運貨工具載運之貨物及貨棧、貨櫃集散站、保稅倉庫、物流中心、免稅商店儲存之</a:t>
            </a:r>
            <a:r>
              <a:rPr lang="zh-TW" altLang="zh-TW" sz="2800" b="1" dirty="0" smtClean="0">
                <a:latin typeface="Times New Roman" panose="02020603050405020304" pitchFamily="18" charset="0"/>
                <a:cs typeface="Times New Roman" panose="02020603050405020304" pitchFamily="18" charset="0"/>
              </a:rPr>
              <a:t>貨物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如</a:t>
            </a:r>
            <a:r>
              <a:rPr lang="zh-TW" altLang="zh-TW" sz="2800" b="1" dirty="0">
                <a:latin typeface="Times New Roman" panose="02020603050405020304" pitchFamily="18" charset="0"/>
                <a:cs typeface="Times New Roman" panose="02020603050405020304" pitchFamily="18" charset="0"/>
              </a:rPr>
              <a:t>有非法提運、遺失、遭竊或其他原因致貨物短少</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由</a:t>
            </a:r>
            <a:r>
              <a:rPr lang="zh-TW" altLang="zh-TW" sz="2800" b="1" dirty="0">
                <a:latin typeface="Times New Roman" panose="02020603050405020304" pitchFamily="18" charset="0"/>
                <a:cs typeface="Times New Roman" panose="02020603050405020304" pitchFamily="18" charset="0"/>
              </a:rPr>
              <a:t>業者負責補繳短少之進口稅</a:t>
            </a:r>
            <a:r>
              <a:rPr lang="zh-TW" altLang="zh-TW" sz="2800" b="1" dirty="0" smtClean="0">
                <a:latin typeface="Times New Roman" panose="02020603050405020304" pitchFamily="18" charset="0"/>
                <a:cs typeface="Times New Roman" panose="02020603050405020304" pitchFamily="18" charset="0"/>
              </a:rPr>
              <a:t>費</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補繳短少之進口稅</a:t>
            </a:r>
            <a:r>
              <a:rPr lang="zh-TW" altLang="zh-TW" sz="2800" b="1" dirty="0" smtClean="0">
                <a:latin typeface="Times New Roman" panose="02020603050405020304" pitchFamily="18" charset="0"/>
                <a:cs typeface="Times New Roman" panose="02020603050405020304" pitchFamily="18" charset="0"/>
              </a:rPr>
              <a:t>費</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zh-TW" altLang="zh-TW" sz="2800" b="1" dirty="0">
                <a:latin typeface="Times New Roman" panose="02020603050405020304" pitchFamily="18" charset="0"/>
                <a:cs typeface="Times New Roman" panose="02020603050405020304" pitchFamily="18" charset="0"/>
              </a:rPr>
              <a:t>關稅法第</a:t>
            </a:r>
            <a:r>
              <a:rPr lang="en-US" altLang="zh-TW" sz="2800" b="1" dirty="0">
                <a:latin typeface="Times New Roman" panose="02020603050405020304" pitchFamily="18" charset="0"/>
                <a:cs typeface="Times New Roman" panose="02020603050405020304" pitchFamily="18" charset="0"/>
              </a:rPr>
              <a:t>7</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運輸</a:t>
            </a:r>
            <a:r>
              <a:rPr lang="zh-TW" altLang="zh-TW" sz="2800" b="1" dirty="0">
                <a:latin typeface="Times New Roman" panose="02020603050405020304" pitchFamily="18" charset="0"/>
                <a:cs typeface="Times New Roman" panose="02020603050405020304" pitchFamily="18" charset="0"/>
              </a:rPr>
              <a:t>工具載運之未稅貨物、保稅運貨工具載運之貨物及貨棧、貨櫃集散站、保稅倉庫、物流中心、免稅商店儲存之</a:t>
            </a:r>
            <a:r>
              <a:rPr lang="zh-TW" altLang="zh-TW" sz="2800" b="1" dirty="0" smtClean="0">
                <a:latin typeface="Times New Roman" panose="02020603050405020304" pitchFamily="18" charset="0"/>
                <a:cs typeface="Times New Roman" panose="02020603050405020304" pitchFamily="18" charset="0"/>
              </a:rPr>
              <a:t>貨物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如</a:t>
            </a:r>
            <a:r>
              <a:rPr lang="zh-TW" altLang="zh-TW" sz="2800" b="1" dirty="0">
                <a:latin typeface="Times New Roman" panose="02020603050405020304" pitchFamily="18" charset="0"/>
                <a:cs typeface="Times New Roman" panose="02020603050405020304" pitchFamily="18" charset="0"/>
              </a:rPr>
              <a:t>有非法提運、遺失、遭竊或其他原因致貨物短少</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由</a:t>
            </a:r>
            <a:r>
              <a:rPr lang="zh-TW" altLang="zh-TW" sz="2800" b="1" dirty="0">
                <a:latin typeface="Times New Roman" panose="02020603050405020304" pitchFamily="18" charset="0"/>
                <a:cs typeface="Times New Roman" panose="02020603050405020304" pitchFamily="18" charset="0"/>
              </a:rPr>
              <a:t>業者負責補繳短少之進口稅</a:t>
            </a:r>
            <a:r>
              <a:rPr lang="zh-TW" altLang="zh-TW" sz="2800" b="1" dirty="0" smtClean="0">
                <a:latin typeface="Times New Roman" panose="02020603050405020304" pitchFamily="18" charset="0"/>
                <a:cs typeface="Times New Roman" panose="02020603050405020304" pitchFamily="18" charset="0"/>
              </a:rPr>
              <a:t>費</a:t>
            </a:r>
            <a:r>
              <a:rPr lang="en-US" altLang="zh-TW" sz="2800" b="1" dirty="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49728045"/>
      </p:ext>
    </p:extLst>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事後稽核</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485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依據關稅法第</a:t>
            </a:r>
            <a:r>
              <a:rPr lang="en-US" altLang="zh-TW" sz="3200" b="1" dirty="0">
                <a:latin typeface="Times New Roman" panose="02020603050405020304" pitchFamily="18" charset="0"/>
                <a:cs typeface="Times New Roman" panose="02020603050405020304" pitchFamily="18" charset="0"/>
              </a:rPr>
              <a:t>13</a:t>
            </a:r>
            <a:r>
              <a:rPr lang="zh-TW" altLang="zh-TW" sz="3200" b="1" dirty="0">
                <a:latin typeface="Times New Roman" panose="02020603050405020304" pitchFamily="18" charset="0"/>
                <a:cs typeface="Times New Roman" panose="02020603050405020304" pitchFamily="18" charset="0"/>
              </a:rPr>
              <a:t>條之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海關</a:t>
            </a:r>
            <a:r>
              <a:rPr lang="zh-TW" altLang="zh-TW" sz="3200" b="1" dirty="0">
                <a:latin typeface="Times New Roman" panose="02020603050405020304" pitchFamily="18" charset="0"/>
                <a:cs typeface="Times New Roman" panose="02020603050405020304" pitchFamily="18" charset="0"/>
              </a:rPr>
              <a:t>於進出口貨物放行之翌日起六個月內通知實施事後稽核</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得</a:t>
            </a:r>
            <a:r>
              <a:rPr lang="zh-TW" altLang="zh-TW" sz="3200" b="1" dirty="0">
                <a:latin typeface="Times New Roman" panose="02020603050405020304" pitchFamily="18" charset="0"/>
                <a:cs typeface="Times New Roman" panose="02020603050405020304" pitchFamily="18" charset="0"/>
              </a:rPr>
              <a:t>於進出口貨物放行之翌日起二</a:t>
            </a:r>
            <a:r>
              <a:rPr lang="zh-TW" altLang="zh-TW" sz="3200" b="1" dirty="0" smtClean="0">
                <a:latin typeface="Times New Roman" panose="02020603050405020304" pitchFamily="18" charset="0"/>
                <a:cs typeface="Times New Roman" panose="02020603050405020304" pitchFamily="18" charset="0"/>
              </a:rPr>
              <a:t>年內</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對</a:t>
            </a:r>
            <a:r>
              <a:rPr lang="zh-TW" altLang="zh-TW" sz="3200" b="1" dirty="0">
                <a:latin typeface="Times New Roman" panose="02020603050405020304" pitchFamily="18" charset="0"/>
                <a:cs typeface="Times New Roman" panose="02020603050405020304" pitchFamily="18" charset="0"/>
              </a:rPr>
              <a:t>納稅義務人、貨物輸出人或其關係人實施</a:t>
            </a:r>
            <a:r>
              <a:rPr lang="zh-TW" altLang="zh-TW" sz="3200" b="1" dirty="0" smtClean="0">
                <a:latin typeface="Times New Roman" panose="02020603050405020304" pitchFamily="18" charset="0"/>
                <a:cs typeface="Times New Roman" panose="02020603050405020304" pitchFamily="18" charset="0"/>
              </a:rPr>
              <a:t>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依</a:t>
            </a:r>
            <a:r>
              <a:rPr lang="zh-TW" altLang="zh-TW" sz="3200" b="1" dirty="0">
                <a:latin typeface="Times New Roman" panose="02020603050405020304" pitchFamily="18" charset="0"/>
                <a:cs typeface="Times New Roman" panose="02020603050405020304" pitchFamily="18" charset="0"/>
              </a:rPr>
              <a:t>事後稽核</a:t>
            </a:r>
            <a:r>
              <a:rPr lang="zh-TW" altLang="zh-TW" sz="3200" b="1" dirty="0" smtClean="0">
                <a:latin typeface="Times New Roman" panose="02020603050405020304" pitchFamily="18" charset="0"/>
                <a:cs typeface="Times New Roman" panose="02020603050405020304" pitchFamily="18" charset="0"/>
              </a:rPr>
              <a:t>結果</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如</a:t>
            </a:r>
            <a:r>
              <a:rPr lang="zh-TW" altLang="zh-TW" sz="3200" b="1" dirty="0">
                <a:latin typeface="Times New Roman" panose="02020603050405020304" pitchFamily="18" charset="0"/>
                <a:cs typeface="Times New Roman" panose="02020603050405020304" pitchFamily="18" charset="0"/>
              </a:rPr>
              <a:t>有應退、應補稅款</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自貨物放行之翌日起三年內為</a:t>
            </a:r>
            <a:r>
              <a:rPr lang="zh-TW" altLang="zh-TW" sz="3200" b="1" dirty="0" smtClean="0">
                <a:latin typeface="Times New Roman" panose="02020603050405020304" pitchFamily="18" charset="0"/>
                <a:cs typeface="Times New Roman" panose="02020603050405020304" pitchFamily="18" charset="0"/>
              </a:rPr>
              <a:t>之</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9734433"/>
      </p:ext>
    </p:extLst>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003300"/>
                </a:solidFill>
              </a:rPr>
              <a:t>報關及</a:t>
            </a:r>
            <a:r>
              <a:rPr lang="zh-TW" altLang="zh-TW" sz="4000" b="1" dirty="0" smtClean="0">
                <a:solidFill>
                  <a:srgbClr val="003300"/>
                </a:solidFill>
              </a:rPr>
              <a:t>查驗</a:t>
            </a:r>
            <a:r>
              <a:rPr lang="en-US" altLang="zh-TW" sz="4000" b="1" dirty="0" smtClean="0">
                <a:solidFill>
                  <a:srgbClr val="003300"/>
                </a:solidFill>
              </a:rPr>
              <a:t>-</a:t>
            </a:r>
            <a:r>
              <a:rPr lang="zh-TW" altLang="zh-TW" sz="4000" b="1" dirty="0">
                <a:solidFill>
                  <a:srgbClr val="003300"/>
                </a:solidFill>
              </a:rPr>
              <a:t>申報期限</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486</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依據關稅法第</a:t>
            </a:r>
            <a:r>
              <a:rPr lang="en-US" altLang="zh-TW" sz="3200" b="1" dirty="0">
                <a:latin typeface="Times New Roman" panose="02020603050405020304" pitchFamily="18" charset="0"/>
                <a:cs typeface="Times New Roman" panose="02020603050405020304" pitchFamily="18" charset="0"/>
              </a:rPr>
              <a:t>16</a:t>
            </a:r>
            <a:r>
              <a:rPr lang="zh-TW" altLang="zh-TW" sz="3200" b="1" dirty="0">
                <a:latin typeface="Times New Roman" panose="02020603050405020304" pitchFamily="18" charset="0"/>
                <a:cs typeface="Times New Roman" panose="02020603050405020304" pitchFamily="18" charset="0"/>
              </a:rPr>
              <a:t>條之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進口</a:t>
            </a:r>
            <a:r>
              <a:rPr lang="zh-TW" altLang="zh-TW" sz="3200" b="1" dirty="0">
                <a:latin typeface="Times New Roman" panose="02020603050405020304" pitchFamily="18" charset="0"/>
                <a:cs typeface="Times New Roman" panose="02020603050405020304" pitchFamily="18" charset="0"/>
              </a:rPr>
              <a:t>貨物之</a:t>
            </a:r>
            <a:r>
              <a:rPr lang="zh-TW" altLang="zh-TW" sz="3200" b="1" dirty="0" smtClean="0">
                <a:latin typeface="Times New Roman" panose="02020603050405020304" pitchFamily="18" charset="0"/>
                <a:cs typeface="Times New Roman" panose="02020603050405020304" pitchFamily="18" charset="0"/>
              </a:rPr>
              <a:t>申報</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由</a:t>
            </a:r>
            <a:r>
              <a:rPr lang="zh-TW" altLang="zh-TW" sz="3200" b="1" dirty="0">
                <a:latin typeface="Times New Roman" panose="02020603050405020304" pitchFamily="18" charset="0"/>
                <a:cs typeface="Times New Roman" panose="02020603050405020304" pitchFamily="18" charset="0"/>
              </a:rPr>
              <a:t>納稅義務人自裝載貨物之運輸工具進口日之翌日起十五日</a:t>
            </a:r>
            <a:r>
              <a:rPr lang="zh-TW" altLang="zh-TW" sz="3200" b="1" dirty="0" smtClean="0">
                <a:latin typeface="Times New Roman" panose="02020603050405020304" pitchFamily="18" charset="0"/>
                <a:cs typeface="Times New Roman" panose="02020603050405020304" pitchFamily="18" charset="0"/>
              </a:rPr>
              <a:t>內</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向</a:t>
            </a:r>
            <a:r>
              <a:rPr lang="zh-TW" altLang="zh-TW" sz="3200" b="1" dirty="0">
                <a:latin typeface="Times New Roman" panose="02020603050405020304" pitchFamily="18" charset="0"/>
                <a:cs typeface="Times New Roman" panose="02020603050405020304" pitchFamily="18" charset="0"/>
              </a:rPr>
              <a:t>海關</a:t>
            </a:r>
            <a:r>
              <a:rPr lang="zh-TW" altLang="zh-TW" sz="3200" b="1" dirty="0" smtClean="0">
                <a:latin typeface="Times New Roman" panose="02020603050405020304" pitchFamily="18" charset="0"/>
                <a:cs typeface="Times New Roman" panose="02020603050405020304" pitchFamily="18" charset="0"/>
              </a:rPr>
              <a:t>辦理</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另</a:t>
            </a:r>
            <a:r>
              <a:rPr lang="zh-TW" altLang="zh-TW" sz="3200" b="1" dirty="0">
                <a:latin typeface="Times New Roman" panose="02020603050405020304" pitchFamily="18" charset="0"/>
                <a:cs typeface="Times New Roman" panose="02020603050405020304" pitchFamily="18" charset="0"/>
              </a:rPr>
              <a:t>海運者可在船舶抵埠前五日</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全貨櫃輪為七日</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內預報</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船公司倉單應先預報</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95874025"/>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報關文件</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487</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t>進口</a:t>
            </a:r>
            <a:r>
              <a:rPr lang="zh-TW" altLang="zh-TW" sz="2800" b="1" dirty="0" smtClean="0"/>
              <a:t>報關</a:t>
            </a:r>
            <a:r>
              <a:rPr lang="en-US" altLang="zh-TW" sz="2800" b="1" dirty="0" smtClean="0"/>
              <a:t>:</a:t>
            </a:r>
            <a:r>
              <a:rPr lang="zh-TW" altLang="zh-TW" sz="2800" b="1" dirty="0" smtClean="0"/>
              <a:t>進口</a:t>
            </a:r>
            <a:r>
              <a:rPr lang="zh-TW" altLang="zh-TW" sz="2800" b="1" dirty="0"/>
              <a:t>報關</a:t>
            </a:r>
            <a:r>
              <a:rPr lang="zh-TW" altLang="zh-TW" sz="2800" b="1" dirty="0" smtClean="0"/>
              <a:t>時</a:t>
            </a:r>
            <a:r>
              <a:rPr lang="en-US" altLang="zh-TW" sz="2800" b="1" dirty="0" smtClean="0"/>
              <a:t>,</a:t>
            </a:r>
            <a:r>
              <a:rPr lang="zh-TW" altLang="zh-TW" sz="2800" b="1" dirty="0" smtClean="0"/>
              <a:t>應</a:t>
            </a:r>
            <a:r>
              <a:rPr lang="zh-TW" altLang="zh-TW" sz="2800" b="1" dirty="0"/>
              <a:t>填送貨物進口</a:t>
            </a:r>
            <a:r>
              <a:rPr lang="zh-TW" altLang="zh-TW" sz="2800" b="1" dirty="0" smtClean="0"/>
              <a:t>報單</a:t>
            </a:r>
            <a:r>
              <a:rPr lang="en-US" altLang="zh-TW" sz="2800" b="1" dirty="0" smtClean="0"/>
              <a:t>,</a:t>
            </a:r>
            <a:r>
              <a:rPr lang="zh-TW" altLang="zh-TW" sz="2800" b="1" dirty="0" smtClean="0"/>
              <a:t>並</a:t>
            </a:r>
            <a:r>
              <a:rPr lang="zh-TW" altLang="zh-TW" sz="2800" b="1" dirty="0"/>
              <a:t>檢附提貨單、發票、裝箱單及其他進口必須具備之有關</a:t>
            </a:r>
            <a:r>
              <a:rPr lang="zh-TW" altLang="zh-TW" sz="2800" b="1" dirty="0" smtClean="0"/>
              <a:t>文件</a:t>
            </a:r>
            <a:r>
              <a:rPr lang="en-US" altLang="zh-TW" sz="2800" b="1" dirty="0" smtClean="0"/>
              <a:t>.</a:t>
            </a:r>
          </a:p>
          <a:p>
            <a:r>
              <a:rPr lang="zh-TW" altLang="zh-TW" sz="2800" b="1" dirty="0"/>
              <a:t>出口</a:t>
            </a:r>
            <a:r>
              <a:rPr lang="zh-TW" altLang="zh-TW" sz="2800" b="1" dirty="0" smtClean="0"/>
              <a:t>報關</a:t>
            </a:r>
            <a:r>
              <a:rPr lang="en-US" altLang="zh-TW" sz="2800" b="1" dirty="0" smtClean="0"/>
              <a:t>:</a:t>
            </a:r>
            <a:r>
              <a:rPr lang="zh-TW" altLang="zh-TW" sz="2800" b="1" dirty="0" smtClean="0"/>
              <a:t>出口</a:t>
            </a:r>
            <a:r>
              <a:rPr lang="zh-TW" altLang="zh-TW" sz="2800" b="1" dirty="0"/>
              <a:t>報關</a:t>
            </a:r>
            <a:r>
              <a:rPr lang="zh-TW" altLang="zh-TW" sz="2800" b="1" dirty="0" smtClean="0"/>
              <a:t>時</a:t>
            </a:r>
            <a:r>
              <a:rPr lang="en-US" altLang="zh-TW" sz="2800" b="1" dirty="0" smtClean="0"/>
              <a:t>,</a:t>
            </a:r>
            <a:r>
              <a:rPr lang="zh-TW" altLang="zh-TW" sz="2800" b="1" dirty="0" smtClean="0"/>
              <a:t>應</a:t>
            </a:r>
            <a:r>
              <a:rPr lang="zh-TW" altLang="zh-TW" sz="2800" b="1" dirty="0"/>
              <a:t>填送貨物出口</a:t>
            </a:r>
            <a:r>
              <a:rPr lang="zh-TW" altLang="zh-TW" sz="2800" b="1" dirty="0" smtClean="0"/>
              <a:t>報單</a:t>
            </a:r>
            <a:r>
              <a:rPr lang="en-US" altLang="zh-TW" sz="2800" b="1" dirty="0" smtClean="0"/>
              <a:t>,</a:t>
            </a:r>
            <a:r>
              <a:rPr lang="zh-TW" altLang="zh-TW" sz="2800" b="1" dirty="0" smtClean="0"/>
              <a:t>並</a:t>
            </a:r>
            <a:r>
              <a:rPr lang="zh-TW" altLang="zh-TW" sz="2800" b="1" dirty="0"/>
              <a:t>檢附裝貨單或託運單、裝箱單及依規定必須繳驗之輸出許可證及其他有關</a:t>
            </a:r>
            <a:r>
              <a:rPr lang="zh-TW" altLang="zh-TW" sz="2800" b="1" dirty="0" smtClean="0"/>
              <a:t>文件</a:t>
            </a:r>
            <a:r>
              <a:rPr lang="en-US" altLang="zh-TW" sz="2800" b="1" dirty="0" smtClean="0"/>
              <a:t>.</a:t>
            </a:r>
          </a:p>
          <a:p>
            <a:r>
              <a:rPr lang="zh-TW" altLang="zh-TW" sz="2800" b="1" dirty="0"/>
              <a:t>文件之補</a:t>
            </a:r>
            <a:r>
              <a:rPr lang="zh-TW" altLang="zh-TW" sz="2800" b="1" dirty="0" smtClean="0"/>
              <a:t>附</a:t>
            </a:r>
            <a:r>
              <a:rPr lang="en-US" altLang="zh-TW" sz="2800" b="1" dirty="0" smtClean="0"/>
              <a:t>:</a:t>
            </a:r>
            <a:r>
              <a:rPr lang="zh-TW" altLang="zh-TW" sz="2800" b="1" dirty="0" smtClean="0"/>
              <a:t>前二</a:t>
            </a:r>
            <a:r>
              <a:rPr lang="zh-TW" altLang="zh-TW" sz="2800" b="1" dirty="0"/>
              <a:t>項之裝箱單及其他依規定必須繳驗之輸出入許可證及其他有關</a:t>
            </a:r>
            <a:r>
              <a:rPr lang="zh-TW" altLang="zh-TW" sz="2800" b="1" dirty="0" smtClean="0"/>
              <a:t>文件</a:t>
            </a:r>
            <a:r>
              <a:rPr lang="en-US" altLang="zh-TW" sz="2800" b="1" dirty="0" smtClean="0"/>
              <a:t>,</a:t>
            </a:r>
            <a:r>
              <a:rPr lang="zh-TW" altLang="zh-TW" sz="2800" b="1" dirty="0" smtClean="0"/>
              <a:t>得</a:t>
            </a:r>
            <a:r>
              <a:rPr lang="zh-TW" altLang="zh-TW" sz="2800" b="1" dirty="0"/>
              <a:t>於海關放行前補附</a:t>
            </a:r>
            <a:r>
              <a:rPr lang="zh-TW" altLang="zh-TW" sz="2800" b="1" dirty="0" smtClean="0"/>
              <a:t>之</a:t>
            </a:r>
            <a:r>
              <a:rPr lang="en-US" altLang="zh-TW" sz="2800" b="1" dirty="0" smtClean="0"/>
              <a:t>.</a:t>
            </a:r>
            <a:endParaRPr lang="zh-TW" altLang="en-US" sz="2800" b="1" dirty="0"/>
          </a:p>
        </p:txBody>
      </p:sp>
      <p:sp>
        <p:nvSpPr>
          <p:cNvPr id="5" name="向右箭號 4"/>
          <p:cNvSpPr/>
          <p:nvPr/>
        </p:nvSpPr>
        <p:spPr>
          <a:xfrm>
            <a:off x="2771800" y="5157192"/>
            <a:ext cx="648072"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530783079"/>
      </p:ext>
    </p:extLst>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報關文件</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488</a:t>
            </a:fld>
            <a:endParaRPr lang="zh-TW" altLang="en-US"/>
          </a:p>
        </p:txBody>
      </p:sp>
      <p:sp>
        <p:nvSpPr>
          <p:cNvPr id="4" name="內容版面配置區 3"/>
          <p:cNvSpPr>
            <a:spLocks noGrp="1"/>
          </p:cNvSpPr>
          <p:nvPr>
            <p:ph sz="quarter" idx="1"/>
          </p:nvPr>
        </p:nvSpPr>
        <p:spPr>
          <a:xfrm>
            <a:off x="107504" y="1219200"/>
            <a:ext cx="8784976" cy="4937760"/>
          </a:xfrm>
        </p:spPr>
        <p:txBody>
          <a:bodyPr>
            <a:noAutofit/>
          </a:bodyPr>
          <a:lstStyle/>
          <a:p>
            <a:r>
              <a:rPr lang="zh-TW" altLang="zh-TW" sz="2800" b="1" dirty="0"/>
              <a:t>文件之</a:t>
            </a:r>
            <a:r>
              <a:rPr lang="zh-TW" altLang="zh-TW" sz="2800" b="1" dirty="0" smtClean="0"/>
              <a:t>更正</a:t>
            </a:r>
            <a:r>
              <a:rPr lang="en-US" altLang="zh-TW" sz="2800" b="1" dirty="0" smtClean="0"/>
              <a:t>:</a:t>
            </a:r>
            <a:r>
              <a:rPr lang="zh-TW" altLang="zh-TW" sz="2800" b="1" dirty="0" smtClean="0"/>
              <a:t>第一</a:t>
            </a:r>
            <a:r>
              <a:rPr lang="zh-TW" altLang="zh-TW" sz="2800" b="1" dirty="0"/>
              <a:t>項及第二項之</a:t>
            </a:r>
            <a:r>
              <a:rPr lang="zh-TW" altLang="zh-TW" sz="2800" b="1" dirty="0" smtClean="0"/>
              <a:t>報單</a:t>
            </a:r>
            <a:r>
              <a:rPr lang="en-US" altLang="zh-TW" sz="2800" b="1" dirty="0" smtClean="0"/>
              <a:t>,</a:t>
            </a:r>
            <a:r>
              <a:rPr lang="zh-TW" altLang="zh-TW" sz="2800" b="1" dirty="0" smtClean="0"/>
              <a:t>於</a:t>
            </a:r>
            <a:r>
              <a:rPr lang="zh-TW" altLang="zh-TW" sz="2800" b="1" dirty="0"/>
              <a:t>貨物放行</a:t>
            </a:r>
            <a:r>
              <a:rPr lang="zh-TW" altLang="zh-TW" sz="2800" b="1" dirty="0" smtClean="0"/>
              <a:t>前</a:t>
            </a:r>
            <a:r>
              <a:rPr lang="en-US" altLang="zh-TW" sz="2800" b="1" dirty="0" smtClean="0"/>
              <a:t>,</a:t>
            </a:r>
            <a:r>
              <a:rPr lang="zh-TW" altLang="zh-TW" sz="2800" b="1" dirty="0" smtClean="0"/>
              <a:t>納稅</a:t>
            </a:r>
            <a:r>
              <a:rPr lang="zh-TW" altLang="zh-TW" sz="2800" b="1" dirty="0"/>
              <a:t>義務人或貨物輸出人得向海關申請</a:t>
            </a:r>
            <a:r>
              <a:rPr lang="zh-TW" altLang="zh-TW" sz="2800" b="1" dirty="0" smtClean="0"/>
              <a:t>更正</a:t>
            </a:r>
            <a:r>
              <a:rPr lang="en-US" altLang="zh-TW" sz="2800" b="1" dirty="0" smtClean="0"/>
              <a:t>.</a:t>
            </a:r>
            <a:r>
              <a:rPr lang="zh-TW" altLang="zh-TW" sz="2800" b="1" dirty="0" smtClean="0"/>
              <a:t>其</a:t>
            </a:r>
            <a:r>
              <a:rPr lang="zh-TW" altLang="zh-TW" sz="2800" b="1" dirty="0"/>
              <a:t>更正事項違反本法或海關緝私條例規定</a:t>
            </a:r>
            <a:r>
              <a:rPr lang="zh-TW" altLang="zh-TW" sz="2800" b="1" dirty="0" smtClean="0"/>
              <a:t>者</a:t>
            </a:r>
            <a:r>
              <a:rPr lang="en-US" altLang="zh-TW" sz="2800" b="1" dirty="0" smtClean="0"/>
              <a:t>,</a:t>
            </a:r>
            <a:r>
              <a:rPr lang="zh-TW" altLang="zh-TW" sz="2800" b="1" dirty="0" smtClean="0"/>
              <a:t>應</a:t>
            </a:r>
            <a:r>
              <a:rPr lang="zh-TW" altLang="zh-TW" sz="2800" b="1" dirty="0"/>
              <a:t>於海關核定應審文件、應驗貨物、發現不符或接獲走私密報前為</a:t>
            </a:r>
            <a:r>
              <a:rPr lang="zh-TW" altLang="zh-TW" sz="2800" b="1" dirty="0" smtClean="0"/>
              <a:t>之</a:t>
            </a:r>
            <a:r>
              <a:rPr lang="en-US" altLang="zh-TW" sz="2800" b="1" dirty="0" smtClean="0"/>
              <a:t>.</a:t>
            </a:r>
          </a:p>
          <a:p>
            <a:r>
              <a:rPr lang="zh-TW" altLang="zh-TW" sz="2800" b="1" dirty="0"/>
              <a:t>納稅義務人或貨物輸出人於貨物放行後申請更正</a:t>
            </a:r>
            <a:r>
              <a:rPr lang="zh-TW" altLang="zh-TW" sz="2800" b="1" dirty="0" smtClean="0"/>
              <a:t>者</a:t>
            </a:r>
            <a:r>
              <a:rPr lang="en-US" altLang="zh-TW" sz="2800" b="1" dirty="0" smtClean="0"/>
              <a:t>,</a:t>
            </a:r>
            <a:r>
              <a:rPr lang="zh-TW" altLang="zh-TW" sz="2800" b="1" dirty="0" smtClean="0"/>
              <a:t>其</a:t>
            </a:r>
            <a:r>
              <a:rPr lang="zh-TW" altLang="zh-TW" sz="2800" b="1" dirty="0"/>
              <a:t>更正事項違反本法或海關緝私條例規定</a:t>
            </a:r>
            <a:r>
              <a:rPr lang="zh-TW" altLang="zh-TW" sz="2800" b="1" dirty="0" smtClean="0"/>
              <a:t>者</a:t>
            </a:r>
            <a:r>
              <a:rPr lang="en-US" altLang="zh-TW" sz="2800" b="1" dirty="0" smtClean="0"/>
              <a:t>,</a:t>
            </a:r>
            <a:r>
              <a:rPr lang="zh-TW" altLang="zh-TW" sz="2800" b="1" dirty="0" smtClean="0"/>
              <a:t>應</a:t>
            </a:r>
            <a:r>
              <a:rPr lang="zh-TW" altLang="zh-TW" sz="2800" b="1" dirty="0"/>
              <a:t>於海關發現不符、接獲走私密報或通知事後稽核前為</a:t>
            </a:r>
            <a:r>
              <a:rPr lang="zh-TW" altLang="zh-TW" sz="2800" b="1" dirty="0" smtClean="0"/>
              <a:t>之</a:t>
            </a:r>
            <a:r>
              <a:rPr lang="en-US" altLang="zh-TW" sz="2800" b="1" dirty="0" smtClean="0"/>
              <a:t>.</a:t>
            </a:r>
          </a:p>
          <a:p>
            <a:r>
              <a:rPr lang="zh-TW" altLang="zh-TW" sz="2800" b="1" dirty="0"/>
              <a:t>前二項得申請更正之項目、期限、審核之依據、應檢附之證明文件及其他應遵行事項之</a:t>
            </a:r>
            <a:r>
              <a:rPr lang="zh-TW" altLang="zh-TW" sz="2800" b="1" dirty="0" smtClean="0"/>
              <a:t>辦法</a:t>
            </a:r>
            <a:r>
              <a:rPr lang="en-US" altLang="zh-TW" sz="2800" b="1" dirty="0" smtClean="0"/>
              <a:t>,</a:t>
            </a:r>
            <a:r>
              <a:rPr lang="zh-TW" altLang="zh-TW" sz="2800" b="1" dirty="0" smtClean="0"/>
              <a:t>由</a:t>
            </a:r>
            <a:r>
              <a:rPr lang="zh-TW" altLang="zh-TW" sz="2800" b="1" dirty="0"/>
              <a:t>財政部定</a:t>
            </a:r>
            <a:r>
              <a:rPr lang="zh-TW" altLang="zh-TW" sz="2800" b="1" dirty="0" smtClean="0"/>
              <a:t>之</a:t>
            </a:r>
            <a:r>
              <a:rPr lang="en-US" altLang="zh-TW" sz="2800" b="1" dirty="0" smtClean="0"/>
              <a:t>.</a:t>
            </a:r>
            <a:endParaRPr lang="zh-TW" altLang="en-US" sz="2800" b="1" dirty="0"/>
          </a:p>
        </p:txBody>
      </p:sp>
    </p:spTree>
    <p:extLst>
      <p:ext uri="{BB962C8B-B14F-4D97-AF65-F5344CB8AC3E}">
        <p14:creationId xmlns:p14="http://schemas.microsoft.com/office/powerpoint/2010/main" xmlns="" val="1921771614"/>
      </p:ext>
    </p:extLst>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828328"/>
          </a:xfrm>
        </p:spPr>
        <p:txBody>
          <a:bodyPr>
            <a:normAutofit/>
          </a:bodyPr>
          <a:lstStyle/>
          <a:p>
            <a:pPr algn="ctr"/>
            <a:r>
              <a:rPr lang="zh-TW" altLang="zh-TW" sz="4000" b="1" dirty="0"/>
              <a:t>先行徵稅驗放</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489</a:t>
            </a:fld>
            <a:endParaRPr lang="zh-TW" altLang="en-US"/>
          </a:p>
        </p:txBody>
      </p:sp>
      <p:sp>
        <p:nvSpPr>
          <p:cNvPr id="4" name="內容版面配置區 3"/>
          <p:cNvSpPr>
            <a:spLocks noGrp="1"/>
          </p:cNvSpPr>
          <p:nvPr>
            <p:ph sz="quarter" idx="1"/>
          </p:nvPr>
        </p:nvSpPr>
        <p:spPr>
          <a:xfrm>
            <a:off x="0" y="1196752"/>
            <a:ext cx="8964488" cy="5654600"/>
          </a:xfrm>
        </p:spPr>
        <p:txBody>
          <a:bodyPr>
            <a:noAutofit/>
          </a:bodyPr>
          <a:lstStyle/>
          <a:p>
            <a:pPr lvl="0"/>
            <a:r>
              <a:rPr lang="zh-TW" altLang="zh-TW" sz="2800" b="1" dirty="0">
                <a:solidFill>
                  <a:srgbClr val="FF0000"/>
                </a:solidFill>
              </a:rPr>
              <a:t>可辦理先行徵稅驗</a:t>
            </a:r>
            <a:r>
              <a:rPr lang="zh-TW" altLang="zh-TW" sz="2800" b="1" dirty="0" smtClean="0">
                <a:solidFill>
                  <a:srgbClr val="FF0000"/>
                </a:solidFill>
              </a:rPr>
              <a:t>放</a:t>
            </a:r>
            <a:r>
              <a:rPr lang="en-US" altLang="zh-TW" sz="2800" b="1" dirty="0" smtClean="0"/>
              <a:t>:</a:t>
            </a:r>
            <a:r>
              <a:rPr lang="zh-TW" altLang="zh-TW" sz="2800" b="1" dirty="0" smtClean="0"/>
              <a:t>為</a:t>
            </a:r>
            <a:r>
              <a:rPr lang="zh-TW" altLang="zh-TW" sz="2800" b="1" dirty="0"/>
              <a:t>加速進口貨物通</a:t>
            </a:r>
            <a:r>
              <a:rPr lang="zh-TW" altLang="zh-TW" sz="2800" b="1" dirty="0" smtClean="0"/>
              <a:t>關</a:t>
            </a:r>
            <a:r>
              <a:rPr lang="en-US" altLang="zh-TW" sz="2800" b="1" dirty="0" smtClean="0"/>
              <a:t>,</a:t>
            </a:r>
            <a:r>
              <a:rPr lang="zh-TW" altLang="zh-TW" sz="2800" b="1" dirty="0" smtClean="0"/>
              <a:t>海關</a:t>
            </a:r>
            <a:r>
              <a:rPr lang="zh-TW" altLang="zh-TW" sz="2800" b="1" dirty="0"/>
              <a:t>得按納稅義務人應申報之</a:t>
            </a:r>
            <a:r>
              <a:rPr lang="zh-TW" altLang="zh-TW" sz="2800" b="1" dirty="0" smtClean="0"/>
              <a:t>事項</a:t>
            </a:r>
            <a:r>
              <a:rPr lang="en-US" altLang="zh-TW" sz="2800" b="1" dirty="0" smtClean="0"/>
              <a:t>,</a:t>
            </a:r>
            <a:r>
              <a:rPr lang="zh-TW" altLang="zh-TW" sz="2800" b="1" dirty="0" smtClean="0"/>
              <a:t>先行</a:t>
            </a:r>
            <a:r>
              <a:rPr lang="zh-TW" altLang="zh-TW" sz="2800" b="1" dirty="0"/>
              <a:t>徵稅驗</a:t>
            </a:r>
            <a:r>
              <a:rPr lang="zh-TW" altLang="zh-TW" sz="2800" b="1" dirty="0" smtClean="0"/>
              <a:t>放</a:t>
            </a:r>
            <a:r>
              <a:rPr lang="en-US" altLang="zh-TW" sz="2800" b="1" dirty="0" smtClean="0"/>
              <a:t>,</a:t>
            </a:r>
            <a:r>
              <a:rPr lang="zh-TW" altLang="zh-TW" sz="2800" b="1" dirty="0" smtClean="0"/>
              <a:t>事後</a:t>
            </a:r>
            <a:r>
              <a:rPr lang="zh-TW" altLang="zh-TW" sz="2800" b="1" dirty="0"/>
              <a:t>再加</a:t>
            </a:r>
            <a:r>
              <a:rPr lang="zh-TW" altLang="zh-TW" sz="2800" b="1" dirty="0" smtClean="0"/>
              <a:t>審查</a:t>
            </a:r>
            <a:r>
              <a:rPr lang="en-US" altLang="zh-TW" sz="2800" b="1" dirty="0" smtClean="0"/>
              <a:t>;</a:t>
            </a:r>
            <a:r>
              <a:rPr lang="zh-TW" altLang="zh-TW" sz="2800" b="1" dirty="0" smtClean="0"/>
              <a:t>該</a:t>
            </a:r>
            <a:r>
              <a:rPr lang="zh-TW" altLang="zh-TW" sz="2800" b="1" dirty="0"/>
              <a:t>進口貨物除其納稅義務人或關係人業經海關通知依第十三條規定實施事後稽核者</a:t>
            </a:r>
            <a:r>
              <a:rPr lang="zh-TW" altLang="zh-TW" sz="2800" b="1" dirty="0" smtClean="0"/>
              <a:t>外</a:t>
            </a:r>
            <a:r>
              <a:rPr lang="en-US" altLang="zh-TW" sz="2800" b="1" dirty="0" smtClean="0"/>
              <a:t>,</a:t>
            </a:r>
            <a:r>
              <a:rPr lang="zh-TW" altLang="zh-TW" sz="2800" b="1" dirty="0" smtClean="0"/>
              <a:t>如</a:t>
            </a:r>
            <a:r>
              <a:rPr lang="zh-TW" altLang="zh-TW" sz="2800" b="1" dirty="0"/>
              <a:t>有應退、應補稅款</a:t>
            </a:r>
            <a:r>
              <a:rPr lang="zh-TW" altLang="zh-TW" sz="2800" b="1" dirty="0" smtClean="0"/>
              <a:t>者</a:t>
            </a:r>
            <a:r>
              <a:rPr lang="en-US" altLang="zh-TW" sz="2800" b="1" dirty="0" smtClean="0"/>
              <a:t>,</a:t>
            </a:r>
            <a:r>
              <a:rPr lang="zh-TW" altLang="zh-TW" sz="2800" b="1" dirty="0" smtClean="0"/>
              <a:t>應</a:t>
            </a:r>
            <a:r>
              <a:rPr lang="zh-TW" altLang="zh-TW" sz="2800" b="1" dirty="0"/>
              <a:t>於貨物放行之翌日起六個月</a:t>
            </a:r>
            <a:r>
              <a:rPr lang="zh-TW" altLang="zh-TW" sz="2800" b="1" dirty="0" smtClean="0"/>
              <a:t>內</a:t>
            </a:r>
            <a:r>
              <a:rPr lang="en-US" altLang="zh-TW" sz="2800" b="1" dirty="0" smtClean="0"/>
              <a:t>,</a:t>
            </a:r>
            <a:r>
              <a:rPr lang="zh-TW" altLang="zh-TW" sz="2800" b="1" dirty="0" smtClean="0"/>
              <a:t>通知</a:t>
            </a:r>
            <a:r>
              <a:rPr lang="zh-TW" altLang="zh-TW" sz="2800" b="1" dirty="0"/>
              <a:t>納稅義務</a:t>
            </a:r>
            <a:r>
              <a:rPr lang="zh-TW" altLang="zh-TW" sz="2800" b="1" dirty="0" smtClean="0"/>
              <a:t>人</a:t>
            </a:r>
            <a:r>
              <a:rPr lang="en-US" altLang="zh-TW" sz="2800" b="1" dirty="0" smtClean="0"/>
              <a:t>,</a:t>
            </a:r>
            <a:r>
              <a:rPr lang="zh-TW" altLang="zh-TW" sz="2800" b="1" dirty="0" smtClean="0"/>
              <a:t>逾期</a:t>
            </a:r>
            <a:r>
              <a:rPr lang="zh-TW" altLang="zh-TW" sz="2800" b="1" dirty="0"/>
              <a:t>視為業經</a:t>
            </a:r>
            <a:r>
              <a:rPr lang="zh-TW" altLang="zh-TW" sz="2800" b="1" dirty="0" smtClean="0"/>
              <a:t>核定</a:t>
            </a:r>
            <a:r>
              <a:rPr lang="en-US" altLang="zh-TW" sz="2800" b="1" dirty="0" smtClean="0"/>
              <a:t>.</a:t>
            </a:r>
            <a:endParaRPr lang="zh-TW" altLang="zh-TW" sz="2800" b="1" dirty="0"/>
          </a:p>
          <a:p>
            <a:r>
              <a:rPr lang="zh-TW" altLang="zh-TW" sz="2800" b="1" dirty="0"/>
              <a:t>進口貨物未經海關依前項規定先行徵稅驗</a:t>
            </a:r>
            <a:r>
              <a:rPr lang="zh-TW" altLang="zh-TW" sz="2800" b="1" dirty="0" smtClean="0"/>
              <a:t>放</a:t>
            </a:r>
            <a:r>
              <a:rPr lang="en-US" altLang="zh-TW" sz="2800" b="1" dirty="0" smtClean="0"/>
              <a:t>,</a:t>
            </a:r>
            <a:r>
              <a:rPr lang="zh-TW" altLang="zh-TW" sz="2800" b="1" dirty="0" smtClean="0"/>
              <a:t>且</a:t>
            </a:r>
            <a:r>
              <a:rPr lang="zh-TW" altLang="zh-TW" sz="2800" b="1" dirty="0"/>
              <a:t>海關無法即時核定其應納關稅</a:t>
            </a:r>
            <a:r>
              <a:rPr lang="zh-TW" altLang="zh-TW" sz="2800" b="1" dirty="0" smtClean="0"/>
              <a:t>者</a:t>
            </a:r>
            <a:r>
              <a:rPr lang="en-US" altLang="zh-TW" sz="2800" b="1" dirty="0" smtClean="0"/>
              <a:t>,</a:t>
            </a:r>
            <a:r>
              <a:rPr lang="zh-TW" altLang="zh-TW" sz="2800" b="1" dirty="0" smtClean="0"/>
              <a:t>海關</a:t>
            </a:r>
            <a:r>
              <a:rPr lang="zh-TW" altLang="zh-TW" sz="2800" b="1" dirty="0"/>
              <a:t>得依納稅義務人之</a:t>
            </a:r>
            <a:r>
              <a:rPr lang="zh-TW" altLang="zh-TW" sz="2800" b="1" dirty="0" smtClean="0"/>
              <a:t>申請</a:t>
            </a:r>
            <a:r>
              <a:rPr lang="en-US" altLang="zh-TW" sz="2800" b="1" dirty="0" smtClean="0"/>
              <a:t>,</a:t>
            </a:r>
            <a:r>
              <a:rPr lang="zh-TW" altLang="zh-TW" sz="2800" b="1" dirty="0" smtClean="0"/>
              <a:t>准</a:t>
            </a:r>
            <a:r>
              <a:rPr lang="zh-TW" altLang="zh-TW" sz="2800" b="1" dirty="0"/>
              <a:t>其檢具審查所需文件</a:t>
            </a:r>
            <a:r>
              <a:rPr lang="zh-TW" altLang="zh-TW" sz="2800" b="1" dirty="0" smtClean="0"/>
              <a:t>資料</a:t>
            </a:r>
            <a:r>
              <a:rPr lang="en-US" altLang="zh-TW" sz="2800" b="1" dirty="0" smtClean="0"/>
              <a:t>,</a:t>
            </a:r>
            <a:r>
              <a:rPr lang="zh-TW" altLang="zh-TW" sz="2800" b="1" dirty="0" smtClean="0"/>
              <a:t>並</a:t>
            </a:r>
            <a:r>
              <a:rPr lang="zh-TW" altLang="zh-TW" sz="2800" b="1" dirty="0"/>
              <a:t>繳納相當金額之</a:t>
            </a:r>
            <a:r>
              <a:rPr lang="zh-TW" altLang="zh-TW" sz="2800" b="1" dirty="0" smtClean="0"/>
              <a:t>保證金</a:t>
            </a:r>
            <a:r>
              <a:rPr lang="en-US" altLang="zh-TW" sz="2800" b="1" dirty="0" smtClean="0"/>
              <a:t>,</a:t>
            </a:r>
            <a:r>
              <a:rPr lang="zh-TW" altLang="zh-TW" sz="2800" b="1" dirty="0" smtClean="0"/>
              <a:t>先行</a:t>
            </a:r>
            <a:r>
              <a:rPr lang="zh-TW" altLang="zh-TW" sz="2800" b="1" dirty="0"/>
              <a:t>驗</a:t>
            </a:r>
            <a:r>
              <a:rPr lang="zh-TW" altLang="zh-TW" sz="2800" b="1" dirty="0" smtClean="0"/>
              <a:t>放</a:t>
            </a:r>
            <a:r>
              <a:rPr lang="en-US" altLang="zh-TW" sz="2800" b="1" dirty="0" smtClean="0"/>
              <a:t>,</a:t>
            </a:r>
            <a:r>
              <a:rPr lang="zh-TW" altLang="zh-TW" sz="2800" b="1" dirty="0" smtClean="0"/>
              <a:t>事後</a:t>
            </a:r>
            <a:r>
              <a:rPr lang="zh-TW" altLang="zh-TW" sz="2800" b="1" dirty="0"/>
              <a:t>由海關</a:t>
            </a:r>
            <a:r>
              <a:rPr lang="zh-TW" altLang="zh-TW" sz="2800" b="1" dirty="0" smtClean="0"/>
              <a:t>審查</a:t>
            </a:r>
            <a:r>
              <a:rPr lang="en-US" altLang="zh-TW" sz="2800" b="1" dirty="0" smtClean="0"/>
              <a:t>,</a:t>
            </a:r>
            <a:r>
              <a:rPr lang="zh-TW" altLang="zh-TW" sz="2800" b="1" dirty="0" smtClean="0"/>
              <a:t>並</a:t>
            </a:r>
            <a:r>
              <a:rPr lang="zh-TW" altLang="zh-TW" sz="2800" b="1" dirty="0"/>
              <a:t>於貨物放行之翌日起六個月內核定其應納稅</a:t>
            </a:r>
            <a:r>
              <a:rPr lang="zh-TW" altLang="zh-TW" sz="2800" b="1" dirty="0" smtClean="0"/>
              <a:t>額</a:t>
            </a:r>
            <a:r>
              <a:rPr lang="en-US" altLang="zh-TW" sz="2800" b="1" dirty="0" smtClean="0"/>
              <a:t>,</a:t>
            </a:r>
            <a:r>
              <a:rPr lang="zh-TW" altLang="zh-TW" sz="2800" b="1" dirty="0" smtClean="0"/>
              <a:t>屆期</a:t>
            </a:r>
            <a:r>
              <a:rPr lang="zh-TW" altLang="zh-TW" sz="2800" b="1" dirty="0"/>
              <a:t>視為依納稅義務人之申報核定應納稅</a:t>
            </a:r>
            <a:r>
              <a:rPr lang="zh-TW" altLang="zh-TW" sz="2800" b="1" dirty="0" smtClean="0"/>
              <a:t>額</a:t>
            </a:r>
            <a:r>
              <a:rPr lang="en-US" altLang="zh-TW" sz="2800" b="1" dirty="0" smtClean="0"/>
              <a:t>.</a:t>
            </a:r>
            <a:endParaRPr lang="zh-TW" altLang="en-US" sz="2800" b="1" dirty="0"/>
          </a:p>
        </p:txBody>
      </p:sp>
      <p:sp>
        <p:nvSpPr>
          <p:cNvPr id="5" name="向右箭號 4"/>
          <p:cNvSpPr/>
          <p:nvPr/>
        </p:nvSpPr>
        <p:spPr>
          <a:xfrm>
            <a:off x="2447764" y="6093296"/>
            <a:ext cx="648072"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078264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zh-TW" sz="4000" b="1" dirty="0">
                <a:latin typeface="Times New Roman" panose="02020603050405020304" pitchFamily="18" charset="0"/>
                <a:cs typeface="Times New Roman" panose="02020603050405020304" pitchFamily="18" charset="0"/>
              </a:rPr>
              <a:t>效益及影響因應</a:t>
            </a:r>
            <a:endParaRPr lang="zh-TW" altLang="en-US" sz="4000"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49</a:t>
            </a:fld>
            <a:endParaRPr lang="zh-TW" altLang="en-US"/>
          </a:p>
        </p:txBody>
      </p:sp>
      <p:sp>
        <p:nvSpPr>
          <p:cNvPr id="4" name="內容版面配置區 3"/>
          <p:cNvSpPr>
            <a:spLocks noGrp="1"/>
          </p:cNvSpPr>
          <p:nvPr>
            <p:ph sz="quarter" idx="1"/>
          </p:nvPr>
        </p:nvSpPr>
        <p:spPr>
          <a:xfrm>
            <a:off x="107504" y="1219200"/>
            <a:ext cx="8928992" cy="5306144"/>
          </a:xfrm>
        </p:spPr>
        <p:txBody>
          <a:bodyPr>
            <a:noAutofit/>
          </a:bodyPr>
          <a:lstStyle/>
          <a:p>
            <a:pPr eaLnBrk="0" fontAlgn="base" hangingPunct="0"/>
            <a:r>
              <a:rPr kumimoji="1" lang="zh-TW" altLang="zh-TW" sz="3200" b="1" dirty="0">
                <a:latin typeface="Times New Roman" panose="02020603050405020304" pitchFamily="18" charset="0"/>
                <a:cs typeface="Times New Roman" panose="02020603050405020304" pitchFamily="18" charset="0"/>
              </a:rPr>
              <a:t>五、開放陸資來臺有配套措施</a:t>
            </a:r>
            <a:r>
              <a:rPr kumimoji="1" lang="en-US" altLang="zh-TW" sz="3200" b="1" dirty="0">
                <a:latin typeface="Times New Roman" panose="02020603050405020304" pitchFamily="18" charset="0"/>
                <a:cs typeface="Times New Roman" panose="02020603050405020304" pitchFamily="18" charset="0"/>
              </a:rPr>
              <a:t>(1/2)</a:t>
            </a:r>
            <a:endParaRPr lang="zh-TW" altLang="zh-TW" sz="3200" b="1" dirty="0">
              <a:latin typeface="Times New Roman" panose="02020603050405020304" pitchFamily="18" charset="0"/>
              <a:cs typeface="Times New Roman" panose="02020603050405020304" pitchFamily="18" charset="0"/>
            </a:endParaRPr>
          </a:p>
          <a:p>
            <a:pPr eaLnBrk="0" fontAlgn="base" hangingPunct="0"/>
            <a:r>
              <a:rPr kumimoji="1" lang="zh-TW" altLang="zh-TW" sz="3200" b="1" dirty="0">
                <a:latin typeface="Times New Roman" panose="02020603050405020304" pitchFamily="18" charset="0"/>
                <a:cs typeface="Times New Roman" panose="02020603050405020304" pitchFamily="18" charset="0"/>
              </a:rPr>
              <a:t>以穩健的</a:t>
            </a:r>
            <a:r>
              <a:rPr kumimoji="1" lang="zh-TW" altLang="zh-TW" sz="3200" b="1" dirty="0" smtClean="0">
                <a:latin typeface="Times New Roman" panose="02020603050405020304" pitchFamily="18" charset="0"/>
                <a:cs typeface="Times New Roman" panose="02020603050405020304" pitchFamily="18" charset="0"/>
              </a:rPr>
              <a:t>方式</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逐步</a:t>
            </a:r>
            <a:r>
              <a:rPr kumimoji="1" lang="zh-TW" altLang="zh-TW" sz="3200" b="1" dirty="0">
                <a:latin typeface="Times New Roman" panose="02020603050405020304" pitchFamily="18" charset="0"/>
                <a:cs typeface="Times New Roman" panose="02020603050405020304" pitchFamily="18" charset="0"/>
              </a:rPr>
              <a:t>開放陸資來</a:t>
            </a:r>
            <a:r>
              <a:rPr kumimoji="1" lang="zh-TW" altLang="zh-TW" sz="3200" b="1" dirty="0" smtClean="0">
                <a:latin typeface="Times New Roman" panose="02020603050405020304" pitchFamily="18" charset="0"/>
                <a:cs typeface="Times New Roman" panose="02020603050405020304" pitchFamily="18" charset="0"/>
              </a:rPr>
              <a:t>臺</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並</a:t>
            </a:r>
            <a:r>
              <a:rPr kumimoji="1" lang="zh-TW" altLang="zh-TW" sz="3200" b="1" dirty="0">
                <a:latin typeface="Times New Roman" panose="02020603050405020304" pitchFamily="18" charset="0"/>
                <a:cs typeface="Times New Roman" panose="02020603050405020304" pitchFamily="18" charset="0"/>
              </a:rPr>
              <a:t>維持現有的配套</a:t>
            </a:r>
            <a:r>
              <a:rPr kumimoji="1" lang="zh-TW" altLang="zh-TW" sz="3200" b="1" dirty="0" smtClean="0">
                <a:latin typeface="Times New Roman" panose="02020603050405020304" pitchFamily="18" charset="0"/>
                <a:cs typeface="Times New Roman" panose="02020603050405020304" pitchFamily="18" charset="0"/>
              </a:rPr>
              <a:t>機制</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搭配</a:t>
            </a:r>
            <a:r>
              <a:rPr kumimoji="1" lang="zh-TW" altLang="zh-TW" sz="3200" b="1" dirty="0">
                <a:latin typeface="Times New Roman" panose="02020603050405020304" pitchFamily="18" charset="0"/>
                <a:cs typeface="Times New Roman" panose="02020603050405020304" pitchFamily="18" charset="0"/>
              </a:rPr>
              <a:t>協議條文</a:t>
            </a:r>
            <a:r>
              <a:rPr kumimoji="1" lang="zh-TW" altLang="zh-TW" sz="3200" b="1" dirty="0" smtClean="0">
                <a:latin typeface="Times New Roman" panose="02020603050405020304" pitchFamily="18" charset="0"/>
                <a:cs typeface="Times New Roman" panose="02020603050405020304" pitchFamily="18" charset="0"/>
              </a:rPr>
              <a:t>規範</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可</a:t>
            </a:r>
            <a:r>
              <a:rPr kumimoji="1" lang="zh-TW" altLang="zh-TW" sz="3200" b="1" dirty="0">
                <a:latin typeface="Times New Roman" panose="02020603050405020304" pitchFamily="18" charset="0"/>
                <a:cs typeface="Times New Roman" panose="02020603050405020304" pitchFamily="18" charset="0"/>
              </a:rPr>
              <a:t>降低對產業、就業及國家安全等之可能</a:t>
            </a:r>
            <a:r>
              <a:rPr kumimoji="1" lang="zh-TW" altLang="zh-TW" sz="3200" b="1" dirty="0" smtClean="0">
                <a:latin typeface="Times New Roman" panose="02020603050405020304" pitchFamily="18" charset="0"/>
                <a:cs typeface="Times New Roman" panose="02020603050405020304" pitchFamily="18" charset="0"/>
              </a:rPr>
              <a:t>影響</a:t>
            </a:r>
            <a:r>
              <a:rPr kumimoji="1" lang="en-US" altLang="zh-TW" sz="3200" b="1" dirty="0" smtClean="0">
                <a:latin typeface="Times New Roman" panose="02020603050405020304" pitchFamily="18" charset="0"/>
                <a:cs typeface="Times New Roman" panose="02020603050405020304" pitchFamily="18" charset="0"/>
              </a:rPr>
              <a:t>.</a:t>
            </a:r>
            <a:endParaRPr lang="zh-TW" altLang="zh-TW" sz="3200" b="1" dirty="0">
              <a:latin typeface="Times New Roman" panose="02020603050405020304" pitchFamily="18" charset="0"/>
              <a:cs typeface="Times New Roman" panose="02020603050405020304" pitchFamily="18" charset="0"/>
            </a:endParaRPr>
          </a:p>
          <a:p>
            <a:pPr eaLnBrk="0" fontAlgn="base" hangingPunct="0"/>
            <a:r>
              <a:rPr kumimoji="1" lang="zh-TW" altLang="zh-TW" sz="3200" b="1" dirty="0">
                <a:latin typeface="Times New Roman" panose="02020603050405020304" pitchFamily="18" charset="0"/>
                <a:cs typeface="Times New Roman" panose="02020603050405020304" pitchFamily="18" charset="0"/>
              </a:rPr>
              <a:t>依照我現行</a:t>
            </a:r>
            <a:r>
              <a:rPr kumimoji="1" lang="zh-TW" altLang="zh-TW" sz="3200" b="1" dirty="0" smtClean="0">
                <a:latin typeface="Times New Roman" panose="02020603050405020304" pitchFamily="18" charset="0"/>
                <a:cs typeface="Times New Roman" panose="02020603050405020304" pitchFamily="18" charset="0"/>
              </a:rPr>
              <a:t>規定</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陸</a:t>
            </a:r>
            <a:r>
              <a:rPr kumimoji="1" lang="zh-TW" altLang="zh-TW" sz="3200" b="1" dirty="0">
                <a:latin typeface="Times New Roman" panose="02020603050405020304" pitchFamily="18" charset="0"/>
                <a:cs typeface="Times New Roman" panose="02020603050405020304" pitchFamily="18" charset="0"/>
              </a:rPr>
              <a:t>資必須在臺投資</a:t>
            </a:r>
            <a:r>
              <a:rPr kumimoji="1" lang="en-US" altLang="zh-TW" sz="3200" b="1" dirty="0">
                <a:latin typeface="Times New Roman" panose="02020603050405020304" pitchFamily="18" charset="0"/>
                <a:cs typeface="Times New Roman" panose="02020603050405020304" pitchFamily="18" charset="0"/>
              </a:rPr>
              <a:t>20</a:t>
            </a:r>
            <a:r>
              <a:rPr kumimoji="1" lang="zh-TW" altLang="zh-TW" sz="3200" b="1" dirty="0">
                <a:latin typeface="Times New Roman" panose="02020603050405020304" pitchFamily="18" charset="0"/>
                <a:cs typeface="Times New Roman" panose="02020603050405020304" pitchFamily="18" charset="0"/>
              </a:rPr>
              <a:t>萬美元</a:t>
            </a:r>
            <a:r>
              <a:rPr kumimoji="1" lang="zh-TW" altLang="zh-TW" sz="3200" b="1" dirty="0" smtClean="0">
                <a:latin typeface="Times New Roman" panose="02020603050405020304" pitchFamily="18" charset="0"/>
                <a:cs typeface="Times New Roman" panose="02020603050405020304" pitchFamily="18" charset="0"/>
              </a:rPr>
              <a:t>以上</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始</a:t>
            </a:r>
            <a:r>
              <a:rPr kumimoji="1" lang="zh-TW" altLang="zh-TW" sz="3200" b="1" dirty="0">
                <a:latin typeface="Times New Roman" panose="02020603050405020304" pitchFamily="18" charset="0"/>
                <a:cs typeface="Times New Roman" panose="02020603050405020304" pitchFamily="18" charset="0"/>
              </a:rPr>
              <a:t>能申請</a:t>
            </a:r>
            <a:r>
              <a:rPr kumimoji="1" lang="en-US" altLang="zh-TW" sz="3200" b="1" dirty="0">
                <a:latin typeface="Times New Roman" panose="02020603050405020304" pitchFamily="18" charset="0"/>
                <a:cs typeface="Times New Roman" panose="02020603050405020304" pitchFamily="18" charset="0"/>
              </a:rPr>
              <a:t>2</a:t>
            </a:r>
            <a:r>
              <a:rPr kumimoji="1" lang="zh-TW" altLang="zh-TW" sz="3200" b="1" dirty="0">
                <a:latin typeface="Times New Roman" panose="02020603050405020304" pitchFamily="18" charset="0"/>
                <a:cs typeface="Times New Roman" panose="02020603050405020304" pitchFamily="18" charset="0"/>
              </a:rPr>
              <a:t>人來</a:t>
            </a:r>
            <a:r>
              <a:rPr kumimoji="1" lang="zh-TW" altLang="zh-TW" sz="3200" b="1" dirty="0" smtClean="0">
                <a:latin typeface="Times New Roman" panose="02020603050405020304" pitchFamily="18" charset="0"/>
                <a:cs typeface="Times New Roman" panose="02020603050405020304" pitchFamily="18" charset="0"/>
              </a:rPr>
              <a:t>臺</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從事</a:t>
            </a:r>
            <a:r>
              <a:rPr kumimoji="1" lang="zh-TW" altLang="zh-TW" sz="3200" b="1" dirty="0">
                <a:latin typeface="Times New Roman" panose="02020603050405020304" pitchFamily="18" charset="0"/>
                <a:cs typeface="Times New Roman" panose="02020603050405020304" pitchFamily="18" charset="0"/>
              </a:rPr>
              <a:t>經營、管理及執行董監事</a:t>
            </a:r>
            <a:r>
              <a:rPr kumimoji="1" lang="zh-TW" altLang="zh-TW" sz="3200" b="1" dirty="0" smtClean="0">
                <a:latin typeface="Times New Roman" panose="02020603050405020304" pitchFamily="18" charset="0"/>
                <a:cs typeface="Times New Roman" panose="02020603050405020304" pitchFamily="18" charset="0"/>
              </a:rPr>
              <a:t>業務</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經理</a:t>
            </a:r>
            <a:r>
              <a:rPr kumimoji="1" lang="zh-TW" altLang="zh-TW" sz="3200" b="1" dirty="0">
                <a:latin typeface="Times New Roman" panose="02020603050405020304" pitchFamily="18" charset="0"/>
                <a:cs typeface="Times New Roman" panose="02020603050405020304" pitchFamily="18" charset="0"/>
              </a:rPr>
              <a:t>人來臺亦有資格及人數</a:t>
            </a:r>
            <a:r>
              <a:rPr kumimoji="1" lang="zh-TW" altLang="zh-TW" sz="3200" b="1" dirty="0" smtClean="0">
                <a:latin typeface="Times New Roman" panose="02020603050405020304" pitchFamily="18" charset="0"/>
                <a:cs typeface="Times New Roman" panose="02020603050405020304" pitchFamily="18" charset="0"/>
              </a:rPr>
              <a:t>限制</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自</a:t>
            </a:r>
            <a:r>
              <a:rPr kumimoji="1" lang="zh-TW" altLang="zh-TW" sz="3200" b="1" dirty="0">
                <a:latin typeface="Times New Roman" panose="02020603050405020304" pitchFamily="18" charset="0"/>
                <a:cs typeface="Times New Roman" panose="02020603050405020304" pitchFamily="18" charset="0"/>
              </a:rPr>
              <a:t>開放陸資來台</a:t>
            </a:r>
            <a:r>
              <a:rPr kumimoji="1" lang="zh-TW" altLang="zh-TW" sz="3200" b="1" dirty="0" smtClean="0">
                <a:latin typeface="Times New Roman" panose="02020603050405020304" pitchFamily="18" charset="0"/>
                <a:cs typeface="Times New Roman" panose="02020603050405020304" pitchFamily="18" charset="0"/>
              </a:rPr>
              <a:t>迄今</a:t>
            </a:r>
            <a:r>
              <a:rPr kumimoji="1" lang="en-US" altLang="zh-TW" sz="3200" b="1" dirty="0" smtClean="0">
                <a:latin typeface="Times New Roman" panose="02020603050405020304" pitchFamily="18" charset="0"/>
                <a:cs typeface="Times New Roman" panose="02020603050405020304" pitchFamily="18" charset="0"/>
              </a:rPr>
              <a:t>,398</a:t>
            </a:r>
            <a:r>
              <a:rPr kumimoji="1" lang="zh-TW" altLang="zh-TW" sz="3200" b="1" dirty="0">
                <a:latin typeface="Times New Roman" panose="02020603050405020304" pitchFamily="18" charset="0"/>
                <a:cs typeface="Times New Roman" panose="02020603050405020304" pitchFamily="18" charset="0"/>
              </a:rPr>
              <a:t>件陸資來台投資</a:t>
            </a:r>
            <a:r>
              <a:rPr kumimoji="1" lang="zh-TW" altLang="zh-TW" sz="3200" b="1" dirty="0" smtClean="0">
                <a:latin typeface="Times New Roman" panose="02020603050405020304" pitchFamily="18" charset="0"/>
                <a:cs typeface="Times New Roman" panose="02020603050405020304" pitchFamily="18" charset="0"/>
              </a:rPr>
              <a:t>案</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僅有</a:t>
            </a:r>
            <a:r>
              <a:rPr kumimoji="1" lang="en-US" altLang="zh-TW" sz="3200" b="1" dirty="0">
                <a:latin typeface="Times New Roman" panose="02020603050405020304" pitchFamily="18" charset="0"/>
                <a:cs typeface="Times New Roman" panose="02020603050405020304" pitchFamily="18" charset="0"/>
              </a:rPr>
              <a:t>216</a:t>
            </a:r>
            <a:r>
              <a:rPr kumimoji="1" lang="zh-TW" altLang="zh-TW" sz="3200" b="1" dirty="0">
                <a:latin typeface="Times New Roman" panose="02020603050405020304" pitchFamily="18" charset="0"/>
                <a:cs typeface="Times New Roman" panose="02020603050405020304" pitchFamily="18" charset="0"/>
              </a:rPr>
              <a:t>名大陸籍主管或技術人員來</a:t>
            </a:r>
            <a:r>
              <a:rPr kumimoji="1" lang="zh-TW" altLang="zh-TW" sz="3200" b="1" dirty="0" smtClean="0">
                <a:latin typeface="Times New Roman" panose="02020603050405020304" pitchFamily="18" charset="0"/>
                <a:cs typeface="Times New Roman" panose="02020603050405020304" pitchFamily="18" charset="0"/>
              </a:rPr>
              <a:t>臺</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而</a:t>
            </a:r>
            <a:r>
              <a:rPr kumimoji="1" lang="zh-TW" altLang="zh-TW" sz="3200" b="1" dirty="0">
                <a:latin typeface="Times New Roman" panose="02020603050405020304" pitchFamily="18" charset="0"/>
                <a:cs typeface="Times New Roman" panose="02020603050405020304" pitchFamily="18" charset="0"/>
              </a:rPr>
              <a:t>雇用我國員工至去年底已達</a:t>
            </a:r>
            <a:r>
              <a:rPr kumimoji="1" lang="en-US" altLang="zh-TW" sz="3200" b="1" dirty="0">
                <a:latin typeface="Times New Roman" panose="02020603050405020304" pitchFamily="18" charset="0"/>
                <a:cs typeface="Times New Roman" panose="02020603050405020304" pitchFamily="18" charset="0"/>
              </a:rPr>
              <a:t>6771</a:t>
            </a:r>
            <a:r>
              <a:rPr kumimoji="1" lang="zh-TW" altLang="zh-TW" sz="3200" b="1" dirty="0" smtClean="0">
                <a:latin typeface="Times New Roman" panose="02020603050405020304" pitchFamily="18" charset="0"/>
                <a:cs typeface="Times New Roman" panose="02020603050405020304" pitchFamily="18" charset="0"/>
              </a:rPr>
              <a:t>人</a:t>
            </a:r>
            <a:r>
              <a:rPr kumimoji="1" lang="en-US" altLang="zh-TW" sz="3200" b="1" dirty="0">
                <a:latin typeface="Times New Roman" panose="02020603050405020304" pitchFamily="18" charset="0"/>
                <a:cs typeface="Times New Roman" panose="02020603050405020304" pitchFamily="18" charset="0"/>
              </a:rPr>
              <a:t>.</a:t>
            </a:r>
            <a:endParaRPr lang="zh-TW" altLang="zh-TW"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66051454"/>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8983"/>
            <a:ext cx="8229600" cy="735721"/>
          </a:xfrm>
        </p:spPr>
        <p:txBody>
          <a:bodyPr>
            <a:normAutofit/>
          </a:bodyPr>
          <a:lstStyle/>
          <a:p>
            <a:pPr algn="ctr"/>
            <a:r>
              <a:rPr lang="zh-TW" altLang="zh-TW" sz="4000" b="1" dirty="0"/>
              <a:t>先行徵稅驗放</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490</a:t>
            </a:fld>
            <a:endParaRPr lang="zh-TW" altLang="en-US"/>
          </a:p>
        </p:txBody>
      </p:sp>
      <p:sp>
        <p:nvSpPr>
          <p:cNvPr id="4" name="內容版面配置區 3"/>
          <p:cNvSpPr>
            <a:spLocks noGrp="1"/>
          </p:cNvSpPr>
          <p:nvPr>
            <p:ph sz="quarter" idx="1"/>
          </p:nvPr>
        </p:nvSpPr>
        <p:spPr>
          <a:xfrm>
            <a:off x="0" y="764704"/>
            <a:ext cx="9144000" cy="6093296"/>
          </a:xfrm>
        </p:spPr>
        <p:txBody>
          <a:bodyPr>
            <a:normAutofit/>
          </a:bodyPr>
          <a:lstStyle/>
          <a:p>
            <a:r>
              <a:rPr lang="zh-TW" altLang="zh-TW" sz="2800" b="1" dirty="0">
                <a:solidFill>
                  <a:srgbClr val="FF0000"/>
                </a:solidFill>
              </a:rPr>
              <a:t>不可辦理先行徵稅驗</a:t>
            </a:r>
            <a:r>
              <a:rPr lang="zh-TW" altLang="zh-TW" sz="2800" b="1" dirty="0" smtClean="0">
                <a:solidFill>
                  <a:srgbClr val="FF0000"/>
                </a:solidFill>
              </a:rPr>
              <a:t>放</a:t>
            </a:r>
            <a:r>
              <a:rPr lang="en-US" altLang="zh-TW" sz="2800" b="1" dirty="0" smtClean="0"/>
              <a:t>:</a:t>
            </a:r>
            <a:r>
              <a:rPr lang="zh-TW" altLang="zh-TW" sz="2800" b="1" dirty="0" smtClean="0"/>
              <a:t>進口</a:t>
            </a:r>
            <a:r>
              <a:rPr lang="zh-TW" altLang="zh-TW" sz="2800" b="1" dirty="0"/>
              <a:t>貨物有下列情事之一</a:t>
            </a:r>
            <a:r>
              <a:rPr lang="zh-TW" altLang="zh-TW" sz="2800" b="1" dirty="0" smtClean="0"/>
              <a:t>者</a:t>
            </a:r>
            <a:r>
              <a:rPr lang="en-US" altLang="zh-TW" sz="2800" b="1" dirty="0" smtClean="0"/>
              <a:t>,</a:t>
            </a:r>
            <a:r>
              <a:rPr lang="zh-TW" altLang="zh-TW" sz="2800" b="1" dirty="0" smtClean="0"/>
              <a:t>不得</a:t>
            </a:r>
            <a:r>
              <a:rPr lang="zh-TW" altLang="zh-TW" sz="2800" b="1" dirty="0"/>
              <a:t>依第一項規定先行徵稅驗</a:t>
            </a:r>
            <a:r>
              <a:rPr lang="zh-TW" altLang="zh-TW" sz="2800" b="1" dirty="0" smtClean="0"/>
              <a:t>放</a:t>
            </a:r>
            <a:r>
              <a:rPr lang="en-US" altLang="zh-TW" sz="2800" b="1" dirty="0" smtClean="0"/>
              <a:t>.</a:t>
            </a:r>
            <a:r>
              <a:rPr lang="zh-TW" altLang="zh-TW" sz="2800" b="1" dirty="0" smtClean="0"/>
              <a:t>但</a:t>
            </a:r>
            <a:r>
              <a:rPr lang="zh-TW" altLang="zh-TW" sz="2800" b="1" dirty="0"/>
              <a:t>海關得依納稅義務人之</a:t>
            </a:r>
            <a:r>
              <a:rPr lang="zh-TW" altLang="zh-TW" sz="2800" b="1" dirty="0" smtClean="0"/>
              <a:t>申請</a:t>
            </a:r>
            <a:r>
              <a:rPr lang="en-US" altLang="zh-TW" sz="2800" b="1" dirty="0" smtClean="0"/>
              <a:t>,</a:t>
            </a:r>
            <a:r>
              <a:rPr lang="zh-TW" altLang="zh-TW" sz="2800" b="1" dirty="0" smtClean="0"/>
              <a:t>准</a:t>
            </a:r>
            <a:r>
              <a:rPr lang="zh-TW" altLang="zh-TW" sz="2800" b="1" dirty="0"/>
              <a:t>其繳納相當金額之</a:t>
            </a:r>
            <a:r>
              <a:rPr lang="zh-TW" altLang="zh-TW" sz="2800" b="1" dirty="0" smtClean="0"/>
              <a:t>保證金</a:t>
            </a:r>
            <a:r>
              <a:rPr lang="en-US" altLang="zh-TW" sz="2800" b="1" dirty="0" smtClean="0"/>
              <a:t>,</a:t>
            </a:r>
            <a:r>
              <a:rPr lang="zh-TW" altLang="zh-TW" sz="2800" b="1" dirty="0" smtClean="0"/>
              <a:t>先行</a:t>
            </a:r>
            <a:r>
              <a:rPr lang="zh-TW" altLang="zh-TW" sz="2800" b="1" dirty="0"/>
              <a:t>驗</a:t>
            </a:r>
            <a:r>
              <a:rPr lang="zh-TW" altLang="zh-TW" sz="2800" b="1" dirty="0" smtClean="0"/>
              <a:t>放</a:t>
            </a:r>
            <a:r>
              <a:rPr lang="en-US" altLang="zh-TW" sz="2800" b="1" dirty="0" smtClean="0"/>
              <a:t>,</a:t>
            </a:r>
            <a:r>
              <a:rPr lang="zh-TW" altLang="zh-TW" sz="2800" b="1" dirty="0" smtClean="0"/>
              <a:t>並</a:t>
            </a:r>
            <a:r>
              <a:rPr lang="zh-TW" altLang="zh-TW" sz="2800" b="1" dirty="0"/>
              <a:t>限期由納稅義務人補辦</a:t>
            </a:r>
            <a:r>
              <a:rPr lang="zh-TW" altLang="zh-TW" sz="2800" b="1" dirty="0" smtClean="0"/>
              <a:t>手續</a:t>
            </a:r>
            <a:r>
              <a:rPr lang="en-US" altLang="zh-TW" sz="2800" b="1" dirty="0" smtClean="0"/>
              <a:t>,</a:t>
            </a:r>
            <a:r>
              <a:rPr lang="zh-TW" altLang="zh-TW" sz="2800" b="1" dirty="0" smtClean="0"/>
              <a:t>屆期</a:t>
            </a:r>
            <a:r>
              <a:rPr lang="zh-TW" altLang="zh-TW" sz="2800" b="1" dirty="0"/>
              <a:t>未補辦</a:t>
            </a:r>
            <a:r>
              <a:rPr lang="zh-TW" altLang="zh-TW" sz="2800" b="1" dirty="0" smtClean="0"/>
              <a:t>者</a:t>
            </a:r>
            <a:r>
              <a:rPr lang="en-US" altLang="zh-TW" sz="2800" b="1" dirty="0" smtClean="0"/>
              <a:t>,</a:t>
            </a:r>
            <a:r>
              <a:rPr lang="zh-TW" altLang="zh-TW" sz="2800" b="1" dirty="0" smtClean="0"/>
              <a:t>沒入</a:t>
            </a:r>
            <a:r>
              <a:rPr lang="zh-TW" altLang="zh-TW" sz="2800" b="1" dirty="0"/>
              <a:t>其</a:t>
            </a:r>
            <a:r>
              <a:rPr lang="zh-TW" altLang="zh-TW" sz="2800" b="1" dirty="0" smtClean="0"/>
              <a:t>保證金</a:t>
            </a:r>
            <a:r>
              <a:rPr lang="en-US" altLang="zh-TW" sz="2800" b="1" dirty="0"/>
              <a:t>:</a:t>
            </a:r>
            <a:endParaRPr lang="en-US" altLang="zh-TW" sz="2800" b="1" dirty="0" smtClean="0"/>
          </a:p>
          <a:p>
            <a:pPr>
              <a:buFont typeface="Arial" panose="020B0604020202020204" pitchFamily="34" charset="0"/>
              <a:buChar char="•"/>
            </a:pPr>
            <a:r>
              <a:rPr lang="zh-TW" altLang="zh-TW" b="1" dirty="0"/>
              <a:t>納稅義務人未即時檢具減、免關稅有關證明文件而能</a:t>
            </a:r>
            <a:r>
              <a:rPr lang="zh-TW" altLang="zh-TW" b="1" dirty="0" smtClean="0"/>
              <a:t>補正</a:t>
            </a:r>
            <a:endParaRPr lang="en-US" altLang="zh-TW" b="1" dirty="0" smtClean="0"/>
          </a:p>
          <a:p>
            <a:pPr>
              <a:buFont typeface="Arial" panose="020B0604020202020204" pitchFamily="34" charset="0"/>
              <a:buChar char="•"/>
            </a:pPr>
            <a:r>
              <a:rPr lang="zh-TW" altLang="zh-TW" b="1" dirty="0"/>
              <a:t>其他經海關認為有繳納</a:t>
            </a:r>
            <a:r>
              <a:rPr lang="zh-TW" altLang="zh-TW" b="1" dirty="0" smtClean="0"/>
              <a:t>保證金</a:t>
            </a:r>
            <a:r>
              <a:rPr lang="en-US" altLang="zh-TW" b="1" dirty="0" smtClean="0"/>
              <a:t>,</a:t>
            </a:r>
            <a:r>
              <a:rPr lang="zh-TW" altLang="zh-TW" b="1" dirty="0" smtClean="0"/>
              <a:t>先行</a:t>
            </a:r>
            <a:r>
              <a:rPr lang="zh-TW" altLang="zh-TW" b="1" dirty="0"/>
              <a:t>驗放之</a:t>
            </a:r>
            <a:r>
              <a:rPr lang="zh-TW" altLang="zh-TW" b="1" dirty="0" smtClean="0"/>
              <a:t>必要</a:t>
            </a:r>
            <a:endParaRPr lang="en-US" altLang="zh-TW" b="1" dirty="0" smtClean="0"/>
          </a:p>
          <a:p>
            <a:pPr>
              <a:buFont typeface="Arial" panose="020B0604020202020204" pitchFamily="34" charset="0"/>
              <a:buChar char="•"/>
            </a:pPr>
            <a:r>
              <a:rPr lang="zh-TW" altLang="zh-TW" b="1" dirty="0" smtClean="0"/>
              <a:t>退稅</a:t>
            </a:r>
            <a:r>
              <a:rPr lang="en-US" altLang="zh-TW" b="1" dirty="0" smtClean="0"/>
              <a:t>:</a:t>
            </a:r>
            <a:r>
              <a:rPr lang="zh-TW" altLang="zh-TW" b="1" dirty="0" smtClean="0"/>
              <a:t>依法</a:t>
            </a:r>
            <a:r>
              <a:rPr lang="zh-TW" altLang="zh-TW" b="1" dirty="0"/>
              <a:t>得減免關稅之進口</a:t>
            </a:r>
            <a:r>
              <a:rPr lang="zh-TW" altLang="zh-TW" b="1" dirty="0" smtClean="0"/>
              <a:t>貨物</a:t>
            </a:r>
            <a:r>
              <a:rPr lang="en-US" altLang="zh-TW" b="1" dirty="0" smtClean="0"/>
              <a:t>,</a:t>
            </a:r>
            <a:r>
              <a:rPr lang="zh-TW" altLang="zh-TW" b="1" dirty="0" smtClean="0"/>
              <a:t>未</a:t>
            </a:r>
            <a:r>
              <a:rPr lang="zh-TW" altLang="zh-TW" b="1" dirty="0"/>
              <a:t>依前項第一款規定申請繳納保證金而繳稅</a:t>
            </a:r>
            <a:r>
              <a:rPr lang="zh-TW" altLang="zh-TW" b="1" dirty="0" smtClean="0"/>
              <a:t>者</a:t>
            </a:r>
            <a:r>
              <a:rPr lang="en-US" altLang="zh-TW" b="1" dirty="0" smtClean="0"/>
              <a:t>,</a:t>
            </a:r>
            <a:r>
              <a:rPr lang="zh-TW" altLang="zh-TW" b="1" dirty="0" smtClean="0"/>
              <a:t>得</a:t>
            </a:r>
            <a:r>
              <a:rPr lang="zh-TW" altLang="zh-TW" b="1" dirty="0"/>
              <a:t>於貨物進口放行前或放行後四個月</a:t>
            </a:r>
            <a:r>
              <a:rPr lang="zh-TW" altLang="zh-TW" b="1" dirty="0" smtClean="0"/>
              <a:t>內</a:t>
            </a:r>
            <a:r>
              <a:rPr lang="en-US" altLang="zh-TW" b="1" dirty="0" smtClean="0"/>
              <a:t>,</a:t>
            </a:r>
            <a:r>
              <a:rPr lang="zh-TW" altLang="zh-TW" b="1" dirty="0" smtClean="0"/>
              <a:t>檢</a:t>
            </a:r>
            <a:r>
              <a:rPr lang="zh-TW" altLang="zh-TW" b="1" dirty="0"/>
              <a:t>具減、免關稅有關證明文件申請補正及退還其應退之關稅</a:t>
            </a:r>
            <a:endParaRPr lang="en-US" altLang="zh-TW" b="1" dirty="0" smtClean="0"/>
          </a:p>
          <a:p>
            <a:r>
              <a:rPr lang="zh-TW" altLang="zh-TW" sz="2800" b="1" dirty="0" smtClean="0"/>
              <a:t>退稅</a:t>
            </a:r>
            <a:r>
              <a:rPr lang="en-US" altLang="zh-TW" sz="2800" b="1" dirty="0" smtClean="0"/>
              <a:t>:</a:t>
            </a:r>
            <a:r>
              <a:rPr lang="zh-TW" altLang="zh-TW" sz="2800" b="1" dirty="0" smtClean="0"/>
              <a:t>依法</a:t>
            </a:r>
            <a:r>
              <a:rPr lang="zh-TW" altLang="zh-TW" sz="2800" b="1" dirty="0"/>
              <a:t>得減免關稅之進口</a:t>
            </a:r>
            <a:r>
              <a:rPr lang="zh-TW" altLang="zh-TW" sz="2800" b="1" dirty="0" smtClean="0"/>
              <a:t>貨物</a:t>
            </a:r>
            <a:r>
              <a:rPr lang="en-US" altLang="zh-TW" sz="2800" b="1" dirty="0" smtClean="0"/>
              <a:t>,</a:t>
            </a:r>
            <a:r>
              <a:rPr lang="zh-TW" altLang="zh-TW" sz="2800" b="1" dirty="0" smtClean="0"/>
              <a:t>未</a:t>
            </a:r>
            <a:r>
              <a:rPr lang="zh-TW" altLang="zh-TW" sz="2800" b="1" dirty="0"/>
              <a:t>依前項第一款規定申請繳納保證金而繳稅</a:t>
            </a:r>
            <a:r>
              <a:rPr lang="zh-TW" altLang="zh-TW" sz="2800" b="1" dirty="0" smtClean="0"/>
              <a:t>者</a:t>
            </a:r>
            <a:r>
              <a:rPr lang="en-US" altLang="zh-TW" sz="2800" b="1" dirty="0" smtClean="0"/>
              <a:t>,</a:t>
            </a:r>
            <a:r>
              <a:rPr lang="zh-TW" altLang="zh-TW" sz="2800" b="1" dirty="0" smtClean="0"/>
              <a:t>得</a:t>
            </a:r>
            <a:r>
              <a:rPr lang="zh-TW" altLang="zh-TW" sz="2800" b="1" dirty="0"/>
              <a:t>於貨物進口放行前或放行後四個月</a:t>
            </a:r>
            <a:r>
              <a:rPr lang="zh-TW" altLang="zh-TW" sz="2800" b="1" dirty="0" smtClean="0"/>
              <a:t>內</a:t>
            </a:r>
            <a:r>
              <a:rPr lang="en-US" altLang="zh-TW" sz="2800" b="1" dirty="0" smtClean="0"/>
              <a:t>,</a:t>
            </a:r>
            <a:r>
              <a:rPr lang="zh-TW" altLang="zh-TW" sz="2800" b="1" dirty="0" smtClean="0"/>
              <a:t>檢</a:t>
            </a:r>
            <a:r>
              <a:rPr lang="zh-TW" altLang="zh-TW" sz="2800" b="1" dirty="0"/>
              <a:t>具減、免關稅有關證明文件申請補正及退還其應退之</a:t>
            </a:r>
            <a:r>
              <a:rPr lang="zh-TW" altLang="zh-TW" sz="2800" b="1" dirty="0" smtClean="0"/>
              <a:t>關稅</a:t>
            </a:r>
            <a:r>
              <a:rPr lang="en-US" altLang="zh-TW" sz="2800" b="1" dirty="0" smtClean="0"/>
              <a:t>.</a:t>
            </a:r>
            <a:endParaRPr lang="zh-TW" altLang="en-US" sz="2800" b="1" dirty="0"/>
          </a:p>
        </p:txBody>
      </p:sp>
    </p:spTree>
    <p:extLst>
      <p:ext uri="{BB962C8B-B14F-4D97-AF65-F5344CB8AC3E}">
        <p14:creationId xmlns:p14="http://schemas.microsoft.com/office/powerpoint/2010/main" xmlns="" val="699044098"/>
      </p:ext>
    </p:extLst>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擔保放行</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491</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依據關稅法第</a:t>
            </a:r>
            <a:r>
              <a:rPr lang="en-US" altLang="zh-TW" sz="3200" b="1" dirty="0">
                <a:latin typeface="Times New Roman" panose="02020603050405020304" pitchFamily="18" charset="0"/>
                <a:cs typeface="Times New Roman" panose="02020603050405020304" pitchFamily="18" charset="0"/>
              </a:rPr>
              <a:t>19</a:t>
            </a:r>
            <a:r>
              <a:rPr lang="zh-TW" altLang="zh-TW" sz="3200" b="1" dirty="0">
                <a:latin typeface="Times New Roman" panose="02020603050405020304" pitchFamily="18" charset="0"/>
                <a:cs typeface="Times New Roman" panose="02020603050405020304" pitchFamily="18" charset="0"/>
              </a:rPr>
              <a:t>條之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依</a:t>
            </a:r>
            <a:r>
              <a:rPr lang="zh-TW" altLang="zh-TW" sz="3200" b="1" dirty="0">
                <a:latin typeface="Times New Roman" panose="02020603050405020304" pitchFamily="18" charset="0"/>
                <a:cs typeface="Times New Roman" panose="02020603050405020304" pitchFamily="18" charset="0"/>
              </a:rPr>
              <a:t>前項規定辦理通關之納稅義務人或貨物輸出</a:t>
            </a:r>
            <a:r>
              <a:rPr lang="zh-TW" altLang="zh-TW" sz="3200" b="1" dirty="0" smtClean="0">
                <a:latin typeface="Times New Roman" panose="02020603050405020304" pitchFamily="18" charset="0"/>
                <a:cs typeface="Times New Roman" panose="02020603050405020304" pitchFamily="18" charset="0"/>
              </a:rPr>
              <a:t>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按月就放行貨物彙總完成繳納稅費</a:t>
            </a:r>
            <a:r>
              <a:rPr lang="zh-TW" altLang="zh-TW" sz="3200" b="1" dirty="0" smtClean="0">
                <a:latin typeface="Times New Roman" panose="02020603050405020304" pitchFamily="18" charset="0"/>
                <a:cs typeface="Times New Roman" panose="02020603050405020304" pitchFamily="18" charset="0"/>
              </a:rPr>
              <a:t>手續</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依前項規定辦理通關之納稅義務人或貨物輸出</a:t>
            </a:r>
            <a:r>
              <a:rPr lang="zh-TW" altLang="zh-TW" sz="3200" b="1" dirty="0" smtClean="0">
                <a:latin typeface="Times New Roman" panose="02020603050405020304" pitchFamily="18" charset="0"/>
                <a:cs typeface="Times New Roman" panose="02020603050405020304" pitchFamily="18" charset="0"/>
              </a:rPr>
              <a:t>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按月就放行貨物彙總完成繳納稅費</a:t>
            </a:r>
            <a:r>
              <a:rPr lang="zh-TW" altLang="zh-TW" sz="3200" b="1" dirty="0" smtClean="0">
                <a:latin typeface="Times New Roman" panose="02020603050405020304" pitchFamily="18" charset="0"/>
                <a:cs typeface="Times New Roman" panose="02020603050405020304" pitchFamily="18" charset="0"/>
              </a:rPr>
              <a:t>手續</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21638057"/>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6"/>
            <a:ext cx="8229600" cy="908766"/>
          </a:xfrm>
        </p:spPr>
        <p:txBody>
          <a:bodyPr>
            <a:normAutofit/>
          </a:bodyPr>
          <a:lstStyle/>
          <a:p>
            <a:pPr algn="ctr"/>
            <a:r>
              <a:rPr lang="zh-TW" altLang="zh-TW" sz="3600" b="1" dirty="0"/>
              <a:t>預先審核進口貨物之稅則號別</a:t>
            </a:r>
            <a:endParaRPr lang="zh-TW" altLang="en-US" sz="36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492</a:t>
            </a:fld>
            <a:endParaRPr lang="zh-TW" altLang="en-US"/>
          </a:p>
        </p:txBody>
      </p:sp>
      <p:sp>
        <p:nvSpPr>
          <p:cNvPr id="4" name="內容版面配置區 3"/>
          <p:cNvSpPr>
            <a:spLocks noGrp="1"/>
          </p:cNvSpPr>
          <p:nvPr>
            <p:ph sz="quarter" idx="1"/>
          </p:nvPr>
        </p:nvSpPr>
        <p:spPr>
          <a:xfrm>
            <a:off x="0" y="980728"/>
            <a:ext cx="9036496" cy="5760640"/>
          </a:xfrm>
        </p:spPr>
        <p:txBody>
          <a:bodyPr>
            <a:normAutofit/>
          </a:bodyPr>
          <a:lstStyle/>
          <a:p>
            <a:r>
              <a:rPr lang="zh-TW" altLang="zh-TW" sz="2800" b="1" dirty="0">
                <a:latin typeface="Times New Roman" panose="02020603050405020304" pitchFamily="18" charset="0"/>
                <a:cs typeface="Times New Roman" panose="02020603050405020304" pitchFamily="18" charset="0"/>
              </a:rPr>
              <a:t>依據關稅法第</a:t>
            </a:r>
            <a:r>
              <a:rPr lang="en-US" altLang="zh-TW" sz="2800" b="1" dirty="0">
                <a:latin typeface="Times New Roman" panose="02020603050405020304" pitchFamily="18" charset="0"/>
                <a:cs typeface="Times New Roman" panose="02020603050405020304" pitchFamily="18" charset="0"/>
              </a:rPr>
              <a:t>21</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納稅</a:t>
            </a:r>
            <a:r>
              <a:rPr lang="zh-TW" altLang="zh-TW" sz="2800" b="1" dirty="0">
                <a:latin typeface="Times New Roman" panose="02020603050405020304" pitchFamily="18" charset="0"/>
                <a:cs typeface="Times New Roman" panose="02020603050405020304" pitchFamily="18" charset="0"/>
              </a:rPr>
              <a:t>義務人或其代理人得於貨物進口</a:t>
            </a:r>
            <a:r>
              <a:rPr lang="zh-TW" altLang="zh-TW" sz="2800" b="1" dirty="0" smtClean="0">
                <a:latin typeface="Times New Roman" panose="02020603050405020304" pitchFamily="18" charset="0"/>
                <a:cs typeface="Times New Roman" panose="02020603050405020304" pitchFamily="18" charset="0"/>
              </a:rPr>
              <a:t>前</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向</a:t>
            </a:r>
            <a:r>
              <a:rPr lang="zh-TW" altLang="zh-TW" sz="2800" b="1" dirty="0">
                <a:latin typeface="Times New Roman" panose="02020603050405020304" pitchFamily="18" charset="0"/>
                <a:cs typeface="Times New Roman" panose="02020603050405020304" pitchFamily="18" charset="0"/>
              </a:rPr>
              <a:t>海關申請預先審核進口貨物之稅則號</a:t>
            </a:r>
            <a:r>
              <a:rPr lang="zh-TW" altLang="zh-TW" sz="2800" b="1" dirty="0" smtClean="0">
                <a:latin typeface="Times New Roman" panose="02020603050405020304" pitchFamily="18" charset="0"/>
                <a:cs typeface="Times New Roman" panose="02020603050405020304" pitchFamily="18" charset="0"/>
              </a:rPr>
              <a:t>別</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海關</a:t>
            </a:r>
            <a:r>
              <a:rPr lang="zh-TW" altLang="zh-TW" sz="2800" b="1" dirty="0">
                <a:latin typeface="Times New Roman" panose="02020603050405020304" pitchFamily="18" charset="0"/>
                <a:cs typeface="Times New Roman" panose="02020603050405020304" pitchFamily="18" charset="0"/>
              </a:rPr>
              <a:t>應以書面答復</a:t>
            </a:r>
            <a:r>
              <a:rPr lang="zh-TW" altLang="zh-TW" sz="2800" b="1" dirty="0" smtClean="0">
                <a:latin typeface="Times New Roman" panose="02020603050405020304" pitchFamily="18" charset="0"/>
                <a:cs typeface="Times New Roman" panose="02020603050405020304" pitchFamily="18" charset="0"/>
              </a:rPr>
              <a:t>之</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海關對於前項預先審核之稅則號別有所變更</a:t>
            </a:r>
            <a:r>
              <a:rPr lang="zh-TW" altLang="zh-TW" sz="2800" b="1" dirty="0" smtClean="0">
                <a:latin typeface="Times New Roman" panose="02020603050405020304" pitchFamily="18" charset="0"/>
                <a:cs typeface="Times New Roman" panose="02020603050405020304" pitchFamily="18" charset="0"/>
              </a:rPr>
              <a:t>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應</a:t>
            </a:r>
            <a:r>
              <a:rPr lang="zh-TW" altLang="zh-TW" sz="2800" b="1" dirty="0">
                <a:latin typeface="Times New Roman" panose="02020603050405020304" pitchFamily="18" charset="0"/>
                <a:cs typeface="Times New Roman" panose="02020603050405020304" pitchFamily="18" charset="0"/>
              </a:rPr>
              <a:t>敘明理</a:t>
            </a:r>
            <a:r>
              <a:rPr lang="zh-TW" altLang="zh-TW" sz="2800" b="1" dirty="0" smtClean="0">
                <a:latin typeface="Times New Roman" panose="02020603050405020304" pitchFamily="18" charset="0"/>
                <a:cs typeface="Times New Roman" panose="02020603050405020304" pitchFamily="18" charset="0"/>
              </a:rPr>
              <a:t>由</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以</a:t>
            </a:r>
            <a:r>
              <a:rPr lang="zh-TW" altLang="zh-TW" sz="2800" b="1" dirty="0">
                <a:latin typeface="Times New Roman" panose="02020603050405020304" pitchFamily="18" charset="0"/>
                <a:cs typeface="Times New Roman" panose="02020603050405020304" pitchFamily="18" charset="0"/>
              </a:rPr>
              <a:t>書面通知納稅義務人或其</a:t>
            </a:r>
            <a:r>
              <a:rPr lang="zh-TW" altLang="zh-TW" sz="2800" b="1" dirty="0" smtClean="0">
                <a:latin typeface="Times New Roman" panose="02020603050405020304" pitchFamily="18" charset="0"/>
                <a:cs typeface="Times New Roman" panose="02020603050405020304" pitchFamily="18" charset="0"/>
              </a:rPr>
              <a:t>代理人</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經</a:t>
            </a:r>
            <a:r>
              <a:rPr lang="zh-TW" altLang="zh-TW" sz="2800" b="1" dirty="0">
                <a:latin typeface="Times New Roman" panose="02020603050405020304" pitchFamily="18" charset="0"/>
                <a:cs typeface="Times New Roman" panose="02020603050405020304" pitchFamily="18" charset="0"/>
              </a:rPr>
              <a:t>納稅義務人或其代理人舉證證明其已訂定契約並據以進行</a:t>
            </a:r>
            <a:r>
              <a:rPr lang="zh-TW" altLang="zh-TW" sz="2800" b="1" dirty="0" smtClean="0">
                <a:latin typeface="Times New Roman" panose="02020603050405020304" pitchFamily="18" charset="0"/>
                <a:cs typeface="Times New Roman" panose="02020603050405020304" pitchFamily="18" charset="0"/>
              </a:rPr>
              <a:t>交易</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且</a:t>
            </a:r>
            <a:r>
              <a:rPr lang="zh-TW" altLang="zh-TW" sz="2800" b="1" dirty="0">
                <a:latin typeface="Times New Roman" panose="02020603050405020304" pitchFamily="18" charset="0"/>
                <a:cs typeface="Times New Roman" panose="02020603050405020304" pitchFamily="18" charset="0"/>
              </a:rPr>
              <a:t>將導致損失</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得</a:t>
            </a:r>
            <a:r>
              <a:rPr lang="zh-TW" altLang="zh-TW" sz="2800" b="1" dirty="0">
                <a:latin typeface="Times New Roman" panose="02020603050405020304" pitchFamily="18" charset="0"/>
                <a:cs typeface="Times New Roman" panose="02020603050405020304" pitchFamily="18" charset="0"/>
              </a:rPr>
              <a:t>申請延長海關預先審核稅則號別之</a:t>
            </a:r>
            <a:r>
              <a:rPr lang="zh-TW" altLang="zh-TW" sz="2800" b="1" dirty="0" smtClean="0">
                <a:latin typeface="Times New Roman" panose="02020603050405020304" pitchFamily="18" charset="0"/>
                <a:cs typeface="Times New Roman" panose="02020603050405020304" pitchFamily="18" charset="0"/>
              </a:rPr>
              <a:t>適用</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並</a:t>
            </a:r>
            <a:r>
              <a:rPr lang="zh-TW" altLang="zh-TW" sz="2800" b="1" dirty="0">
                <a:latin typeface="Times New Roman" panose="02020603050405020304" pitchFamily="18" charset="0"/>
                <a:cs typeface="Times New Roman" panose="02020603050405020304" pitchFamily="18" charset="0"/>
              </a:rPr>
              <a:t>以延長九十日</a:t>
            </a:r>
            <a:r>
              <a:rPr lang="zh-TW" altLang="zh-TW" sz="2800" b="1" dirty="0" smtClean="0">
                <a:latin typeface="Times New Roman" panose="02020603050405020304" pitchFamily="18" charset="0"/>
                <a:cs typeface="Times New Roman" panose="02020603050405020304" pitchFamily="18" charset="0"/>
              </a:rPr>
              <a:t>為限</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但</a:t>
            </a:r>
            <a:r>
              <a:rPr lang="zh-TW" altLang="zh-TW" sz="2800" b="1" dirty="0">
                <a:latin typeface="Times New Roman" panose="02020603050405020304" pitchFamily="18" charset="0"/>
                <a:cs typeface="Times New Roman" panose="02020603050405020304" pitchFamily="18" charset="0"/>
              </a:rPr>
              <a:t>變更後之稅則號</a:t>
            </a:r>
            <a:r>
              <a:rPr lang="zh-TW" altLang="zh-TW" sz="2800" b="1" dirty="0" smtClean="0">
                <a:latin typeface="Times New Roman" panose="02020603050405020304" pitchFamily="18" charset="0"/>
                <a:cs typeface="Times New Roman" panose="02020603050405020304" pitchFamily="18" charset="0"/>
              </a:rPr>
              <a:t>別</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涉及</a:t>
            </a:r>
            <a:r>
              <a:rPr lang="zh-TW" altLang="zh-TW" sz="2800" b="1" dirty="0">
                <a:latin typeface="Times New Roman" panose="02020603050405020304" pitchFamily="18" charset="0"/>
                <a:cs typeface="Times New Roman" panose="02020603050405020304" pitchFamily="18" charset="0"/>
              </a:rPr>
              <a:t>貨物輸入規定</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應</a:t>
            </a:r>
            <a:r>
              <a:rPr lang="zh-TW" altLang="zh-TW" sz="2800" b="1" dirty="0">
                <a:latin typeface="Times New Roman" panose="02020603050405020304" pitchFamily="18" charset="0"/>
                <a:cs typeface="Times New Roman" panose="02020603050405020304" pitchFamily="18" charset="0"/>
              </a:rPr>
              <a:t>依貨物進口時之相關輸入規定</a:t>
            </a:r>
            <a:r>
              <a:rPr lang="zh-TW" altLang="zh-TW" sz="2800" b="1" dirty="0" smtClean="0">
                <a:latin typeface="Times New Roman" panose="02020603050405020304" pitchFamily="18" charset="0"/>
                <a:cs typeface="Times New Roman" panose="02020603050405020304" pitchFamily="18" charset="0"/>
              </a:rPr>
              <a:t>辦理</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納稅義務人或其代理人不服海關預先審核之稅則號別</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得</a:t>
            </a:r>
            <a:r>
              <a:rPr lang="zh-TW" altLang="zh-TW" sz="2800" b="1" dirty="0">
                <a:latin typeface="Times New Roman" panose="02020603050405020304" pitchFamily="18" charset="0"/>
                <a:cs typeface="Times New Roman" panose="02020603050405020304" pitchFamily="18" charset="0"/>
              </a:rPr>
              <a:t>於貨物進口</a:t>
            </a:r>
            <a:r>
              <a:rPr lang="zh-TW" altLang="zh-TW" sz="2800" b="1" dirty="0" smtClean="0">
                <a:latin typeface="Times New Roman" panose="02020603050405020304" pitchFamily="18" charset="0"/>
                <a:cs typeface="Times New Roman" panose="02020603050405020304" pitchFamily="18" charset="0"/>
              </a:rPr>
              <a:t>前</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向</a:t>
            </a:r>
            <a:r>
              <a:rPr lang="zh-TW" altLang="zh-TW" sz="2800" b="1" dirty="0">
                <a:latin typeface="Times New Roman" panose="02020603050405020304" pitchFamily="18" charset="0"/>
                <a:cs typeface="Times New Roman" panose="02020603050405020304" pitchFamily="18" charset="0"/>
              </a:rPr>
              <a:t>財政部關稅總局申請覆</a:t>
            </a:r>
            <a:r>
              <a:rPr lang="zh-TW" altLang="zh-TW" sz="2800" b="1" dirty="0" smtClean="0">
                <a:latin typeface="Times New Roman" panose="02020603050405020304" pitchFamily="18" charset="0"/>
                <a:cs typeface="Times New Roman" panose="02020603050405020304" pitchFamily="18" charset="0"/>
              </a:rPr>
              <a:t>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財政部</a:t>
            </a:r>
            <a:r>
              <a:rPr lang="zh-TW" altLang="zh-TW" sz="2800" b="1" dirty="0">
                <a:latin typeface="Times New Roman" panose="02020603050405020304" pitchFamily="18" charset="0"/>
                <a:cs typeface="Times New Roman" panose="02020603050405020304" pitchFamily="18" charset="0"/>
              </a:rPr>
              <a:t>關稅總局除有正當理由</a:t>
            </a:r>
            <a:r>
              <a:rPr lang="zh-TW" altLang="zh-TW" sz="2800" b="1" dirty="0" smtClean="0">
                <a:latin typeface="Times New Roman" panose="02020603050405020304" pitchFamily="18" charset="0"/>
                <a:cs typeface="Times New Roman" panose="02020603050405020304" pitchFamily="18" charset="0"/>
              </a:rPr>
              <a:t>外</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應</a:t>
            </a:r>
            <a:r>
              <a:rPr lang="zh-TW" altLang="zh-TW" sz="2800" b="1" dirty="0">
                <a:latin typeface="Times New Roman" panose="02020603050405020304" pitchFamily="18" charset="0"/>
                <a:cs typeface="Times New Roman" panose="02020603050405020304" pitchFamily="18" charset="0"/>
              </a:rPr>
              <a:t>為適當之</a:t>
            </a:r>
            <a:r>
              <a:rPr lang="zh-TW" altLang="zh-TW" sz="2800" b="1" dirty="0" smtClean="0">
                <a:latin typeface="Times New Roman" panose="02020603050405020304" pitchFamily="18" charset="0"/>
                <a:cs typeface="Times New Roman" panose="02020603050405020304" pitchFamily="18" charset="0"/>
              </a:rPr>
              <a:t>處理</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9431786"/>
      </p:ext>
    </p:extLst>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原產地證明</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493</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依據關稅法第</a:t>
            </a:r>
            <a:r>
              <a:rPr lang="en-US" altLang="zh-TW" sz="3200" b="1" dirty="0">
                <a:latin typeface="Times New Roman" panose="02020603050405020304" pitchFamily="18" charset="0"/>
                <a:cs typeface="Times New Roman" panose="02020603050405020304" pitchFamily="18" charset="0"/>
              </a:rPr>
              <a:t>28</a:t>
            </a:r>
            <a:r>
              <a:rPr lang="zh-TW" altLang="zh-TW" sz="3200" b="1" dirty="0">
                <a:latin typeface="Times New Roman" panose="02020603050405020304" pitchFamily="18" charset="0"/>
                <a:cs typeface="Times New Roman" panose="02020603050405020304" pitchFamily="18" charset="0"/>
              </a:rPr>
              <a:t>條之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海關</a:t>
            </a:r>
            <a:r>
              <a:rPr lang="zh-TW" altLang="zh-TW" sz="3200" b="1" dirty="0">
                <a:latin typeface="Times New Roman" panose="02020603050405020304" pitchFamily="18" charset="0"/>
                <a:cs typeface="Times New Roman" panose="02020603050405020304" pitchFamily="18" charset="0"/>
              </a:rPr>
              <a:t>對進口貨物原產地之</a:t>
            </a:r>
            <a:r>
              <a:rPr lang="zh-TW" altLang="zh-TW" sz="3200" b="1" dirty="0" smtClean="0">
                <a:latin typeface="Times New Roman" panose="02020603050405020304" pitchFamily="18" charset="0"/>
                <a:cs typeface="Times New Roman" panose="02020603050405020304" pitchFamily="18" charset="0"/>
              </a:rPr>
              <a:t>認定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依原產地認定標準</a:t>
            </a:r>
            <a:r>
              <a:rPr lang="zh-TW" altLang="zh-TW" sz="3200" b="1" dirty="0" smtClean="0">
                <a:latin typeface="Times New Roman" panose="02020603050405020304" pitchFamily="18" charset="0"/>
                <a:cs typeface="Times New Roman" panose="02020603050405020304" pitchFamily="18" charset="0"/>
              </a:rPr>
              <a:t>辦理</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必要時</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得</a:t>
            </a:r>
            <a:r>
              <a:rPr lang="zh-TW" altLang="zh-TW" sz="3200" b="1" dirty="0">
                <a:latin typeface="Times New Roman" panose="02020603050405020304" pitchFamily="18" charset="0"/>
                <a:cs typeface="Times New Roman" panose="02020603050405020304" pitchFamily="18" charset="0"/>
              </a:rPr>
              <a:t>請納稅義務人提供產地證明</a:t>
            </a:r>
            <a:r>
              <a:rPr lang="zh-TW" altLang="zh-TW" sz="3200" b="1" dirty="0" smtClean="0">
                <a:latin typeface="Times New Roman" panose="02020603050405020304" pitchFamily="18" charset="0"/>
                <a:cs typeface="Times New Roman" panose="02020603050405020304" pitchFamily="18" charset="0"/>
              </a:rPr>
              <a:t>文件</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在</a:t>
            </a:r>
            <a:r>
              <a:rPr lang="zh-TW" altLang="zh-TW" sz="3200" b="1" dirty="0">
                <a:latin typeface="Times New Roman" panose="02020603050405020304" pitchFamily="18" charset="0"/>
                <a:cs typeface="Times New Roman" panose="02020603050405020304" pitchFamily="18" charset="0"/>
              </a:rPr>
              <a:t>認定過程中如有</a:t>
            </a:r>
            <a:r>
              <a:rPr lang="zh-TW" altLang="zh-TW" sz="3200" b="1" dirty="0" smtClean="0">
                <a:latin typeface="Times New Roman" panose="02020603050405020304" pitchFamily="18" charset="0"/>
                <a:cs typeface="Times New Roman" panose="02020603050405020304" pitchFamily="18" charset="0"/>
              </a:rPr>
              <a:t>爭議</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納稅</a:t>
            </a:r>
            <a:r>
              <a:rPr lang="zh-TW" altLang="zh-TW" sz="3200" b="1" dirty="0">
                <a:latin typeface="Times New Roman" panose="02020603050405020304" pitchFamily="18" charset="0"/>
                <a:cs typeface="Times New Roman" panose="02020603050405020304" pitchFamily="18" charset="0"/>
              </a:rPr>
              <a:t>義務人得請求貨物主管機關或專業機構協助</a:t>
            </a:r>
            <a:r>
              <a:rPr lang="zh-TW" altLang="zh-TW" sz="3200" b="1" dirty="0" smtClean="0">
                <a:latin typeface="Times New Roman" panose="02020603050405020304" pitchFamily="18" charset="0"/>
                <a:cs typeface="Times New Roman" panose="02020603050405020304" pitchFamily="18" charset="0"/>
              </a:rPr>
              <a:t>認定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其</a:t>
            </a:r>
            <a:r>
              <a:rPr lang="zh-TW" altLang="zh-TW" sz="3200" b="1" dirty="0">
                <a:latin typeface="Times New Roman" panose="02020603050405020304" pitchFamily="18" charset="0"/>
                <a:cs typeface="Times New Roman" panose="02020603050405020304" pitchFamily="18" charset="0"/>
              </a:rPr>
              <a:t>所需費用統由納稅義務人</a:t>
            </a:r>
            <a:r>
              <a:rPr lang="zh-TW" altLang="zh-TW" sz="3200" b="1" dirty="0" smtClean="0">
                <a:latin typeface="Times New Roman" panose="02020603050405020304" pitchFamily="18" charset="0"/>
                <a:cs typeface="Times New Roman" panose="02020603050405020304" pitchFamily="18" charset="0"/>
              </a:rPr>
              <a:t>負擔</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60409466"/>
      </p:ext>
    </p:extLst>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原</a:t>
            </a:r>
            <a:r>
              <a:rPr lang="zh-TW" altLang="zh-TW" sz="4000" b="1" dirty="0" smtClean="0"/>
              <a:t>產地</a:t>
            </a:r>
            <a:r>
              <a:rPr lang="zh-TW" altLang="en-US" sz="4000" b="1" dirty="0"/>
              <a:t>之規定</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494</a:t>
            </a:fld>
            <a:endParaRPr lang="zh-TW" altLang="en-US"/>
          </a:p>
        </p:txBody>
      </p:sp>
      <p:sp>
        <p:nvSpPr>
          <p:cNvPr id="4" name="內容版面配置區 3"/>
          <p:cNvSpPr>
            <a:spLocks noGrp="1"/>
          </p:cNvSpPr>
          <p:nvPr>
            <p:ph sz="quarter" idx="1"/>
          </p:nvPr>
        </p:nvSpPr>
        <p:spPr/>
        <p:txBody>
          <a:bodyPr>
            <a:normAutofit/>
          </a:bodyPr>
          <a:lstStyle/>
          <a:p>
            <a:r>
              <a:rPr lang="zh-TW" altLang="en-US" sz="2800" b="1" dirty="0">
                <a:latin typeface="Times New Roman" panose="02020603050405020304" pitchFamily="18" charset="0"/>
                <a:cs typeface="Times New Roman" panose="02020603050405020304" pitchFamily="18" charset="0"/>
              </a:rPr>
              <a:t>依據</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原產地證明書管理辦法</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第</a:t>
            </a:r>
            <a:r>
              <a:rPr lang="zh-TW" altLang="en-US" sz="2800" b="1" dirty="0" smtClean="0">
                <a:latin typeface="Times New Roman" panose="02020603050405020304" pitchFamily="18" charset="0"/>
                <a:cs typeface="Times New Roman" panose="02020603050405020304" pitchFamily="18" charset="0"/>
              </a:rPr>
              <a:t>三</a:t>
            </a:r>
            <a:r>
              <a:rPr lang="zh-TW" altLang="zh-TW" sz="2800" b="1" dirty="0" smtClean="0">
                <a:latin typeface="Times New Roman" panose="02020603050405020304" pitchFamily="18" charset="0"/>
                <a:cs typeface="Times New Roman" panose="02020603050405020304" pitchFamily="18" charset="0"/>
              </a:rPr>
              <a:t>條</a:t>
            </a:r>
            <a:r>
              <a:rPr lang="zh-TW" altLang="en-US" sz="2800" b="1" dirty="0">
                <a:latin typeface="Times New Roman" panose="02020603050405020304" pitchFamily="18" charset="0"/>
                <a:cs typeface="Times New Roman" panose="02020603050405020304" pitchFamily="18" charset="0"/>
              </a:rPr>
              <a:t>之</a:t>
            </a:r>
            <a:r>
              <a:rPr lang="zh-TW" altLang="en-US"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p>
          <a:p>
            <a:pPr marL="0" indent="0">
              <a:buNone/>
            </a:pPr>
            <a:r>
              <a:rPr lang="zh-TW" altLang="zh-TW" sz="2800" b="1" dirty="0">
                <a:latin typeface="Times New Roman" panose="02020603050405020304" pitchFamily="18" charset="0"/>
                <a:cs typeface="Times New Roman" panose="02020603050405020304" pitchFamily="18" charset="0"/>
              </a:rPr>
              <a:t>輸出貨品以我國為原產地者，應符合下列各款情形之</a:t>
            </a:r>
            <a:r>
              <a:rPr lang="zh-TW" altLang="zh-TW" sz="2800" b="1" dirty="0" smtClean="0">
                <a:latin typeface="Times New Roman" panose="02020603050405020304" pitchFamily="18" charset="0"/>
                <a:cs typeface="Times New Roman" panose="02020603050405020304" pitchFamily="18" charset="0"/>
              </a:rPr>
              <a:t>一</a:t>
            </a:r>
            <a:r>
              <a:rPr lang="en-US" altLang="zh-TW" sz="2800" b="1" dirty="0" smtClean="0">
                <a:latin typeface="Times New Roman" panose="02020603050405020304" pitchFamily="18" charset="0"/>
                <a:cs typeface="Times New Roman" panose="02020603050405020304" pitchFamily="18" charset="0"/>
              </a:rPr>
              <a:t>:</a:t>
            </a:r>
          </a:p>
          <a:p>
            <a:pPr marL="0" indent="0">
              <a:buNone/>
            </a:pPr>
            <a:r>
              <a:rPr lang="zh-TW" altLang="zh-TW" sz="2800" b="1" dirty="0">
                <a:latin typeface="Times New Roman" panose="02020603050405020304" pitchFamily="18" charset="0"/>
                <a:cs typeface="Times New Roman" panose="02020603050405020304" pitchFamily="18" charset="0"/>
              </a:rPr>
              <a:t>一、貨品在我國境內完全取得或完全</a:t>
            </a:r>
            <a:r>
              <a:rPr lang="zh-TW" altLang="zh-TW" sz="2800" b="1" dirty="0" smtClean="0">
                <a:latin typeface="Times New Roman" panose="02020603050405020304" pitchFamily="18" charset="0"/>
                <a:cs typeface="Times New Roman" panose="02020603050405020304" pitchFamily="18" charset="0"/>
              </a:rPr>
              <a:t>生產者</a:t>
            </a:r>
            <a:r>
              <a:rPr lang="en-US" altLang="zh-TW" sz="2800" b="1" dirty="0" smtClean="0">
                <a:latin typeface="Times New Roman" panose="02020603050405020304" pitchFamily="18" charset="0"/>
                <a:cs typeface="Times New Roman" panose="02020603050405020304" pitchFamily="18" charset="0"/>
              </a:rPr>
              <a:t>;</a:t>
            </a:r>
          </a:p>
          <a:p>
            <a:pPr marL="0" indent="0">
              <a:buNone/>
            </a:pPr>
            <a:r>
              <a:rPr lang="zh-TW" altLang="zh-TW" sz="2800" b="1" dirty="0">
                <a:latin typeface="Times New Roman" panose="02020603050405020304" pitchFamily="18" charset="0"/>
                <a:cs typeface="Times New Roman" panose="02020603050405020304" pitchFamily="18" charset="0"/>
              </a:rPr>
              <a:t>二、貨品之加工、製造或原材料涉及我國與其他國家或地區共同</a:t>
            </a:r>
            <a:r>
              <a:rPr lang="zh-TW" altLang="zh-TW" sz="2800" b="1" dirty="0" smtClean="0">
                <a:latin typeface="Times New Roman" panose="02020603050405020304" pitchFamily="18" charset="0"/>
                <a:cs typeface="Times New Roman" panose="02020603050405020304" pitchFamily="18" charset="0"/>
              </a:rPr>
              <a:t>參與者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以</a:t>
            </a:r>
            <a:r>
              <a:rPr lang="zh-TW" altLang="zh-TW" sz="2800" b="1" dirty="0">
                <a:latin typeface="Times New Roman" panose="02020603050405020304" pitchFamily="18" charset="0"/>
                <a:cs typeface="Times New Roman" panose="02020603050405020304" pitchFamily="18" charset="0"/>
              </a:rPr>
              <a:t>在我國境內產生</a:t>
            </a:r>
            <a:r>
              <a:rPr lang="zh-TW" altLang="zh-TW" sz="2800" b="1" dirty="0">
                <a:solidFill>
                  <a:srgbClr val="FF0000"/>
                </a:solidFill>
                <a:latin typeface="Times New Roman" panose="02020603050405020304" pitchFamily="18" charset="0"/>
                <a:cs typeface="Times New Roman" panose="02020603050405020304" pitchFamily="18" charset="0"/>
              </a:rPr>
              <a:t>最終實質轉型者</a:t>
            </a:r>
            <a:r>
              <a:rPr lang="zh-TW" altLang="zh-TW" sz="2800" b="1" dirty="0" smtClean="0">
                <a:latin typeface="Times New Roman" panose="02020603050405020304" pitchFamily="18" charset="0"/>
                <a:cs typeface="Times New Roman" panose="02020603050405020304" pitchFamily="18" charset="0"/>
              </a:rPr>
              <a:t>為限</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pPr marL="0" indent="0">
              <a:buNone/>
            </a:pPr>
            <a:r>
              <a:rPr lang="zh-TW" altLang="zh-TW" sz="2800" b="1" dirty="0">
                <a:latin typeface="Times New Roman" panose="02020603050405020304" pitchFamily="18" charset="0"/>
                <a:cs typeface="Times New Roman" panose="02020603050405020304" pitchFamily="18" charset="0"/>
              </a:rPr>
              <a:t>依據臺灣製產品</a:t>
            </a:r>
            <a:r>
              <a:rPr lang="en-US" altLang="zh-TW" sz="2800" b="1" dirty="0">
                <a:latin typeface="Times New Roman" panose="02020603050405020304" pitchFamily="18" charset="0"/>
                <a:cs typeface="Times New Roman" panose="02020603050405020304" pitchFamily="18" charset="0"/>
              </a:rPr>
              <a:t> MIT </a:t>
            </a:r>
            <a:r>
              <a:rPr lang="zh-TW" altLang="zh-TW" sz="2800" b="1" dirty="0" smtClean="0">
                <a:latin typeface="Times New Roman" panose="02020603050405020304" pitchFamily="18" charset="0"/>
                <a:cs typeface="Times New Roman" panose="02020603050405020304" pitchFamily="18" charset="0"/>
              </a:rPr>
              <a:t>微笑</a:t>
            </a:r>
            <a:r>
              <a:rPr lang="zh-TW" altLang="zh-TW" sz="2800" b="1" dirty="0">
                <a:latin typeface="Times New Roman" panose="02020603050405020304" pitchFamily="18" charset="0"/>
                <a:cs typeface="Times New Roman" panose="02020603050405020304" pitchFamily="18" charset="0"/>
              </a:rPr>
              <a:t>標章驗證制度取得臺灣製產品</a:t>
            </a:r>
            <a:r>
              <a:rPr lang="en-US" altLang="zh-TW" sz="2800" b="1" dirty="0">
                <a:latin typeface="Times New Roman" panose="02020603050405020304" pitchFamily="18" charset="0"/>
                <a:cs typeface="Times New Roman" panose="02020603050405020304" pitchFamily="18" charset="0"/>
              </a:rPr>
              <a:t> MIT </a:t>
            </a:r>
            <a:r>
              <a:rPr lang="zh-TW" altLang="zh-TW" sz="2800" b="1" dirty="0" smtClean="0">
                <a:latin typeface="Times New Roman" panose="02020603050405020304" pitchFamily="18" charset="0"/>
                <a:cs typeface="Times New Roman" panose="02020603050405020304" pitchFamily="18" charset="0"/>
              </a:rPr>
              <a:t>微笑</a:t>
            </a:r>
            <a:r>
              <a:rPr lang="zh-TW" altLang="zh-TW" sz="2800" b="1" dirty="0">
                <a:latin typeface="Times New Roman" panose="02020603050405020304" pitchFamily="18" charset="0"/>
                <a:cs typeface="Times New Roman" panose="02020603050405020304" pitchFamily="18" charset="0"/>
              </a:rPr>
              <a:t>標章之產品得以我國為原產地，但該制度之臺灣製原產地認定條件仍應符合前項規定</a:t>
            </a:r>
            <a:endParaRPr lang="zh-TW" altLang="en-US" sz="2800" b="1" dirty="0">
              <a:latin typeface="Times New Roman" panose="02020603050405020304" pitchFamily="18" charset="0"/>
              <a:cs typeface="Times New Roman" panose="02020603050405020304" pitchFamily="18" charset="0"/>
            </a:endParaRPr>
          </a:p>
        </p:txBody>
      </p:sp>
      <p:sp>
        <p:nvSpPr>
          <p:cNvPr id="5" name="向右箭號 4"/>
          <p:cNvSpPr/>
          <p:nvPr/>
        </p:nvSpPr>
        <p:spPr>
          <a:xfrm>
            <a:off x="2339752" y="4221088"/>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8100392" y="5517232"/>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810605827"/>
      </p:ext>
    </p:extLst>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8983"/>
            <a:ext cx="8229600" cy="807729"/>
          </a:xfrm>
        </p:spPr>
        <p:txBody>
          <a:bodyPr>
            <a:normAutofit/>
          </a:bodyPr>
          <a:lstStyle/>
          <a:p>
            <a:pPr algn="ctr"/>
            <a:r>
              <a:rPr lang="zh-TW" altLang="zh-TW" sz="4000" b="1" dirty="0"/>
              <a:t>實質轉型</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495</a:t>
            </a:fld>
            <a:endParaRPr lang="zh-TW" altLang="en-US"/>
          </a:p>
        </p:txBody>
      </p:sp>
      <p:sp>
        <p:nvSpPr>
          <p:cNvPr id="4" name="內容版面配置區 3"/>
          <p:cNvSpPr>
            <a:spLocks noGrp="1"/>
          </p:cNvSpPr>
          <p:nvPr>
            <p:ph sz="quarter" idx="1"/>
          </p:nvPr>
        </p:nvSpPr>
        <p:spPr>
          <a:xfrm>
            <a:off x="0" y="908720"/>
            <a:ext cx="9144000" cy="5688632"/>
          </a:xfrm>
        </p:spPr>
        <p:txBody>
          <a:bodyPr>
            <a:normAutofit/>
          </a:bodyPr>
          <a:lstStyle/>
          <a:p>
            <a:r>
              <a:rPr lang="zh-TW" altLang="en-US" sz="2800" b="1" dirty="0" smtClean="0">
                <a:latin typeface="Times New Roman" panose="02020603050405020304" pitchFamily="18" charset="0"/>
                <a:cs typeface="Times New Roman" panose="02020603050405020304" pitchFamily="18" charset="0"/>
              </a:rPr>
              <a:t>依據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原</a:t>
            </a:r>
            <a:r>
              <a:rPr lang="zh-TW" altLang="zh-TW" sz="2800" b="1" dirty="0">
                <a:latin typeface="Times New Roman" panose="02020603050405020304" pitchFamily="18" charset="0"/>
                <a:cs typeface="Times New Roman" panose="02020603050405020304" pitchFamily="18" charset="0"/>
              </a:rPr>
              <a:t>產地證明書管理</a:t>
            </a:r>
            <a:r>
              <a:rPr lang="zh-TW" altLang="zh-TW" sz="2800" b="1" dirty="0" smtClean="0">
                <a:latin typeface="Times New Roman" panose="02020603050405020304" pitchFamily="18" charset="0"/>
                <a:cs typeface="Times New Roman" panose="02020603050405020304" pitchFamily="18" charset="0"/>
              </a:rPr>
              <a:t>辦法</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第五條</a:t>
            </a:r>
            <a:r>
              <a:rPr lang="zh-TW" altLang="en-US" sz="2800" b="1" dirty="0" smtClean="0">
                <a:latin typeface="Times New Roman" panose="02020603050405020304" pitchFamily="18" charset="0"/>
                <a:cs typeface="Times New Roman" panose="02020603050405020304" pitchFamily="18" charset="0"/>
              </a:rPr>
              <a:t>之規定</a:t>
            </a:r>
            <a:r>
              <a:rPr lang="en-US" altLang="zh-TW" sz="2800" b="1" dirty="0" smtClean="0">
                <a:latin typeface="Times New Roman" panose="02020603050405020304" pitchFamily="18" charset="0"/>
                <a:cs typeface="Times New Roman" panose="02020603050405020304" pitchFamily="18" charset="0"/>
              </a:rPr>
              <a:t>:</a:t>
            </a:r>
          </a:p>
          <a:p>
            <a:pPr marL="0" indent="0">
              <a:buNone/>
            </a:pPr>
            <a:r>
              <a:rPr lang="zh-TW" altLang="zh-TW" sz="2800" b="1" dirty="0">
                <a:latin typeface="Times New Roman" panose="02020603050405020304" pitchFamily="18" charset="0"/>
                <a:cs typeface="Times New Roman" panose="02020603050405020304" pitchFamily="18" charset="0"/>
              </a:rPr>
              <a:t>第三條第一項第二款所稱</a:t>
            </a:r>
            <a:r>
              <a:rPr lang="zh-TW" altLang="zh-TW" sz="2800" b="1" dirty="0">
                <a:solidFill>
                  <a:srgbClr val="FF0000"/>
                </a:solidFill>
                <a:latin typeface="Times New Roman" panose="02020603050405020304" pitchFamily="18" charset="0"/>
                <a:cs typeface="Times New Roman" panose="02020603050405020304" pitchFamily="18" charset="0"/>
              </a:rPr>
              <a:t>實質轉型</a:t>
            </a:r>
            <a:r>
              <a:rPr lang="zh-TW" altLang="zh-TW" sz="2800" b="1" dirty="0">
                <a:latin typeface="Times New Roman" panose="02020603050405020304" pitchFamily="18" charset="0"/>
                <a:cs typeface="Times New Roman" panose="02020603050405020304" pitchFamily="18" charset="0"/>
              </a:rPr>
              <a:t>，除經濟部國際貿易</a:t>
            </a:r>
            <a:r>
              <a:rPr lang="zh-TW" altLang="zh-TW" sz="2800" b="1" dirty="0" smtClean="0">
                <a:latin typeface="Times New Roman" panose="02020603050405020304" pitchFamily="18" charset="0"/>
                <a:cs typeface="Times New Roman" panose="02020603050405020304" pitchFamily="18" charset="0"/>
              </a:rPr>
              <a:t>局</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以下</a:t>
            </a:r>
            <a:r>
              <a:rPr lang="zh-TW" altLang="zh-TW" sz="2800" b="1" dirty="0">
                <a:latin typeface="Times New Roman" panose="02020603050405020304" pitchFamily="18" charset="0"/>
                <a:cs typeface="Times New Roman" panose="02020603050405020304" pitchFamily="18" charset="0"/>
              </a:rPr>
              <a:t>簡稱貿易</a:t>
            </a:r>
            <a:r>
              <a:rPr lang="zh-TW" altLang="zh-TW" sz="2800" b="1" dirty="0" smtClean="0">
                <a:latin typeface="Times New Roman" panose="02020603050405020304" pitchFamily="18" charset="0"/>
                <a:cs typeface="Times New Roman" panose="02020603050405020304" pitchFamily="18" charset="0"/>
              </a:rPr>
              <a:t>局</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為</a:t>
            </a:r>
            <a:r>
              <a:rPr lang="zh-TW" altLang="zh-TW" sz="2800" b="1" dirty="0">
                <a:latin typeface="Times New Roman" panose="02020603050405020304" pitchFamily="18" charset="0"/>
                <a:cs typeface="Times New Roman" panose="02020603050405020304" pitchFamily="18" charset="0"/>
              </a:rPr>
              <a:t>配合進口國規定之</a:t>
            </a:r>
            <a:r>
              <a:rPr lang="zh-TW" altLang="zh-TW" sz="2800" b="1" dirty="0" smtClean="0">
                <a:latin typeface="Times New Roman" panose="02020603050405020304" pitchFamily="18" charset="0"/>
                <a:cs typeface="Times New Roman" panose="02020603050405020304" pitchFamily="18" charset="0"/>
              </a:rPr>
              <a:t>需要</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或</a:t>
            </a:r>
            <a:r>
              <a:rPr lang="zh-TW" altLang="zh-TW" sz="2800" b="1" dirty="0">
                <a:latin typeface="Times New Roman" panose="02020603050405020304" pitchFamily="18" charset="0"/>
                <a:cs typeface="Times New Roman" panose="02020603050405020304" pitchFamily="18" charset="0"/>
              </a:rPr>
              <a:t>視貨品</a:t>
            </a:r>
            <a:r>
              <a:rPr lang="zh-TW" altLang="zh-TW" sz="2800" b="1" dirty="0" smtClean="0">
                <a:latin typeface="Times New Roman" panose="02020603050405020304" pitchFamily="18" charset="0"/>
                <a:cs typeface="Times New Roman" panose="02020603050405020304" pitchFamily="18" charset="0"/>
              </a:rPr>
              <a:t>特性</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或</a:t>
            </a:r>
            <a:r>
              <a:rPr lang="zh-TW" altLang="zh-TW" sz="2800" b="1" dirty="0">
                <a:latin typeface="Times New Roman" panose="02020603050405020304" pitchFamily="18" charset="0"/>
                <a:cs typeface="Times New Roman" panose="02020603050405020304" pitchFamily="18" charset="0"/>
              </a:rPr>
              <a:t>特定區域另為認定者</a:t>
            </a:r>
            <a:r>
              <a:rPr lang="zh-TW" altLang="zh-TW" sz="2800" b="1" dirty="0" smtClean="0">
                <a:latin typeface="Times New Roman" panose="02020603050405020304" pitchFamily="18" charset="0"/>
                <a:cs typeface="Times New Roman" panose="02020603050405020304" pitchFamily="18" charset="0"/>
              </a:rPr>
              <a:t>外</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指</a:t>
            </a:r>
            <a:r>
              <a:rPr lang="zh-TW" altLang="zh-TW" sz="2800" b="1" dirty="0">
                <a:latin typeface="Times New Roman" panose="02020603050405020304" pitchFamily="18" charset="0"/>
                <a:cs typeface="Times New Roman" panose="02020603050405020304" pitchFamily="18" charset="0"/>
              </a:rPr>
              <a:t>下列</a:t>
            </a:r>
            <a:r>
              <a:rPr lang="zh-TW" altLang="zh-TW" sz="2800" b="1" dirty="0" smtClean="0">
                <a:latin typeface="Times New Roman" panose="02020603050405020304" pitchFamily="18" charset="0"/>
                <a:cs typeface="Times New Roman" panose="02020603050405020304" pitchFamily="18" charset="0"/>
              </a:rPr>
              <a:t>情形</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zh-TW" sz="2800" b="1" dirty="0">
                <a:latin typeface="Times New Roman" panose="02020603050405020304" pitchFamily="18" charset="0"/>
                <a:cs typeface="Times New Roman" panose="02020603050405020304" pitchFamily="18" charset="0"/>
              </a:rPr>
              <a:t>一、原材料經加工或製造後所產生之貨品與其原材料歸屬之我國海關進口稅則前六位碼號列相異</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zh-TW" altLang="zh-TW" sz="2800" b="1" dirty="0">
                <a:latin typeface="Times New Roman" panose="02020603050405020304" pitchFamily="18" charset="0"/>
                <a:cs typeface="Times New Roman" panose="02020603050405020304" pitchFamily="18" charset="0"/>
              </a:rPr>
              <a:t>二、貨品之加工或製造雖未造成前款所述號列</a:t>
            </a:r>
            <a:r>
              <a:rPr lang="zh-TW" altLang="zh-TW" sz="2800" b="1" dirty="0" smtClean="0">
                <a:latin typeface="Times New Roman" panose="02020603050405020304" pitchFamily="18" charset="0"/>
                <a:cs typeface="Times New Roman" panose="02020603050405020304" pitchFamily="18" charset="0"/>
              </a:rPr>
              <a:t>改變</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但</a:t>
            </a:r>
            <a:r>
              <a:rPr lang="zh-TW" altLang="zh-TW" sz="2800" b="1" dirty="0">
                <a:latin typeface="Times New Roman" panose="02020603050405020304" pitchFamily="18" charset="0"/>
                <a:cs typeface="Times New Roman" panose="02020603050405020304" pitchFamily="18" charset="0"/>
              </a:rPr>
              <a:t>已完成重要製程或</a:t>
            </a:r>
            <a:r>
              <a:rPr lang="en-US" altLang="zh-TW" sz="2800" b="1" dirty="0">
                <a:latin typeface="Times New Roman" panose="02020603050405020304" pitchFamily="18" charset="0"/>
                <a:cs typeface="Times New Roman" panose="02020603050405020304" pitchFamily="18" charset="0"/>
              </a:rPr>
              <a:t> </a:t>
            </a:r>
            <a:r>
              <a:rPr lang="zh-TW" altLang="zh-TW" sz="2800" b="1" dirty="0" smtClean="0">
                <a:latin typeface="Times New Roman" panose="02020603050405020304" pitchFamily="18" charset="0"/>
                <a:cs typeface="Times New Roman" panose="02020603050405020304" pitchFamily="18" charset="0"/>
              </a:rPr>
              <a:t>附加</a:t>
            </a:r>
            <a:r>
              <a:rPr lang="zh-TW" altLang="zh-TW" sz="2800" b="1" dirty="0">
                <a:latin typeface="Times New Roman" panose="02020603050405020304" pitchFamily="18" charset="0"/>
                <a:cs typeface="Times New Roman" panose="02020603050405020304" pitchFamily="18" charset="0"/>
              </a:rPr>
              <a:t>價值率超過百分之三十五</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zh-TW" altLang="zh-TW" sz="2800" b="1" dirty="0">
                <a:latin typeface="Times New Roman" panose="02020603050405020304" pitchFamily="18" charset="0"/>
                <a:cs typeface="Times New Roman" panose="02020603050405020304" pitchFamily="18" charset="0"/>
              </a:rPr>
              <a:t>前項第二款附加價值率之計算公式</a:t>
            </a:r>
            <a:r>
              <a:rPr lang="zh-TW" altLang="zh-TW" sz="2800" b="1" dirty="0" smtClean="0">
                <a:latin typeface="Times New Roman" panose="02020603050405020304" pitchFamily="18" charset="0"/>
                <a:cs typeface="Times New Roman" panose="02020603050405020304" pitchFamily="18" charset="0"/>
              </a:rPr>
              <a:t>如下</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貨品</a:t>
            </a:r>
            <a:r>
              <a:rPr lang="zh-TW" altLang="zh-TW" sz="2800" b="1" dirty="0">
                <a:latin typeface="Times New Roman" panose="02020603050405020304" pitchFamily="18" charset="0"/>
                <a:cs typeface="Times New Roman" panose="02020603050405020304" pitchFamily="18" charset="0"/>
              </a:rPr>
              <a:t>出口</a:t>
            </a:r>
            <a:r>
              <a:rPr lang="zh-TW" altLang="zh-TW" sz="2800" b="1" dirty="0" smtClean="0">
                <a:latin typeface="Times New Roman" panose="02020603050405020304" pitchFamily="18" charset="0"/>
                <a:cs typeface="Times New Roman" panose="02020603050405020304" pitchFamily="18" charset="0"/>
              </a:rPr>
              <a:t>價格</a:t>
            </a:r>
            <a:r>
              <a:rPr lang="en-US" altLang="zh-TW" sz="2800" b="1" dirty="0" smtClean="0">
                <a:latin typeface="Times New Roman" panose="02020603050405020304" pitchFamily="18" charset="0"/>
                <a:cs typeface="Times New Roman" panose="02020603050405020304" pitchFamily="18" charset="0"/>
              </a:rPr>
              <a:t>(F.O.B.)</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直</a:t>
            </a:r>
            <a:r>
              <a:rPr lang="zh-TW" altLang="zh-TW" sz="2800" b="1" dirty="0">
                <a:latin typeface="Times New Roman" panose="02020603050405020304" pitchFamily="18" charset="0"/>
                <a:cs typeface="Times New Roman" panose="02020603050405020304" pitchFamily="18" charset="0"/>
              </a:rPr>
              <a:t>、間接進口原材料及零件</a:t>
            </a:r>
            <a:r>
              <a:rPr lang="zh-TW" altLang="zh-TW" sz="2800" b="1" dirty="0" smtClean="0">
                <a:latin typeface="Times New Roman" panose="02020603050405020304" pitchFamily="18" charset="0"/>
                <a:cs typeface="Times New Roman" panose="02020603050405020304" pitchFamily="18" charset="0"/>
              </a:rPr>
              <a:t>價格</a:t>
            </a:r>
            <a:r>
              <a:rPr lang="en-US" altLang="zh-TW" sz="2800" b="1" dirty="0" smtClean="0">
                <a:latin typeface="Times New Roman" panose="02020603050405020304" pitchFamily="18" charset="0"/>
                <a:cs typeface="Times New Roman" panose="02020603050405020304" pitchFamily="18" charset="0"/>
              </a:rPr>
              <a:t>(C.I.F.)]/[</a:t>
            </a:r>
            <a:r>
              <a:rPr lang="zh-TW" altLang="zh-TW" sz="2800" b="1" dirty="0" smtClean="0">
                <a:latin typeface="Times New Roman" panose="02020603050405020304" pitchFamily="18" charset="0"/>
                <a:cs typeface="Times New Roman" panose="02020603050405020304" pitchFamily="18" charset="0"/>
              </a:rPr>
              <a:t>貨品</a:t>
            </a:r>
            <a:r>
              <a:rPr lang="zh-TW" altLang="zh-TW" sz="2800" b="1" dirty="0">
                <a:latin typeface="Times New Roman" panose="02020603050405020304" pitchFamily="18" charset="0"/>
                <a:cs typeface="Times New Roman" panose="02020603050405020304" pitchFamily="18" charset="0"/>
              </a:rPr>
              <a:t>出口</a:t>
            </a:r>
            <a:r>
              <a:rPr lang="zh-TW" altLang="zh-TW" sz="2800" b="1" dirty="0" smtClean="0">
                <a:latin typeface="Times New Roman" panose="02020603050405020304" pitchFamily="18" charset="0"/>
                <a:cs typeface="Times New Roman" panose="02020603050405020304" pitchFamily="18" charset="0"/>
              </a:rPr>
              <a:t>價格</a:t>
            </a:r>
            <a:r>
              <a:rPr lang="en-US" altLang="zh-TW" sz="2800" b="1" dirty="0" smtClean="0">
                <a:latin typeface="Times New Roman" panose="02020603050405020304" pitchFamily="18" charset="0"/>
                <a:cs typeface="Times New Roman" panose="02020603050405020304" pitchFamily="18" charset="0"/>
              </a:rPr>
              <a:t>(F.O.B.)]</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81733542"/>
      </p:ext>
    </p:extLst>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8983"/>
            <a:ext cx="8229600" cy="807729"/>
          </a:xfrm>
        </p:spPr>
        <p:txBody>
          <a:bodyPr>
            <a:normAutofit/>
          </a:bodyPr>
          <a:lstStyle/>
          <a:p>
            <a:pPr algn="ctr"/>
            <a:r>
              <a:rPr lang="zh-TW" altLang="zh-TW" sz="4000" b="1" dirty="0"/>
              <a:t>實質轉型</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496</a:t>
            </a:fld>
            <a:endParaRPr lang="zh-TW" altLang="en-US"/>
          </a:p>
        </p:txBody>
      </p:sp>
      <p:sp>
        <p:nvSpPr>
          <p:cNvPr id="4" name="內容版面配置區 3"/>
          <p:cNvSpPr>
            <a:spLocks noGrp="1"/>
          </p:cNvSpPr>
          <p:nvPr>
            <p:ph sz="quarter" idx="1"/>
          </p:nvPr>
        </p:nvSpPr>
        <p:spPr>
          <a:xfrm>
            <a:off x="0" y="1268760"/>
            <a:ext cx="9144000" cy="5328592"/>
          </a:xfrm>
        </p:spPr>
        <p:txBody>
          <a:bodyPr>
            <a:normAutofit/>
          </a:bodyPr>
          <a:lstStyle/>
          <a:p>
            <a:r>
              <a:rPr lang="zh-TW" altLang="zh-TW" sz="2800" b="1" dirty="0">
                <a:latin typeface="Times New Roman" panose="02020603050405020304" pitchFamily="18" charset="0"/>
                <a:cs typeface="Times New Roman" panose="02020603050405020304" pitchFamily="18" charset="0"/>
              </a:rPr>
              <a:t>第一項貨品僅從事下列之作業者，</a:t>
            </a:r>
            <a:r>
              <a:rPr lang="zh-TW" altLang="zh-TW" sz="2800" b="1" dirty="0">
                <a:solidFill>
                  <a:srgbClr val="FF0000"/>
                </a:solidFill>
                <a:latin typeface="Times New Roman" panose="02020603050405020304" pitchFamily="18" charset="0"/>
                <a:cs typeface="Times New Roman" panose="02020603050405020304" pitchFamily="18" charset="0"/>
              </a:rPr>
              <a:t>不得認定為實質轉型作業</a:t>
            </a:r>
            <a:r>
              <a:rPr lang="zh-TW" altLang="zh-TW" sz="2800" b="1" dirty="0" smtClean="0">
                <a:solidFill>
                  <a:srgbClr val="FF0000"/>
                </a:solidFill>
                <a:latin typeface="Times New Roman" panose="02020603050405020304" pitchFamily="18" charset="0"/>
                <a:cs typeface="Times New Roman" panose="02020603050405020304" pitchFamily="18" charset="0"/>
              </a:rPr>
              <a:t>：</a:t>
            </a:r>
            <a:endParaRPr lang="en-US" altLang="zh-TW" sz="2800" b="1" dirty="0" smtClean="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zh-TW" sz="2800" b="1" dirty="0">
                <a:latin typeface="Times New Roman" panose="02020603050405020304" pitchFamily="18" charset="0"/>
                <a:cs typeface="Times New Roman" panose="02020603050405020304" pitchFamily="18" charset="0"/>
              </a:rPr>
              <a:t>一、運送或儲存期間所必要之保存</a:t>
            </a:r>
            <a:r>
              <a:rPr lang="zh-TW" altLang="zh-TW" sz="2800" b="1" dirty="0" smtClean="0">
                <a:latin typeface="Times New Roman" panose="02020603050405020304" pitchFamily="18" charset="0"/>
                <a:cs typeface="Times New Roman" panose="02020603050405020304" pitchFamily="18" charset="0"/>
              </a:rPr>
              <a:t>作業</a:t>
            </a:r>
            <a:endParaRPr lang="en-US" altLang="zh-TW"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zh-TW" sz="2800" b="1" dirty="0">
                <a:latin typeface="Times New Roman" panose="02020603050405020304" pitchFamily="18" charset="0"/>
                <a:cs typeface="Times New Roman" panose="02020603050405020304" pitchFamily="18" charset="0"/>
              </a:rPr>
              <a:t>二、貨品為銷售或裝運所為之分類、分級、分裝、包裝、加作記號或重貼標籤等</a:t>
            </a:r>
            <a:r>
              <a:rPr lang="zh-TW" altLang="zh-TW" sz="2800" b="1" dirty="0" smtClean="0">
                <a:latin typeface="Times New Roman" panose="02020603050405020304" pitchFamily="18" charset="0"/>
                <a:cs typeface="Times New Roman" panose="02020603050405020304" pitchFamily="18" charset="0"/>
              </a:rPr>
              <a:t>作業</a:t>
            </a:r>
            <a:endParaRPr lang="en-US" altLang="zh-TW"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zh-TW" sz="2800" b="1" dirty="0">
                <a:latin typeface="Times New Roman" panose="02020603050405020304" pitchFamily="18" charset="0"/>
                <a:cs typeface="Times New Roman" panose="02020603050405020304" pitchFamily="18" charset="0"/>
              </a:rPr>
              <a:t>四、簡單之切割或簡易之接合、裝配或組裝等加工</a:t>
            </a:r>
            <a:r>
              <a:rPr lang="zh-TW" altLang="zh-TW" sz="2800" b="1" dirty="0" smtClean="0">
                <a:latin typeface="Times New Roman" panose="02020603050405020304" pitchFamily="18" charset="0"/>
                <a:cs typeface="Times New Roman" panose="02020603050405020304" pitchFamily="18" charset="0"/>
              </a:rPr>
              <a:t>作業</a:t>
            </a:r>
            <a:endParaRPr lang="en-US" altLang="zh-TW"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zh-TW" sz="2800" b="1" dirty="0">
                <a:latin typeface="Times New Roman" panose="02020603050405020304" pitchFamily="18" charset="0"/>
                <a:cs typeface="Times New Roman" panose="02020603050405020304" pitchFamily="18" charset="0"/>
              </a:rPr>
              <a:t>五、檢測、簡單之乾燥、稀釋或濃縮作業而未改變其性質</a:t>
            </a:r>
            <a:endParaRPr lang="zh-TW" altLang="en-US" sz="2800" b="1" dirty="0">
              <a:latin typeface="Times New Roman" panose="02020603050405020304" pitchFamily="18" charset="0"/>
              <a:cs typeface="Times New Roman" panose="02020603050405020304" pitchFamily="18" charset="0"/>
            </a:endParaRPr>
          </a:p>
        </p:txBody>
      </p:sp>
      <p:sp>
        <p:nvSpPr>
          <p:cNvPr id="5" name="上彎箭號 4"/>
          <p:cNvSpPr/>
          <p:nvPr/>
        </p:nvSpPr>
        <p:spPr>
          <a:xfrm>
            <a:off x="971600" y="4869160"/>
            <a:ext cx="432048" cy="504056"/>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363388788"/>
      </p:ext>
    </p:extLst>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原產地證明書</a:t>
            </a:r>
            <a:r>
              <a:rPr lang="en-US" altLang="zh-TW" sz="3600" b="1" dirty="0">
                <a:latin typeface="Times New Roman" panose="02020603050405020304" pitchFamily="18" charset="0"/>
                <a:cs typeface="Times New Roman" panose="02020603050405020304" pitchFamily="18" charset="0"/>
              </a:rPr>
              <a:t>(Certificate of Origin, C/O)</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497</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是出口商應進口商要求而提供的、由公證機構或政府或出口商出具的證明貨物原產地或製造地的一種證明</a:t>
            </a:r>
            <a:r>
              <a:rPr lang="zh-TW" altLang="zh-TW" sz="3200" b="1" dirty="0" smtClean="0">
                <a:latin typeface="Times New Roman" panose="02020603050405020304" pitchFamily="18" charset="0"/>
                <a:cs typeface="Times New Roman" panose="02020603050405020304" pitchFamily="18" charset="0"/>
              </a:rPr>
              <a:t>文件</a:t>
            </a:r>
            <a:r>
              <a:rPr lang="en-US" altLang="zh-TW" sz="3200" b="1" dirty="0" smtClean="0">
                <a:latin typeface="Times New Roman" panose="02020603050405020304" pitchFamily="18" charset="0"/>
                <a:cs typeface="Times New Roman" panose="02020603050405020304" pitchFamily="18" charset="0"/>
              </a:rPr>
              <a:t>;</a:t>
            </a:r>
            <a:endParaRPr lang="zh-TW" altLang="zh-TW" sz="3200" b="1" dirty="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產地證書是貿易關係人交接貨物、結算貨款、索賠理賠、進口國通關驗收、征收關稅在有效憑證，它還是出口國享受配額待遇、進口國對不同出口國實行不同貿易政策的</a:t>
            </a:r>
            <a:r>
              <a:rPr lang="zh-TW" altLang="zh-TW" sz="3200" b="1" dirty="0" smtClean="0">
                <a:latin typeface="Times New Roman" panose="02020603050405020304" pitchFamily="18" charset="0"/>
                <a:cs typeface="Times New Roman" panose="02020603050405020304" pitchFamily="18" charset="0"/>
              </a:rPr>
              <a:t>憑證</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6513148"/>
      </p:ext>
    </p:extLst>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9233" y="0"/>
            <a:ext cx="8229600" cy="990600"/>
          </a:xfrm>
        </p:spPr>
        <p:txBody>
          <a:bodyPr>
            <a:normAutofit/>
          </a:bodyPr>
          <a:lstStyle/>
          <a:p>
            <a:pPr algn="ctr"/>
            <a:r>
              <a:rPr lang="zh-TW" altLang="zh-TW" sz="4000" b="1" dirty="0"/>
              <a:t>產地證明書的類型</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498</a:t>
            </a:fld>
            <a:endParaRPr lang="zh-TW" altLang="en-US"/>
          </a:p>
        </p:txBody>
      </p:sp>
      <p:sp>
        <p:nvSpPr>
          <p:cNvPr id="4" name="內容版面配置區 3"/>
          <p:cNvSpPr>
            <a:spLocks noGrp="1"/>
          </p:cNvSpPr>
          <p:nvPr>
            <p:ph sz="quarter" idx="1"/>
          </p:nvPr>
        </p:nvSpPr>
        <p:spPr>
          <a:xfrm>
            <a:off x="20148" y="980728"/>
            <a:ext cx="9123851" cy="5760640"/>
          </a:xfrm>
        </p:spPr>
        <p:txBody>
          <a:bodyPr>
            <a:noAutofit/>
          </a:bodyPr>
          <a:lstStyle/>
          <a:p>
            <a:r>
              <a:rPr lang="zh-TW" altLang="zh-TW" sz="3200" b="1" dirty="0"/>
              <a:t>普通產地</a:t>
            </a:r>
            <a:r>
              <a:rPr lang="zh-TW" altLang="zh-TW" sz="3200" b="1" dirty="0" smtClean="0"/>
              <a:t>證書</a:t>
            </a:r>
            <a:r>
              <a:rPr lang="en-US" altLang="zh-TW" sz="3200" b="1" dirty="0" smtClean="0"/>
              <a:t>:</a:t>
            </a:r>
            <a:r>
              <a:rPr lang="zh-TW" altLang="zh-TW" sz="3200" b="1" dirty="0"/>
              <a:t>普通產地證書又稱一般產地</a:t>
            </a:r>
            <a:r>
              <a:rPr lang="zh-TW" altLang="zh-TW" sz="3200" b="1" dirty="0" smtClean="0"/>
              <a:t>證書</a:t>
            </a:r>
            <a:r>
              <a:rPr lang="en-US" altLang="zh-TW" sz="3200" b="1" dirty="0" smtClean="0"/>
              <a:t>,</a:t>
            </a:r>
            <a:r>
              <a:rPr lang="zh-TW" altLang="zh-TW" sz="3200" b="1" dirty="0" smtClean="0"/>
              <a:t>通常</a:t>
            </a:r>
            <a:r>
              <a:rPr lang="zh-TW" altLang="zh-TW" sz="3200" b="1" dirty="0"/>
              <a:t>不使用海關發票或領事發票的</a:t>
            </a:r>
            <a:r>
              <a:rPr lang="zh-TW" altLang="zh-TW" sz="3200" b="1" dirty="0" smtClean="0"/>
              <a:t>國家</a:t>
            </a:r>
            <a:r>
              <a:rPr lang="en-US" altLang="zh-TW" sz="3200" b="1" dirty="0" smtClean="0"/>
              <a:t>,</a:t>
            </a:r>
            <a:r>
              <a:rPr lang="zh-TW" altLang="zh-TW" sz="3200" b="1" dirty="0" smtClean="0"/>
              <a:t>要求</a:t>
            </a:r>
            <a:r>
              <a:rPr lang="zh-TW" altLang="zh-TW" sz="3200" b="1" dirty="0"/>
              <a:t>提供產地證明可確定對貨物徵稅的</a:t>
            </a:r>
            <a:r>
              <a:rPr lang="zh-TW" altLang="zh-TW" sz="3200" b="1" dirty="0" smtClean="0"/>
              <a:t>稅率</a:t>
            </a:r>
            <a:r>
              <a:rPr lang="en-US" altLang="zh-TW" sz="3200" b="1" dirty="0" smtClean="0"/>
              <a:t>.</a:t>
            </a:r>
            <a:r>
              <a:rPr lang="zh-TW" altLang="zh-TW" sz="3200" b="1" dirty="0" smtClean="0"/>
              <a:t>有的</a:t>
            </a:r>
            <a:r>
              <a:rPr lang="zh-TW" altLang="zh-TW" sz="3200" b="1" dirty="0"/>
              <a:t>國家限制從某個國家或地區進口</a:t>
            </a:r>
            <a:r>
              <a:rPr lang="zh-TW" altLang="zh-TW" sz="3200" b="1" dirty="0" smtClean="0"/>
              <a:t>貨物</a:t>
            </a:r>
            <a:r>
              <a:rPr lang="en-US" altLang="zh-TW" sz="3200" b="1" dirty="0" smtClean="0"/>
              <a:t>,</a:t>
            </a:r>
            <a:r>
              <a:rPr lang="zh-TW" altLang="zh-TW" sz="3200" b="1" dirty="0" smtClean="0"/>
              <a:t>要求</a:t>
            </a:r>
            <a:r>
              <a:rPr lang="zh-TW" altLang="zh-TW" sz="3200" b="1" dirty="0"/>
              <a:t>以產地證來確定貨物來源</a:t>
            </a:r>
            <a:r>
              <a:rPr lang="zh-TW" altLang="zh-TW" sz="3200" b="1" dirty="0" smtClean="0"/>
              <a:t>國</a:t>
            </a:r>
            <a:r>
              <a:rPr lang="en-US" altLang="zh-TW" sz="3200" b="1" dirty="0" smtClean="0"/>
              <a:t>.</a:t>
            </a:r>
          </a:p>
          <a:p>
            <a:r>
              <a:rPr lang="zh-TW" altLang="zh-TW" sz="3200" b="1" dirty="0"/>
              <a:t>優惠關稅產地證書</a:t>
            </a:r>
            <a:r>
              <a:rPr lang="en-US" altLang="zh-TW" sz="3200" b="1" dirty="0"/>
              <a:t>( </a:t>
            </a:r>
            <a:r>
              <a:rPr lang="en-US" altLang="zh-TW" sz="3200" b="1" dirty="0" err="1"/>
              <a:t>Generalised</a:t>
            </a:r>
            <a:r>
              <a:rPr lang="en-US" altLang="zh-TW" sz="3200" b="1" dirty="0"/>
              <a:t> System of Preference Certificate of Origin Form A</a:t>
            </a:r>
            <a:r>
              <a:rPr lang="en-US" altLang="zh-TW" sz="3200" b="1" dirty="0" smtClean="0"/>
              <a:t>):</a:t>
            </a:r>
            <a:r>
              <a:rPr lang="zh-TW" altLang="zh-TW" sz="3200" b="1" dirty="0" smtClean="0"/>
              <a:t>為</a:t>
            </a:r>
            <a:r>
              <a:rPr lang="zh-TW" altLang="zh-TW" sz="3200" b="1" dirty="0"/>
              <a:t>受優惠關稅的進口貨物之證明</a:t>
            </a:r>
            <a:r>
              <a:rPr lang="zh-TW" altLang="zh-TW" sz="3200" b="1" dirty="0" smtClean="0"/>
              <a:t>單據</a:t>
            </a:r>
            <a:r>
              <a:rPr lang="en-US" altLang="zh-TW" sz="3200" b="1" dirty="0" smtClean="0"/>
              <a:t>,</a:t>
            </a:r>
            <a:r>
              <a:rPr lang="zh-TW" altLang="zh-TW" sz="3200" b="1" dirty="0" smtClean="0"/>
              <a:t>凡是</a:t>
            </a:r>
            <a:r>
              <a:rPr lang="zh-TW" altLang="zh-TW" sz="3200" b="1" dirty="0"/>
              <a:t>對給予優惠國出口一般</a:t>
            </a:r>
            <a:r>
              <a:rPr lang="zh-TW" altLang="zh-TW" sz="3200" b="1" dirty="0" smtClean="0"/>
              <a:t>貨物</a:t>
            </a:r>
            <a:r>
              <a:rPr lang="en-US" altLang="zh-TW" sz="3200" b="1" dirty="0" smtClean="0"/>
              <a:t>,</a:t>
            </a:r>
            <a:r>
              <a:rPr lang="zh-TW" altLang="zh-TW" sz="3200" b="1" dirty="0" smtClean="0"/>
              <a:t>須</a:t>
            </a:r>
            <a:r>
              <a:rPr lang="zh-TW" altLang="zh-TW" sz="3200" b="1" dirty="0"/>
              <a:t>提供這種產地</a:t>
            </a:r>
            <a:r>
              <a:rPr lang="zh-TW" altLang="zh-TW" sz="3200" b="1" dirty="0" smtClean="0"/>
              <a:t>證</a:t>
            </a:r>
            <a:r>
              <a:rPr lang="en-US" altLang="zh-TW" sz="3200" b="1" dirty="0" smtClean="0"/>
              <a:t>.</a:t>
            </a:r>
            <a:r>
              <a:rPr lang="zh-TW" altLang="zh-TW" sz="3200" b="1" dirty="0" smtClean="0"/>
              <a:t>由</a:t>
            </a:r>
            <a:r>
              <a:rPr lang="zh-TW" altLang="zh-TW" sz="3200" b="1" dirty="0"/>
              <a:t>進出口公司</a:t>
            </a:r>
            <a:r>
              <a:rPr lang="zh-TW" altLang="zh-TW" sz="3200" b="1" dirty="0" smtClean="0"/>
              <a:t>申請</a:t>
            </a:r>
            <a:r>
              <a:rPr lang="en-US" altLang="zh-TW" sz="3200" b="1" dirty="0" smtClean="0"/>
              <a:t>,</a:t>
            </a:r>
            <a:r>
              <a:rPr lang="zh-TW" altLang="zh-TW" sz="3200" b="1" dirty="0" smtClean="0"/>
              <a:t>並</a:t>
            </a:r>
            <a:r>
              <a:rPr lang="zh-TW" altLang="zh-TW" sz="3200" b="1" dirty="0"/>
              <a:t>由出口國之指定機構</a:t>
            </a:r>
            <a:r>
              <a:rPr lang="zh-TW" altLang="zh-TW" sz="3200" b="1" dirty="0" smtClean="0"/>
              <a:t>簽發</a:t>
            </a:r>
            <a:r>
              <a:rPr lang="en-US" altLang="zh-TW" sz="3200" b="1" dirty="0" smtClean="0"/>
              <a:t>,</a:t>
            </a:r>
            <a:r>
              <a:rPr lang="zh-TW" altLang="zh-TW" sz="3200" b="1" dirty="0" smtClean="0"/>
              <a:t>作為</a:t>
            </a:r>
            <a:r>
              <a:rPr lang="zh-TW" altLang="zh-TW" sz="3200" b="1" dirty="0"/>
              <a:t>進口國減免關稅的</a:t>
            </a:r>
            <a:r>
              <a:rPr lang="zh-TW" altLang="zh-TW" sz="3200" b="1" dirty="0" smtClean="0"/>
              <a:t>依據</a:t>
            </a:r>
            <a:r>
              <a:rPr lang="en-US" altLang="zh-TW" sz="3200" b="1" dirty="0" smtClean="0"/>
              <a:t>.</a:t>
            </a:r>
            <a:endParaRPr lang="zh-TW" altLang="en-US" sz="3200" b="1" dirty="0"/>
          </a:p>
        </p:txBody>
      </p:sp>
      <p:sp>
        <p:nvSpPr>
          <p:cNvPr id="5" name="向左箭號 4"/>
          <p:cNvSpPr/>
          <p:nvPr/>
        </p:nvSpPr>
        <p:spPr>
          <a:xfrm>
            <a:off x="6339081" y="6165304"/>
            <a:ext cx="233975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latin typeface="Times New Roman" panose="02020603050405020304" pitchFamily="18" charset="0"/>
                <a:ea typeface="+mj-ea"/>
                <a:cs typeface="Times New Roman" panose="02020603050405020304" pitchFamily="18" charset="0"/>
              </a:rPr>
              <a:t>Paragraph 6  END</a:t>
            </a:r>
          </a:p>
        </p:txBody>
      </p:sp>
    </p:spTree>
    <p:extLst>
      <p:ext uri="{BB962C8B-B14F-4D97-AF65-F5344CB8AC3E}">
        <p14:creationId xmlns:p14="http://schemas.microsoft.com/office/powerpoint/2010/main" xmlns="" val="1436414383"/>
      </p:ext>
    </p:extLst>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003300"/>
                </a:solidFill>
                <a:latin typeface="Times New Roman" panose="02020603050405020304" pitchFamily="18" charset="0"/>
                <a:cs typeface="Times New Roman" panose="02020603050405020304" pitchFamily="18" charset="0"/>
              </a:rPr>
              <a:t>美國海關新規</a:t>
            </a:r>
            <a:r>
              <a:rPr lang="en-US" altLang="zh-TW" sz="4000" b="1" dirty="0">
                <a:solidFill>
                  <a:srgbClr val="003300"/>
                </a:solidFill>
                <a:latin typeface="Times New Roman" panose="02020603050405020304" pitchFamily="18" charset="0"/>
                <a:cs typeface="Times New Roman" panose="02020603050405020304" pitchFamily="18" charset="0"/>
              </a:rPr>
              <a:t> - ISF</a:t>
            </a:r>
            <a:r>
              <a:rPr lang="zh-TW" altLang="zh-TW" sz="4000" b="1" dirty="0">
                <a:solidFill>
                  <a:srgbClr val="003300"/>
                </a:solidFill>
                <a:latin typeface="Times New Roman" panose="02020603050405020304" pitchFamily="18" charset="0"/>
                <a:cs typeface="Times New Roman" panose="02020603050405020304" pitchFamily="18" charset="0"/>
              </a:rPr>
              <a:t>簡介</a:t>
            </a:r>
            <a:endParaRPr lang="zh-TW" altLang="en-US" sz="4000" b="1" dirty="0">
              <a:solidFill>
                <a:srgbClr val="003300"/>
              </a:solidFill>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499</a:t>
            </a:fld>
            <a:endParaRPr lang="zh-TW" altLang="en-US"/>
          </a:p>
        </p:txBody>
      </p:sp>
      <p:sp>
        <p:nvSpPr>
          <p:cNvPr id="4" name="內容版面配置區 3"/>
          <p:cNvSpPr>
            <a:spLocks noGrp="1"/>
          </p:cNvSpPr>
          <p:nvPr>
            <p:ph sz="quarter" idx="1"/>
          </p:nvPr>
        </p:nvSpPr>
        <p:spPr/>
        <p:txBody>
          <a:bodyPr>
            <a:normAutofit/>
          </a:bodyPr>
          <a:lstStyle/>
          <a:p>
            <a:r>
              <a:rPr lang="en-US" altLang="zh-TW" sz="3200" b="1" dirty="0">
                <a:latin typeface="Times New Roman" panose="02020603050405020304" pitchFamily="18" charset="0"/>
                <a:cs typeface="Times New Roman" panose="02020603050405020304" pitchFamily="18" charset="0"/>
              </a:rPr>
              <a:t>ISF (</a:t>
            </a:r>
            <a:r>
              <a:rPr lang="en-US" altLang="zh-TW" sz="3200" b="1" dirty="0" smtClean="0">
                <a:latin typeface="Times New Roman" panose="02020603050405020304" pitchFamily="18" charset="0"/>
                <a:cs typeface="Times New Roman" panose="02020603050405020304" pitchFamily="18" charset="0"/>
              </a:rPr>
              <a:t>10+2</a:t>
            </a:r>
            <a:r>
              <a:rPr lang="en-US" altLang="zh-TW" sz="3200" b="1" dirty="0">
                <a:latin typeface="Times New Roman" panose="02020603050405020304" pitchFamily="18" charset="0"/>
                <a:cs typeface="Times New Roman" panose="02020603050405020304" pitchFamily="18" charset="0"/>
              </a:rPr>
              <a:t>)</a:t>
            </a:r>
            <a:r>
              <a:rPr lang="en-US" altLang="zh-TW" sz="3200" b="1" dirty="0" smtClean="0">
                <a:latin typeface="Times New Roman" panose="02020603050405020304" pitchFamily="18" charset="0"/>
                <a:cs typeface="Times New Roman" panose="02020603050405020304" pitchFamily="18" charset="0"/>
              </a:rPr>
              <a:t>-  </a:t>
            </a:r>
            <a:r>
              <a:rPr lang="en-US" altLang="zh-TW" sz="3200" b="1" dirty="0">
                <a:latin typeface="Times New Roman" panose="02020603050405020304" pitchFamily="18" charset="0"/>
                <a:cs typeface="Times New Roman" panose="02020603050405020304" pitchFamily="18" charset="0"/>
              </a:rPr>
              <a:t>Importer Security </a:t>
            </a:r>
            <a:r>
              <a:rPr lang="en-US" altLang="zh-TW" sz="3200" b="1" dirty="0" smtClean="0">
                <a:latin typeface="Times New Roman" panose="02020603050405020304" pitchFamily="18" charset="0"/>
                <a:cs typeface="Times New Roman" panose="02020603050405020304" pitchFamily="18" charset="0"/>
              </a:rPr>
              <a:t>Filing</a:t>
            </a:r>
          </a:p>
          <a:p>
            <a:r>
              <a:rPr lang="zh-TW" altLang="zh-TW" sz="3200" b="1" dirty="0">
                <a:latin typeface="Times New Roman" panose="02020603050405020304" pitchFamily="18" charset="0"/>
                <a:cs typeface="Times New Roman" panose="02020603050405020304" pitchFamily="18" charset="0"/>
              </a:rPr>
              <a:t>經過數年的</a:t>
            </a:r>
            <a:r>
              <a:rPr lang="zh-TW" altLang="zh-TW" sz="3200" b="1" dirty="0" smtClean="0">
                <a:latin typeface="Times New Roman" panose="02020603050405020304" pitchFamily="18" charset="0"/>
                <a:cs typeface="Times New Roman" panose="02020603050405020304" pitchFamily="18" charset="0"/>
              </a:rPr>
              <a:t>討論</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美國</a:t>
            </a:r>
            <a:r>
              <a:rPr lang="zh-TW" altLang="zh-TW" sz="3200" b="1" dirty="0">
                <a:latin typeface="Times New Roman" panose="02020603050405020304" pitchFamily="18" charset="0"/>
                <a:cs typeface="Times New Roman" panose="02020603050405020304" pitchFamily="18" charset="0"/>
              </a:rPr>
              <a:t>海關在</a:t>
            </a:r>
            <a:r>
              <a:rPr lang="en-US" altLang="zh-TW" sz="3200" b="1" dirty="0">
                <a:latin typeface="Times New Roman" panose="02020603050405020304" pitchFamily="18" charset="0"/>
                <a:cs typeface="Times New Roman" panose="02020603050405020304" pitchFamily="18" charset="0"/>
              </a:rPr>
              <a:t>AMS</a:t>
            </a:r>
            <a:r>
              <a:rPr lang="zh-TW" altLang="zh-TW" sz="3200" b="1" dirty="0">
                <a:latin typeface="Times New Roman" panose="02020603050405020304" pitchFamily="18" charset="0"/>
                <a:cs typeface="Times New Roman" panose="02020603050405020304" pitchFamily="18" charset="0"/>
              </a:rPr>
              <a:t>進口安全報關</a:t>
            </a:r>
            <a:r>
              <a:rPr lang="zh-TW" altLang="zh-TW" sz="3200" b="1" dirty="0" smtClean="0">
                <a:latin typeface="Times New Roman" panose="02020603050405020304" pitchFamily="18" charset="0"/>
                <a:cs typeface="Times New Roman" panose="02020603050405020304" pitchFamily="18" charset="0"/>
              </a:rPr>
              <a:t>之後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新</a:t>
            </a:r>
            <a:r>
              <a:rPr lang="zh-TW" altLang="zh-TW" sz="3200" b="1" dirty="0">
                <a:latin typeface="Times New Roman" panose="02020603050405020304" pitchFamily="18" charset="0"/>
                <a:cs typeface="Times New Roman" panose="02020603050405020304" pitchFamily="18" charset="0"/>
              </a:rPr>
              <a:t>推出的安全報關</a:t>
            </a:r>
            <a:r>
              <a:rPr lang="zh-TW" altLang="zh-TW" sz="3200" b="1" dirty="0" smtClean="0">
                <a:latin typeface="Times New Roman" panose="02020603050405020304" pitchFamily="18" charset="0"/>
                <a:cs typeface="Times New Roman" panose="02020603050405020304" pitchFamily="18" charset="0"/>
              </a:rPr>
              <a:t>方案</a:t>
            </a:r>
            <a:r>
              <a:rPr lang="en-US" altLang="zh-TW" sz="3200" b="1" dirty="0" smtClean="0">
                <a:latin typeface="Times New Roman" panose="02020603050405020304" pitchFamily="18" charset="0"/>
                <a:cs typeface="Times New Roman" panose="02020603050405020304" pitchFamily="18" charset="0"/>
              </a:rPr>
              <a:t>;</a:t>
            </a:r>
          </a:p>
          <a:p>
            <a:r>
              <a:rPr lang="en-US" altLang="zh-TW" sz="3200" b="1" dirty="0">
                <a:latin typeface="Times New Roman" panose="02020603050405020304" pitchFamily="18" charset="0"/>
                <a:cs typeface="Times New Roman" panose="02020603050405020304" pitchFamily="18" charset="0"/>
              </a:rPr>
              <a:t>10 + 2 </a:t>
            </a:r>
            <a:r>
              <a:rPr lang="zh-TW" altLang="zh-TW" sz="3200" b="1" dirty="0">
                <a:latin typeface="Times New Roman" panose="02020603050405020304" pitchFamily="18" charset="0"/>
                <a:cs typeface="Times New Roman" panose="02020603050405020304" pitchFamily="18" charset="0"/>
              </a:rPr>
              <a:t>的</a:t>
            </a:r>
            <a:r>
              <a:rPr lang="zh-TW" altLang="zh-TW" sz="3200" b="1" dirty="0" smtClean="0">
                <a:latin typeface="Times New Roman" panose="02020603050405020304" pitchFamily="18" charset="0"/>
                <a:cs typeface="Times New Roman" panose="02020603050405020304" pitchFamily="18" charset="0"/>
              </a:rPr>
              <a:t>含義</a:t>
            </a:r>
            <a:r>
              <a:rPr lang="en-US" altLang="zh-TW" sz="32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altLang="zh-TW" sz="3200" b="1" dirty="0">
                <a:latin typeface="Times New Roman" panose="02020603050405020304" pitchFamily="18" charset="0"/>
                <a:cs typeface="Times New Roman" panose="02020603050405020304" pitchFamily="18" charset="0"/>
              </a:rPr>
              <a:t>10 </a:t>
            </a:r>
            <a:r>
              <a:rPr lang="zh-TW" altLang="zh-TW" sz="3200" b="1" dirty="0">
                <a:latin typeface="Times New Roman" panose="02020603050405020304" pitchFamily="18" charset="0"/>
                <a:cs typeface="Times New Roman" panose="02020603050405020304" pitchFamily="18" charset="0"/>
              </a:rPr>
              <a:t>是指十個信息單元，由進口商負責</a:t>
            </a:r>
            <a:r>
              <a:rPr lang="zh-TW" altLang="zh-TW" sz="3200" b="1" dirty="0" smtClean="0">
                <a:latin typeface="Times New Roman" panose="02020603050405020304" pitchFamily="18" charset="0"/>
                <a:cs typeface="Times New Roman" panose="02020603050405020304" pitchFamily="18" charset="0"/>
              </a:rPr>
              <a:t>申報</a:t>
            </a:r>
            <a:endParaRPr lang="en-US" altLang="zh-TW" sz="32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TW" sz="3200" b="1" dirty="0" smtClean="0">
                <a:latin typeface="Times New Roman" panose="02020603050405020304" pitchFamily="18" charset="0"/>
                <a:cs typeface="Times New Roman" panose="02020603050405020304" pitchFamily="18" charset="0"/>
              </a:rPr>
              <a:t>2</a:t>
            </a:r>
            <a:r>
              <a:rPr lang="zh-TW" altLang="zh-TW" sz="3200" b="1" dirty="0" smtClean="0">
                <a:latin typeface="Times New Roman" panose="02020603050405020304" pitchFamily="18" charset="0"/>
                <a:cs typeface="Times New Roman" panose="02020603050405020304" pitchFamily="18" charset="0"/>
              </a:rPr>
              <a:t>是</a:t>
            </a:r>
            <a:r>
              <a:rPr lang="zh-TW" altLang="zh-TW" sz="3200" b="1" dirty="0">
                <a:latin typeface="Times New Roman" panose="02020603050405020304" pitchFamily="18" charset="0"/>
                <a:cs typeface="Times New Roman" panose="02020603050405020304" pitchFamily="18" charset="0"/>
              </a:rPr>
              <a:t>指兩個信息單元，由船東負責申報</a:t>
            </a:r>
            <a:endParaRPr lang="en-US" altLang="zh-TW" sz="3200" b="1" dirty="0" smtClean="0">
              <a:latin typeface="Times New Roman" panose="02020603050405020304" pitchFamily="18" charset="0"/>
              <a:cs typeface="Times New Roman" panose="02020603050405020304" pitchFamily="18" charset="0"/>
            </a:endParaRPr>
          </a:p>
          <a:p>
            <a:r>
              <a:rPr lang="en-US" altLang="zh-TW" sz="3200" b="1" dirty="0" smtClean="0">
                <a:latin typeface="Times New Roman" panose="02020603050405020304" pitchFamily="18" charset="0"/>
                <a:cs typeface="Times New Roman" panose="02020603050405020304" pitchFamily="18" charset="0"/>
              </a:rPr>
              <a:t>ISF</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就是</a:t>
            </a:r>
            <a:r>
              <a:rPr lang="zh-TW" altLang="zh-TW" sz="3200" b="1" dirty="0">
                <a:latin typeface="Times New Roman" panose="02020603050405020304" pitchFamily="18" charset="0"/>
                <a:cs typeface="Times New Roman" panose="02020603050405020304" pitchFamily="18" charset="0"/>
              </a:rPr>
              <a:t>美國海關要求進口商對十個信息單元的安全</a:t>
            </a:r>
            <a:r>
              <a:rPr lang="zh-TW" altLang="zh-TW" sz="3200" b="1" dirty="0" smtClean="0">
                <a:latin typeface="Times New Roman" panose="02020603050405020304" pitchFamily="18" charset="0"/>
                <a:cs typeface="Times New Roman" panose="02020603050405020304" pitchFamily="18" charset="0"/>
              </a:rPr>
              <a:t>申報</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又</a:t>
            </a:r>
            <a:r>
              <a:rPr lang="zh-TW" altLang="zh-TW" sz="3200" b="1" dirty="0">
                <a:latin typeface="Times New Roman" panose="02020603050405020304" pitchFamily="18" charset="0"/>
                <a:cs typeface="Times New Roman" panose="02020603050405020304" pitchFamily="18" charset="0"/>
              </a:rPr>
              <a:t>稱</a:t>
            </a:r>
            <a:r>
              <a:rPr lang="en-US" altLang="zh-TW" sz="3200" b="1" dirty="0">
                <a:latin typeface="Times New Roman" panose="02020603050405020304" pitchFamily="18" charset="0"/>
                <a:cs typeface="Times New Roman" panose="02020603050405020304" pitchFamily="18" charset="0"/>
              </a:rPr>
              <a:t>SF10 (</a:t>
            </a:r>
            <a:r>
              <a:rPr lang="en-US" altLang="zh-TW" sz="3200" b="1" dirty="0" smtClean="0">
                <a:latin typeface="Times New Roman" panose="02020603050405020304" pitchFamily="18" charset="0"/>
                <a:cs typeface="Times New Roman" panose="02020603050405020304" pitchFamily="18" charset="0"/>
              </a:rPr>
              <a:t>Security </a:t>
            </a:r>
            <a:r>
              <a:rPr lang="en-US" altLang="zh-TW" sz="3200" b="1" dirty="0">
                <a:latin typeface="Times New Roman" panose="02020603050405020304" pitchFamily="18" charset="0"/>
                <a:cs typeface="Times New Roman" panose="02020603050405020304" pitchFamily="18" charset="0"/>
              </a:rPr>
              <a:t>Filing – 10</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88328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國際貿易之型態</a:t>
            </a:r>
            <a:endParaRPr lang="zh-TW" altLang="en-US" sz="4000" dirty="0"/>
          </a:p>
        </p:txBody>
      </p:sp>
      <p:sp>
        <p:nvSpPr>
          <p:cNvPr id="3" name="內容版面配置區 2"/>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就貿易之</a:t>
            </a:r>
            <a:r>
              <a:rPr lang="zh-TW" altLang="zh-TW" sz="3200" b="1" dirty="0" smtClean="0">
                <a:latin typeface="Times New Roman" panose="02020603050405020304" pitchFamily="18" charset="0"/>
                <a:cs typeface="Times New Roman" panose="02020603050405020304" pitchFamily="18" charset="0"/>
              </a:rPr>
              <a:t>型態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雙邊貿易</a:t>
            </a:r>
            <a:r>
              <a:rPr lang="en-US" altLang="zh-TW" sz="3200" b="1" dirty="0">
                <a:latin typeface="Times New Roman" panose="02020603050405020304" pitchFamily="18" charset="0"/>
                <a:cs typeface="Times New Roman" panose="02020603050405020304" pitchFamily="18" charset="0"/>
              </a:rPr>
              <a:t>(Bilateral trade</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多邊貿易</a:t>
            </a:r>
            <a:r>
              <a:rPr lang="en-US" altLang="zh-TW" sz="3200" b="1" dirty="0">
                <a:latin typeface="Times New Roman" panose="02020603050405020304" pitchFamily="18" charset="0"/>
                <a:cs typeface="Times New Roman" panose="02020603050405020304" pitchFamily="18" charset="0"/>
              </a:rPr>
              <a:t>(Multilateral trade</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以貿易之付款方式</a:t>
            </a:r>
            <a:r>
              <a:rPr lang="zh-TW" altLang="zh-TW" sz="3200" b="1" dirty="0" smtClean="0">
                <a:latin typeface="Times New Roman" panose="02020603050405020304" pitchFamily="18" charset="0"/>
                <a:cs typeface="Times New Roman" panose="02020603050405020304" pitchFamily="18" charset="0"/>
              </a:rPr>
              <a:t>區分</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一般貿易</a:t>
            </a:r>
            <a:r>
              <a:rPr lang="en-US" altLang="zh-TW" sz="3200" b="1" dirty="0">
                <a:latin typeface="Times New Roman" panose="02020603050405020304" pitchFamily="18" charset="0"/>
                <a:cs typeface="Times New Roman" panose="02020603050405020304" pitchFamily="18" charset="0"/>
              </a:rPr>
              <a:t>(Regular trade</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以物易物之相對貿易</a:t>
            </a:r>
            <a:r>
              <a:rPr lang="en-US" altLang="zh-TW" sz="3200" b="1" dirty="0">
                <a:latin typeface="Times New Roman" panose="02020603050405020304" pitchFamily="18" charset="0"/>
                <a:cs typeface="Times New Roman" panose="02020603050405020304" pitchFamily="18" charset="0"/>
              </a:rPr>
              <a:t>(Barter trade)</a:t>
            </a:r>
            <a:endParaRPr lang="zh-TW" altLang="en-US" sz="3200" b="1"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2C8DB5C9-17DB-4465-8E9B-43C49A51B603}" type="slidenum">
              <a:rPr lang="zh-TW" altLang="en-US" smtClean="0"/>
              <a:pPr/>
              <a:t>5</a:t>
            </a:fld>
            <a:endParaRPr lang="zh-TW" altLang="en-US"/>
          </a:p>
        </p:txBody>
      </p:sp>
    </p:spTree>
    <p:extLst>
      <p:ext uri="{BB962C8B-B14F-4D97-AF65-F5344CB8AC3E}">
        <p14:creationId xmlns:p14="http://schemas.microsoft.com/office/powerpoint/2010/main" xmlns="" val="1904664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zh-TW" sz="4000" b="1" dirty="0"/>
              <a:t>效益及影響因應</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50</a:t>
            </a:fld>
            <a:endParaRPr lang="zh-TW" altLang="en-US"/>
          </a:p>
        </p:txBody>
      </p:sp>
      <p:sp>
        <p:nvSpPr>
          <p:cNvPr id="4" name="內容版面配置區 3"/>
          <p:cNvSpPr>
            <a:spLocks noGrp="1"/>
          </p:cNvSpPr>
          <p:nvPr>
            <p:ph sz="quarter" idx="1"/>
          </p:nvPr>
        </p:nvSpPr>
        <p:spPr>
          <a:xfrm>
            <a:off x="179512" y="1124744"/>
            <a:ext cx="8712968" cy="5369808"/>
          </a:xfrm>
        </p:spPr>
        <p:txBody>
          <a:bodyPr>
            <a:noAutofit/>
          </a:bodyPr>
          <a:lstStyle/>
          <a:p>
            <a:pPr eaLnBrk="0" fontAlgn="base" hangingPunct="0"/>
            <a:r>
              <a:rPr kumimoji="1" lang="zh-TW" altLang="zh-TW" sz="3200" b="1" dirty="0">
                <a:latin typeface="Times New Roman" panose="02020603050405020304" pitchFamily="18" charset="0"/>
                <a:cs typeface="Times New Roman" panose="02020603050405020304" pitchFamily="18" charset="0"/>
              </a:rPr>
              <a:t>六、開放陸資來臺有配套措施</a:t>
            </a:r>
            <a:r>
              <a:rPr kumimoji="1" lang="en-US" altLang="zh-TW" sz="3200" b="1" dirty="0">
                <a:latin typeface="Times New Roman" panose="02020603050405020304" pitchFamily="18" charset="0"/>
                <a:cs typeface="Times New Roman" panose="02020603050405020304" pitchFamily="18" charset="0"/>
              </a:rPr>
              <a:t>(2/2)</a:t>
            </a:r>
            <a:endParaRPr lang="zh-TW" altLang="zh-TW" sz="3200" b="1" dirty="0">
              <a:latin typeface="Times New Roman" panose="02020603050405020304" pitchFamily="18" charset="0"/>
              <a:cs typeface="Times New Roman" panose="02020603050405020304" pitchFamily="18" charset="0"/>
            </a:endParaRPr>
          </a:p>
          <a:p>
            <a:pPr eaLnBrk="0" fontAlgn="base" hangingPunct="0"/>
            <a:r>
              <a:rPr kumimoji="1" lang="zh-TW" altLang="zh-TW" sz="3200" b="1" dirty="0">
                <a:latin typeface="Times New Roman" panose="02020603050405020304" pitchFamily="18" charset="0"/>
                <a:cs typeface="Times New Roman" panose="02020603050405020304" pitchFamily="18" charset="0"/>
              </a:rPr>
              <a:t>協議文本中</a:t>
            </a:r>
            <a:r>
              <a:rPr kumimoji="1" lang="zh-TW" altLang="zh-TW" sz="3200" b="1" dirty="0" smtClean="0">
                <a:latin typeface="Times New Roman" panose="02020603050405020304" pitchFamily="18" charset="0"/>
                <a:cs typeface="Times New Roman" panose="02020603050405020304" pitchFamily="18" charset="0"/>
              </a:rPr>
              <a:t>規定</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若</a:t>
            </a:r>
            <a:r>
              <a:rPr kumimoji="1" lang="zh-TW" altLang="zh-TW" sz="3200" b="1" dirty="0">
                <a:latin typeface="Times New Roman" panose="02020603050405020304" pitchFamily="18" charset="0"/>
                <a:cs typeface="Times New Roman" panose="02020603050405020304" pitchFamily="18" charset="0"/>
              </a:rPr>
              <a:t>因實施本協議對我方的服務部門有實質性負面影響</a:t>
            </a:r>
            <a:r>
              <a:rPr kumimoji="1" lang="zh-TW" altLang="zh-TW" sz="3200" b="1" dirty="0" smtClean="0">
                <a:latin typeface="Times New Roman" panose="02020603050405020304" pitchFamily="18" charset="0"/>
                <a:cs typeface="Times New Roman" panose="02020603050405020304" pitchFamily="18" charset="0"/>
              </a:rPr>
              <a:t>時</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可</a:t>
            </a:r>
            <a:r>
              <a:rPr kumimoji="1" lang="zh-TW" altLang="zh-TW" sz="3200" b="1" dirty="0">
                <a:latin typeface="Times New Roman" panose="02020603050405020304" pitchFamily="18" charset="0"/>
                <a:cs typeface="Times New Roman" panose="02020603050405020304" pitchFamily="18" charset="0"/>
              </a:rPr>
              <a:t>要求與陸方</a:t>
            </a:r>
            <a:r>
              <a:rPr kumimoji="1" lang="zh-TW" altLang="zh-TW" sz="3200" b="1" dirty="0" smtClean="0">
                <a:latin typeface="Times New Roman" panose="02020603050405020304" pitchFamily="18" charset="0"/>
                <a:cs typeface="Times New Roman" panose="02020603050405020304" pitchFamily="18" charset="0"/>
              </a:rPr>
              <a:t>磋商</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尋求</a:t>
            </a:r>
            <a:r>
              <a:rPr kumimoji="1" lang="zh-TW" altLang="zh-TW" sz="3200" b="1" dirty="0">
                <a:latin typeface="Times New Roman" panose="02020603050405020304" pitchFamily="18" charset="0"/>
                <a:cs typeface="Times New Roman" panose="02020603050405020304" pitchFamily="18" charset="0"/>
              </a:rPr>
              <a:t>解決</a:t>
            </a:r>
            <a:r>
              <a:rPr kumimoji="1" lang="zh-TW" altLang="zh-TW" sz="3200" b="1" dirty="0" smtClean="0">
                <a:latin typeface="Times New Roman" panose="02020603050405020304" pitchFamily="18" charset="0"/>
                <a:cs typeface="Times New Roman" panose="02020603050405020304" pitchFamily="18" charset="0"/>
              </a:rPr>
              <a:t>方案</a:t>
            </a:r>
            <a:r>
              <a:rPr kumimoji="1" lang="en-US" altLang="zh-TW" sz="3200" b="1" dirty="0" smtClean="0">
                <a:latin typeface="Times New Roman" panose="02020603050405020304" pitchFamily="18" charset="0"/>
                <a:cs typeface="Times New Roman" panose="02020603050405020304" pitchFamily="18" charset="0"/>
              </a:rPr>
              <a:t>.</a:t>
            </a:r>
            <a:endParaRPr lang="zh-TW" altLang="zh-TW" sz="3200" b="1" dirty="0">
              <a:latin typeface="Times New Roman" panose="02020603050405020304" pitchFamily="18" charset="0"/>
              <a:cs typeface="Times New Roman" panose="02020603050405020304" pitchFamily="18" charset="0"/>
            </a:endParaRPr>
          </a:p>
          <a:p>
            <a:pPr eaLnBrk="0" fontAlgn="base" hangingPunct="0"/>
            <a:r>
              <a:rPr kumimoji="1" lang="zh-TW" altLang="zh-TW" sz="3200" b="1" dirty="0">
                <a:latin typeface="Times New Roman" panose="02020603050405020304" pitchFamily="18" charset="0"/>
                <a:cs typeface="Times New Roman" panose="02020603050405020304" pitchFamily="18" charset="0"/>
              </a:rPr>
              <a:t>對於因服貿協議市場開放措施而可能受影響之服務</a:t>
            </a:r>
            <a:r>
              <a:rPr kumimoji="1" lang="zh-TW" altLang="zh-TW" sz="3200" b="1" dirty="0" smtClean="0">
                <a:latin typeface="Times New Roman" panose="02020603050405020304" pitchFamily="18" charset="0"/>
                <a:cs typeface="Times New Roman" panose="02020603050405020304" pitchFamily="18" charset="0"/>
              </a:rPr>
              <a:t>部門</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政府</a:t>
            </a:r>
            <a:r>
              <a:rPr kumimoji="1" lang="zh-TW" altLang="zh-TW" sz="3200" b="1" dirty="0">
                <a:latin typeface="Times New Roman" panose="02020603050405020304" pitchFamily="18" charset="0"/>
                <a:cs typeface="Times New Roman" panose="02020603050405020304" pitchFamily="18" charset="0"/>
              </a:rPr>
              <a:t>訂</a:t>
            </a:r>
            <a:r>
              <a:rPr kumimoji="1" lang="zh-TW" altLang="zh-TW" sz="3200" b="1" dirty="0" smtClean="0">
                <a:latin typeface="Times New Roman" panose="02020603050405020304" pitchFamily="18" charset="0"/>
                <a:cs typeface="Times New Roman" panose="02020603050405020304" pitchFamily="18" charset="0"/>
              </a:rPr>
              <a:t>有</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因應</a:t>
            </a:r>
            <a:r>
              <a:rPr kumimoji="1" lang="zh-TW" altLang="zh-TW" sz="3200" b="1" dirty="0">
                <a:latin typeface="Times New Roman" panose="02020603050405020304" pitchFamily="18" charset="0"/>
                <a:cs typeface="Times New Roman" panose="02020603050405020304" pitchFamily="18" charset="0"/>
              </a:rPr>
              <a:t>貿易自由化產業調整支援</a:t>
            </a:r>
            <a:r>
              <a:rPr kumimoji="1" lang="zh-TW" altLang="zh-TW" sz="3200" b="1" dirty="0" smtClean="0">
                <a:latin typeface="Times New Roman" panose="02020603050405020304" pitchFamily="18" charset="0"/>
                <a:cs typeface="Times New Roman" panose="02020603050405020304" pitchFamily="18" charset="0"/>
              </a:rPr>
              <a:t>方案</a:t>
            </a:r>
            <a:r>
              <a:rPr kumimoji="1" lang="en-US" altLang="zh-TW" sz="3200" b="1" dirty="0" smtClean="0">
                <a:latin typeface="Times New Roman" panose="02020603050405020304" pitchFamily="18" charset="0"/>
                <a:cs typeface="Times New Roman" panose="02020603050405020304" pitchFamily="18" charset="0"/>
              </a:rPr>
              <a:t>”</a:t>
            </a:r>
            <a:r>
              <a:rPr kumimoji="1" lang="en-US" altLang="zh-TW" sz="3200" b="1" dirty="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編列</a:t>
            </a:r>
            <a:r>
              <a:rPr kumimoji="1" lang="en-US" altLang="zh-TW" sz="3200" b="1" dirty="0">
                <a:latin typeface="Times New Roman" panose="02020603050405020304" pitchFamily="18" charset="0"/>
                <a:cs typeface="Times New Roman" panose="02020603050405020304" pitchFamily="18" charset="0"/>
              </a:rPr>
              <a:t>952</a:t>
            </a:r>
            <a:r>
              <a:rPr kumimoji="1" lang="zh-TW" altLang="zh-TW" sz="3200" b="1" dirty="0">
                <a:latin typeface="Times New Roman" panose="02020603050405020304" pitchFamily="18" charset="0"/>
                <a:cs typeface="Times New Roman" panose="02020603050405020304" pitchFamily="18" charset="0"/>
              </a:rPr>
              <a:t>億元</a:t>
            </a:r>
            <a:r>
              <a:rPr kumimoji="1" lang="zh-TW" altLang="zh-TW" sz="3200" b="1" dirty="0" smtClean="0">
                <a:latin typeface="Times New Roman" panose="02020603050405020304" pitchFamily="18" charset="0"/>
                <a:cs typeface="Times New Roman" panose="02020603050405020304" pitchFamily="18" charset="0"/>
              </a:rPr>
              <a:t>經費</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針對</a:t>
            </a:r>
            <a:r>
              <a:rPr kumimoji="1" lang="zh-TW" altLang="zh-TW" sz="3200" b="1" dirty="0">
                <a:latin typeface="Times New Roman" panose="02020603050405020304" pitchFamily="18" charset="0"/>
                <a:cs typeface="Times New Roman" panose="02020603050405020304" pitchFamily="18" charset="0"/>
              </a:rPr>
              <a:t>不同對象採行振興輔導、體質調整、損害救濟等</a:t>
            </a:r>
            <a:r>
              <a:rPr kumimoji="1" lang="en-US" altLang="zh-TW" sz="3200" b="1" dirty="0">
                <a:latin typeface="Times New Roman" panose="02020603050405020304" pitchFamily="18" charset="0"/>
                <a:cs typeface="Times New Roman" panose="02020603050405020304" pitchFamily="18" charset="0"/>
              </a:rPr>
              <a:t>3</a:t>
            </a:r>
            <a:r>
              <a:rPr kumimoji="1" lang="zh-TW" altLang="zh-TW" sz="3200" b="1" dirty="0">
                <a:latin typeface="Times New Roman" panose="02020603050405020304" pitchFamily="18" charset="0"/>
                <a:cs typeface="Times New Roman" panose="02020603050405020304" pitchFamily="18" charset="0"/>
              </a:rPr>
              <a:t>種調整支援</a:t>
            </a:r>
            <a:r>
              <a:rPr kumimoji="1" lang="zh-TW" altLang="zh-TW" sz="3200" b="1" dirty="0" smtClean="0">
                <a:latin typeface="Times New Roman" panose="02020603050405020304" pitchFamily="18" charset="0"/>
                <a:cs typeface="Times New Roman" panose="02020603050405020304" pitchFamily="18" charset="0"/>
              </a:rPr>
              <a:t>策略</a:t>
            </a:r>
            <a:r>
              <a:rPr kumimoji="1" lang="en-US" altLang="zh-TW" sz="3200" b="1" dirty="0" smtClean="0">
                <a:latin typeface="Times New Roman" panose="02020603050405020304" pitchFamily="18" charset="0"/>
                <a:cs typeface="Times New Roman" panose="02020603050405020304" pitchFamily="18" charset="0"/>
              </a:rPr>
              <a:t>,</a:t>
            </a:r>
            <a:r>
              <a:rPr kumimoji="1" lang="zh-TW" altLang="zh-TW" sz="3200" b="1" dirty="0" smtClean="0">
                <a:latin typeface="Times New Roman" panose="02020603050405020304" pitchFamily="18" charset="0"/>
                <a:cs typeface="Times New Roman" panose="02020603050405020304" pitchFamily="18" charset="0"/>
              </a:rPr>
              <a:t>提升</a:t>
            </a:r>
            <a:r>
              <a:rPr kumimoji="1" lang="zh-TW" altLang="zh-TW" sz="3200" b="1" dirty="0">
                <a:latin typeface="Times New Roman" panose="02020603050405020304" pitchFamily="18" charset="0"/>
                <a:cs typeface="Times New Roman" panose="02020603050405020304" pitchFamily="18" charset="0"/>
              </a:rPr>
              <a:t>其競爭力及輔導</a:t>
            </a:r>
            <a:r>
              <a:rPr kumimoji="1" lang="zh-TW" altLang="zh-TW" sz="3200" b="1" dirty="0" smtClean="0">
                <a:latin typeface="Times New Roman" panose="02020603050405020304" pitchFamily="18" charset="0"/>
                <a:cs typeface="Times New Roman" panose="02020603050405020304" pitchFamily="18" charset="0"/>
              </a:rPr>
              <a:t>轉型</a:t>
            </a:r>
            <a:r>
              <a:rPr kumimoji="1" lang="en-US" altLang="zh-TW" sz="3200" b="1" dirty="0" smtClean="0">
                <a:latin typeface="Times New Roman" panose="02020603050405020304" pitchFamily="18" charset="0"/>
                <a:cs typeface="Times New Roman" panose="02020603050405020304" pitchFamily="18" charset="0"/>
              </a:rPr>
              <a:t>.</a:t>
            </a:r>
            <a:endParaRPr lang="zh-TW" altLang="zh-TW" sz="3200" b="1" dirty="0">
              <a:latin typeface="Times New Roman" panose="02020603050405020304" pitchFamily="18" charset="0"/>
              <a:cs typeface="Times New Roman" panose="02020603050405020304" pitchFamily="18" charset="0"/>
            </a:endParaRPr>
          </a:p>
          <a:p>
            <a:pPr eaLnBrk="0" fontAlgn="base" hangingPunct="0"/>
            <a:r>
              <a:rPr kumimoji="1" lang="zh-TW" altLang="zh-TW" sz="3200" b="1" dirty="0">
                <a:latin typeface="Times New Roman" panose="02020603050405020304" pitchFamily="18" charset="0"/>
                <a:cs typeface="Times New Roman" panose="02020603050405020304" pitchFamily="18" charset="0"/>
              </a:rPr>
              <a:t>協助開拓中國大陸</a:t>
            </a:r>
            <a:r>
              <a:rPr kumimoji="1" lang="zh-TW" altLang="zh-TW" sz="3200" b="1" dirty="0" smtClean="0">
                <a:latin typeface="Times New Roman" panose="02020603050405020304" pitchFamily="18" charset="0"/>
                <a:cs typeface="Times New Roman" panose="02020603050405020304" pitchFamily="18" charset="0"/>
              </a:rPr>
              <a:t>市場</a:t>
            </a:r>
            <a:r>
              <a:rPr kumimoji="1" lang="en-US" altLang="zh-TW" sz="3200" b="1" dirty="0">
                <a:latin typeface="Times New Roman" panose="02020603050405020304" pitchFamily="18" charset="0"/>
                <a:cs typeface="Times New Roman" panose="02020603050405020304" pitchFamily="18" charset="0"/>
              </a:rPr>
              <a:t>.</a:t>
            </a:r>
            <a:endParaRPr lang="zh-TW" altLang="zh-TW"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672177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mn-ea"/>
                <a:cs typeface="Times New Roman" panose="02020603050405020304" pitchFamily="18" charset="0"/>
              </a:rPr>
              <a:t>CH6-</a:t>
            </a:r>
            <a:r>
              <a:rPr lang="zh-TW" altLang="zh-TW" sz="3600" b="1" dirty="0">
                <a:solidFill>
                  <a:schemeClr val="bg1"/>
                </a:solidFill>
                <a:ea typeface="+mn-ea"/>
                <a:cs typeface="Times New Roman" panose="02020603050405020304" pitchFamily="18" charset="0"/>
              </a:rPr>
              <a:t>國際貿易風險</a:t>
            </a:r>
            <a:r>
              <a:rPr lang="zh-TW" altLang="zh-TW" sz="3600" b="1" dirty="0" smtClean="0">
                <a:solidFill>
                  <a:schemeClr val="bg1"/>
                </a:solidFill>
                <a:ea typeface="+mn-ea"/>
                <a:cs typeface="Times New Roman" panose="02020603050405020304" pitchFamily="18" charset="0"/>
              </a:rPr>
              <a:t>管理</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-1.</a:t>
            </a:r>
            <a:r>
              <a:rPr kumimoji="0" lang="zh-TW" altLang="en-US" sz="3600" b="1" dirty="0" smtClean="0">
                <a:solidFill>
                  <a:schemeClr val="bg1"/>
                </a:solidFill>
                <a:ea typeface="+mn-ea"/>
                <a:cs typeface="Times New Roman" panose="02020603050405020304" pitchFamily="18" charset="0"/>
              </a:rPr>
              <a:t>運輸保險實務</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500</a:t>
            </a:fld>
            <a:endParaRPr lang="zh-TW" altLang="en-US"/>
          </a:p>
        </p:txBody>
      </p:sp>
    </p:spTree>
    <p:extLst>
      <p:ext uri="{BB962C8B-B14F-4D97-AF65-F5344CB8AC3E}">
        <p14:creationId xmlns:p14="http://schemas.microsoft.com/office/powerpoint/2010/main" xmlns="" val="2440786575"/>
      </p:ext>
    </p:extLst>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501</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保險利益及保險航程之</a:t>
            </a:r>
            <a:r>
              <a:rPr lang="zh-TW" altLang="zh-TW" sz="3200" b="1" dirty="0" smtClean="0"/>
              <a:t>意義</a:t>
            </a:r>
            <a:endParaRPr lang="en-US" altLang="zh-TW" sz="3200" b="1" dirty="0" smtClean="0"/>
          </a:p>
          <a:p>
            <a:r>
              <a:rPr lang="zh-TW" altLang="zh-TW" sz="3200" b="1" dirty="0"/>
              <a:t>運輸風險之定義及</a:t>
            </a:r>
            <a:r>
              <a:rPr lang="zh-TW" altLang="zh-TW" sz="3200" b="1" dirty="0" smtClean="0"/>
              <a:t>管理</a:t>
            </a:r>
            <a:endParaRPr lang="en-US" altLang="zh-TW" sz="3200" b="1" dirty="0" smtClean="0"/>
          </a:p>
          <a:p>
            <a:r>
              <a:rPr lang="zh-TW" altLang="zh-TW" sz="3200" b="1" dirty="0"/>
              <a:t>海上之危險之</a:t>
            </a:r>
            <a:r>
              <a:rPr lang="zh-TW" altLang="zh-TW" sz="3200" b="1" dirty="0" smtClean="0"/>
              <a:t>種類</a:t>
            </a:r>
            <a:endParaRPr lang="en-US" altLang="zh-TW" sz="3200" b="1" dirty="0" smtClean="0"/>
          </a:p>
          <a:p>
            <a:r>
              <a:rPr lang="zh-TW" altLang="zh-TW" sz="3200" b="1" dirty="0"/>
              <a:t>保險之投保–保險之條款、保險之金額、投保之程序與索賠</a:t>
            </a:r>
            <a:endParaRPr lang="zh-TW" altLang="en-US" sz="3200" dirty="0"/>
          </a:p>
        </p:txBody>
      </p:sp>
    </p:spTree>
    <p:extLst>
      <p:ext uri="{BB962C8B-B14F-4D97-AF65-F5344CB8AC3E}">
        <p14:creationId xmlns:p14="http://schemas.microsoft.com/office/powerpoint/2010/main" xmlns="" val="1266749196"/>
      </p:ext>
    </p:extLst>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83568" y="0"/>
            <a:ext cx="7772400" cy="1143000"/>
          </a:xfrm>
        </p:spPr>
        <p:txBody>
          <a:bodyPr>
            <a:normAutofit/>
          </a:bodyPr>
          <a:lstStyle/>
          <a:p>
            <a:pPr algn="ctr" eaLnBrk="1" hangingPunct="1">
              <a:defRPr/>
            </a:pPr>
            <a:r>
              <a:rPr lang="zh-TW" altLang="en-US" sz="4000" b="1" dirty="0" smtClean="0">
                <a:solidFill>
                  <a:srgbClr val="003300"/>
                </a:solidFill>
                <a:latin typeface="Times New Roman" pitchFamily="18" charset="0"/>
                <a:ea typeface="標楷體" pitchFamily="65" charset="-120"/>
                <a:cs typeface="Times New Roman" panose="02020603050405020304" pitchFamily="18" charset="0"/>
              </a:rPr>
              <a:t>保險利益(</a:t>
            </a:r>
            <a:r>
              <a:rPr lang="en-US" altLang="zh-TW" sz="4000" b="1" dirty="0" smtClean="0">
                <a:solidFill>
                  <a:srgbClr val="003300"/>
                </a:solidFill>
                <a:latin typeface="Times New Roman" pitchFamily="18" charset="0"/>
                <a:ea typeface="標楷體" pitchFamily="65" charset="-120"/>
                <a:cs typeface="Times New Roman" panose="02020603050405020304" pitchFamily="18" charset="0"/>
              </a:rPr>
              <a:t>Insurable Interests)</a:t>
            </a:r>
            <a:r>
              <a:rPr lang="en-US" altLang="zh-TW" sz="4000" b="1" dirty="0" smtClean="0">
                <a:solidFill>
                  <a:srgbClr val="003300"/>
                </a:solidFill>
                <a:latin typeface="Times New Roman" panose="02020603050405020304" pitchFamily="18" charset="0"/>
                <a:cs typeface="Times New Roman" panose="02020603050405020304" pitchFamily="18" charset="0"/>
              </a:rPr>
              <a:t> </a:t>
            </a:r>
            <a:endParaRPr lang="zh-TW" altLang="en-US" sz="4000" b="1" dirty="0" smtClean="0">
              <a:solidFill>
                <a:srgbClr val="003300"/>
              </a:solidFill>
              <a:latin typeface="Times New Roman" panose="02020603050405020304" pitchFamily="18" charset="0"/>
              <a:cs typeface="Times New Roman" panose="02020603050405020304" pitchFamily="18" charset="0"/>
            </a:endParaRPr>
          </a:p>
        </p:txBody>
      </p:sp>
      <p:sp>
        <p:nvSpPr>
          <p:cNvPr id="474115" name="Rectangle 3"/>
          <p:cNvSpPr>
            <a:spLocks noGrp="1" noChangeArrowheads="1"/>
          </p:cNvSpPr>
          <p:nvPr>
            <p:ph type="body" idx="1"/>
          </p:nvPr>
        </p:nvSpPr>
        <p:spPr>
          <a:xfrm>
            <a:off x="0" y="1196752"/>
            <a:ext cx="8915400" cy="5280248"/>
          </a:xfrm>
        </p:spPr>
        <p:txBody>
          <a:bodyPr>
            <a:normAutofit/>
          </a:bodyPr>
          <a:lstStyle/>
          <a:p>
            <a:pPr eaLnBrk="1" hangingPunct="1"/>
            <a:r>
              <a:rPr lang="zh-TW" altLang="en-US" sz="3200" b="1" dirty="0" smtClean="0">
                <a:ea typeface="標楷體" pitchFamily="65" charset="-120"/>
              </a:rPr>
              <a:t>保險利益之定義</a:t>
            </a:r>
            <a:r>
              <a:rPr lang="en-US" altLang="zh-TW" sz="3200" b="1" dirty="0" smtClean="0">
                <a:ea typeface="標楷體" pitchFamily="65" charset="-120"/>
              </a:rPr>
              <a:t>:</a:t>
            </a:r>
            <a:r>
              <a:rPr lang="zh-TW" altLang="en-US" sz="3200" b="1" dirty="0" smtClean="0">
                <a:ea typeface="標楷體" pitchFamily="65" charset="-120"/>
              </a:rPr>
              <a:t>保險利益是被保險人在保險標的物上之所有與得失之關係;換言之,被保險人因事故之發生</a:t>
            </a:r>
            <a:r>
              <a:rPr lang="en-US" altLang="zh-TW" sz="3200" b="1" dirty="0" smtClean="0">
                <a:ea typeface="標楷體" pitchFamily="65" charset="-120"/>
              </a:rPr>
              <a:t>,</a:t>
            </a:r>
            <a:r>
              <a:rPr lang="zh-TW" altLang="en-US" sz="3200" b="1" dirty="0" smtClean="0">
                <a:ea typeface="標楷體" pitchFamily="65" charset="-120"/>
              </a:rPr>
              <a:t>致保險標的物之不安全而受損,因保險事故之不發生,致保險標的物之安全而受益,具有此種損益關係者便是具有</a:t>
            </a:r>
            <a:r>
              <a:rPr lang="en-US" altLang="zh-TW" sz="3200" b="1" dirty="0" smtClean="0">
                <a:ea typeface="標楷體" pitchFamily="65" charset="-120"/>
              </a:rPr>
              <a:t>”</a:t>
            </a:r>
            <a:r>
              <a:rPr lang="zh-TW" altLang="en-US" sz="3200" b="1" dirty="0" smtClean="0">
                <a:ea typeface="標楷體" pitchFamily="65" charset="-120"/>
              </a:rPr>
              <a:t>保險利益</a:t>
            </a:r>
            <a:r>
              <a:rPr lang="en-US" altLang="zh-TW" sz="3200" b="1" dirty="0" smtClean="0">
                <a:ea typeface="標楷體" pitchFamily="65" charset="-120"/>
              </a:rPr>
              <a:t>”.</a:t>
            </a:r>
          </a:p>
          <a:p>
            <a:pPr eaLnBrk="1" hangingPunct="1"/>
            <a:r>
              <a:rPr lang="zh-TW" altLang="en-US" sz="3200" b="1" dirty="0" smtClean="0">
                <a:ea typeface="標楷體" pitchFamily="65" charset="-120"/>
              </a:rPr>
              <a:t>被保險人對於保險標的物必須具備保險利益始可投保,無保險利益之保險契約不生效力,其轉讓時亦同</a:t>
            </a:r>
            <a:r>
              <a:rPr lang="en-US" altLang="zh-TW" sz="3200" b="1" dirty="0" smtClean="0">
                <a:ea typeface="標楷體" pitchFamily="65" charset="-120"/>
              </a:rPr>
              <a:t>;</a:t>
            </a:r>
            <a:r>
              <a:rPr lang="zh-TW" altLang="en-US" sz="3200" b="1" dirty="0" smtClean="0">
                <a:ea typeface="標楷體" pitchFamily="65" charset="-120"/>
              </a:rPr>
              <a:t>而保險利益之歸屬決定於國際貿易交易時所使用之貿易條件及運輸風險之承擔.</a:t>
            </a:r>
            <a:r>
              <a:rPr lang="zh-TW" altLang="en-US" sz="3200" b="1" dirty="0" smtClean="0"/>
              <a:t> </a:t>
            </a:r>
          </a:p>
        </p:txBody>
      </p:sp>
      <p:sp>
        <p:nvSpPr>
          <p:cNvPr id="47411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5122732-E995-4436-B586-6DA42C059CE1}" type="slidenum">
              <a:rPr kumimoji="0" lang="zh-TW" altLang="en-US" sz="1400" smtClean="0"/>
              <a:pPr eaLnBrk="1" hangingPunct="1"/>
              <a:t>502</a:t>
            </a:fld>
            <a:endParaRPr kumimoji="0" lang="en-US" altLang="zh-TW" sz="1400" smtClean="0"/>
          </a:p>
        </p:txBody>
      </p:sp>
    </p:spTree>
    <p:extLst>
      <p:ext uri="{BB962C8B-B14F-4D97-AF65-F5344CB8AC3E}">
        <p14:creationId xmlns:p14="http://schemas.microsoft.com/office/powerpoint/2010/main" xmlns="" val="3000459304"/>
      </p:ext>
    </p:extLst>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188641"/>
            <a:ext cx="7772400" cy="1008112"/>
          </a:xfrm>
        </p:spPr>
        <p:txBody>
          <a:bodyPr>
            <a:normAutofit/>
          </a:bodyPr>
          <a:lstStyle/>
          <a:p>
            <a:pPr algn="ctr">
              <a:defRPr/>
            </a:pPr>
            <a:r>
              <a:rPr lang="zh-TW" altLang="zh-TW" sz="4000" b="1" dirty="0" smtClean="0">
                <a:solidFill>
                  <a:srgbClr val="003300"/>
                </a:solidFill>
                <a:latin typeface="Times New Roman" pitchFamily="18" charset="0"/>
                <a:ea typeface="標楷體" pitchFamily="65" charset="-120"/>
                <a:cs typeface="Times New Roman" pitchFamily="18" charset="0"/>
              </a:rPr>
              <a:t>保險航程</a:t>
            </a:r>
            <a:endParaRPr lang="zh-TW" altLang="en-US" sz="4000" b="1" dirty="0">
              <a:solidFill>
                <a:srgbClr val="003300"/>
              </a:solidFill>
              <a:latin typeface="Times New Roman" pitchFamily="18" charset="0"/>
              <a:ea typeface="標楷體" pitchFamily="65" charset="-120"/>
              <a:cs typeface="Times New Roman" pitchFamily="18" charset="0"/>
            </a:endParaRPr>
          </a:p>
        </p:txBody>
      </p:sp>
      <p:sp>
        <p:nvSpPr>
          <p:cNvPr id="475139" name="內容版面配置區 2"/>
          <p:cNvSpPr>
            <a:spLocks noGrp="1"/>
          </p:cNvSpPr>
          <p:nvPr>
            <p:ph idx="1"/>
          </p:nvPr>
        </p:nvSpPr>
        <p:spPr>
          <a:xfrm>
            <a:off x="179512" y="1196752"/>
            <a:ext cx="8784976" cy="4899248"/>
          </a:xfrm>
        </p:spPr>
        <p:txBody>
          <a:bodyPr>
            <a:normAutofit/>
          </a:bodyPr>
          <a:lstStyle/>
          <a:p>
            <a:r>
              <a:rPr lang="zh-TW" altLang="zh-TW" sz="3200" b="1" dirty="0" smtClean="0">
                <a:ea typeface="標楷體" pitchFamily="65" charset="-120"/>
              </a:rPr>
              <a:t>運輸保險為航程保險</a:t>
            </a:r>
            <a:r>
              <a:rPr lang="en-US" altLang="zh-TW" sz="3200" b="1" dirty="0" smtClean="0">
                <a:ea typeface="標楷體" pitchFamily="65" charset="-120"/>
              </a:rPr>
              <a:t>(Voyage Policy)</a:t>
            </a:r>
            <a:r>
              <a:rPr lang="en-US" altLang="zh-TW" sz="3200" b="1" dirty="0">
                <a:ea typeface="標楷體" pitchFamily="65" charset="-120"/>
              </a:rPr>
              <a:t>,</a:t>
            </a:r>
            <a:r>
              <a:rPr lang="zh-TW" altLang="zh-TW" sz="3200" b="1" dirty="0" smtClean="0">
                <a:ea typeface="標楷體" pitchFamily="65" charset="-120"/>
              </a:rPr>
              <a:t>即保險單據為承保一定航程內之危險，而不論其時間之長短</a:t>
            </a:r>
            <a:r>
              <a:rPr lang="en-US" altLang="zh-TW" sz="3200" b="1" dirty="0">
                <a:ea typeface="標楷體" pitchFamily="65" charset="-120"/>
              </a:rPr>
              <a:t>;</a:t>
            </a:r>
            <a:r>
              <a:rPr lang="zh-TW" altLang="zh-TW" sz="3200" b="1" dirty="0" smtClean="0">
                <a:ea typeface="標楷體" pitchFamily="65" charset="-120"/>
              </a:rPr>
              <a:t>即保險</a:t>
            </a:r>
            <a:r>
              <a:rPr lang="zh-TW" altLang="en-US" sz="3200" b="1" dirty="0" smtClean="0">
                <a:ea typeface="標楷體" pitchFamily="65" charset="-120"/>
              </a:rPr>
              <a:t>之承保範圍</a:t>
            </a:r>
            <a:r>
              <a:rPr lang="en-US" altLang="zh-TW" sz="3200" b="1" dirty="0" smtClean="0">
                <a:ea typeface="標楷體" pitchFamily="65" charset="-120"/>
              </a:rPr>
              <a:t>,</a:t>
            </a:r>
            <a:r>
              <a:rPr lang="zh-TW" altLang="en-US" sz="3200" b="1" dirty="0" smtClean="0">
                <a:ea typeface="標楷體" pitchFamily="65" charset="-120"/>
              </a:rPr>
              <a:t>係</a:t>
            </a:r>
            <a:r>
              <a:rPr lang="zh-TW" altLang="zh-TW" sz="3200" b="1" dirty="0" smtClean="0">
                <a:ea typeface="標楷體" pitchFamily="65" charset="-120"/>
              </a:rPr>
              <a:t>自貨物在保險單據載明之起運倉庫或儲存處所移動準備裝載時點</a:t>
            </a:r>
            <a:r>
              <a:rPr lang="zh-TW" altLang="en-US" sz="3200" b="1" dirty="0" smtClean="0">
                <a:ea typeface="標楷體" pitchFamily="65" charset="-120"/>
              </a:rPr>
              <a:t>起</a:t>
            </a:r>
            <a:r>
              <a:rPr lang="en-US" altLang="zh-TW" sz="3200" b="1" dirty="0" smtClean="0">
                <a:ea typeface="標楷體" pitchFamily="65" charset="-120"/>
              </a:rPr>
              <a:t>,</a:t>
            </a:r>
            <a:r>
              <a:rPr lang="zh-TW" altLang="zh-TW" sz="3200" b="1" dirty="0" smtClean="0">
                <a:ea typeface="標楷體" pitchFamily="65" charset="-120"/>
              </a:rPr>
              <a:t>以迄在保險單據所指名目的地之最終倉庫或儲存處所從承載之運輸工具完成卸載止</a:t>
            </a:r>
            <a:r>
              <a:rPr lang="en-US" altLang="zh-TW" sz="3200" b="1" dirty="0" smtClean="0">
                <a:ea typeface="標楷體" pitchFamily="65" charset="-120"/>
              </a:rPr>
              <a:t>.</a:t>
            </a:r>
            <a:endParaRPr lang="zh-TW" altLang="en-US" sz="3200" b="1" dirty="0" smtClean="0">
              <a:ea typeface="標楷體" pitchFamily="65" charset="-120"/>
            </a:endParaRPr>
          </a:p>
        </p:txBody>
      </p:sp>
      <p:sp>
        <p:nvSpPr>
          <p:cNvPr id="47514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EF3A2D35-8E85-440B-BC79-101DB52BA97D}" type="slidenum">
              <a:rPr kumimoji="0" lang="zh-TW" altLang="en-US" sz="1400" smtClean="0"/>
              <a:pPr eaLnBrk="1" hangingPunct="1"/>
              <a:t>503</a:t>
            </a:fld>
            <a:endParaRPr kumimoji="0" lang="en-US" altLang="zh-TW" sz="1400" smtClean="0"/>
          </a:p>
        </p:txBody>
      </p:sp>
    </p:spTree>
    <p:extLst>
      <p:ext uri="{BB962C8B-B14F-4D97-AF65-F5344CB8AC3E}">
        <p14:creationId xmlns:p14="http://schemas.microsoft.com/office/powerpoint/2010/main" xmlns="" val="1191866087"/>
      </p:ext>
    </p:extLst>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8983"/>
            <a:ext cx="7772400" cy="1023753"/>
          </a:xfrm>
        </p:spPr>
        <p:txBody>
          <a:bodyPr>
            <a:normAutofit/>
          </a:bodyPr>
          <a:lstStyle/>
          <a:p>
            <a:pPr algn="ctr">
              <a:defRPr/>
            </a:pPr>
            <a:r>
              <a:rPr lang="zh-TW" altLang="zh-TW" sz="4000" b="1" dirty="0" smtClean="0">
                <a:solidFill>
                  <a:srgbClr val="003300"/>
                </a:solidFill>
                <a:latin typeface="Times New Roman" pitchFamily="18" charset="0"/>
                <a:ea typeface="標楷體" pitchFamily="65" charset="-120"/>
                <a:cs typeface="Times New Roman" pitchFamily="18" charset="0"/>
              </a:rPr>
              <a:t>保險航程</a:t>
            </a:r>
            <a:r>
              <a:rPr lang="zh-TW" altLang="en-US" sz="4000" b="1" dirty="0" smtClean="0">
                <a:solidFill>
                  <a:srgbClr val="003300"/>
                </a:solidFill>
                <a:latin typeface="Times New Roman" pitchFamily="18" charset="0"/>
                <a:ea typeface="標楷體" pitchFamily="65" charset="-120"/>
                <a:cs typeface="Times New Roman" pitchFamily="18" charset="0"/>
              </a:rPr>
              <a:t>之加速條款</a:t>
            </a:r>
            <a:endParaRPr lang="zh-TW" altLang="en-US" sz="4000" b="1" dirty="0">
              <a:solidFill>
                <a:srgbClr val="003300"/>
              </a:solidFill>
              <a:latin typeface="Times New Roman" panose="02020603050405020304" pitchFamily="18" charset="0"/>
              <a:cs typeface="Times New Roman" panose="02020603050405020304" pitchFamily="18" charset="0"/>
            </a:endParaRPr>
          </a:p>
        </p:txBody>
      </p:sp>
      <p:sp>
        <p:nvSpPr>
          <p:cNvPr id="476163" name="內容版面配置區 2"/>
          <p:cNvSpPr>
            <a:spLocks noGrp="1"/>
          </p:cNvSpPr>
          <p:nvPr>
            <p:ph idx="1"/>
          </p:nvPr>
        </p:nvSpPr>
        <p:spPr>
          <a:xfrm>
            <a:off x="539750" y="1196975"/>
            <a:ext cx="7918450" cy="5184775"/>
          </a:xfrm>
        </p:spPr>
        <p:txBody>
          <a:bodyPr>
            <a:normAutofit/>
          </a:bodyPr>
          <a:lstStyle/>
          <a:p>
            <a:r>
              <a:rPr lang="en-US" altLang="zh-TW" sz="3200" b="1" dirty="0" smtClean="0">
                <a:latin typeface="Times New Roman" panose="02020603050405020304" pitchFamily="18" charset="0"/>
                <a:ea typeface="標楷體" pitchFamily="65" charset="-120"/>
                <a:cs typeface="Times New Roman" panose="02020603050405020304" pitchFamily="18" charset="0"/>
              </a:rPr>
              <a:t>”warehouse to warehouse”</a:t>
            </a:r>
            <a:r>
              <a:rPr lang="zh-TW" altLang="zh-TW" sz="3200" b="1" dirty="0" smtClean="0">
                <a:latin typeface="Times New Roman" panose="02020603050405020304" pitchFamily="18" charset="0"/>
                <a:ea typeface="標楷體" pitchFamily="65" charset="-120"/>
                <a:cs typeface="Times New Roman" panose="02020603050405020304" pitchFamily="18" charset="0"/>
              </a:rPr>
              <a:t>條款之保險效力終止於保險航程目的地之倉庫，但貨物雖未抵達目的地倉庫，可是貨物於最後卸貨港自船舶卸載完成屆滿六十天，空運則於目的地機場卸貨後屆滿三十天，保險效力終止</a:t>
            </a:r>
            <a:r>
              <a:rPr lang="en-US" altLang="zh-TW" sz="3200" b="1" dirty="0" smtClean="0">
                <a:latin typeface="Times New Roman" panose="02020603050405020304" pitchFamily="18" charset="0"/>
                <a:ea typeface="標楷體" pitchFamily="65" charset="-120"/>
                <a:cs typeface="Times New Roman" panose="02020603050405020304" pitchFamily="18" charset="0"/>
              </a:rPr>
              <a:t>(2009 </a:t>
            </a:r>
            <a:r>
              <a:rPr lang="zh-TW" altLang="zh-TW" sz="3200" b="1" dirty="0" smtClean="0">
                <a:latin typeface="Times New Roman" panose="02020603050405020304" pitchFamily="18" charset="0"/>
                <a:ea typeface="標楷體" pitchFamily="65" charset="-120"/>
                <a:cs typeface="Times New Roman" panose="02020603050405020304" pitchFamily="18" charset="0"/>
              </a:rPr>
              <a:t>協會貨物保險基本條款</a:t>
            </a:r>
            <a:r>
              <a:rPr lang="en-US" altLang="zh-TW" sz="3200" b="1" dirty="0" smtClean="0">
                <a:latin typeface="Times New Roman" panose="02020603050405020304" pitchFamily="18" charset="0"/>
                <a:ea typeface="標楷體" pitchFamily="65" charset="-120"/>
                <a:cs typeface="Times New Roman" panose="02020603050405020304" pitchFamily="18" charset="0"/>
              </a:rPr>
              <a:t>8.1.4)</a:t>
            </a:r>
            <a:r>
              <a:rPr lang="zh-TW" altLang="zh-TW" sz="3200" b="1" dirty="0" smtClean="0">
                <a:latin typeface="Times New Roman" panose="02020603050405020304" pitchFamily="18" charset="0"/>
                <a:ea typeface="標楷體" pitchFamily="65" charset="-120"/>
                <a:cs typeface="Times New Roman" panose="02020603050405020304" pitchFamily="18" charset="0"/>
              </a:rPr>
              <a:t>，因此，倘預估貨物存關之時間可能超過前述期限，須以附加條款展延保險效力，例如：</a:t>
            </a:r>
            <a:r>
              <a:rPr lang="en-US" altLang="zh-TW" sz="3200" b="1" dirty="0" smtClean="0">
                <a:latin typeface="Times New Roman" panose="02020603050405020304" pitchFamily="18" charset="0"/>
                <a:ea typeface="標楷體" pitchFamily="65" charset="-120"/>
                <a:cs typeface="Times New Roman" panose="02020603050405020304" pitchFamily="18" charset="0"/>
              </a:rPr>
              <a:t>”90 days stay in customs warehouse”</a:t>
            </a:r>
            <a:r>
              <a:rPr lang="zh-TW" altLang="zh-TW" sz="3200" b="1" dirty="0" smtClean="0">
                <a:latin typeface="Times New Roman" panose="02020603050405020304" pitchFamily="18" charset="0"/>
                <a:ea typeface="標楷體" pitchFamily="65" charset="-120"/>
                <a:cs typeface="Times New Roman" panose="02020603050405020304" pitchFamily="18" charset="0"/>
              </a:rPr>
              <a:t>。 </a:t>
            </a:r>
            <a:endParaRPr lang="zh-TW" altLang="en-US" sz="3200" b="1" dirty="0" smtClean="0">
              <a:latin typeface="Times New Roman" panose="02020603050405020304" pitchFamily="18" charset="0"/>
              <a:ea typeface="標楷體" pitchFamily="65" charset="-120"/>
              <a:cs typeface="Times New Roman" panose="02020603050405020304" pitchFamily="18" charset="0"/>
            </a:endParaRPr>
          </a:p>
        </p:txBody>
      </p:sp>
      <p:sp>
        <p:nvSpPr>
          <p:cNvPr id="47616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75D09320-882F-4FCD-B9E0-A477FEE55A72}" type="slidenum">
              <a:rPr kumimoji="0" lang="zh-TW" altLang="en-US" sz="1400" smtClean="0"/>
              <a:pPr eaLnBrk="1" hangingPunct="1"/>
              <a:t>504</a:t>
            </a:fld>
            <a:endParaRPr kumimoji="0" lang="en-US" altLang="zh-TW" sz="1400" smtClean="0"/>
          </a:p>
        </p:txBody>
      </p:sp>
    </p:spTree>
    <p:extLst>
      <p:ext uri="{BB962C8B-B14F-4D97-AF65-F5344CB8AC3E}">
        <p14:creationId xmlns:p14="http://schemas.microsoft.com/office/powerpoint/2010/main" xmlns="" val="477524767"/>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a:xfrm>
            <a:off x="395288" y="188913"/>
            <a:ext cx="8229600" cy="863823"/>
          </a:xfrm>
        </p:spPr>
        <p:txBody>
          <a:bodyPr>
            <a:normAutofit/>
          </a:bodyPr>
          <a:lstStyle/>
          <a:p>
            <a:pPr algn="ctr">
              <a:defRPr/>
            </a:pPr>
            <a:r>
              <a:rPr lang="zh-TW" altLang="en-US" sz="4000" b="1" dirty="0" smtClean="0">
                <a:solidFill>
                  <a:srgbClr val="003300"/>
                </a:solidFill>
                <a:latin typeface="Times New Roman" pitchFamily="18" charset="0"/>
                <a:ea typeface="標楷體" pitchFamily="65" charset="-120"/>
                <a:cs typeface="Times New Roman" pitchFamily="18" charset="0"/>
              </a:rPr>
              <a:t>國貿條規與信用狀交易</a:t>
            </a:r>
            <a:r>
              <a:rPr lang="en-US" altLang="zh-TW" sz="4000" b="1" dirty="0" smtClean="0">
                <a:solidFill>
                  <a:srgbClr val="003300"/>
                </a:solidFill>
                <a:latin typeface="Times New Roman" pitchFamily="18" charset="0"/>
                <a:ea typeface="標楷體" pitchFamily="65" charset="-120"/>
                <a:cs typeface="Times New Roman" pitchFamily="18" charset="0"/>
              </a:rPr>
              <a:t>-</a:t>
            </a:r>
            <a:r>
              <a:rPr lang="zh-TW" altLang="en-US" sz="4000" b="1" dirty="0" smtClean="0">
                <a:solidFill>
                  <a:srgbClr val="003300"/>
                </a:solidFill>
                <a:latin typeface="Times New Roman" pitchFamily="18" charset="0"/>
                <a:ea typeface="標楷體" pitchFamily="65" charset="-120"/>
                <a:cs typeface="Times New Roman" pitchFamily="18" charset="0"/>
              </a:rPr>
              <a:t>保險</a:t>
            </a:r>
          </a:p>
        </p:txBody>
      </p:sp>
      <p:sp>
        <p:nvSpPr>
          <p:cNvPr id="477187" name="內容版面配置區 2"/>
          <p:cNvSpPr>
            <a:spLocks noGrp="1"/>
          </p:cNvSpPr>
          <p:nvPr>
            <p:ph idx="1"/>
          </p:nvPr>
        </p:nvSpPr>
        <p:spPr>
          <a:xfrm>
            <a:off x="179512" y="1196752"/>
            <a:ext cx="8784976" cy="5400599"/>
          </a:xfrm>
        </p:spPr>
        <p:txBody>
          <a:bodyPr>
            <a:normAutofit/>
          </a:bodyPr>
          <a:lstStyle/>
          <a:p>
            <a:r>
              <a:rPr lang="zh-TW" altLang="en-US" sz="3200" b="1" dirty="0" smtClean="0">
                <a:ea typeface="標楷體" pitchFamily="65" charset="-120"/>
                <a:cs typeface="Times New Roman" pitchFamily="18" charset="0"/>
              </a:rPr>
              <a:t>以</a:t>
            </a:r>
            <a:r>
              <a:rPr lang="en-US" altLang="zh-TW" sz="3200" b="1" dirty="0" smtClean="0">
                <a:ea typeface="標楷體" pitchFamily="65" charset="-120"/>
                <a:cs typeface="Times New Roman" pitchFamily="18" charset="0"/>
              </a:rPr>
              <a:t>EXW,FCA,FAS,FOB,CPT</a:t>
            </a:r>
            <a:r>
              <a:rPr lang="zh-TW" altLang="en-US" sz="3200" b="1" dirty="0" smtClean="0">
                <a:ea typeface="標楷體" pitchFamily="65" charset="-120"/>
                <a:cs typeface="Times New Roman" pitchFamily="18" charset="0"/>
              </a:rPr>
              <a:t>及</a:t>
            </a:r>
            <a:r>
              <a:rPr lang="en-US" altLang="zh-TW" sz="3200" b="1" dirty="0" smtClean="0">
                <a:ea typeface="標楷體" pitchFamily="65" charset="-120"/>
                <a:cs typeface="Times New Roman" pitchFamily="18" charset="0"/>
              </a:rPr>
              <a:t>CFR</a:t>
            </a:r>
            <a:r>
              <a:rPr lang="zh-TW" altLang="en-US" sz="3200" b="1" dirty="0" smtClean="0">
                <a:ea typeface="標楷體" pitchFamily="65" charset="-120"/>
                <a:cs typeface="Times New Roman" pitchFamily="18" charset="0"/>
              </a:rPr>
              <a:t>條件交易</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因風險在出口地及移轉買方承擔</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且交易之價格未包含保費</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因此</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須由買方投保</a:t>
            </a:r>
            <a:r>
              <a:rPr lang="en-US" altLang="zh-TW" sz="3200" b="1" dirty="0" smtClean="0">
                <a:ea typeface="標楷體" pitchFamily="65" charset="-120"/>
                <a:cs typeface="Times New Roman" pitchFamily="18" charset="0"/>
              </a:rPr>
              <a:t>.</a:t>
            </a:r>
          </a:p>
          <a:p>
            <a:r>
              <a:rPr lang="zh-TW" altLang="en-US" sz="3200" b="1" dirty="0" smtClean="0">
                <a:ea typeface="標楷體" pitchFamily="65" charset="-120"/>
                <a:cs typeface="Times New Roman" pitchFamily="18" charset="0"/>
              </a:rPr>
              <a:t>以</a:t>
            </a:r>
            <a:r>
              <a:rPr lang="en-US" altLang="zh-TW" sz="3200" b="1" dirty="0" smtClean="0">
                <a:ea typeface="標楷體" pitchFamily="65" charset="-120"/>
                <a:cs typeface="Times New Roman" pitchFamily="18" charset="0"/>
              </a:rPr>
              <a:t>CIP</a:t>
            </a:r>
            <a:r>
              <a:rPr lang="zh-TW" altLang="en-US" sz="3200" b="1" dirty="0" smtClean="0">
                <a:ea typeface="標楷體" pitchFamily="65" charset="-120"/>
                <a:cs typeface="Times New Roman" pitchFamily="18" charset="0"/>
              </a:rPr>
              <a:t>或</a:t>
            </a:r>
            <a:r>
              <a:rPr lang="en-US" altLang="zh-TW" sz="3200" b="1" dirty="0" smtClean="0">
                <a:ea typeface="標楷體" pitchFamily="65" charset="-120"/>
                <a:cs typeface="Times New Roman" pitchFamily="18" charset="0"/>
              </a:rPr>
              <a:t>CIF</a:t>
            </a:r>
            <a:r>
              <a:rPr lang="zh-TW" altLang="en-US" sz="3200" b="1" dirty="0" smtClean="0">
                <a:ea typeface="標楷體" pitchFamily="65" charset="-120"/>
                <a:cs typeface="Times New Roman" pitchFamily="18" charset="0"/>
              </a:rPr>
              <a:t>條件交易</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風險亦在出口地及移轉買方承擔</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但交易之價格包含保費</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因此</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賣方須代買方投保保險並提示保險單據</a:t>
            </a:r>
            <a:r>
              <a:rPr lang="en-US" altLang="zh-TW" sz="3200" b="1" dirty="0" smtClean="0">
                <a:ea typeface="標楷體" pitchFamily="65" charset="-120"/>
                <a:cs typeface="Times New Roman" pitchFamily="18" charset="0"/>
              </a:rPr>
              <a:t>.</a:t>
            </a:r>
          </a:p>
          <a:p>
            <a:r>
              <a:rPr lang="zh-TW" altLang="en-US" sz="3200" b="1" dirty="0" smtClean="0">
                <a:ea typeface="標楷體" pitchFamily="65" charset="-120"/>
                <a:cs typeface="Times New Roman" pitchFamily="18" charset="0"/>
              </a:rPr>
              <a:t>以</a:t>
            </a:r>
            <a:r>
              <a:rPr lang="en-US" altLang="zh-TW" sz="3200" b="1" dirty="0" smtClean="0">
                <a:ea typeface="標楷體" pitchFamily="65" charset="-120"/>
                <a:cs typeface="Times New Roman" pitchFamily="18" charset="0"/>
              </a:rPr>
              <a:t>DAT,DAP</a:t>
            </a:r>
            <a:r>
              <a:rPr lang="zh-TW" altLang="en-US" sz="3200" b="1" dirty="0" smtClean="0">
                <a:ea typeface="標楷體" pitchFamily="65" charset="-120"/>
                <a:cs typeface="Times New Roman" pitchFamily="18" charset="0"/>
              </a:rPr>
              <a:t>及</a:t>
            </a:r>
            <a:r>
              <a:rPr lang="en-US" altLang="zh-TW" sz="3200" b="1" dirty="0" smtClean="0">
                <a:ea typeface="標楷體" pitchFamily="65" charset="-120"/>
                <a:cs typeface="Times New Roman" pitchFamily="18" charset="0"/>
              </a:rPr>
              <a:t>DDP</a:t>
            </a:r>
            <a:r>
              <a:rPr lang="zh-TW" altLang="en-US" sz="3200" b="1" dirty="0" smtClean="0">
                <a:ea typeface="標楷體" pitchFamily="65" charset="-120"/>
                <a:cs typeface="Times New Roman" pitchFamily="18" charset="0"/>
              </a:rPr>
              <a:t>條件交易</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因風險在進口地及移轉買方承擔</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因此</a:t>
            </a:r>
            <a:r>
              <a:rPr lang="en-US" altLang="zh-TW" sz="3200" b="1" dirty="0" smtClean="0">
                <a:ea typeface="標楷體" pitchFamily="65" charset="-120"/>
                <a:cs typeface="Times New Roman" pitchFamily="18" charset="0"/>
              </a:rPr>
              <a:t>,</a:t>
            </a:r>
            <a:r>
              <a:rPr lang="zh-TW" altLang="en-US" sz="3200" b="1" dirty="0" smtClean="0">
                <a:ea typeface="標楷體" pitchFamily="65" charset="-120"/>
                <a:cs typeface="Times New Roman" pitchFamily="18" charset="0"/>
              </a:rPr>
              <a:t>賣方須自行安排至進口地交貨地點之運輸保險</a:t>
            </a:r>
            <a:r>
              <a:rPr lang="en-US" altLang="zh-TW" sz="3200" b="1" dirty="0" smtClean="0">
                <a:ea typeface="標楷體" pitchFamily="65" charset="-120"/>
                <a:cs typeface="Times New Roman" pitchFamily="18" charset="0"/>
              </a:rPr>
              <a:t>.</a:t>
            </a:r>
            <a:endParaRPr lang="zh-TW" altLang="en-US" sz="3200" b="1" dirty="0" smtClean="0">
              <a:ea typeface="標楷體" pitchFamily="65" charset="-120"/>
              <a:cs typeface="Times New Roman" pitchFamily="18" charset="0"/>
            </a:endParaRPr>
          </a:p>
        </p:txBody>
      </p:sp>
      <p:sp>
        <p:nvSpPr>
          <p:cNvPr id="47718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1185A43E-7A2C-43BF-9040-28F1ECDFBFCB}" type="slidenum">
              <a:rPr kumimoji="0" lang="zh-TW" altLang="en-US" sz="1400" smtClean="0"/>
              <a:pPr eaLnBrk="1" hangingPunct="1"/>
              <a:t>505</a:t>
            </a:fld>
            <a:endParaRPr kumimoji="0" lang="en-US" altLang="zh-TW" sz="1400" smtClean="0"/>
          </a:p>
        </p:txBody>
      </p:sp>
    </p:spTree>
    <p:extLst>
      <p:ext uri="{BB962C8B-B14F-4D97-AF65-F5344CB8AC3E}">
        <p14:creationId xmlns:p14="http://schemas.microsoft.com/office/powerpoint/2010/main" xmlns="" val="1431136870"/>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0"/>
            <a:ext cx="7772400" cy="1052736"/>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保險金額</a:t>
            </a:r>
            <a:r>
              <a:rPr lang="zh-TW" altLang="en-US" sz="4000" b="1" dirty="0" smtClean="0">
                <a:solidFill>
                  <a:srgbClr val="003300"/>
                </a:solidFill>
              </a:rPr>
              <a:t> </a:t>
            </a:r>
          </a:p>
        </p:txBody>
      </p:sp>
      <p:sp>
        <p:nvSpPr>
          <p:cNvPr id="480259" name="Rectangle 3"/>
          <p:cNvSpPr>
            <a:spLocks noGrp="1" noChangeArrowheads="1"/>
          </p:cNvSpPr>
          <p:nvPr>
            <p:ph type="body" idx="1"/>
          </p:nvPr>
        </p:nvSpPr>
        <p:spPr>
          <a:xfrm>
            <a:off x="107504" y="1124744"/>
            <a:ext cx="9036496" cy="5580856"/>
          </a:xfrm>
        </p:spPr>
        <p:txBody>
          <a:bodyPr>
            <a:normAutofit/>
          </a:bodyPr>
          <a:lstStyle/>
          <a:p>
            <a:pPr eaLnBrk="1" hangingPunct="1">
              <a:lnSpc>
                <a:spcPct val="90000"/>
              </a:lnSpc>
            </a:pPr>
            <a:r>
              <a:rPr lang="zh-TW" altLang="en-US" sz="2800" b="1" dirty="0" smtClean="0">
                <a:latin typeface="標楷體" pitchFamily="65" charset="-120"/>
                <a:ea typeface="標楷體" pitchFamily="65" charset="-120"/>
              </a:rPr>
              <a:t>在保險上,其價值必須由要保人與保險人另訂,以確定其保險利益之價值,此即所謂之保險價額</a:t>
            </a:r>
            <a:r>
              <a:rPr lang="zh-TW" altLang="en-US" sz="2800" b="1" dirty="0" smtClean="0">
                <a:ea typeface="標楷體" pitchFamily="65" charset="-120"/>
              </a:rPr>
              <a:t>(</a:t>
            </a:r>
            <a:r>
              <a:rPr lang="en-US" altLang="zh-TW" sz="2800" b="1" dirty="0" smtClean="0">
                <a:ea typeface="標楷體" pitchFamily="65" charset="-120"/>
              </a:rPr>
              <a:t>insured value),</a:t>
            </a:r>
            <a:r>
              <a:rPr lang="zh-TW" altLang="en-US" sz="2800" b="1" dirty="0" smtClean="0">
                <a:latin typeface="標楷體" pitchFamily="65" charset="-120"/>
                <a:ea typeface="標楷體" pitchFamily="65" charset="-120"/>
              </a:rPr>
              <a:t>其決定方式如下:</a:t>
            </a:r>
            <a:r>
              <a:rPr lang="zh-TW" altLang="en-US" sz="2800" b="1" dirty="0" smtClean="0"/>
              <a:t> </a:t>
            </a:r>
          </a:p>
          <a:p>
            <a:pPr eaLnBrk="1" hangingPunct="1">
              <a:lnSpc>
                <a:spcPct val="90000"/>
              </a:lnSpc>
              <a:buFont typeface="Wingdings" pitchFamily="2" charset="2"/>
              <a:buNone/>
            </a:pPr>
            <a:r>
              <a:rPr lang="zh-TW" altLang="en-US" sz="2800" b="1" dirty="0" smtClean="0">
                <a:latin typeface="標楷體" pitchFamily="65" charset="-120"/>
                <a:ea typeface="標楷體" pitchFamily="65" charset="-120"/>
              </a:rPr>
              <a:t> -發票價額加一成.</a:t>
            </a:r>
            <a:r>
              <a:rPr lang="zh-TW" altLang="en-US" sz="2800" b="1" dirty="0" smtClean="0"/>
              <a:t> </a:t>
            </a:r>
          </a:p>
          <a:p>
            <a:pPr eaLnBrk="1" hangingPunct="1">
              <a:lnSpc>
                <a:spcPct val="90000"/>
              </a:lnSpc>
              <a:buFont typeface="Wingdings" pitchFamily="2" charset="2"/>
              <a:buNone/>
            </a:pPr>
            <a:r>
              <a:rPr lang="zh-TW" altLang="en-US" sz="2800" b="1" dirty="0" smtClean="0">
                <a:latin typeface="標楷體" pitchFamily="65" charset="-120"/>
                <a:ea typeface="標楷體" pitchFamily="65" charset="-120"/>
              </a:rPr>
              <a:t> -依實際利益或重置成本,</a:t>
            </a:r>
          </a:p>
          <a:p>
            <a:pPr eaLnBrk="1" hangingPunct="1">
              <a:lnSpc>
                <a:spcPct val="90000"/>
              </a:lnSpc>
              <a:buFont typeface="Wingdings" pitchFamily="2" charset="2"/>
              <a:buNone/>
            </a:pPr>
            <a:r>
              <a:rPr lang="zh-TW" altLang="en-US" sz="2800" b="1" dirty="0" smtClean="0">
                <a:latin typeface="標楷體" pitchFamily="65" charset="-120"/>
                <a:ea typeface="標楷體" pitchFamily="65" charset="-120"/>
              </a:rPr>
              <a:t>  例如:</a:t>
            </a:r>
            <a:r>
              <a:rPr lang="en-US" altLang="zh-TW" sz="2800" b="1" dirty="0" smtClean="0">
                <a:ea typeface="標楷體" pitchFamily="65" charset="-120"/>
              </a:rPr>
              <a:t>FOB</a:t>
            </a:r>
            <a:r>
              <a:rPr lang="zh-TW" altLang="en-US" sz="2800" b="1" dirty="0" smtClean="0">
                <a:latin typeface="標楷體" pitchFamily="65" charset="-120"/>
                <a:ea typeface="標楷體" pitchFamily="65" charset="-120"/>
              </a:rPr>
              <a:t>價額</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運費</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保險費</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稅捐</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其他相關費用</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預期利潤</a:t>
            </a:r>
            <a:r>
              <a:rPr lang="zh-TW" altLang="en-US" sz="2800" b="1" dirty="0" smtClean="0"/>
              <a:t> </a:t>
            </a:r>
          </a:p>
          <a:p>
            <a:pPr eaLnBrk="1" hangingPunct="1">
              <a:lnSpc>
                <a:spcPct val="90000"/>
              </a:lnSpc>
            </a:pPr>
            <a:r>
              <a:rPr lang="zh-TW" altLang="en-US" sz="2800" b="1" dirty="0" smtClean="0">
                <a:latin typeface="標楷體" pitchFamily="65" charset="-120"/>
                <a:ea typeface="標楷體" pitchFamily="65" charset="-120"/>
              </a:rPr>
              <a:t>而保險金額之決定,可分為足額保險、不足額保險、超額保險及重覆保險等,一般在國貿實務上係以保險價額</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通常為</a:t>
            </a:r>
            <a:r>
              <a:rPr lang="en-US" altLang="zh-TW" sz="2800" b="1" dirty="0" smtClean="0">
                <a:ea typeface="標楷體" pitchFamily="65" charset="-120"/>
              </a:rPr>
              <a:t>CIF</a:t>
            </a:r>
            <a:r>
              <a:rPr lang="zh-TW" altLang="en-US" sz="2800" b="1" dirty="0" smtClean="0">
                <a:ea typeface="標楷體" pitchFamily="65" charset="-120"/>
              </a:rPr>
              <a:t>或</a:t>
            </a:r>
            <a:r>
              <a:rPr lang="en-US" altLang="zh-TW" sz="2800" b="1" dirty="0" smtClean="0">
                <a:ea typeface="標楷體" pitchFamily="65" charset="-120"/>
              </a:rPr>
              <a:t>CIP</a:t>
            </a:r>
            <a:r>
              <a:rPr lang="zh-TW" altLang="en-US" sz="2800" b="1" dirty="0" smtClean="0">
                <a:ea typeface="標楷體" pitchFamily="65" charset="-120"/>
              </a:rPr>
              <a:t>或</a:t>
            </a:r>
            <a:r>
              <a:rPr lang="zh-TW" altLang="en-US" sz="2800" b="1" dirty="0" smtClean="0">
                <a:latin typeface="標楷體" pitchFamily="65" charset="-120"/>
                <a:ea typeface="標楷體" pitchFamily="65" charset="-120"/>
              </a:rPr>
              <a:t>發票價額加一成</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全額為投保金額,即以足額保險為主,但仍須視個案而定.</a:t>
            </a:r>
            <a:r>
              <a:rPr lang="zh-TW" altLang="en-US" sz="2800" b="1" dirty="0" smtClean="0"/>
              <a:t> </a:t>
            </a:r>
          </a:p>
        </p:txBody>
      </p:sp>
      <p:sp>
        <p:nvSpPr>
          <p:cNvPr id="48026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FBAEAE80-0586-46E3-B559-7EE4AB49B125}" type="slidenum">
              <a:rPr kumimoji="0" lang="zh-TW" altLang="en-US" sz="1400" smtClean="0"/>
              <a:pPr eaLnBrk="1" hangingPunct="1"/>
              <a:t>506</a:t>
            </a:fld>
            <a:endParaRPr kumimoji="0" lang="en-US" altLang="zh-TW" sz="1400" smtClean="0"/>
          </a:p>
        </p:txBody>
      </p:sp>
    </p:spTree>
    <p:extLst>
      <p:ext uri="{BB962C8B-B14F-4D97-AF65-F5344CB8AC3E}">
        <p14:creationId xmlns:p14="http://schemas.microsoft.com/office/powerpoint/2010/main" xmlns="" val="715220722"/>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850" y="0"/>
            <a:ext cx="8424863" cy="1125538"/>
          </a:xfrm>
        </p:spPr>
        <p:txBody>
          <a:bodyPr>
            <a:normAutofit/>
          </a:bodyPr>
          <a:lstStyle/>
          <a:p>
            <a:pPr algn="ctr">
              <a:defRPr/>
            </a:pPr>
            <a:r>
              <a:rPr lang="en-US" altLang="zh-TW" sz="4000" b="1" dirty="0" err="1" smtClean="0">
                <a:solidFill>
                  <a:srgbClr val="003300"/>
                </a:solidFill>
                <a:latin typeface="Times New Roman" panose="02020603050405020304" pitchFamily="18" charset="0"/>
                <a:ea typeface="標楷體" pitchFamily="65" charset="-120"/>
                <a:cs typeface="Times New Roman" panose="02020603050405020304" pitchFamily="18" charset="0"/>
              </a:rPr>
              <a:t>Incoterms</a:t>
            </a:r>
            <a:r>
              <a:rPr lang="en-US" altLang="zh-TW" sz="4000" b="1" dirty="0" smtClean="0">
                <a:solidFill>
                  <a:srgbClr val="003300"/>
                </a:solidFill>
                <a:latin typeface="Times New Roman" panose="02020603050405020304" pitchFamily="18" charset="0"/>
                <a:ea typeface="標楷體" pitchFamily="65" charset="-120"/>
                <a:cs typeface="Times New Roman" panose="02020603050405020304" pitchFamily="18" charset="0"/>
              </a:rPr>
              <a:t> &amp; UCP</a:t>
            </a:r>
            <a:r>
              <a:rPr lang="zh-TW" altLang="en-US" sz="4000" b="1" dirty="0" smtClean="0">
                <a:solidFill>
                  <a:srgbClr val="003300"/>
                </a:solidFill>
                <a:latin typeface="Times New Roman" panose="02020603050405020304" pitchFamily="18" charset="0"/>
                <a:ea typeface="標楷體" pitchFamily="65" charset="-120"/>
                <a:cs typeface="Times New Roman" panose="02020603050405020304" pitchFamily="18" charset="0"/>
              </a:rPr>
              <a:t>保險金額之規定</a:t>
            </a:r>
            <a:endParaRPr lang="zh-TW" altLang="en-US" sz="4000" b="1" dirty="0">
              <a:solidFill>
                <a:srgbClr val="003300"/>
              </a:solidFill>
              <a:latin typeface="Times New Roman" panose="02020603050405020304" pitchFamily="18" charset="0"/>
              <a:ea typeface="標楷體" pitchFamily="65" charset="-120"/>
              <a:cs typeface="Times New Roman" panose="02020603050405020304" pitchFamily="18" charset="0"/>
            </a:endParaRPr>
          </a:p>
        </p:txBody>
      </p:sp>
      <p:sp>
        <p:nvSpPr>
          <p:cNvPr id="481283" name="內容版面配置區 2"/>
          <p:cNvSpPr>
            <a:spLocks noGrp="1"/>
          </p:cNvSpPr>
          <p:nvPr>
            <p:ph idx="1"/>
          </p:nvPr>
        </p:nvSpPr>
        <p:spPr>
          <a:xfrm>
            <a:off x="179388" y="1268413"/>
            <a:ext cx="8640762" cy="5329237"/>
          </a:xfrm>
        </p:spPr>
        <p:txBody>
          <a:bodyPr>
            <a:normAutofit/>
          </a:bodyPr>
          <a:lstStyle/>
          <a:p>
            <a:r>
              <a:rPr lang="en-US" altLang="zh-TW" sz="3200" b="1" dirty="0" smtClean="0">
                <a:latin typeface="Times New Roman" panose="02020603050405020304" pitchFamily="18" charset="0"/>
                <a:cs typeface="Times New Roman" panose="02020603050405020304" pitchFamily="18" charset="0"/>
              </a:rPr>
              <a:t>Incoterms:</a:t>
            </a:r>
            <a:r>
              <a:rPr lang="zh-TW" altLang="en-US" sz="3200" b="1" dirty="0" smtClean="0">
                <a:latin typeface="Times New Roman" panose="02020603050405020304" pitchFamily="18" charset="0"/>
                <a:ea typeface="標楷體" pitchFamily="65" charset="-120"/>
                <a:cs typeface="Times New Roman" panose="02020603050405020304" pitchFamily="18" charset="0"/>
              </a:rPr>
              <a:t>保險金額與幣別</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除買賣契約另有約定外</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前述之保險最低投保金額應為買賣契約所議定之價金加一成</a:t>
            </a:r>
            <a:r>
              <a:rPr lang="en-US" altLang="zh-TW" sz="3200" b="1" dirty="0" smtClean="0">
                <a:latin typeface="Times New Roman" panose="02020603050405020304" pitchFamily="18" charset="0"/>
                <a:ea typeface="標楷體" pitchFamily="65" charset="-120"/>
                <a:cs typeface="Times New Roman" panose="02020603050405020304" pitchFamily="18" charset="0"/>
              </a:rPr>
              <a:t>(10%;</a:t>
            </a:r>
            <a:r>
              <a:rPr lang="zh-TW" altLang="en-US" sz="3200" b="1" dirty="0" smtClean="0">
                <a:latin typeface="Times New Roman" panose="02020603050405020304" pitchFamily="18" charset="0"/>
                <a:ea typeface="標楷體" pitchFamily="65" charset="-120"/>
                <a:cs typeface="Times New Roman" panose="02020603050405020304" pitchFamily="18" charset="0"/>
              </a:rPr>
              <a:t>亦即契約金額</a:t>
            </a:r>
            <a:r>
              <a:rPr lang="en-US" altLang="zh-TW" sz="3200" b="1" dirty="0" smtClean="0">
                <a:latin typeface="Times New Roman" panose="02020603050405020304" pitchFamily="18" charset="0"/>
                <a:ea typeface="標楷體" pitchFamily="65" charset="-120"/>
                <a:cs typeface="Times New Roman" panose="02020603050405020304" pitchFamily="18" charset="0"/>
              </a:rPr>
              <a:t>×110%),</a:t>
            </a:r>
            <a:r>
              <a:rPr lang="zh-TW" altLang="en-US" sz="3200" b="1" dirty="0" smtClean="0">
                <a:latin typeface="Times New Roman" panose="02020603050405020304" pitchFamily="18" charset="0"/>
                <a:ea typeface="標楷體" pitchFamily="65" charset="-120"/>
                <a:cs typeface="Times New Roman" panose="02020603050405020304" pitchFamily="18" charset="0"/>
              </a:rPr>
              <a:t>且為規避匯兌風險</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保險金額之幣別應為契約金額之幣別</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r>
              <a:rPr lang="en-US" altLang="zh-TW" sz="3200" b="1" dirty="0" smtClean="0">
                <a:latin typeface="Times New Roman" panose="02020603050405020304" pitchFamily="18" charset="0"/>
                <a:ea typeface="標楷體" pitchFamily="65" charset="-120"/>
                <a:cs typeface="Times New Roman" panose="02020603050405020304" pitchFamily="18" charset="0"/>
              </a:rPr>
              <a:t>UCP: L/C</a:t>
            </a:r>
            <a:r>
              <a:rPr lang="zh-TW" altLang="en-US" sz="3200" b="1" dirty="0" smtClean="0">
                <a:latin typeface="Times New Roman" panose="02020603050405020304" pitchFamily="18" charset="0"/>
                <a:ea typeface="標楷體" pitchFamily="65" charset="-120"/>
                <a:cs typeface="Times New Roman" panose="02020603050405020304" pitchFamily="18" charset="0"/>
              </a:rPr>
              <a:t>未規定</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以</a:t>
            </a:r>
            <a:r>
              <a:rPr lang="en-US" altLang="zh-TW" sz="3200" b="1" dirty="0" smtClean="0">
                <a:latin typeface="Times New Roman" panose="02020603050405020304" pitchFamily="18" charset="0"/>
                <a:ea typeface="標楷體" pitchFamily="65" charset="-120"/>
                <a:cs typeface="Times New Roman" panose="02020603050405020304" pitchFamily="18" charset="0"/>
              </a:rPr>
              <a:t>CIF</a:t>
            </a:r>
            <a:r>
              <a:rPr lang="zh-TW" altLang="en-US" sz="3200" b="1" dirty="0" smtClean="0">
                <a:latin typeface="Times New Roman" panose="02020603050405020304" pitchFamily="18" charset="0"/>
                <a:ea typeface="標楷體" pitchFamily="65" charset="-120"/>
                <a:cs typeface="Times New Roman" panose="02020603050405020304" pitchFamily="18" charset="0"/>
              </a:rPr>
              <a:t>或</a:t>
            </a:r>
            <a:r>
              <a:rPr lang="en-US" altLang="zh-TW" sz="3200" b="1" dirty="0" smtClean="0">
                <a:latin typeface="Times New Roman" panose="02020603050405020304" pitchFamily="18" charset="0"/>
                <a:ea typeface="標楷體" pitchFamily="65" charset="-120"/>
                <a:cs typeface="Times New Roman" panose="02020603050405020304" pitchFamily="18" charset="0"/>
              </a:rPr>
              <a:t>CIP</a:t>
            </a:r>
            <a:r>
              <a:rPr lang="zh-TW" altLang="en-US" sz="3200" b="1" dirty="0" smtClean="0">
                <a:latin typeface="Times New Roman" panose="02020603050405020304" pitchFamily="18" charset="0"/>
                <a:ea typeface="標楷體" pitchFamily="65" charset="-120"/>
                <a:cs typeface="Times New Roman" panose="02020603050405020304" pitchFamily="18" charset="0"/>
              </a:rPr>
              <a:t>價值之</a:t>
            </a:r>
            <a:r>
              <a:rPr lang="en-US" altLang="zh-TW" sz="3200" b="1" dirty="0" smtClean="0">
                <a:latin typeface="Times New Roman" panose="02020603050405020304" pitchFamily="18" charset="0"/>
                <a:ea typeface="標楷體" pitchFamily="65" charset="-120"/>
                <a:cs typeface="Times New Roman" panose="02020603050405020304" pitchFamily="18" charset="0"/>
              </a:rPr>
              <a:t>110%;</a:t>
            </a:r>
            <a:r>
              <a:rPr lang="zh-TW" altLang="en-US" sz="3200" b="1" dirty="0" smtClean="0">
                <a:latin typeface="Times New Roman" panose="02020603050405020304" pitchFamily="18" charset="0"/>
                <a:ea typeface="標楷體" pitchFamily="65" charset="-120"/>
                <a:cs typeface="Times New Roman" panose="02020603050405020304" pitchFamily="18" charset="0"/>
              </a:rPr>
              <a:t>倘</a:t>
            </a:r>
            <a:r>
              <a:rPr lang="en-US" altLang="zh-TW" sz="3200" b="1" dirty="0" smtClean="0">
                <a:latin typeface="Times New Roman" panose="02020603050405020304" pitchFamily="18" charset="0"/>
                <a:ea typeface="標楷體" pitchFamily="65" charset="-120"/>
                <a:cs typeface="Times New Roman" panose="02020603050405020304" pitchFamily="18" charset="0"/>
              </a:rPr>
              <a:t>CIF</a:t>
            </a:r>
            <a:r>
              <a:rPr lang="zh-TW" altLang="en-US" sz="3200" b="1" dirty="0" smtClean="0">
                <a:latin typeface="Times New Roman" panose="02020603050405020304" pitchFamily="18" charset="0"/>
                <a:ea typeface="標楷體" pitchFamily="65" charset="-120"/>
                <a:cs typeface="Times New Roman" panose="02020603050405020304" pitchFamily="18" charset="0"/>
              </a:rPr>
              <a:t>或</a:t>
            </a:r>
            <a:r>
              <a:rPr lang="en-US" altLang="zh-TW" sz="3200" b="1" dirty="0" smtClean="0">
                <a:latin typeface="Times New Roman" panose="02020603050405020304" pitchFamily="18" charset="0"/>
                <a:ea typeface="標楷體" pitchFamily="65" charset="-120"/>
                <a:cs typeface="Times New Roman" panose="02020603050405020304" pitchFamily="18" charset="0"/>
              </a:rPr>
              <a:t>CIP</a:t>
            </a:r>
            <a:r>
              <a:rPr lang="zh-TW" altLang="en-US" sz="3200" b="1" dirty="0" smtClean="0">
                <a:latin typeface="Times New Roman" panose="02020603050405020304" pitchFamily="18" charset="0"/>
                <a:ea typeface="標楷體" pitchFamily="65" charset="-120"/>
                <a:cs typeface="Times New Roman" panose="02020603050405020304" pitchFamily="18" charset="0"/>
              </a:rPr>
              <a:t>價值無法從單據決定時</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則保險承保範圍之金額將以所要求兌付或讓購金額或貨物總金額</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以孰高為計算之基準</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endParaRPr lang="zh-TW" altLang="en-US" sz="3200" b="1" dirty="0" smtClean="0">
              <a:latin typeface="Times New Roman" panose="02020603050405020304" pitchFamily="18" charset="0"/>
              <a:cs typeface="Times New Roman" panose="02020603050405020304" pitchFamily="18" charset="0"/>
            </a:endParaRPr>
          </a:p>
        </p:txBody>
      </p:sp>
      <p:sp>
        <p:nvSpPr>
          <p:cNvPr id="48128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4482CF56-6911-48B1-A833-662AC08E9C31}" type="slidenum">
              <a:rPr kumimoji="0" lang="zh-TW" altLang="en-US" sz="1400" smtClean="0"/>
              <a:pPr eaLnBrk="1" hangingPunct="1"/>
              <a:t>507</a:t>
            </a:fld>
            <a:endParaRPr kumimoji="0" lang="en-US" altLang="zh-TW" sz="1400" smtClean="0"/>
          </a:p>
        </p:txBody>
      </p:sp>
    </p:spTree>
    <p:extLst>
      <p:ext uri="{BB962C8B-B14F-4D97-AF65-F5344CB8AC3E}">
        <p14:creationId xmlns:p14="http://schemas.microsoft.com/office/powerpoint/2010/main" xmlns="" val="3794585326"/>
      </p:ext>
    </p:extLst>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85800" y="0"/>
            <a:ext cx="7772400" cy="1143000"/>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運輸風險-直接損失</a:t>
            </a:r>
            <a:r>
              <a:rPr lang="zh-TW" altLang="en-US" sz="4000" dirty="0" smtClean="0">
                <a:solidFill>
                  <a:srgbClr val="003300"/>
                </a:solidFill>
                <a:latin typeface="標楷體" pitchFamily="65" charset="-120"/>
                <a:ea typeface="標楷體" pitchFamily="65" charset="-120"/>
              </a:rPr>
              <a:t> </a:t>
            </a:r>
            <a:r>
              <a:rPr lang="zh-TW" altLang="en-US" sz="4000" dirty="0" smtClean="0">
                <a:solidFill>
                  <a:srgbClr val="003300"/>
                </a:solidFill>
              </a:rPr>
              <a:t> </a:t>
            </a:r>
          </a:p>
        </p:txBody>
      </p:sp>
      <p:sp>
        <p:nvSpPr>
          <p:cNvPr id="482307" name="Rectangle 3"/>
          <p:cNvSpPr>
            <a:spLocks noGrp="1" noChangeArrowheads="1"/>
          </p:cNvSpPr>
          <p:nvPr>
            <p:ph type="body" idx="1"/>
          </p:nvPr>
        </p:nvSpPr>
        <p:spPr>
          <a:xfrm>
            <a:off x="467544" y="1196752"/>
            <a:ext cx="8077200" cy="4800600"/>
          </a:xfrm>
        </p:spPr>
        <p:txBody>
          <a:bodyPr>
            <a:normAutofit/>
          </a:bodyPr>
          <a:lstStyle/>
          <a:p>
            <a:pPr eaLnBrk="1" hangingPunct="1">
              <a:lnSpc>
                <a:spcPct val="90000"/>
              </a:lnSpc>
            </a:pPr>
            <a:r>
              <a:rPr lang="zh-TW" altLang="en-US" sz="3200" b="1" dirty="0" smtClean="0">
                <a:ea typeface="標楷體" pitchFamily="65" charset="-120"/>
              </a:rPr>
              <a:t>損毀(</a:t>
            </a:r>
            <a:r>
              <a:rPr lang="en-US" altLang="zh-TW" sz="3200" b="1" dirty="0" smtClean="0">
                <a:ea typeface="標楷體" pitchFamily="65" charset="-120"/>
              </a:rPr>
              <a:t>damage):</a:t>
            </a:r>
            <a:r>
              <a:rPr lang="zh-TW" altLang="en-US" sz="3200" b="1" dirty="0" smtClean="0">
                <a:ea typeface="標楷體" pitchFamily="65" charset="-120"/>
              </a:rPr>
              <a:t>例如貨物掉落地面受損,或穀物受到汙染. </a:t>
            </a:r>
          </a:p>
          <a:p>
            <a:pPr eaLnBrk="1" hangingPunct="1">
              <a:lnSpc>
                <a:spcPct val="90000"/>
              </a:lnSpc>
            </a:pPr>
            <a:r>
              <a:rPr lang="zh-TW" altLang="en-US" sz="3200" b="1" dirty="0" smtClean="0">
                <a:ea typeface="標楷體" pitchFamily="65" charset="-120"/>
              </a:rPr>
              <a:t>滅失(</a:t>
            </a:r>
            <a:r>
              <a:rPr lang="en-US" altLang="zh-TW" sz="3200" b="1" dirty="0" smtClean="0">
                <a:ea typeface="標楷體" pitchFamily="65" charset="-120"/>
              </a:rPr>
              <a:t>loss):</a:t>
            </a:r>
            <a:r>
              <a:rPr lang="zh-TW" altLang="en-US" sz="3200" b="1" dirty="0" smtClean="0">
                <a:ea typeface="標楷體" pitchFamily="65" charset="-120"/>
              </a:rPr>
              <a:t>貨物之短交(</a:t>
            </a:r>
            <a:r>
              <a:rPr lang="en-US" altLang="zh-TW" sz="3200" b="1" dirty="0" smtClean="0">
                <a:ea typeface="標楷體" pitchFamily="65" charset="-120"/>
              </a:rPr>
              <a:t>non-delivery),</a:t>
            </a:r>
            <a:r>
              <a:rPr lang="zh-TW" altLang="en-US" sz="3200" b="1" dirty="0" smtClean="0">
                <a:ea typeface="標楷體" pitchFamily="65" charset="-120"/>
              </a:rPr>
              <a:t>貨物之失竊或被盜(</a:t>
            </a:r>
            <a:r>
              <a:rPr lang="en-US" altLang="zh-TW" sz="3200" b="1" dirty="0" smtClean="0">
                <a:ea typeface="標楷體" pitchFamily="65" charset="-120"/>
              </a:rPr>
              <a:t>theft or pilferage),</a:t>
            </a:r>
            <a:r>
              <a:rPr lang="zh-TW" altLang="en-US" sz="3200" b="1" dirty="0" smtClean="0">
                <a:ea typeface="標楷體" pitchFamily="65" charset="-120"/>
              </a:rPr>
              <a:t>貨物之漏損或遺失(</a:t>
            </a:r>
            <a:r>
              <a:rPr lang="en-US" altLang="zh-TW" sz="3200" b="1" dirty="0" smtClean="0">
                <a:ea typeface="標楷體" pitchFamily="65" charset="-120"/>
              </a:rPr>
              <a:t>leakage or missing). </a:t>
            </a:r>
          </a:p>
          <a:p>
            <a:pPr eaLnBrk="1" hangingPunct="1">
              <a:lnSpc>
                <a:spcPct val="90000"/>
              </a:lnSpc>
            </a:pPr>
            <a:r>
              <a:rPr lang="zh-TW" altLang="en-US" sz="3200" b="1" dirty="0" smtClean="0">
                <a:ea typeface="標楷體" pitchFamily="65" charset="-120"/>
              </a:rPr>
              <a:t>費用(</a:t>
            </a:r>
            <a:r>
              <a:rPr lang="en-US" altLang="zh-TW" sz="3200" b="1" dirty="0" smtClean="0">
                <a:ea typeface="標楷體" pitchFamily="65" charset="-120"/>
              </a:rPr>
              <a:t>expense):</a:t>
            </a:r>
            <a:r>
              <a:rPr lang="zh-TW" altLang="en-US" sz="3200" b="1" dirty="0" smtClean="0">
                <a:ea typeface="標楷體" pitchFamily="65" charset="-120"/>
              </a:rPr>
              <a:t>避難港之卸裝、倉儲、與轉運等費用;緊急施救與損害防止等費用. </a:t>
            </a:r>
          </a:p>
          <a:p>
            <a:pPr eaLnBrk="1" hangingPunct="1">
              <a:lnSpc>
                <a:spcPct val="90000"/>
              </a:lnSpc>
            </a:pPr>
            <a:r>
              <a:rPr lang="zh-TW" altLang="en-US" sz="3200" b="1" dirty="0" smtClean="0">
                <a:ea typeface="標楷體" pitchFamily="65" charset="-120"/>
              </a:rPr>
              <a:t>責任(</a:t>
            </a:r>
            <a:r>
              <a:rPr lang="en-US" altLang="zh-TW" sz="3200" b="1" dirty="0" smtClean="0">
                <a:ea typeface="標楷體" pitchFamily="65" charset="-120"/>
              </a:rPr>
              <a:t>liability):</a:t>
            </a:r>
            <a:r>
              <a:rPr lang="zh-TW" altLang="en-US" sz="3200" b="1" dirty="0" smtClean="0">
                <a:ea typeface="標楷體" pitchFamily="65" charset="-120"/>
              </a:rPr>
              <a:t>共同海損(</a:t>
            </a:r>
            <a:r>
              <a:rPr lang="en-US" altLang="zh-TW" sz="3200" b="1" dirty="0" smtClean="0">
                <a:ea typeface="標楷體" pitchFamily="65" charset="-120"/>
              </a:rPr>
              <a:t>general average)</a:t>
            </a:r>
            <a:r>
              <a:rPr lang="zh-TW" altLang="en-US" sz="3200" b="1" dirty="0" smtClean="0">
                <a:ea typeface="標楷體" pitchFamily="65" charset="-120"/>
              </a:rPr>
              <a:t>或船舶碰撞(</a:t>
            </a:r>
            <a:r>
              <a:rPr lang="en-US" altLang="zh-TW" sz="3200" b="1" dirty="0" smtClean="0">
                <a:ea typeface="標楷體" pitchFamily="65" charset="-120"/>
              </a:rPr>
              <a:t>both to blame collision)</a:t>
            </a:r>
            <a:r>
              <a:rPr lang="zh-TW" altLang="en-US" sz="3200" b="1" dirty="0" smtClean="0">
                <a:ea typeface="標楷體" pitchFamily="65" charset="-120"/>
              </a:rPr>
              <a:t>所生損害之分攤責任.  </a:t>
            </a:r>
          </a:p>
        </p:txBody>
      </p:sp>
      <p:sp>
        <p:nvSpPr>
          <p:cNvPr id="48230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15BE9510-91C8-447D-AE16-6E7E1BF41018}" type="slidenum">
              <a:rPr kumimoji="0" lang="zh-TW" altLang="en-US" sz="1400" smtClean="0"/>
              <a:pPr eaLnBrk="1" hangingPunct="1"/>
              <a:t>508</a:t>
            </a:fld>
            <a:endParaRPr kumimoji="0" lang="en-US" altLang="zh-TW" sz="1400" smtClean="0"/>
          </a:p>
        </p:txBody>
      </p:sp>
    </p:spTree>
    <p:extLst>
      <p:ext uri="{BB962C8B-B14F-4D97-AF65-F5344CB8AC3E}">
        <p14:creationId xmlns:p14="http://schemas.microsoft.com/office/powerpoint/2010/main" xmlns="" val="3554247463"/>
      </p:ext>
    </p:extLst>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間接損失</a:t>
            </a:r>
            <a:r>
              <a:rPr lang="zh-TW" altLang="en-US" sz="4000" dirty="0" smtClean="0">
                <a:solidFill>
                  <a:srgbClr val="003300"/>
                </a:solidFill>
              </a:rPr>
              <a:t> </a:t>
            </a:r>
          </a:p>
        </p:txBody>
      </p:sp>
      <p:sp>
        <p:nvSpPr>
          <p:cNvPr id="483331" name="Rectangle 3"/>
          <p:cNvSpPr>
            <a:spLocks noGrp="1" noChangeArrowheads="1"/>
          </p:cNvSpPr>
          <p:nvPr>
            <p:ph type="body" idx="1"/>
          </p:nvPr>
        </p:nvSpPr>
        <p:spPr/>
        <p:txBody>
          <a:bodyPr>
            <a:normAutofit/>
          </a:bodyPr>
          <a:lstStyle/>
          <a:p>
            <a:pPr eaLnBrk="1" hangingPunct="1"/>
            <a:r>
              <a:rPr lang="zh-TW" altLang="en-US" sz="3200" b="1" dirty="0" smtClean="0">
                <a:latin typeface="標楷體" pitchFamily="65" charset="-120"/>
                <a:ea typeface="標楷體" pitchFamily="65" charset="-120"/>
              </a:rPr>
              <a:t>倘因上述原因致使貨物無法交運、遲延交運或產生成本之增加,導致之違約、延滯、額外之利息負擔、停工待料等之損失或成本增加,或為處理意外事件所投入之人力與物力之損失,皆屬間接損失</a:t>
            </a:r>
            <a:r>
              <a:rPr lang="zh-TW" altLang="en-US" sz="3200" b="1" dirty="0" smtClean="0"/>
              <a:t>.</a:t>
            </a:r>
          </a:p>
        </p:txBody>
      </p:sp>
      <p:sp>
        <p:nvSpPr>
          <p:cNvPr id="48333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10B5F5FF-85BE-4ABD-9B1C-E0928D1231FD}" type="slidenum">
              <a:rPr kumimoji="0" lang="zh-TW" altLang="en-US" sz="1400" smtClean="0"/>
              <a:pPr eaLnBrk="1" hangingPunct="1"/>
              <a:t>509</a:t>
            </a:fld>
            <a:endParaRPr kumimoji="0" lang="en-US" altLang="zh-TW" sz="1400" smtClean="0"/>
          </a:p>
        </p:txBody>
      </p:sp>
    </p:spTree>
    <p:extLst>
      <p:ext uri="{BB962C8B-B14F-4D97-AF65-F5344CB8AC3E}">
        <p14:creationId xmlns:p14="http://schemas.microsoft.com/office/powerpoint/2010/main" xmlns="" val="16993409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3600" b="1" dirty="0">
                <a:latin typeface="Times New Roman" panose="02020603050405020304" pitchFamily="18" charset="0"/>
                <a:cs typeface="Times New Roman" panose="02020603050405020304" pitchFamily="18" charset="0"/>
              </a:rPr>
              <a:t>台</a:t>
            </a:r>
            <a:r>
              <a:rPr lang="zh-TW" altLang="zh-TW" sz="3600" b="1" dirty="0" smtClean="0">
                <a:latin typeface="Times New Roman" panose="02020603050405020304" pitchFamily="18" charset="0"/>
                <a:cs typeface="Times New Roman" panose="02020603050405020304" pitchFamily="18" charset="0"/>
              </a:rPr>
              <a:t>美</a:t>
            </a:r>
            <a:r>
              <a:rPr lang="en-US" altLang="zh-TW" sz="3600" b="1" dirty="0" smtClean="0">
                <a:latin typeface="Times New Roman" panose="02020603050405020304" pitchFamily="18" charset="0"/>
                <a:cs typeface="Times New Roman" panose="02020603050405020304" pitchFamily="18" charset="0"/>
              </a:rPr>
              <a:t>”</a:t>
            </a:r>
            <a:r>
              <a:rPr lang="zh-TW" altLang="zh-TW" sz="3600" b="1" dirty="0" smtClean="0">
                <a:latin typeface="Times New Roman" panose="02020603050405020304" pitchFamily="18" charset="0"/>
                <a:cs typeface="Times New Roman" panose="02020603050405020304" pitchFamily="18" charset="0"/>
              </a:rPr>
              <a:t>貿易</a:t>
            </a:r>
            <a:r>
              <a:rPr lang="zh-TW" altLang="zh-TW" sz="3600" b="1" dirty="0">
                <a:latin typeface="Times New Roman" panose="02020603050405020304" pitchFamily="18" charset="0"/>
                <a:cs typeface="Times New Roman" panose="02020603050405020304" pitchFamily="18" charset="0"/>
              </a:rPr>
              <a:t>暨投資架構</a:t>
            </a:r>
            <a:r>
              <a:rPr lang="zh-TW" altLang="zh-TW" sz="3600" b="1" dirty="0" smtClean="0">
                <a:latin typeface="Times New Roman" panose="02020603050405020304" pitchFamily="18" charset="0"/>
                <a:cs typeface="Times New Roman" panose="02020603050405020304" pitchFamily="18" charset="0"/>
              </a:rPr>
              <a:t>協定</a:t>
            </a:r>
            <a:r>
              <a:rPr lang="en-US" altLang="zh-TW" sz="3600" b="1" dirty="0" smtClean="0">
                <a:latin typeface="Times New Roman" panose="02020603050405020304" pitchFamily="18" charset="0"/>
                <a:cs typeface="Times New Roman" panose="02020603050405020304" pitchFamily="18" charset="0"/>
              </a:rPr>
              <a:t>”(TIFA)</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51</a:t>
            </a:fld>
            <a:endParaRPr lang="zh-TW" altLang="en-US"/>
          </a:p>
        </p:txBody>
      </p:sp>
      <p:sp>
        <p:nvSpPr>
          <p:cNvPr id="4" name="內容版面配置區 3"/>
          <p:cNvSpPr>
            <a:spLocks noGrp="1"/>
          </p:cNvSpPr>
          <p:nvPr>
            <p:ph sz="quarter" idx="1"/>
          </p:nvPr>
        </p:nvSpPr>
        <p:spPr/>
        <p:txBody>
          <a:bodyPr>
            <a:normAutofit/>
          </a:bodyPr>
          <a:lstStyle/>
          <a:p>
            <a:r>
              <a:rPr lang="en-US" altLang="zh-TW" sz="3200" b="1" dirty="0">
                <a:latin typeface="Times New Roman" panose="02020603050405020304" pitchFamily="18" charset="0"/>
                <a:cs typeface="Times New Roman" panose="02020603050405020304" pitchFamily="18" charset="0"/>
              </a:rPr>
              <a:t>TIFA</a:t>
            </a:r>
            <a:r>
              <a:rPr lang="zh-TW" altLang="zh-TW" sz="3200" b="1" dirty="0">
                <a:latin typeface="Times New Roman" panose="02020603050405020304" pitchFamily="18" charset="0"/>
                <a:cs typeface="Times New Roman" panose="02020603050405020304" pitchFamily="18" charset="0"/>
              </a:rPr>
              <a:t>主要是為美國與其可能的自由貿易協定</a:t>
            </a:r>
            <a:r>
              <a:rPr lang="en-US" altLang="zh-TW" sz="3200" b="1" dirty="0">
                <a:latin typeface="Times New Roman" panose="02020603050405020304" pitchFamily="18" charset="0"/>
                <a:cs typeface="Times New Roman" panose="02020603050405020304" pitchFamily="18" charset="0"/>
              </a:rPr>
              <a:t>(FTA)</a:t>
            </a:r>
            <a:r>
              <a:rPr lang="zh-TW" altLang="zh-TW" sz="3200" b="1" dirty="0">
                <a:latin typeface="Times New Roman" panose="02020603050405020304" pitchFamily="18" charset="0"/>
                <a:cs typeface="Times New Roman" panose="02020603050405020304" pitchFamily="18" charset="0"/>
              </a:rPr>
              <a:t>對象國經貿議題之協定</a:t>
            </a:r>
            <a:r>
              <a:rPr lang="zh-TW" altLang="zh-TW" sz="3200" b="1" dirty="0" smtClean="0">
                <a:latin typeface="Times New Roman" panose="02020603050405020304" pitchFamily="18" charset="0"/>
                <a:cs typeface="Times New Roman" panose="02020603050405020304" pitchFamily="18" charset="0"/>
              </a:rPr>
              <a:t>機制</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早</a:t>
            </a:r>
            <a:r>
              <a:rPr lang="zh-TW" altLang="zh-TW" sz="3200" b="1" dirty="0">
                <a:latin typeface="Times New Roman" panose="02020603050405020304" pitchFamily="18" charset="0"/>
                <a:cs typeface="Times New Roman" panose="02020603050405020304" pitchFamily="18" charset="0"/>
              </a:rPr>
              <a:t>在一九九四年台美雙方即已開始</a:t>
            </a:r>
            <a:r>
              <a:rPr lang="zh-TW" altLang="zh-TW" sz="3200" b="1" dirty="0" smtClean="0">
                <a:latin typeface="Times New Roman" panose="02020603050405020304" pitchFamily="18" charset="0"/>
                <a:cs typeface="Times New Roman" panose="02020603050405020304" pitchFamily="18" charset="0"/>
              </a:rPr>
              <a:t>推動</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我國</a:t>
            </a:r>
            <a:r>
              <a:rPr lang="zh-TW" altLang="zh-TW" sz="3200" b="1" dirty="0">
                <a:latin typeface="Times New Roman" panose="02020603050405020304" pitchFamily="18" charset="0"/>
                <a:cs typeface="Times New Roman" panose="02020603050405020304" pitchFamily="18" charset="0"/>
              </a:rPr>
              <a:t>欲藉台美貿易暨投資架構協定</a:t>
            </a:r>
            <a:r>
              <a:rPr lang="en-US" altLang="zh-TW" sz="3200" b="1" dirty="0">
                <a:latin typeface="Times New Roman" panose="02020603050405020304" pitchFamily="18" charset="0"/>
                <a:cs typeface="Times New Roman" panose="02020603050405020304" pitchFamily="18" charset="0"/>
              </a:rPr>
              <a:t>(TIFA)</a:t>
            </a:r>
            <a:r>
              <a:rPr lang="zh-TW" altLang="zh-TW" sz="3200" b="1" dirty="0">
                <a:latin typeface="Times New Roman" panose="02020603050405020304" pitchFamily="18" charset="0"/>
                <a:cs typeface="Times New Roman" panose="02020603050405020304" pitchFamily="18" charset="0"/>
              </a:rPr>
              <a:t>的</a:t>
            </a:r>
            <a:r>
              <a:rPr lang="zh-TW" altLang="zh-TW" sz="3200" b="1" dirty="0" smtClean="0">
                <a:latin typeface="Times New Roman" panose="02020603050405020304" pitchFamily="18" charset="0"/>
                <a:cs typeface="Times New Roman" panose="02020603050405020304" pitchFamily="18" charset="0"/>
              </a:rPr>
              <a:t>談判</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再</a:t>
            </a:r>
            <a:r>
              <a:rPr lang="zh-TW" altLang="zh-TW" sz="3200" b="1" dirty="0">
                <a:latin typeface="Times New Roman" panose="02020603050405020304" pitchFamily="18" charset="0"/>
                <a:cs typeface="Times New Roman" panose="02020603050405020304" pitchFamily="18" charset="0"/>
              </a:rPr>
              <a:t>與美國簽訂</a:t>
            </a:r>
            <a:r>
              <a:rPr lang="en-US" altLang="zh-TW" sz="3200" b="1" dirty="0" smtClean="0">
                <a:latin typeface="Times New Roman" panose="02020603050405020304" pitchFamily="18" charset="0"/>
                <a:cs typeface="Times New Roman" panose="02020603050405020304" pitchFamily="18" charset="0"/>
              </a:rPr>
              <a:t>FTA</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邁向</a:t>
            </a:r>
            <a:r>
              <a:rPr lang="en-US" altLang="zh-TW" sz="3200" b="1" dirty="0" smtClean="0">
                <a:latin typeface="Times New Roman" panose="02020603050405020304" pitchFamily="18" charset="0"/>
                <a:cs typeface="Times New Roman" panose="02020603050405020304" pitchFamily="18" charset="0"/>
              </a:rPr>
              <a:t>TPP.</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57866386"/>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84213" y="260350"/>
            <a:ext cx="7772400" cy="909638"/>
          </a:xfrm>
        </p:spPr>
        <p:txBody>
          <a:bodyPr>
            <a:normAutofit/>
          </a:bodyPr>
          <a:lstStyle/>
          <a:p>
            <a:pPr algn="ctr" eaLnBrk="1" hangingPunct="1">
              <a:defRPr/>
            </a:pPr>
            <a:r>
              <a:rPr lang="zh-TW" altLang="en-US" sz="4000" b="1" dirty="0" smtClean="0">
                <a:solidFill>
                  <a:srgbClr val="003300"/>
                </a:solidFill>
                <a:latin typeface="Times New Roman" pitchFamily="18" charset="0"/>
                <a:ea typeface="標楷體" pitchFamily="65" charset="-120"/>
              </a:rPr>
              <a:t>海上之危險-全損(</a:t>
            </a:r>
            <a:r>
              <a:rPr lang="en-US" altLang="zh-TW" sz="4000" b="1" dirty="0" smtClean="0">
                <a:solidFill>
                  <a:srgbClr val="003300"/>
                </a:solidFill>
                <a:latin typeface="Times New Roman" pitchFamily="18" charset="0"/>
                <a:ea typeface="標楷體" pitchFamily="65" charset="-120"/>
              </a:rPr>
              <a:t>Total Loss)</a:t>
            </a:r>
            <a:r>
              <a:rPr lang="en-US" altLang="zh-TW" sz="4000" b="1" dirty="0" smtClean="0">
                <a:solidFill>
                  <a:srgbClr val="003300"/>
                </a:solidFill>
              </a:rPr>
              <a:t> </a:t>
            </a:r>
            <a:endParaRPr lang="zh-TW" altLang="en-US" sz="4000" b="1" dirty="0" smtClean="0">
              <a:solidFill>
                <a:srgbClr val="003300"/>
              </a:solidFill>
            </a:endParaRPr>
          </a:p>
        </p:txBody>
      </p:sp>
      <p:sp>
        <p:nvSpPr>
          <p:cNvPr id="484355" name="Rectangle 3"/>
          <p:cNvSpPr>
            <a:spLocks noGrp="1" noChangeArrowheads="1"/>
          </p:cNvSpPr>
          <p:nvPr>
            <p:ph type="body" idx="1"/>
          </p:nvPr>
        </p:nvSpPr>
        <p:spPr>
          <a:xfrm>
            <a:off x="179388" y="1268413"/>
            <a:ext cx="8964612" cy="5589587"/>
          </a:xfrm>
        </p:spPr>
        <p:txBody>
          <a:bodyPr>
            <a:normAutofit/>
          </a:bodyPr>
          <a:lstStyle/>
          <a:p>
            <a:pPr eaLnBrk="1" hangingPunct="1">
              <a:lnSpc>
                <a:spcPct val="90000"/>
              </a:lnSpc>
            </a:pPr>
            <a:r>
              <a:rPr lang="zh-TW" altLang="en-US"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實際全損(</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Actual Total loss):</a:t>
            </a:r>
            <a:r>
              <a:rPr lang="zh-TW" altLang="en-US" sz="3200" b="1" dirty="0" smtClean="0">
                <a:latin typeface="標楷體" pitchFamily="65" charset="-120"/>
                <a:ea typeface="標楷體" pitchFamily="65" charset="-120"/>
              </a:rPr>
              <a:t>下列三種情形之一：</a:t>
            </a:r>
            <a:r>
              <a:rPr lang="zh-TW" altLang="en-US" sz="3200" b="1" dirty="0" smtClean="0"/>
              <a:t> </a:t>
            </a:r>
          </a:p>
          <a:p>
            <a:pPr eaLnBrk="1" hangingPunct="1">
              <a:lnSpc>
                <a:spcPct val="90000"/>
              </a:lnSpc>
              <a:buFont typeface="Wingdings" pitchFamily="2" charset="2"/>
              <a:buNone/>
            </a:pPr>
            <a:r>
              <a:rPr lang="zh-TW" altLang="en-US" sz="3200" b="1" dirty="0" smtClean="0">
                <a:latin typeface="標楷體" pitchFamily="65" charset="-120"/>
                <a:ea typeface="標楷體" pitchFamily="65" charset="-120"/>
              </a:rPr>
              <a:t> -保險標的毀滅,如船舶、貨物沉入海底無法打撈或因火災損毀殆盡.</a:t>
            </a:r>
            <a:r>
              <a:rPr lang="zh-TW" altLang="en-US" sz="3200" b="1" dirty="0" smtClean="0"/>
              <a:t> </a:t>
            </a:r>
          </a:p>
          <a:p>
            <a:pPr eaLnBrk="1" hangingPunct="1">
              <a:lnSpc>
                <a:spcPct val="90000"/>
              </a:lnSpc>
              <a:buFont typeface="Wingdings" pitchFamily="2" charset="2"/>
              <a:buNone/>
            </a:pPr>
            <a:r>
              <a:rPr lang="zh-TW" altLang="en-US" sz="3200" b="1" dirty="0" smtClean="0">
                <a:latin typeface="標楷體" pitchFamily="65" charset="-120"/>
                <a:ea typeface="標楷體" pitchFamily="65" charset="-120"/>
              </a:rPr>
              <a:t> -保險標的遭受極嚴重之損害,致使其已不復為承保時之原物,而完全不能使用.</a:t>
            </a:r>
            <a:r>
              <a:rPr lang="zh-TW" altLang="en-US" sz="3200" b="1" dirty="0" smtClean="0"/>
              <a:t> </a:t>
            </a:r>
          </a:p>
          <a:p>
            <a:pPr eaLnBrk="1" hangingPunct="1">
              <a:lnSpc>
                <a:spcPct val="90000"/>
              </a:lnSpc>
              <a:buFont typeface="Wingdings" pitchFamily="2" charset="2"/>
              <a:buNone/>
            </a:pPr>
            <a:r>
              <a:rPr lang="zh-TW" altLang="en-US" sz="3200" b="1" dirty="0" smtClean="0">
                <a:latin typeface="標楷體" pitchFamily="65" charset="-120"/>
                <a:ea typeface="標楷體" pitchFamily="65" charset="-120"/>
              </a:rPr>
              <a:t> -被保險人對於保險標的之所有權,業被剝奪或喪失而永久不能恢復.</a:t>
            </a:r>
            <a:r>
              <a:rPr lang="zh-TW" altLang="en-US" sz="3200" b="1" dirty="0" smtClean="0"/>
              <a:t> </a:t>
            </a:r>
          </a:p>
        </p:txBody>
      </p:sp>
      <p:sp>
        <p:nvSpPr>
          <p:cNvPr id="48435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F7D80E6A-ECE8-4CE4-9ABF-C33F1B19A32F}" type="slidenum">
              <a:rPr kumimoji="0" lang="zh-TW" altLang="en-US" sz="1400" smtClean="0"/>
              <a:pPr eaLnBrk="1" hangingPunct="1"/>
              <a:t>510</a:t>
            </a:fld>
            <a:endParaRPr kumimoji="0" lang="en-US" altLang="zh-TW" sz="1400" smtClean="0"/>
          </a:p>
        </p:txBody>
      </p:sp>
    </p:spTree>
    <p:extLst>
      <p:ext uri="{BB962C8B-B14F-4D97-AF65-F5344CB8AC3E}">
        <p14:creationId xmlns:p14="http://schemas.microsoft.com/office/powerpoint/2010/main" xmlns="" val="3930111954"/>
      </p:ext>
    </p:extLst>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85800" y="0"/>
            <a:ext cx="7772400" cy="908720"/>
          </a:xfrm>
        </p:spPr>
        <p:txBody>
          <a:bodyPr>
            <a:normAutofit/>
          </a:bodyPr>
          <a:lstStyle/>
          <a:p>
            <a:pPr algn="ctr" eaLnBrk="1" hangingPunct="1">
              <a:defRPr/>
            </a:pPr>
            <a:r>
              <a:rPr lang="zh-TW" altLang="en-US" sz="4000" b="1" dirty="0" smtClean="0">
                <a:solidFill>
                  <a:schemeClr val="tx1"/>
                </a:solidFill>
                <a:latin typeface="Times New Roman" pitchFamily="18" charset="0"/>
                <a:ea typeface="標楷體" pitchFamily="65" charset="-120"/>
              </a:rPr>
              <a:t>海上之危險-全損(</a:t>
            </a:r>
            <a:r>
              <a:rPr lang="en-US" altLang="zh-TW" sz="4000" b="1" dirty="0" smtClean="0">
                <a:solidFill>
                  <a:schemeClr val="tx1"/>
                </a:solidFill>
                <a:latin typeface="Times New Roman" pitchFamily="18" charset="0"/>
                <a:ea typeface="標楷體" pitchFamily="65" charset="-120"/>
              </a:rPr>
              <a:t>Total Loss)</a:t>
            </a:r>
            <a:r>
              <a:rPr lang="en-US" altLang="zh-TW" sz="4000" b="1" dirty="0" smtClean="0">
                <a:solidFill>
                  <a:schemeClr val="tx1"/>
                </a:solidFill>
              </a:rPr>
              <a:t> </a:t>
            </a:r>
            <a:endParaRPr lang="zh-TW" altLang="en-US" sz="4000" b="1" dirty="0" smtClean="0">
              <a:solidFill>
                <a:schemeClr val="tx1"/>
              </a:solidFill>
            </a:endParaRPr>
          </a:p>
        </p:txBody>
      </p:sp>
      <p:sp>
        <p:nvSpPr>
          <p:cNvPr id="485379" name="Rectangle 3"/>
          <p:cNvSpPr>
            <a:spLocks noGrp="1" noChangeArrowheads="1"/>
          </p:cNvSpPr>
          <p:nvPr>
            <p:ph type="body" idx="1"/>
          </p:nvPr>
        </p:nvSpPr>
        <p:spPr>
          <a:xfrm>
            <a:off x="0" y="1124744"/>
            <a:ext cx="9144000" cy="5733256"/>
          </a:xfrm>
        </p:spPr>
        <p:txBody>
          <a:bodyPr>
            <a:normAutofit/>
          </a:bodyPr>
          <a:lstStyle/>
          <a:p>
            <a:pPr eaLnBrk="1" hangingPunct="1">
              <a:lnSpc>
                <a:spcPct val="90000"/>
              </a:lnSpc>
            </a:pPr>
            <a:r>
              <a:rPr lang="zh-TW" altLang="en-US"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推定全損(</a:t>
            </a:r>
            <a:r>
              <a:rPr lang="en-US" altLang="zh-TW" sz="3200" b="1" dirty="0" smtClean="0">
                <a:solidFill>
                  <a:srgbClr val="FF0000"/>
                </a:solidFill>
                <a:latin typeface="Times New Roman" panose="02020603050405020304" pitchFamily="18" charset="0"/>
                <a:ea typeface="標楷體" pitchFamily="65" charset="-120"/>
                <a:cs typeface="Times New Roman" panose="02020603050405020304" pitchFamily="18" charset="0"/>
              </a:rPr>
              <a:t>Constructive Total Loss) </a:t>
            </a:r>
            <a:r>
              <a:rPr lang="zh-TW" altLang="en-US" sz="3200" b="1" dirty="0" smtClean="0">
                <a:latin typeface="標楷體" pitchFamily="65" charset="-120"/>
                <a:ea typeface="標楷體" pitchFamily="65" charset="-120"/>
              </a:rPr>
              <a:t>下列二種情形之一:</a:t>
            </a:r>
            <a:r>
              <a:rPr lang="zh-TW" altLang="en-US" sz="3200" b="1" dirty="0" smtClean="0"/>
              <a:t> </a:t>
            </a:r>
            <a:endParaRPr lang="en-US" altLang="zh-TW" sz="3200" b="1" dirty="0" smtClean="0"/>
          </a:p>
          <a:p>
            <a:pPr eaLnBrk="1" hangingPunct="1">
              <a:lnSpc>
                <a:spcPct val="90000"/>
              </a:lnSpc>
              <a:buFont typeface="Wingdings" pitchFamily="2" charset="2"/>
              <a:buNone/>
            </a:pPr>
            <a:r>
              <a:rPr lang="zh-TW" altLang="en-US" sz="3200" b="1" dirty="0" smtClean="0">
                <a:latin typeface="標楷體" pitchFamily="65" charset="-120"/>
                <a:ea typeface="標楷體" pitchFamily="65" charset="-120"/>
              </a:rPr>
              <a:t> -保險標的之實際全損似已無可避免而合理委付者,例如：船舶擱淺於礁石地帶且正值颱風季節,船</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貨皆無法進行撈救.</a:t>
            </a:r>
            <a:r>
              <a:rPr lang="zh-TW" altLang="en-US" sz="3200" b="1" dirty="0" smtClean="0"/>
              <a:t> </a:t>
            </a:r>
          </a:p>
          <a:p>
            <a:pPr eaLnBrk="1" hangingPunct="1">
              <a:lnSpc>
                <a:spcPct val="90000"/>
              </a:lnSpc>
              <a:buFont typeface="Wingdings" pitchFamily="2" charset="2"/>
              <a:buNone/>
            </a:pPr>
            <a:r>
              <a:rPr lang="zh-TW" altLang="en-US" sz="3200" b="1" dirty="0" smtClean="0">
                <a:latin typeface="標楷體" pitchFamily="65" charset="-120"/>
                <a:ea typeface="標楷體" pitchFamily="65" charset="-120"/>
              </a:rPr>
              <a:t> -保險標的受損後,倘為施救或修理該保險標的之支出超過被保全後保險標的之價值,保險標的之實際全損似已無可避免而合理委付者</a:t>
            </a:r>
            <a:r>
              <a:rPr lang="en-US" altLang="zh-TW" sz="3200" b="1" dirty="0" smtClean="0">
                <a:latin typeface="標楷體" pitchFamily="65" charset="-120"/>
                <a:ea typeface="標楷體" pitchFamily="65" charset="-120"/>
              </a:rPr>
              <a:t>.</a:t>
            </a:r>
            <a:endParaRPr lang="en-US" altLang="zh-TW" sz="3200" b="1" dirty="0" smtClean="0"/>
          </a:p>
          <a:p>
            <a:pPr eaLnBrk="1" hangingPunct="1">
              <a:lnSpc>
                <a:spcPct val="90000"/>
              </a:lnSpc>
            </a:pPr>
            <a:r>
              <a:rPr lang="zh-TW" altLang="zh-TW" sz="3200" b="1" dirty="0" smtClean="0">
                <a:solidFill>
                  <a:srgbClr val="FF0000"/>
                </a:solidFill>
                <a:ea typeface="標楷體" pitchFamily="65" charset="-120"/>
              </a:rPr>
              <a:t>委付之意義</a:t>
            </a:r>
            <a:r>
              <a:rPr lang="en-US" altLang="zh-TW" sz="3200" b="1" dirty="0" smtClean="0">
                <a:ea typeface="標楷體" pitchFamily="65" charset="-120"/>
              </a:rPr>
              <a:t>:</a:t>
            </a:r>
            <a:r>
              <a:rPr lang="zh-TW" altLang="zh-TW" sz="3200" b="1" dirty="0" smtClean="0">
                <a:ea typeface="標楷體" pitchFamily="65" charset="-120"/>
              </a:rPr>
              <a:t>指被保險人在某特定情況下</a:t>
            </a:r>
            <a:r>
              <a:rPr lang="en-US" altLang="zh-TW" sz="3200" b="1" dirty="0" smtClean="0">
                <a:ea typeface="標楷體" pitchFamily="65" charset="-120"/>
              </a:rPr>
              <a:t>,</a:t>
            </a:r>
            <a:r>
              <a:rPr lang="zh-TW" altLang="zh-TW" sz="3200" b="1" dirty="0" smtClean="0">
                <a:ea typeface="標楷體" pitchFamily="65" charset="-120"/>
              </a:rPr>
              <a:t>將保險標的物之一切權利移轉於保險人</a:t>
            </a:r>
            <a:r>
              <a:rPr lang="en-US" altLang="zh-TW" sz="3200" b="1" dirty="0" smtClean="0">
                <a:ea typeface="標楷體" pitchFamily="65" charset="-120"/>
              </a:rPr>
              <a:t>,</a:t>
            </a:r>
            <a:r>
              <a:rPr lang="zh-TW" altLang="zh-TW" sz="3200" b="1" dirty="0" smtClean="0">
                <a:ea typeface="標楷體" pitchFamily="65" charset="-120"/>
              </a:rPr>
              <a:t>而請求支付該保險標的物之全部保險金額</a:t>
            </a:r>
            <a:r>
              <a:rPr lang="zh-TW" altLang="en-US" sz="3200" b="1" dirty="0" smtClean="0">
                <a:ea typeface="標楷體" pitchFamily="65" charset="-120"/>
              </a:rPr>
              <a:t>.</a:t>
            </a:r>
            <a:endParaRPr lang="en-US" altLang="zh-TW" sz="3200" b="1" dirty="0" smtClean="0">
              <a:ea typeface="標楷體" pitchFamily="65" charset="-120"/>
            </a:endParaRPr>
          </a:p>
        </p:txBody>
      </p:sp>
      <p:sp>
        <p:nvSpPr>
          <p:cNvPr id="48538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7AFFCE1-AAA0-402A-968C-ACFDB2C5B034}" type="slidenum">
              <a:rPr kumimoji="0" lang="zh-TW" altLang="en-US" sz="1400" smtClean="0"/>
              <a:pPr eaLnBrk="1" hangingPunct="1"/>
              <a:t>511</a:t>
            </a:fld>
            <a:endParaRPr kumimoji="0" lang="en-US" altLang="zh-TW" sz="1400" smtClean="0"/>
          </a:p>
        </p:txBody>
      </p:sp>
    </p:spTree>
    <p:extLst>
      <p:ext uri="{BB962C8B-B14F-4D97-AF65-F5344CB8AC3E}">
        <p14:creationId xmlns:p14="http://schemas.microsoft.com/office/powerpoint/2010/main" xmlns="" val="1520572570"/>
      </p:ext>
    </p:extLst>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0"/>
            <a:ext cx="8382000" cy="914400"/>
          </a:xfrm>
        </p:spPr>
        <p:txBody>
          <a:bodyPr/>
          <a:lstStyle/>
          <a:p>
            <a:pPr eaLnBrk="1" hangingPunct="1">
              <a:defRPr/>
            </a:pPr>
            <a:r>
              <a:rPr lang="zh-TW" altLang="en-US" sz="4000" b="1" dirty="0" smtClean="0">
                <a:solidFill>
                  <a:srgbClr val="003300"/>
                </a:solidFill>
                <a:latin typeface="Times New Roman" pitchFamily="18" charset="0"/>
                <a:ea typeface="標楷體" pitchFamily="65" charset="-120"/>
                <a:cs typeface="Times New Roman" panose="02020603050405020304" pitchFamily="18" charset="0"/>
              </a:rPr>
              <a:t>海上之危險部分損失(</a:t>
            </a:r>
            <a:r>
              <a:rPr lang="en-US" altLang="zh-TW" sz="4000" b="1" dirty="0" smtClean="0">
                <a:solidFill>
                  <a:srgbClr val="003300"/>
                </a:solidFill>
                <a:latin typeface="Times New Roman" pitchFamily="18" charset="0"/>
                <a:ea typeface="標楷體" pitchFamily="65" charset="-120"/>
                <a:cs typeface="Times New Roman" panose="02020603050405020304" pitchFamily="18" charset="0"/>
              </a:rPr>
              <a:t>Partial Loss)</a:t>
            </a:r>
            <a:r>
              <a:rPr lang="en-US" altLang="zh-TW" b="1" dirty="0" smtClean="0">
                <a:solidFill>
                  <a:srgbClr val="003300"/>
                </a:solidFill>
                <a:latin typeface="Times New Roman" pitchFamily="18" charset="0"/>
                <a:ea typeface="標楷體" pitchFamily="65" charset="-120"/>
                <a:cs typeface="Times New Roman" panose="02020603050405020304" pitchFamily="18" charset="0"/>
              </a:rPr>
              <a:t> </a:t>
            </a:r>
            <a:endParaRPr lang="zh-TW" altLang="en-US" b="1" dirty="0" smtClean="0">
              <a:solidFill>
                <a:srgbClr val="003300"/>
              </a:solidFill>
              <a:latin typeface="Times New Roman" pitchFamily="18" charset="0"/>
              <a:ea typeface="標楷體" pitchFamily="65" charset="-120"/>
              <a:cs typeface="Times New Roman" panose="02020603050405020304" pitchFamily="18" charset="0"/>
            </a:endParaRPr>
          </a:p>
        </p:txBody>
      </p:sp>
      <p:sp>
        <p:nvSpPr>
          <p:cNvPr id="486403" name="Rectangle 3"/>
          <p:cNvSpPr>
            <a:spLocks noGrp="1" noChangeArrowheads="1"/>
          </p:cNvSpPr>
          <p:nvPr>
            <p:ph type="body" idx="1"/>
          </p:nvPr>
        </p:nvSpPr>
        <p:spPr>
          <a:xfrm>
            <a:off x="0" y="1196752"/>
            <a:ext cx="9144000" cy="5661248"/>
          </a:xfrm>
        </p:spPr>
        <p:txBody>
          <a:bodyPr/>
          <a:lstStyle/>
          <a:p>
            <a:pPr eaLnBrk="1" hangingPunct="1"/>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部分損失(</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Partial Loss):</a:t>
            </a:r>
            <a:r>
              <a:rPr lang="zh-TW" altLang="en-US" sz="2800" b="1" dirty="0" smtClean="0">
                <a:latin typeface="Times New Roman" panose="02020603050405020304" pitchFamily="18" charset="0"/>
                <a:ea typeface="標楷體" pitchFamily="65" charset="-120"/>
                <a:cs typeface="Times New Roman" panose="02020603050405020304" pitchFamily="18" charset="0"/>
              </a:rPr>
              <a:t>部分損失,係指保險標的一部份遭受毀損、滅失或恢復無望等原因,導致一部份保險利益之損失,可分為:</a:t>
            </a:r>
            <a:r>
              <a:rPr lang="zh-TW" altLang="en-US" sz="2800" b="1" dirty="0" smtClean="0">
                <a:latin typeface="Times New Roman" panose="02020603050405020304" pitchFamily="18" charset="0"/>
                <a:cs typeface="Times New Roman" panose="02020603050405020304" pitchFamily="18" charset="0"/>
              </a:rPr>
              <a:t> </a:t>
            </a:r>
          </a:p>
          <a:p>
            <a:pPr eaLnBrk="1" hangingPunct="1"/>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單獨海損(</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Particular Average,</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簡稱</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P.A.):</a:t>
            </a:r>
            <a:r>
              <a:rPr lang="zh-TW" altLang="en-US" sz="2800" b="1" dirty="0" smtClean="0">
                <a:latin typeface="Times New Roman" panose="02020603050405020304" pitchFamily="18" charset="0"/>
                <a:ea typeface="標楷體" pitchFamily="65" charset="-120"/>
                <a:cs typeface="Times New Roman" panose="02020603050405020304" pitchFamily="18" charset="0"/>
              </a:rPr>
              <a:t>指保險標的由於被保險事故所致非共同海損之部分損失,其損失及費用僅由保險標的之利害關係人單獨承擔者.</a:t>
            </a:r>
            <a:r>
              <a:rPr lang="zh-TW" altLang="en-US" sz="2800" b="1" dirty="0" smtClean="0">
                <a:latin typeface="Times New Roman" panose="02020603050405020304" pitchFamily="18" charset="0"/>
                <a:cs typeface="Times New Roman" panose="02020603050405020304" pitchFamily="18" charset="0"/>
              </a:rPr>
              <a:t> </a:t>
            </a:r>
          </a:p>
          <a:p>
            <a:pPr eaLnBrk="1" hangingPunct="1"/>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共同海損(</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General Average,</a:t>
            </a:r>
            <a:r>
              <a:rPr lang="zh-TW" altLang="en-US"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簡稱</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G.A.):</a:t>
            </a:r>
            <a:r>
              <a:rPr lang="zh-TW" altLang="en-US" sz="2800" b="1" dirty="0" smtClean="0">
                <a:latin typeface="Times New Roman" panose="02020603050405020304" pitchFamily="18" charset="0"/>
                <a:ea typeface="標楷體" pitchFamily="65" charset="-120"/>
                <a:cs typeface="Times New Roman" panose="02020603050405020304" pitchFamily="18" charset="0"/>
              </a:rPr>
              <a:t>限於在共同航海事業中,為共同安全及保全遭遇危險之財物,故意且合理的所作之非常犧牲或支出之非常費用;依前述定義,共同海損損失可分為:共同海損犧牲(</a:t>
            </a:r>
            <a:r>
              <a:rPr lang="en-US" altLang="zh-TW" sz="2800" b="1" dirty="0" smtClean="0">
                <a:latin typeface="Times New Roman" panose="02020603050405020304" pitchFamily="18" charset="0"/>
                <a:ea typeface="標楷體" pitchFamily="65" charset="-120"/>
                <a:cs typeface="Times New Roman" panose="02020603050405020304" pitchFamily="18" charset="0"/>
              </a:rPr>
              <a:t>General Average Sacrifice)</a:t>
            </a:r>
            <a:r>
              <a:rPr lang="zh-TW" altLang="en-US" sz="2800" b="1" dirty="0" smtClean="0">
                <a:latin typeface="Times New Roman" panose="02020603050405020304" pitchFamily="18" charset="0"/>
                <a:ea typeface="標楷體" pitchFamily="65" charset="-120"/>
                <a:cs typeface="Times New Roman" panose="02020603050405020304" pitchFamily="18" charset="0"/>
              </a:rPr>
              <a:t>及共同海損費用(</a:t>
            </a:r>
            <a:r>
              <a:rPr lang="en-US" altLang="zh-TW" sz="2800" b="1" dirty="0" smtClean="0">
                <a:latin typeface="Times New Roman" panose="02020603050405020304" pitchFamily="18" charset="0"/>
                <a:ea typeface="標楷體" pitchFamily="65" charset="-120"/>
                <a:cs typeface="Times New Roman" panose="02020603050405020304" pitchFamily="18" charset="0"/>
              </a:rPr>
              <a:t>General Average Expenditure).</a:t>
            </a:r>
            <a:endParaRPr lang="zh-TW" altLang="en-US" sz="2800" b="1" dirty="0" smtClean="0">
              <a:latin typeface="Times New Roman" panose="02020603050405020304" pitchFamily="18" charset="0"/>
              <a:cs typeface="Times New Roman" panose="02020603050405020304" pitchFamily="18" charset="0"/>
            </a:endParaRPr>
          </a:p>
        </p:txBody>
      </p:sp>
      <p:sp>
        <p:nvSpPr>
          <p:cNvPr id="48640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AA2756F-9AEE-440B-937D-12CC85625B11}" type="slidenum">
              <a:rPr kumimoji="0" lang="zh-TW" altLang="en-US" sz="1400" smtClean="0"/>
              <a:pPr eaLnBrk="1" hangingPunct="1"/>
              <a:t>512</a:t>
            </a:fld>
            <a:endParaRPr kumimoji="0" lang="en-US" altLang="zh-TW" sz="1400" smtClean="0"/>
          </a:p>
        </p:txBody>
      </p:sp>
    </p:spTree>
    <p:extLst>
      <p:ext uri="{BB962C8B-B14F-4D97-AF65-F5344CB8AC3E}">
        <p14:creationId xmlns:p14="http://schemas.microsoft.com/office/powerpoint/2010/main" xmlns="" val="2975257078"/>
      </p:ext>
    </p:extLst>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85800" y="0"/>
            <a:ext cx="7772400" cy="1143000"/>
          </a:xfrm>
        </p:spPr>
        <p:txBody>
          <a:bodyPr/>
          <a:lstStyle/>
          <a:p>
            <a:pPr algn="ctr" eaLnBrk="1" hangingPunct="1">
              <a:defRPr/>
            </a:pPr>
            <a:r>
              <a:rPr lang="zh-TW" altLang="en-US" sz="4000" b="1" dirty="0" smtClean="0">
                <a:solidFill>
                  <a:srgbClr val="003300"/>
                </a:solidFill>
                <a:latin typeface="標楷體" pitchFamily="65" charset="-120"/>
                <a:ea typeface="標楷體" pitchFamily="65" charset="-120"/>
              </a:rPr>
              <a:t>保險條款-基本條款</a:t>
            </a:r>
            <a:r>
              <a:rPr lang="zh-TW" altLang="en-US" dirty="0" smtClean="0">
                <a:solidFill>
                  <a:srgbClr val="003300"/>
                </a:solidFill>
              </a:rPr>
              <a:t> </a:t>
            </a:r>
          </a:p>
        </p:txBody>
      </p:sp>
      <p:sp>
        <p:nvSpPr>
          <p:cNvPr id="487427" name="Rectangle 3"/>
          <p:cNvSpPr>
            <a:spLocks noGrp="1" noChangeArrowheads="1"/>
          </p:cNvSpPr>
          <p:nvPr>
            <p:ph type="body" idx="1"/>
          </p:nvPr>
        </p:nvSpPr>
        <p:spPr>
          <a:xfrm>
            <a:off x="381000" y="1295400"/>
            <a:ext cx="8382000" cy="5105400"/>
          </a:xfrm>
        </p:spPr>
        <p:txBody>
          <a:bodyPr>
            <a:normAutofit/>
          </a:bodyPr>
          <a:lstStyle/>
          <a:p>
            <a:pPr eaLnBrk="1" hangingPunct="1"/>
            <a:r>
              <a:rPr lang="zh-TW" altLang="en-US" sz="3200" b="1" dirty="0" smtClean="0">
                <a:latin typeface="Times New Roman" panose="02020603050405020304" pitchFamily="18" charset="0"/>
                <a:cs typeface="Times New Roman" panose="02020603050405020304" pitchFamily="18" charset="0"/>
              </a:rPr>
              <a:t>水險(</a:t>
            </a:r>
            <a:r>
              <a:rPr lang="en-US" altLang="zh-TW" sz="3200" b="1" dirty="0" smtClean="0">
                <a:latin typeface="Times New Roman" panose="02020603050405020304" pitchFamily="18" charset="0"/>
                <a:cs typeface="Times New Roman" panose="02020603050405020304" pitchFamily="18" charset="0"/>
              </a:rPr>
              <a:t>Marine risks) </a:t>
            </a:r>
          </a:p>
          <a:p>
            <a:pPr eaLnBrk="1" hangingPunct="1">
              <a:buFont typeface="Wingdings" pitchFamily="2" charset="2"/>
              <a:buNone/>
            </a:pPr>
            <a:r>
              <a:rPr lang="en-US" altLang="zh-TW" sz="3200" b="1" dirty="0" smtClean="0">
                <a:latin typeface="Times New Roman" panose="02020603050405020304" pitchFamily="18" charset="0"/>
                <a:cs typeface="Times New Roman" panose="02020603050405020304" pitchFamily="18" charset="0"/>
              </a:rPr>
              <a:t> -ICC 2009(A):</a:t>
            </a:r>
            <a:r>
              <a:rPr lang="zh-TW" altLang="en-US" sz="3200" b="1" dirty="0" smtClean="0">
                <a:latin typeface="Times New Roman" panose="02020603050405020304" pitchFamily="18" charset="0"/>
                <a:cs typeface="Times New Roman" panose="02020603050405020304" pitchFamily="18" charset="0"/>
              </a:rPr>
              <a:t>協會貨物條款(</a:t>
            </a:r>
            <a:r>
              <a:rPr lang="en-US" altLang="zh-TW" sz="3200" b="1" dirty="0" smtClean="0">
                <a:latin typeface="Times New Roman" panose="02020603050405020304" pitchFamily="18" charset="0"/>
                <a:cs typeface="Times New Roman" panose="02020603050405020304" pitchFamily="18" charset="0"/>
              </a:rPr>
              <a:t>A):</a:t>
            </a:r>
            <a:r>
              <a:rPr lang="zh-TW" altLang="en-US" sz="3200" b="1" dirty="0" smtClean="0">
                <a:latin typeface="Times New Roman" panose="02020603050405020304" pitchFamily="18" charset="0"/>
                <a:cs typeface="Times New Roman" panose="02020603050405020304" pitchFamily="18" charset="0"/>
              </a:rPr>
              <a:t>概括承保肇致保險標的物滅失之一切危險事故,但不包括右列之除外不保事故. </a:t>
            </a:r>
            <a:endParaRPr lang="en-US" altLang="zh-TW" sz="3200" b="1"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r>
              <a:rPr lang="en-US" altLang="zh-TW" sz="3200" b="1" dirty="0" smtClean="0">
                <a:latin typeface="Times New Roman" panose="02020603050405020304" pitchFamily="18" charset="0"/>
                <a:cs typeface="Times New Roman" panose="02020603050405020304" pitchFamily="18" charset="0"/>
              </a:rPr>
              <a:t> -ICC 2009(B):</a:t>
            </a:r>
            <a:r>
              <a:rPr lang="zh-TW" altLang="en-US" sz="3200" b="1" dirty="0" smtClean="0">
                <a:latin typeface="Times New Roman" panose="02020603050405020304" pitchFamily="18" charset="0"/>
                <a:cs typeface="Times New Roman" panose="02020603050405020304" pitchFamily="18" charset="0"/>
              </a:rPr>
              <a:t>協會貨物條款(</a:t>
            </a:r>
            <a:r>
              <a:rPr lang="en-US" altLang="zh-TW" sz="3200" b="1" dirty="0" smtClean="0">
                <a:latin typeface="Times New Roman" panose="02020603050405020304" pitchFamily="18" charset="0"/>
                <a:cs typeface="Times New Roman" panose="02020603050405020304" pitchFamily="18" charset="0"/>
              </a:rPr>
              <a:t>B):</a:t>
            </a:r>
            <a:r>
              <a:rPr lang="zh-TW" altLang="en-US" sz="3200" b="1" dirty="0" smtClean="0">
                <a:latin typeface="Times New Roman" panose="02020603050405020304" pitchFamily="18" charset="0"/>
                <a:cs typeface="Times New Roman" panose="02020603050405020304" pitchFamily="18" charset="0"/>
              </a:rPr>
              <a:t>採列舉式承保.</a:t>
            </a:r>
          </a:p>
          <a:p>
            <a:pPr eaLnBrk="1" hangingPunct="1">
              <a:buFont typeface="Wingdings" pitchFamily="2" charset="2"/>
              <a:buNone/>
            </a:pPr>
            <a:r>
              <a:rPr lang="en-US" altLang="zh-TW" sz="3200" b="1" dirty="0" smtClean="0">
                <a:latin typeface="Times New Roman" panose="02020603050405020304" pitchFamily="18" charset="0"/>
                <a:cs typeface="Times New Roman" panose="02020603050405020304" pitchFamily="18" charset="0"/>
              </a:rPr>
              <a:t> -ICC 2009(C):</a:t>
            </a:r>
            <a:r>
              <a:rPr lang="zh-TW" altLang="en-US" sz="3200" b="1" dirty="0" smtClean="0">
                <a:latin typeface="Times New Roman" panose="02020603050405020304" pitchFamily="18" charset="0"/>
                <a:cs typeface="Times New Roman" panose="02020603050405020304" pitchFamily="18" charset="0"/>
              </a:rPr>
              <a:t>協會貨物條款(</a:t>
            </a:r>
            <a:r>
              <a:rPr lang="en-US" altLang="zh-TW" sz="3200" b="1" dirty="0" smtClean="0">
                <a:latin typeface="Times New Roman" panose="02020603050405020304" pitchFamily="18" charset="0"/>
                <a:cs typeface="Times New Roman" panose="02020603050405020304" pitchFamily="18" charset="0"/>
              </a:rPr>
              <a:t>C):</a:t>
            </a:r>
            <a:r>
              <a:rPr lang="zh-TW" altLang="en-US" sz="3200" b="1" dirty="0" smtClean="0">
                <a:latin typeface="Times New Roman" panose="02020603050405020304" pitchFamily="18" charset="0"/>
                <a:cs typeface="Times New Roman" panose="02020603050405020304" pitchFamily="18" charset="0"/>
              </a:rPr>
              <a:t>採列舉式承保.</a:t>
            </a:r>
            <a:r>
              <a:rPr lang="en-US" altLang="zh-TW" sz="3200" b="1" dirty="0" smtClean="0">
                <a:latin typeface="Times New Roman" panose="02020603050405020304" pitchFamily="18" charset="0"/>
                <a:cs typeface="Times New Roman" panose="02020603050405020304" pitchFamily="18" charset="0"/>
              </a:rPr>
              <a:t> </a:t>
            </a:r>
          </a:p>
          <a:p>
            <a:pPr eaLnBrk="1" hangingPunct="1"/>
            <a:r>
              <a:rPr lang="zh-TW" altLang="en-US" sz="3200" b="1" dirty="0" smtClean="0">
                <a:latin typeface="Times New Roman" panose="02020603050405020304" pitchFamily="18" charset="0"/>
                <a:cs typeface="Times New Roman" panose="02020603050405020304" pitchFamily="18" charset="0"/>
              </a:rPr>
              <a:t>航空險—</a:t>
            </a:r>
            <a:r>
              <a:rPr lang="en-US" altLang="zh-TW" sz="3200" b="1" dirty="0" smtClean="0">
                <a:latin typeface="Times New Roman" panose="02020603050405020304" pitchFamily="18" charset="0"/>
                <a:cs typeface="Times New Roman" panose="02020603050405020304" pitchFamily="18" charset="0"/>
              </a:rPr>
              <a:t>ICC 2009(Air)  </a:t>
            </a:r>
            <a:endParaRPr lang="zh-TW" altLang="en-US" sz="3200" b="1" dirty="0" smtClean="0">
              <a:latin typeface="Times New Roman" panose="02020603050405020304" pitchFamily="18" charset="0"/>
              <a:cs typeface="Times New Roman" panose="02020603050405020304" pitchFamily="18" charset="0"/>
            </a:endParaRPr>
          </a:p>
        </p:txBody>
      </p:sp>
      <p:sp>
        <p:nvSpPr>
          <p:cNvPr id="48742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413F0BD6-6DCA-4994-9D7C-275DD3888D5C}" type="slidenum">
              <a:rPr kumimoji="0" lang="zh-TW" altLang="en-US" sz="1400" smtClean="0"/>
              <a:pPr eaLnBrk="1" hangingPunct="1"/>
              <a:t>513</a:t>
            </a:fld>
            <a:endParaRPr kumimoji="0" lang="en-US" altLang="zh-TW" sz="1400" smtClean="0"/>
          </a:p>
        </p:txBody>
      </p:sp>
    </p:spTree>
    <p:extLst>
      <p:ext uri="{BB962C8B-B14F-4D97-AF65-F5344CB8AC3E}">
        <p14:creationId xmlns:p14="http://schemas.microsoft.com/office/powerpoint/2010/main" xmlns="" val="972798437"/>
      </p:ext>
    </p:extLst>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64704"/>
          </a:xfrm>
        </p:spPr>
        <p:txBody>
          <a:bodyPr>
            <a:normAutofit/>
          </a:bodyPr>
          <a:lstStyle/>
          <a:p>
            <a:r>
              <a:rPr lang="en-US" altLang="zh-TW" b="1" dirty="0">
                <a:latin typeface="Times New Roman" panose="02020603050405020304" pitchFamily="18" charset="0"/>
                <a:cs typeface="Times New Roman" panose="02020603050405020304" pitchFamily="18" charset="0"/>
              </a:rPr>
              <a:t>ICC2009( A</a:t>
            </a:r>
            <a:r>
              <a:rPr lang="en-US" altLang="zh-TW" b="1" dirty="0" smtClean="0">
                <a:latin typeface="Times New Roman" panose="02020603050405020304" pitchFamily="18" charset="0"/>
                <a:cs typeface="Times New Roman" panose="02020603050405020304" pitchFamily="18" charset="0"/>
              </a:rPr>
              <a:t>)</a:t>
            </a:r>
            <a:r>
              <a:rPr lang="zh-TW" altLang="zh-TW" b="1" dirty="0" smtClean="0">
                <a:latin typeface="Times New Roman" panose="02020603050405020304" pitchFamily="18" charset="0"/>
                <a:cs typeface="Times New Roman" panose="02020603050405020304" pitchFamily="18" charset="0"/>
              </a:rPr>
              <a:t>協會</a:t>
            </a:r>
            <a:r>
              <a:rPr lang="zh-TW" altLang="zh-TW" b="1" dirty="0">
                <a:latin typeface="Times New Roman" panose="02020603050405020304" pitchFamily="18" charset="0"/>
                <a:cs typeface="Times New Roman" panose="02020603050405020304" pitchFamily="18" charset="0"/>
              </a:rPr>
              <a:t>貨物條款</a:t>
            </a:r>
            <a:r>
              <a:rPr lang="en-US" altLang="zh-TW" b="1" dirty="0">
                <a:latin typeface="Times New Roman" panose="02020603050405020304" pitchFamily="18" charset="0"/>
                <a:cs typeface="Times New Roman" panose="02020603050405020304" pitchFamily="18" charset="0"/>
              </a:rPr>
              <a:t>(A) </a:t>
            </a:r>
            <a:endParaRPr lang="zh-TW" altLang="en-US"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514</a:t>
            </a:fld>
            <a:endParaRPr lang="zh-TW" altLang="en-US"/>
          </a:p>
        </p:txBody>
      </p:sp>
      <p:sp>
        <p:nvSpPr>
          <p:cNvPr id="4" name="內容版面配置區 3"/>
          <p:cNvSpPr>
            <a:spLocks noGrp="1"/>
          </p:cNvSpPr>
          <p:nvPr>
            <p:ph sz="quarter" idx="1"/>
          </p:nvPr>
        </p:nvSpPr>
        <p:spPr>
          <a:xfrm>
            <a:off x="107504" y="908720"/>
            <a:ext cx="9036496" cy="5832648"/>
          </a:xfrm>
        </p:spPr>
        <p:txBody>
          <a:bodyPr>
            <a:normAutofit fontScale="92500"/>
          </a:bodyPr>
          <a:lstStyle/>
          <a:p>
            <a:pPr marL="0" indent="0">
              <a:buNone/>
            </a:pPr>
            <a:r>
              <a:rPr lang="zh-TW" altLang="zh-TW" b="1" dirty="0">
                <a:latin typeface="Times New Roman" panose="02020603050405020304" pitchFamily="18" charset="0"/>
                <a:ea typeface="+mj-ea"/>
                <a:cs typeface="Times New Roman" panose="02020603050405020304" pitchFamily="18" charset="0"/>
              </a:rPr>
              <a:t>概括承保肇致保險標的物滅失之一切危險事故，但不</a:t>
            </a:r>
            <a:r>
              <a:rPr lang="zh-TW" altLang="zh-TW" b="1" dirty="0" smtClean="0">
                <a:latin typeface="Times New Roman" panose="02020603050405020304" pitchFamily="18" charset="0"/>
                <a:ea typeface="+mj-ea"/>
                <a:cs typeface="Times New Roman" panose="02020603050405020304" pitchFamily="18" charset="0"/>
              </a:rPr>
              <a:t>包括</a:t>
            </a:r>
            <a:r>
              <a:rPr lang="zh-TW" altLang="en-US" b="1" dirty="0" smtClean="0">
                <a:latin typeface="Times New Roman" panose="02020603050405020304" pitchFamily="18" charset="0"/>
                <a:ea typeface="+mj-ea"/>
                <a:cs typeface="Times New Roman" panose="02020603050405020304" pitchFamily="18" charset="0"/>
              </a:rPr>
              <a:t>下</a:t>
            </a:r>
            <a:r>
              <a:rPr lang="zh-TW" altLang="zh-TW" b="1" dirty="0" smtClean="0">
                <a:latin typeface="Times New Roman" panose="02020603050405020304" pitchFamily="18" charset="0"/>
                <a:ea typeface="+mj-ea"/>
                <a:cs typeface="Times New Roman" panose="02020603050405020304" pitchFamily="18" charset="0"/>
              </a:rPr>
              <a:t>列</a:t>
            </a:r>
            <a:r>
              <a:rPr lang="zh-TW" altLang="zh-TW" b="1" dirty="0">
                <a:latin typeface="Times New Roman" panose="02020603050405020304" pitchFamily="18" charset="0"/>
                <a:ea typeface="+mj-ea"/>
                <a:cs typeface="Times New Roman" panose="02020603050405020304" pitchFamily="18" charset="0"/>
              </a:rPr>
              <a:t>之除外不保</a:t>
            </a:r>
            <a:r>
              <a:rPr lang="zh-TW" altLang="zh-TW" b="1" dirty="0" smtClean="0">
                <a:latin typeface="Times New Roman" panose="02020603050405020304" pitchFamily="18" charset="0"/>
                <a:ea typeface="+mj-ea"/>
                <a:cs typeface="Times New Roman" panose="02020603050405020304" pitchFamily="18" charset="0"/>
              </a:rPr>
              <a:t>事故</a:t>
            </a:r>
            <a:r>
              <a:rPr lang="en-US" altLang="zh-TW" b="1" dirty="0" smtClean="0">
                <a:latin typeface="Times New Roman" panose="02020603050405020304" pitchFamily="18" charset="0"/>
                <a:ea typeface="+mj-ea"/>
                <a:cs typeface="Times New Roman" panose="02020603050405020304" pitchFamily="18" charset="0"/>
              </a:rPr>
              <a:t>:</a:t>
            </a:r>
          </a:p>
          <a:p>
            <a:pPr lvl="3"/>
            <a:r>
              <a:rPr lang="zh-TW" altLang="zh-TW" sz="2400" b="1" dirty="0">
                <a:latin typeface="Times New Roman" panose="02020603050405020304" pitchFamily="18" charset="0"/>
                <a:ea typeface="+mj-ea"/>
                <a:cs typeface="Times New Roman" panose="02020603050405020304" pitchFamily="18" charset="0"/>
              </a:rPr>
              <a:t>可歸責於被保險人故意不法行為而發生之滅失、毀損或費用。</a:t>
            </a:r>
          </a:p>
          <a:p>
            <a:pPr lvl="3"/>
            <a:r>
              <a:rPr lang="zh-TW" altLang="zh-TW" sz="2400" b="1" dirty="0">
                <a:latin typeface="Times New Roman" panose="02020603050405020304" pitchFamily="18" charset="0"/>
                <a:ea typeface="+mj-ea"/>
                <a:cs typeface="Times New Roman" panose="02020603050405020304" pitchFamily="18" charset="0"/>
              </a:rPr>
              <a:t>保險標的之正常滲漏、重量或數量之正常損失、或正常之磨損或撕裂</a:t>
            </a:r>
            <a:r>
              <a:rPr lang="zh-TW" altLang="zh-TW" sz="2400" b="1" dirty="0" smtClean="0">
                <a:latin typeface="Times New Roman" panose="02020603050405020304" pitchFamily="18" charset="0"/>
                <a:ea typeface="+mj-ea"/>
                <a:cs typeface="Times New Roman" panose="02020603050405020304" pitchFamily="18" charset="0"/>
              </a:rPr>
              <a:t>。</a:t>
            </a:r>
            <a:endParaRPr lang="zh-TW" altLang="zh-TW" sz="2400" b="1" dirty="0">
              <a:latin typeface="Times New Roman" panose="02020603050405020304" pitchFamily="18" charset="0"/>
              <a:ea typeface="+mj-ea"/>
              <a:cs typeface="Times New Roman" panose="02020603050405020304" pitchFamily="18" charset="0"/>
            </a:endParaRPr>
          </a:p>
          <a:p>
            <a:pPr lvl="3"/>
            <a:r>
              <a:rPr lang="zh-TW" altLang="zh-TW" sz="2400" b="1" dirty="0">
                <a:latin typeface="Times New Roman" panose="02020603050405020304" pitchFamily="18" charset="0"/>
                <a:ea typeface="+mj-ea"/>
                <a:cs typeface="Times New Roman" panose="02020603050405020304" pitchFamily="18" charset="0"/>
              </a:rPr>
              <a:t>保險標的之包裝或準備不充分或不適當而引起之滅失、毀損或費用</a:t>
            </a:r>
            <a:r>
              <a:rPr lang="zh-TW" altLang="zh-TW" sz="2400" b="1" dirty="0" smtClean="0">
                <a:latin typeface="Times New Roman" panose="02020603050405020304" pitchFamily="18" charset="0"/>
                <a:ea typeface="+mj-ea"/>
                <a:cs typeface="Times New Roman" panose="02020603050405020304" pitchFamily="18" charset="0"/>
              </a:rPr>
              <a:t>。</a:t>
            </a:r>
            <a:endParaRPr lang="zh-TW" altLang="zh-TW" sz="2400" b="1" dirty="0">
              <a:latin typeface="Times New Roman" panose="02020603050405020304" pitchFamily="18" charset="0"/>
              <a:ea typeface="+mj-ea"/>
              <a:cs typeface="Times New Roman" panose="02020603050405020304" pitchFamily="18" charset="0"/>
            </a:endParaRPr>
          </a:p>
          <a:p>
            <a:pPr lvl="3"/>
            <a:r>
              <a:rPr lang="zh-TW" altLang="zh-TW" sz="2400" b="1" dirty="0">
                <a:latin typeface="Times New Roman" panose="02020603050405020304" pitchFamily="18" charset="0"/>
                <a:ea typeface="+mj-ea"/>
                <a:cs typeface="Times New Roman" panose="02020603050405020304" pitchFamily="18" charset="0"/>
              </a:rPr>
              <a:t>保險標的之固有瑕疵或本質而引起之滅失、毀損或費用。</a:t>
            </a:r>
          </a:p>
          <a:p>
            <a:pPr lvl="3"/>
            <a:r>
              <a:rPr lang="zh-TW" altLang="zh-TW" sz="2400" b="1" dirty="0">
                <a:latin typeface="Times New Roman" panose="02020603050405020304" pitchFamily="18" charset="0"/>
                <a:ea typeface="+mj-ea"/>
                <a:cs typeface="Times New Roman" panose="02020603050405020304" pitchFamily="18" charset="0"/>
              </a:rPr>
              <a:t>因遲延主力近因而引起之滅失、毀損或費用，縱令遲延係因保險事故而發生者易然</a:t>
            </a:r>
            <a:r>
              <a:rPr lang="zh-TW" altLang="zh-TW" sz="2400" b="1" dirty="0" smtClean="0">
                <a:latin typeface="Times New Roman" panose="02020603050405020304" pitchFamily="18" charset="0"/>
                <a:ea typeface="+mj-ea"/>
                <a:cs typeface="Times New Roman" panose="02020603050405020304" pitchFamily="18" charset="0"/>
              </a:rPr>
              <a:t>。</a:t>
            </a:r>
            <a:endParaRPr lang="zh-TW" altLang="zh-TW" sz="2400" b="1" dirty="0">
              <a:latin typeface="Times New Roman" panose="02020603050405020304" pitchFamily="18" charset="0"/>
              <a:ea typeface="+mj-ea"/>
              <a:cs typeface="Times New Roman" panose="02020603050405020304" pitchFamily="18" charset="0"/>
            </a:endParaRPr>
          </a:p>
          <a:p>
            <a:pPr lvl="3"/>
            <a:r>
              <a:rPr lang="zh-TW" altLang="zh-TW" sz="2400" b="1" dirty="0">
                <a:latin typeface="Times New Roman" panose="02020603050405020304" pitchFamily="18" charset="0"/>
                <a:ea typeface="+mj-ea"/>
                <a:cs typeface="Times New Roman" panose="02020603050405020304" pitchFamily="18" charset="0"/>
              </a:rPr>
              <a:t>船舶所有權人、經理人或其他操作船舶之人之財務危機或糾紛。</a:t>
            </a:r>
          </a:p>
          <a:p>
            <a:pPr lvl="3"/>
            <a:r>
              <a:rPr lang="zh-TW" altLang="zh-TW" sz="2400" b="1" dirty="0">
                <a:latin typeface="Times New Roman" panose="02020603050405020304" pitchFamily="18" charset="0"/>
                <a:ea typeface="+mj-ea"/>
                <a:cs typeface="Times New Roman" panose="02020603050405020304" pitchFamily="18" charset="0"/>
              </a:rPr>
              <a:t>原子、核子分裂或融合或輻射等引起之滅失、毀損或費用。</a:t>
            </a:r>
          </a:p>
          <a:p>
            <a:pPr lvl="3"/>
            <a:r>
              <a:rPr lang="zh-TW" altLang="zh-TW" sz="2400" b="1" dirty="0">
                <a:latin typeface="Times New Roman" panose="02020603050405020304" pitchFamily="18" charset="0"/>
                <a:ea typeface="+mj-ea"/>
                <a:cs typeface="Times New Roman" panose="02020603050405020304" pitchFamily="18" charset="0"/>
              </a:rPr>
              <a:t>船舶欠缺適航性或欠缺適航性條款。</a:t>
            </a:r>
          </a:p>
          <a:p>
            <a:pPr lvl="3"/>
            <a:r>
              <a:rPr lang="zh-TW" altLang="zh-TW" sz="2400" b="1" dirty="0">
                <a:latin typeface="Times New Roman" panose="02020603050405020304" pitchFamily="18" charset="0"/>
                <a:ea typeface="+mj-ea"/>
                <a:cs typeface="Times New Roman" panose="02020603050405020304" pitchFamily="18" charset="0"/>
              </a:rPr>
              <a:t>戰爭</a:t>
            </a:r>
            <a:r>
              <a:rPr lang="en-US" altLang="zh-TW" sz="2400" b="1" dirty="0">
                <a:latin typeface="Times New Roman" panose="02020603050405020304" pitchFamily="18" charset="0"/>
                <a:ea typeface="+mj-ea"/>
                <a:cs typeface="Times New Roman" panose="02020603050405020304" pitchFamily="18" charset="0"/>
              </a:rPr>
              <a:t>(</a:t>
            </a:r>
            <a:r>
              <a:rPr lang="zh-TW" altLang="zh-TW" sz="2400" b="1" dirty="0">
                <a:latin typeface="Times New Roman" panose="02020603050405020304" pitchFamily="18" charset="0"/>
                <a:ea typeface="+mj-ea"/>
                <a:cs typeface="Times New Roman" panose="02020603050405020304" pitchFamily="18" charset="0"/>
              </a:rPr>
              <a:t>戰爭、內戰、叛變、捕獲、扣押、武器</a:t>
            </a:r>
            <a:r>
              <a:rPr lang="en-US" altLang="zh-TW" sz="2400" b="1" dirty="0">
                <a:latin typeface="Times New Roman" panose="02020603050405020304" pitchFamily="18" charset="0"/>
                <a:ea typeface="+mj-ea"/>
                <a:cs typeface="Times New Roman" panose="02020603050405020304" pitchFamily="18" charset="0"/>
              </a:rPr>
              <a:t>…)</a:t>
            </a:r>
            <a:r>
              <a:rPr lang="zh-TW" altLang="zh-TW" sz="2400" b="1" dirty="0">
                <a:latin typeface="Times New Roman" panose="02020603050405020304" pitchFamily="18" charset="0"/>
                <a:ea typeface="+mj-ea"/>
                <a:cs typeface="Times New Roman" panose="02020603050405020304" pitchFamily="18" charset="0"/>
              </a:rPr>
              <a:t>危險</a:t>
            </a:r>
            <a:r>
              <a:rPr lang="zh-TW" altLang="zh-TW" sz="2400" b="1" dirty="0" smtClean="0">
                <a:latin typeface="Times New Roman" panose="02020603050405020304" pitchFamily="18" charset="0"/>
                <a:ea typeface="+mj-ea"/>
                <a:cs typeface="Times New Roman" panose="02020603050405020304" pitchFamily="18" charset="0"/>
              </a:rPr>
              <a:t>。</a:t>
            </a:r>
            <a:endParaRPr lang="en-US" altLang="zh-TW" sz="2400" b="1" dirty="0" smtClean="0">
              <a:latin typeface="Times New Roman" panose="02020603050405020304" pitchFamily="18" charset="0"/>
              <a:ea typeface="+mj-ea"/>
              <a:cs typeface="Times New Roman" panose="02020603050405020304" pitchFamily="18" charset="0"/>
            </a:endParaRPr>
          </a:p>
          <a:p>
            <a:pPr lvl="3"/>
            <a:r>
              <a:rPr lang="zh-TW" altLang="zh-TW" sz="2400" b="1" dirty="0">
                <a:latin typeface="Times New Roman" panose="02020603050405020304" pitchFamily="18" charset="0"/>
                <a:ea typeface="+mj-ea"/>
                <a:cs typeface="Times New Roman" panose="02020603050405020304" pitchFamily="18" charset="0"/>
              </a:rPr>
              <a:t>罷工、暴動、群眾騷擾</a:t>
            </a:r>
            <a:r>
              <a:rPr lang="zh-TW" altLang="zh-TW" sz="2400" b="1" dirty="0" smtClean="0">
                <a:latin typeface="Times New Roman" panose="02020603050405020304" pitchFamily="18" charset="0"/>
                <a:ea typeface="+mj-ea"/>
                <a:cs typeface="Times New Roman" panose="02020603050405020304" pitchFamily="18" charset="0"/>
              </a:rPr>
              <a:t>等</a:t>
            </a:r>
            <a:r>
              <a:rPr lang="en-US" altLang="zh-TW" sz="2400" b="1" dirty="0" smtClean="0">
                <a:latin typeface="Times New Roman" panose="02020603050405020304" pitchFamily="18" charset="0"/>
                <a:ea typeface="+mj-ea"/>
                <a:cs typeface="Times New Roman" panose="02020603050405020304" pitchFamily="18" charset="0"/>
              </a:rPr>
              <a:t>.</a:t>
            </a:r>
            <a:endParaRPr lang="zh-TW" altLang="zh-TW" sz="2400"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1741242151"/>
      </p:ext>
    </p:extLst>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600" b="1" dirty="0">
                <a:latin typeface="Times New Roman" panose="02020603050405020304" pitchFamily="18" charset="0"/>
                <a:cs typeface="Times New Roman" panose="02020603050405020304" pitchFamily="18" charset="0"/>
              </a:rPr>
              <a:t>ICC 2009(B</a:t>
            </a:r>
            <a:r>
              <a:rPr lang="en-US" altLang="zh-TW" sz="3600" b="1" dirty="0" smtClean="0">
                <a:latin typeface="Times New Roman" panose="02020603050405020304" pitchFamily="18" charset="0"/>
                <a:cs typeface="Times New Roman" panose="02020603050405020304" pitchFamily="18" charset="0"/>
              </a:rPr>
              <a:t>)</a:t>
            </a:r>
            <a:r>
              <a:rPr lang="zh-TW" altLang="zh-TW" sz="3600" b="1" dirty="0" smtClean="0">
                <a:latin typeface="Times New Roman" panose="02020603050405020304" pitchFamily="18" charset="0"/>
                <a:cs typeface="Times New Roman" panose="02020603050405020304" pitchFamily="18" charset="0"/>
              </a:rPr>
              <a:t>協會</a:t>
            </a:r>
            <a:r>
              <a:rPr lang="zh-TW" altLang="zh-TW" sz="3600" b="1" dirty="0">
                <a:latin typeface="Times New Roman" panose="02020603050405020304" pitchFamily="18" charset="0"/>
                <a:cs typeface="Times New Roman" panose="02020603050405020304" pitchFamily="18" charset="0"/>
              </a:rPr>
              <a:t>貨物條款</a:t>
            </a:r>
            <a:r>
              <a:rPr lang="en-US" altLang="zh-TW" sz="3600" b="1" dirty="0">
                <a:latin typeface="Times New Roman" panose="02020603050405020304" pitchFamily="18" charset="0"/>
                <a:cs typeface="Times New Roman" panose="02020603050405020304" pitchFamily="18" charset="0"/>
              </a:rPr>
              <a:t>(B)</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515</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t>下列原因所引起之滅失、毀損或費用</a:t>
            </a:r>
            <a:r>
              <a:rPr lang="zh-TW" altLang="zh-TW" sz="2800" b="1" dirty="0" smtClean="0"/>
              <a:t>：</a:t>
            </a:r>
            <a:endParaRPr lang="en-US" altLang="zh-TW" sz="2800" b="1" dirty="0"/>
          </a:p>
          <a:p>
            <a:pPr>
              <a:buFont typeface="Wingdings" panose="05000000000000000000" pitchFamily="2" charset="2"/>
              <a:buChar char="Ø"/>
            </a:pPr>
            <a:r>
              <a:rPr lang="zh-TW" altLang="zh-TW" sz="2800" b="1" dirty="0" smtClean="0"/>
              <a:t>火災</a:t>
            </a:r>
            <a:r>
              <a:rPr lang="zh-TW" altLang="zh-TW" sz="2800" b="1" dirty="0"/>
              <a:t>，爆炸，船舶之擱淺、觸礁、碰撞、沉沒或傾覆，陸上運輸工具之傾覆或出軌，在避難港之卸貨，地震、火山爆發或閃電</a:t>
            </a:r>
            <a:r>
              <a:rPr lang="zh-TW" altLang="zh-TW" sz="2800" b="1" dirty="0" smtClean="0"/>
              <a:t>。</a:t>
            </a:r>
            <a:endParaRPr lang="en-US" altLang="zh-TW" sz="2800" b="1" dirty="0" smtClean="0"/>
          </a:p>
          <a:p>
            <a:pPr>
              <a:buFont typeface="Wingdings" panose="05000000000000000000" pitchFamily="2" charset="2"/>
              <a:buChar char="Ø"/>
            </a:pPr>
            <a:r>
              <a:rPr lang="zh-TW" altLang="zh-TW" sz="2800" b="1" dirty="0"/>
              <a:t>共同海損，投棄或波浪捲落，海水或湖水侵入船舶，貨物裝卸時之掉落或滑落導致之毀損或滅失</a:t>
            </a:r>
            <a:r>
              <a:rPr lang="zh-TW" altLang="zh-TW" sz="2800" b="1" dirty="0" smtClean="0"/>
              <a:t>。</a:t>
            </a:r>
            <a:endParaRPr lang="zh-TW" altLang="en-US" sz="2800" b="1" dirty="0"/>
          </a:p>
        </p:txBody>
      </p:sp>
    </p:spTree>
    <p:extLst>
      <p:ext uri="{BB962C8B-B14F-4D97-AF65-F5344CB8AC3E}">
        <p14:creationId xmlns:p14="http://schemas.microsoft.com/office/powerpoint/2010/main" xmlns="" val="2275395271"/>
      </p:ext>
    </p:extLst>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b="1" dirty="0">
                <a:latin typeface="Times New Roman" panose="02020603050405020304" pitchFamily="18" charset="0"/>
                <a:cs typeface="Times New Roman" panose="02020603050405020304" pitchFamily="18" charset="0"/>
              </a:rPr>
              <a:t>ICC 2009(C</a:t>
            </a:r>
            <a:r>
              <a:rPr lang="en-US" altLang="zh-TW" b="1" dirty="0" smtClean="0">
                <a:latin typeface="Times New Roman" panose="02020603050405020304" pitchFamily="18" charset="0"/>
                <a:cs typeface="Times New Roman" panose="02020603050405020304" pitchFamily="18" charset="0"/>
              </a:rPr>
              <a:t>)</a:t>
            </a:r>
            <a:r>
              <a:rPr lang="zh-TW" altLang="zh-TW" b="1" dirty="0" smtClean="0">
                <a:latin typeface="Times New Roman" panose="02020603050405020304" pitchFamily="18" charset="0"/>
                <a:cs typeface="Times New Roman" panose="02020603050405020304" pitchFamily="18" charset="0"/>
              </a:rPr>
              <a:t>協會</a:t>
            </a:r>
            <a:r>
              <a:rPr lang="zh-TW" altLang="zh-TW" b="1" dirty="0">
                <a:latin typeface="Times New Roman" panose="02020603050405020304" pitchFamily="18" charset="0"/>
                <a:cs typeface="Times New Roman" panose="02020603050405020304" pitchFamily="18" charset="0"/>
              </a:rPr>
              <a:t>貨物條款</a:t>
            </a:r>
            <a:r>
              <a:rPr lang="en-US" altLang="zh-TW" b="1" dirty="0">
                <a:latin typeface="Times New Roman" panose="02020603050405020304" pitchFamily="18" charset="0"/>
                <a:cs typeface="Times New Roman" panose="02020603050405020304" pitchFamily="18" charset="0"/>
              </a:rPr>
              <a:t>(C) </a:t>
            </a:r>
            <a:r>
              <a:rPr lang="zh-TW" altLang="zh-TW" b="1" dirty="0">
                <a:latin typeface="Times New Roman" panose="02020603050405020304" pitchFamily="18" charset="0"/>
                <a:cs typeface="Times New Roman" panose="02020603050405020304" pitchFamily="18" charset="0"/>
              </a:rPr>
              <a:t>為水險條款中承保範圍最窄者</a:t>
            </a:r>
            <a:endParaRPr lang="zh-TW" altLang="en-US"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516</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下列原因所引起之滅失、毀損或</a:t>
            </a:r>
            <a:r>
              <a:rPr lang="zh-TW" altLang="zh-TW" sz="3200" b="1" dirty="0" smtClean="0"/>
              <a:t>費用</a:t>
            </a:r>
            <a:endParaRPr lang="en-US" altLang="zh-TW" sz="3200" b="1" dirty="0"/>
          </a:p>
          <a:p>
            <a:pPr>
              <a:buFont typeface="Wingdings" panose="05000000000000000000" pitchFamily="2" charset="2"/>
              <a:buChar char="Ø"/>
            </a:pPr>
            <a:r>
              <a:rPr lang="zh-TW" altLang="zh-TW" sz="3200" b="1" dirty="0" smtClean="0"/>
              <a:t>火災</a:t>
            </a:r>
            <a:r>
              <a:rPr lang="zh-TW" altLang="zh-TW" sz="3200" b="1" dirty="0"/>
              <a:t>，爆炸，船舶之擱淺、觸礁、碰撞、沉沒或傾覆，陸上運輸工具之傾覆或出軌，在避難港之卸貨</a:t>
            </a:r>
            <a:r>
              <a:rPr lang="zh-TW" altLang="zh-TW" sz="3200" b="1" dirty="0" smtClean="0"/>
              <a:t>。</a:t>
            </a:r>
            <a:endParaRPr lang="en-US" altLang="zh-TW" sz="3200" b="1" dirty="0" smtClean="0"/>
          </a:p>
          <a:p>
            <a:pPr>
              <a:buFont typeface="Wingdings" panose="05000000000000000000" pitchFamily="2" charset="2"/>
              <a:buChar char="Ø"/>
            </a:pPr>
            <a:r>
              <a:rPr lang="zh-TW" altLang="zh-TW" sz="3200" b="1" dirty="0"/>
              <a:t>共同海損，投</a:t>
            </a:r>
            <a:r>
              <a:rPr lang="zh-TW" altLang="zh-TW" sz="3200" b="1" dirty="0" smtClean="0"/>
              <a:t>棄</a:t>
            </a:r>
            <a:r>
              <a:rPr lang="en-US" altLang="zh-TW" sz="3200" b="1" smtClean="0"/>
              <a:t>.</a:t>
            </a:r>
            <a:endParaRPr lang="zh-TW" altLang="en-US" sz="3200" b="1" dirty="0"/>
          </a:p>
        </p:txBody>
      </p:sp>
    </p:spTree>
    <p:extLst>
      <p:ext uri="{BB962C8B-B14F-4D97-AF65-F5344CB8AC3E}">
        <p14:creationId xmlns:p14="http://schemas.microsoft.com/office/powerpoint/2010/main" xmlns="" val="3696756150"/>
      </p:ext>
    </p:extLst>
  </p:cSld>
  <p:clrMapOvr>
    <a:masterClrMapping/>
  </p:clrMapOvr>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09600" y="152400"/>
            <a:ext cx="7772400" cy="900336"/>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附加條款</a:t>
            </a:r>
            <a:r>
              <a:rPr lang="zh-TW" altLang="en-US" sz="4000" b="1" dirty="0" smtClean="0">
                <a:solidFill>
                  <a:srgbClr val="003300"/>
                </a:solidFill>
              </a:rPr>
              <a:t> </a:t>
            </a:r>
          </a:p>
        </p:txBody>
      </p:sp>
      <p:sp>
        <p:nvSpPr>
          <p:cNvPr id="488451" name="Rectangle 3"/>
          <p:cNvSpPr>
            <a:spLocks noGrp="1" noChangeArrowheads="1"/>
          </p:cNvSpPr>
          <p:nvPr>
            <p:ph type="body" idx="1"/>
          </p:nvPr>
        </p:nvSpPr>
        <p:spPr>
          <a:xfrm>
            <a:off x="251520" y="1196752"/>
            <a:ext cx="8496944" cy="5280248"/>
          </a:xfrm>
        </p:spPr>
        <p:txBody>
          <a:bodyPr>
            <a:normAutofit/>
          </a:bodyPr>
          <a:lstStyle/>
          <a:p>
            <a:pPr eaLnBrk="1" hangingPunct="1">
              <a:buFont typeface="Wingdings" pitchFamily="2" charset="2"/>
              <a:buNone/>
            </a:pPr>
            <a:r>
              <a:rPr lang="zh-TW" altLang="en-US" sz="3200" b="1" dirty="0" smtClean="0">
                <a:latin typeface="標楷體" pitchFamily="65" charset="-120"/>
                <a:ea typeface="標楷體" pitchFamily="65" charset="-120"/>
              </a:rPr>
              <a:t>-實務上常見之附加條款如下</a:t>
            </a:r>
            <a:r>
              <a:rPr lang="zh-TW" altLang="en-US" sz="3200" b="1" dirty="0" smtClean="0"/>
              <a:t> </a:t>
            </a:r>
          </a:p>
          <a:p>
            <a:pPr eaLnBrk="1" hangingPunct="1"/>
            <a:r>
              <a:rPr lang="en-US" altLang="zh-TW" sz="3200" b="1" dirty="0" smtClean="0">
                <a:ea typeface="標楷體" pitchFamily="65" charset="-120"/>
              </a:rPr>
              <a:t>Institute War Clauses(Cargo)”</a:t>
            </a:r>
            <a:r>
              <a:rPr lang="zh-TW" altLang="en-US" sz="3200" b="1" dirty="0" smtClean="0">
                <a:latin typeface="標楷體" pitchFamily="65" charset="-120"/>
                <a:ea typeface="標楷體" pitchFamily="65" charset="-120"/>
              </a:rPr>
              <a:t>協會戰爭險條款</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貨物</a:t>
            </a:r>
            <a:r>
              <a:rPr lang="zh-TW" altLang="en-US" sz="3200" b="1" dirty="0" smtClean="0">
                <a:ea typeface="標楷體" pitchFamily="65" charset="-120"/>
              </a:rPr>
              <a:t>)”</a:t>
            </a:r>
            <a:r>
              <a:rPr lang="zh-TW" altLang="en-US" sz="3200" b="1" dirty="0" smtClean="0"/>
              <a:t> </a:t>
            </a:r>
          </a:p>
          <a:p>
            <a:pPr eaLnBrk="1" hangingPunct="1"/>
            <a:r>
              <a:rPr lang="en-US" altLang="zh-TW" sz="3200" b="1" dirty="0" smtClean="0">
                <a:ea typeface="標楷體" pitchFamily="65" charset="-120"/>
              </a:rPr>
              <a:t>Institute Strikes Clauses(Cargo)”</a:t>
            </a:r>
            <a:r>
              <a:rPr lang="zh-TW" altLang="en-US" sz="3200" b="1" dirty="0" smtClean="0">
                <a:latin typeface="標楷體" pitchFamily="65" charset="-120"/>
                <a:ea typeface="標楷體" pitchFamily="65" charset="-120"/>
              </a:rPr>
              <a:t>協會罷工險條款</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貨物</a:t>
            </a:r>
            <a:r>
              <a:rPr lang="zh-TW" altLang="en-US" sz="3200" b="1" dirty="0" smtClean="0">
                <a:ea typeface="標楷體" pitchFamily="65" charset="-120"/>
              </a:rPr>
              <a:t>)”</a:t>
            </a:r>
            <a:r>
              <a:rPr lang="zh-TW" altLang="en-US" sz="3200" b="1" dirty="0" smtClean="0"/>
              <a:t> </a:t>
            </a:r>
          </a:p>
          <a:p>
            <a:pPr eaLnBrk="1" hangingPunct="1"/>
            <a:r>
              <a:rPr lang="en-US" altLang="zh-TW" sz="3200" b="1" dirty="0" smtClean="0">
                <a:ea typeface="標楷體" pitchFamily="65" charset="-120"/>
              </a:rPr>
              <a:t>T.P.N.D.(theft, pilferage and non-delivery)”</a:t>
            </a:r>
            <a:r>
              <a:rPr lang="zh-TW" altLang="en-US" sz="3200" b="1" dirty="0" smtClean="0">
                <a:latin typeface="標楷體" pitchFamily="65" charset="-120"/>
                <a:ea typeface="標楷體" pitchFamily="65" charset="-120"/>
              </a:rPr>
              <a:t>竊盜、短交或未送達險</a:t>
            </a:r>
            <a:r>
              <a:rPr lang="zh-TW" altLang="en-US" sz="3200" b="1" dirty="0" smtClean="0">
                <a:ea typeface="標楷體" pitchFamily="65" charset="-120"/>
              </a:rPr>
              <a:t>”</a:t>
            </a:r>
            <a:r>
              <a:rPr lang="zh-TW" altLang="en-US" sz="3200" b="1" dirty="0" smtClean="0"/>
              <a:t> </a:t>
            </a:r>
          </a:p>
          <a:p>
            <a:pPr eaLnBrk="1" hangingPunct="1"/>
            <a:r>
              <a:rPr lang="en-US" altLang="zh-TW" sz="3200" b="1" dirty="0" smtClean="0">
                <a:ea typeface="標楷體" pitchFamily="65" charset="-120"/>
              </a:rPr>
              <a:t>J.W.O.B.(jettison/washing overboard)”</a:t>
            </a:r>
            <a:r>
              <a:rPr lang="zh-TW" altLang="en-US" sz="3200" b="1" dirty="0" smtClean="0">
                <a:latin typeface="標楷體" pitchFamily="65" charset="-120"/>
                <a:ea typeface="標楷體" pitchFamily="65" charset="-120"/>
              </a:rPr>
              <a:t>投棄波浪掃落</a:t>
            </a:r>
            <a:r>
              <a:rPr lang="zh-TW" altLang="en-US" sz="3200" b="1" dirty="0" smtClean="0">
                <a:ea typeface="標楷體" pitchFamily="65" charset="-120"/>
              </a:rPr>
              <a:t>”</a:t>
            </a:r>
            <a:r>
              <a:rPr lang="zh-TW" altLang="en-US" sz="3200" dirty="0" smtClean="0"/>
              <a:t> </a:t>
            </a:r>
          </a:p>
        </p:txBody>
      </p:sp>
      <p:sp>
        <p:nvSpPr>
          <p:cNvPr id="48845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47EDD322-2AB8-421A-B12C-CF48D8DFC5B2}" type="slidenum">
              <a:rPr kumimoji="0" lang="zh-TW" altLang="en-US" sz="1400" smtClean="0"/>
              <a:pPr eaLnBrk="1" hangingPunct="1"/>
              <a:t>517</a:t>
            </a:fld>
            <a:endParaRPr kumimoji="0" lang="en-US" altLang="zh-TW" sz="1400" smtClean="0"/>
          </a:p>
        </p:txBody>
      </p:sp>
    </p:spTree>
    <p:extLst>
      <p:ext uri="{BB962C8B-B14F-4D97-AF65-F5344CB8AC3E}">
        <p14:creationId xmlns:p14="http://schemas.microsoft.com/office/powerpoint/2010/main" xmlns="" val="2151808308"/>
      </p:ext>
    </p:extLst>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4213" y="1"/>
            <a:ext cx="7772400" cy="836712"/>
          </a:xfrm>
        </p:spPr>
        <p:txBody>
          <a:bodyPr/>
          <a:lstStyle/>
          <a:p>
            <a:pPr algn="ctr">
              <a:defRPr/>
            </a:pPr>
            <a:r>
              <a:rPr lang="zh-TW" altLang="en-US" sz="4000" b="1" dirty="0" smtClean="0">
                <a:solidFill>
                  <a:srgbClr val="003300"/>
                </a:solidFill>
                <a:latin typeface="+mn-lt"/>
                <a:ea typeface="標楷體" pitchFamily="65" charset="-120"/>
              </a:rPr>
              <a:t>基本條款與附加條款之加保</a:t>
            </a:r>
            <a:endParaRPr lang="zh-TW" altLang="en-US" sz="4000" b="1" dirty="0">
              <a:solidFill>
                <a:srgbClr val="003300"/>
              </a:solidFill>
              <a:latin typeface="+mn-lt"/>
              <a:ea typeface="標楷體" pitchFamily="65" charset="-120"/>
            </a:endParaRPr>
          </a:p>
        </p:txBody>
      </p:sp>
      <p:graphicFrame>
        <p:nvGraphicFramePr>
          <p:cNvPr id="6" name="表格版面配置區 5"/>
          <p:cNvGraphicFramePr>
            <a:graphicFrameLocks noGrp="1"/>
          </p:cNvGraphicFramePr>
          <p:nvPr>
            <p:ph type="tbl" idx="1"/>
            <p:extLst>
              <p:ext uri="{D42A27DB-BD31-4B8C-83A1-F6EECF244321}">
                <p14:modId xmlns:p14="http://schemas.microsoft.com/office/powerpoint/2010/main" xmlns="" val="661408404"/>
              </p:ext>
            </p:extLst>
          </p:nvPr>
        </p:nvGraphicFramePr>
        <p:xfrm>
          <a:off x="0" y="908050"/>
          <a:ext cx="9143999" cy="5515467"/>
        </p:xfrm>
        <a:graphic>
          <a:graphicData uri="http://schemas.openxmlformats.org/drawingml/2006/table">
            <a:tbl>
              <a:tblPr firstRow="1" bandRow="1">
                <a:tableStyleId>{5C22544A-7EE6-4342-B048-85BDC9FD1C3A}</a:tableStyleId>
              </a:tblPr>
              <a:tblGrid>
                <a:gridCol w="5220072"/>
                <a:gridCol w="1296143"/>
                <a:gridCol w="1296143"/>
                <a:gridCol w="1331641"/>
              </a:tblGrid>
              <a:tr h="615517">
                <a:tc>
                  <a:txBody>
                    <a:bodyPr/>
                    <a:lstStyle/>
                    <a:p>
                      <a:r>
                        <a:rPr lang="zh-TW" altLang="en-US" sz="2800" dirty="0" smtClean="0">
                          <a:solidFill>
                            <a:schemeClr val="bg2"/>
                          </a:solidFill>
                          <a:latin typeface="+mn-lt"/>
                          <a:ea typeface="標楷體" pitchFamily="65" charset="-120"/>
                        </a:rPr>
                        <a:t>加保項目</a:t>
                      </a:r>
                      <a:endParaRPr lang="zh-TW" altLang="en-US" sz="2800" dirty="0">
                        <a:solidFill>
                          <a:schemeClr val="bg2"/>
                        </a:solidFill>
                        <a:latin typeface="+mn-lt"/>
                        <a:ea typeface="標楷體" pitchFamily="65" charset="-120"/>
                      </a:endParaRPr>
                    </a:p>
                  </a:txBody>
                  <a:tcPr marT="45722" marB="45722"/>
                </a:tc>
                <a:tc>
                  <a:txBody>
                    <a:bodyPr/>
                    <a:lstStyle/>
                    <a:p>
                      <a:r>
                        <a:rPr lang="en-US" altLang="zh-TW" sz="2800" b="1" dirty="0" smtClean="0">
                          <a:solidFill>
                            <a:schemeClr val="tx1"/>
                          </a:solidFill>
                          <a:latin typeface="+mn-lt"/>
                          <a:ea typeface="標楷體" pitchFamily="65" charset="-120"/>
                        </a:rPr>
                        <a:t>ICC(A)</a:t>
                      </a:r>
                      <a:endParaRPr lang="zh-TW" altLang="en-US" sz="2800" b="1" dirty="0">
                        <a:solidFill>
                          <a:schemeClr val="tx1"/>
                        </a:solidFill>
                        <a:latin typeface="+mn-lt"/>
                        <a:ea typeface="標楷體" pitchFamily="65" charset="-120"/>
                      </a:endParaRPr>
                    </a:p>
                  </a:txBody>
                  <a:tcPr marT="45722" marB="45722">
                    <a:solidFill>
                      <a:srgbClr val="92D050"/>
                    </a:solidFill>
                  </a:tcPr>
                </a:tc>
                <a:tc>
                  <a:txBody>
                    <a:bodyPr/>
                    <a:lstStyle/>
                    <a:p>
                      <a:r>
                        <a:rPr lang="en-US" altLang="zh-TW" sz="2800" b="1" dirty="0" smtClean="0">
                          <a:solidFill>
                            <a:schemeClr val="tx1"/>
                          </a:solidFill>
                          <a:latin typeface="+mn-lt"/>
                          <a:ea typeface="標楷體" pitchFamily="65" charset="-120"/>
                        </a:rPr>
                        <a:t>ICC(B)</a:t>
                      </a:r>
                      <a:endParaRPr lang="zh-TW" altLang="en-US" sz="2800" b="1" dirty="0">
                        <a:solidFill>
                          <a:schemeClr val="tx1"/>
                        </a:solidFill>
                        <a:latin typeface="+mn-lt"/>
                        <a:ea typeface="標楷體" pitchFamily="65" charset="-120"/>
                      </a:endParaRPr>
                    </a:p>
                  </a:txBody>
                  <a:tcPr marT="45722" marB="45722">
                    <a:solidFill>
                      <a:srgbClr val="92D050"/>
                    </a:solidFill>
                  </a:tcPr>
                </a:tc>
                <a:tc>
                  <a:txBody>
                    <a:bodyPr/>
                    <a:lstStyle/>
                    <a:p>
                      <a:r>
                        <a:rPr lang="en-US" altLang="zh-TW" sz="2800" b="1" dirty="0" smtClean="0">
                          <a:solidFill>
                            <a:schemeClr val="tx1"/>
                          </a:solidFill>
                          <a:latin typeface="+mn-lt"/>
                          <a:ea typeface="標楷體" pitchFamily="65" charset="-120"/>
                        </a:rPr>
                        <a:t>ICC(C)</a:t>
                      </a:r>
                      <a:endParaRPr lang="zh-TW" altLang="en-US" sz="2800" b="1" dirty="0">
                        <a:solidFill>
                          <a:schemeClr val="tx1"/>
                        </a:solidFill>
                        <a:latin typeface="+mn-lt"/>
                        <a:ea typeface="標楷體" pitchFamily="65" charset="-120"/>
                      </a:endParaRPr>
                    </a:p>
                  </a:txBody>
                  <a:tcPr marT="45722" marB="45722">
                    <a:solidFill>
                      <a:srgbClr val="92D050"/>
                    </a:solidFill>
                  </a:tcPr>
                </a:tc>
              </a:tr>
              <a:tr h="968714">
                <a:tc>
                  <a:txBody>
                    <a:bodyPr/>
                    <a:lstStyle/>
                    <a:p>
                      <a:r>
                        <a:rPr lang="en-US" altLang="zh-TW" sz="2800" b="1" kern="1200" dirty="0" smtClean="0">
                          <a:solidFill>
                            <a:schemeClr val="dk1"/>
                          </a:solidFill>
                          <a:latin typeface="+mn-lt"/>
                          <a:ea typeface="標楷體" pitchFamily="65" charset="-120"/>
                          <a:cs typeface="+mn-cs"/>
                        </a:rPr>
                        <a:t>Institute War Clauses(Cargo)</a:t>
                      </a:r>
                      <a:r>
                        <a:rPr lang="zh-TW" altLang="zh-TW" sz="2800" b="1" kern="1200" dirty="0" smtClean="0">
                          <a:solidFill>
                            <a:schemeClr val="dk1"/>
                          </a:solidFill>
                          <a:latin typeface="+mn-lt"/>
                          <a:ea typeface="標楷體" pitchFamily="65" charset="-120"/>
                          <a:cs typeface="+mn-cs"/>
                        </a:rPr>
                        <a:t>協會戰爭險條款</a:t>
                      </a:r>
                      <a:endParaRPr lang="zh-TW" altLang="en-US" sz="2800" b="1" dirty="0">
                        <a:solidFill>
                          <a:schemeClr val="bg2"/>
                        </a:solidFill>
                        <a:latin typeface="+mn-lt"/>
                        <a:ea typeface="標楷體" pitchFamily="65" charset="-120"/>
                      </a:endParaRPr>
                    </a:p>
                  </a:txBody>
                  <a:tcPr marT="45722" marB="45722"/>
                </a:tc>
                <a:tc>
                  <a:txBody>
                    <a:bodyPr/>
                    <a:lstStyle/>
                    <a:p>
                      <a:r>
                        <a:rPr lang="zh-TW" altLang="en-US" sz="2800" b="1" dirty="0" smtClean="0">
                          <a:solidFill>
                            <a:schemeClr val="tx1"/>
                          </a:solidFill>
                          <a:latin typeface="+mn-lt"/>
                          <a:ea typeface="標楷體" pitchFamily="65" charset="-120"/>
                        </a:rPr>
                        <a:t>    </a:t>
                      </a:r>
                      <a:r>
                        <a:rPr lang="en-US" altLang="zh-TW" sz="2800" b="1" dirty="0" smtClean="0">
                          <a:solidFill>
                            <a:schemeClr val="tx1"/>
                          </a:solidFill>
                          <a:latin typeface="+mn-lt"/>
                          <a:ea typeface="標楷體" pitchFamily="65" charset="-120"/>
                        </a:rPr>
                        <a:t>V</a:t>
                      </a:r>
                      <a:endParaRPr lang="zh-TW" altLang="en-US" sz="2800" b="1" dirty="0">
                        <a:solidFill>
                          <a:schemeClr val="tx1"/>
                        </a:solidFill>
                        <a:latin typeface="+mn-lt"/>
                        <a:ea typeface="標楷體" pitchFamily="65" charset="-120"/>
                      </a:endParaRPr>
                    </a:p>
                  </a:txBody>
                  <a:tcPr marT="45722" marB="45722"/>
                </a:tc>
                <a:tc>
                  <a:txBody>
                    <a:bodyPr/>
                    <a:lstStyle/>
                    <a:p>
                      <a:r>
                        <a:rPr lang="zh-TW" altLang="en-US" sz="2800" b="1" dirty="0" smtClean="0">
                          <a:solidFill>
                            <a:schemeClr val="tx1"/>
                          </a:solidFill>
                          <a:latin typeface="+mn-lt"/>
                          <a:ea typeface="標楷體" pitchFamily="65" charset="-120"/>
                        </a:rPr>
                        <a:t>    </a:t>
                      </a:r>
                      <a:r>
                        <a:rPr lang="en-US" altLang="zh-TW" sz="2800" b="1" dirty="0" smtClean="0">
                          <a:solidFill>
                            <a:schemeClr val="tx1"/>
                          </a:solidFill>
                          <a:latin typeface="+mn-lt"/>
                          <a:ea typeface="標楷體" pitchFamily="65" charset="-120"/>
                        </a:rPr>
                        <a:t>V</a:t>
                      </a:r>
                      <a:endParaRPr lang="zh-TW" altLang="en-US" sz="2800" b="1" dirty="0">
                        <a:solidFill>
                          <a:schemeClr val="tx1"/>
                        </a:solidFill>
                        <a:latin typeface="+mn-lt"/>
                        <a:ea typeface="標楷體" pitchFamily="65" charset="-120"/>
                      </a:endParaRPr>
                    </a:p>
                  </a:txBody>
                  <a:tcPr marT="45722" marB="45722"/>
                </a:tc>
                <a:tc>
                  <a:txBody>
                    <a:bodyPr/>
                    <a:lstStyle/>
                    <a:p>
                      <a:r>
                        <a:rPr lang="zh-TW" altLang="en-US" sz="2800" b="1" dirty="0" smtClean="0">
                          <a:solidFill>
                            <a:schemeClr val="tx1"/>
                          </a:solidFill>
                          <a:latin typeface="+mn-lt"/>
                          <a:ea typeface="標楷體" pitchFamily="65" charset="-120"/>
                        </a:rPr>
                        <a:t>    </a:t>
                      </a:r>
                      <a:r>
                        <a:rPr lang="en-US" altLang="zh-TW" sz="2800" b="1" dirty="0" smtClean="0">
                          <a:solidFill>
                            <a:schemeClr val="tx1"/>
                          </a:solidFill>
                          <a:latin typeface="+mn-lt"/>
                          <a:ea typeface="標楷體" pitchFamily="65" charset="-120"/>
                        </a:rPr>
                        <a:t>V</a:t>
                      </a:r>
                      <a:endParaRPr lang="zh-TW" altLang="en-US" sz="2800" b="1" dirty="0">
                        <a:solidFill>
                          <a:schemeClr val="tx1"/>
                        </a:solidFill>
                        <a:latin typeface="+mn-lt"/>
                        <a:ea typeface="標楷體" pitchFamily="65" charset="-120"/>
                      </a:endParaRPr>
                    </a:p>
                  </a:txBody>
                  <a:tcPr marT="45722" marB="45722"/>
                </a:tc>
              </a:tr>
              <a:tr h="967887">
                <a:tc>
                  <a:txBody>
                    <a:bodyPr/>
                    <a:lstStyle/>
                    <a:p>
                      <a:r>
                        <a:rPr lang="en-US" altLang="zh-TW" sz="2800" b="1" kern="1200" dirty="0" smtClean="0">
                          <a:solidFill>
                            <a:schemeClr val="dk1"/>
                          </a:solidFill>
                          <a:latin typeface="+mn-lt"/>
                          <a:ea typeface="標楷體" pitchFamily="65" charset="-120"/>
                          <a:cs typeface="+mn-cs"/>
                        </a:rPr>
                        <a:t>Institute Strikes Clauses(Cargo)”</a:t>
                      </a:r>
                      <a:r>
                        <a:rPr lang="zh-TW" altLang="zh-TW" sz="2800" b="1" kern="1200" dirty="0" smtClean="0">
                          <a:solidFill>
                            <a:schemeClr val="dk1"/>
                          </a:solidFill>
                          <a:latin typeface="+mn-lt"/>
                          <a:ea typeface="標楷體" pitchFamily="65" charset="-120"/>
                          <a:cs typeface="+mn-cs"/>
                        </a:rPr>
                        <a:t>協會罷工險條款</a:t>
                      </a:r>
                      <a:endParaRPr lang="zh-TW" altLang="en-US" sz="2800" b="1" dirty="0">
                        <a:solidFill>
                          <a:schemeClr val="bg2"/>
                        </a:solidFill>
                        <a:latin typeface="+mn-lt"/>
                        <a:ea typeface="標楷體" pitchFamily="65" charset="-120"/>
                      </a:endParaRPr>
                    </a:p>
                  </a:txBody>
                  <a:tcPr marT="45722" marB="45722"/>
                </a:tc>
                <a:tc>
                  <a:txBody>
                    <a:bodyPr/>
                    <a:lstStyle/>
                    <a:p>
                      <a:r>
                        <a:rPr lang="zh-TW" altLang="en-US" sz="2800" b="1" dirty="0" smtClean="0">
                          <a:solidFill>
                            <a:schemeClr val="tx1"/>
                          </a:solidFill>
                          <a:latin typeface="+mn-lt"/>
                          <a:ea typeface="標楷體" pitchFamily="65" charset="-120"/>
                        </a:rPr>
                        <a:t>    </a:t>
                      </a:r>
                      <a:r>
                        <a:rPr lang="en-US" altLang="zh-TW" sz="2800" b="1" dirty="0" smtClean="0">
                          <a:solidFill>
                            <a:schemeClr val="tx1"/>
                          </a:solidFill>
                          <a:latin typeface="+mn-lt"/>
                          <a:ea typeface="標楷體" pitchFamily="65" charset="-120"/>
                        </a:rPr>
                        <a:t>V</a:t>
                      </a:r>
                      <a:endParaRPr lang="zh-TW" altLang="en-US" sz="2800" b="1" dirty="0">
                        <a:solidFill>
                          <a:schemeClr val="tx1"/>
                        </a:solidFill>
                        <a:latin typeface="+mn-lt"/>
                        <a:ea typeface="標楷體" pitchFamily="65" charset="-120"/>
                      </a:endParaRPr>
                    </a:p>
                  </a:txBody>
                  <a:tcPr marT="45722" marB="45722"/>
                </a:tc>
                <a:tc>
                  <a:txBody>
                    <a:bodyPr/>
                    <a:lstStyle/>
                    <a:p>
                      <a:r>
                        <a:rPr lang="zh-TW" altLang="en-US" sz="2800" b="1" dirty="0" smtClean="0">
                          <a:solidFill>
                            <a:schemeClr val="tx1"/>
                          </a:solidFill>
                          <a:latin typeface="+mn-lt"/>
                          <a:ea typeface="標楷體" pitchFamily="65" charset="-120"/>
                        </a:rPr>
                        <a:t>    </a:t>
                      </a:r>
                      <a:r>
                        <a:rPr lang="en-US" altLang="zh-TW" sz="2800" b="1" dirty="0" smtClean="0">
                          <a:solidFill>
                            <a:schemeClr val="tx1"/>
                          </a:solidFill>
                          <a:latin typeface="+mn-lt"/>
                          <a:ea typeface="標楷體" pitchFamily="65" charset="-120"/>
                        </a:rPr>
                        <a:t>V</a:t>
                      </a:r>
                      <a:endParaRPr lang="zh-TW" altLang="en-US" sz="2800" b="1" dirty="0">
                        <a:solidFill>
                          <a:schemeClr val="tx1"/>
                        </a:solidFill>
                        <a:latin typeface="+mn-lt"/>
                        <a:ea typeface="標楷體" pitchFamily="65" charset="-120"/>
                      </a:endParaRPr>
                    </a:p>
                  </a:txBody>
                  <a:tcPr marT="45722" marB="45722"/>
                </a:tc>
                <a:tc>
                  <a:txBody>
                    <a:bodyPr/>
                    <a:lstStyle/>
                    <a:p>
                      <a:r>
                        <a:rPr lang="zh-TW" altLang="en-US" sz="2800" b="1" dirty="0" smtClean="0">
                          <a:solidFill>
                            <a:schemeClr val="tx1"/>
                          </a:solidFill>
                          <a:latin typeface="+mn-lt"/>
                          <a:ea typeface="標楷體" pitchFamily="65" charset="-120"/>
                        </a:rPr>
                        <a:t>    </a:t>
                      </a:r>
                      <a:r>
                        <a:rPr lang="en-US" altLang="zh-TW" sz="2800" b="1" dirty="0" smtClean="0">
                          <a:solidFill>
                            <a:schemeClr val="tx1"/>
                          </a:solidFill>
                          <a:latin typeface="+mn-lt"/>
                          <a:ea typeface="標楷體" pitchFamily="65" charset="-120"/>
                        </a:rPr>
                        <a:t>V</a:t>
                      </a:r>
                      <a:endParaRPr lang="zh-TW" altLang="en-US" sz="2800" b="1" dirty="0">
                        <a:solidFill>
                          <a:schemeClr val="tx1"/>
                        </a:solidFill>
                        <a:latin typeface="+mn-lt"/>
                        <a:ea typeface="標楷體" pitchFamily="65" charset="-120"/>
                      </a:endParaRPr>
                    </a:p>
                  </a:txBody>
                  <a:tcPr marT="45722" marB="45722"/>
                </a:tc>
              </a:tr>
              <a:tr h="518178">
                <a:tc>
                  <a:txBody>
                    <a:bodyPr/>
                    <a:lstStyle/>
                    <a:p>
                      <a:r>
                        <a:rPr lang="en-US" altLang="zh-TW" sz="2800" b="1" kern="1200" dirty="0" smtClean="0">
                          <a:solidFill>
                            <a:schemeClr val="dk1"/>
                          </a:solidFill>
                          <a:latin typeface="+mn-lt"/>
                          <a:ea typeface="標楷體" pitchFamily="65" charset="-120"/>
                          <a:cs typeface="+mn-cs"/>
                        </a:rPr>
                        <a:t>T.P.N.D.</a:t>
                      </a:r>
                      <a:r>
                        <a:rPr lang="zh-TW" altLang="zh-TW" sz="2800" b="1" kern="1200" dirty="0" smtClean="0">
                          <a:solidFill>
                            <a:schemeClr val="dk1"/>
                          </a:solidFill>
                          <a:latin typeface="+mn-lt"/>
                          <a:ea typeface="標楷體" pitchFamily="65" charset="-120"/>
                          <a:cs typeface="+mn-cs"/>
                        </a:rPr>
                        <a:t>竊盜、短交或未送達險</a:t>
                      </a:r>
                      <a:endParaRPr lang="zh-TW" altLang="en-US" sz="2800" b="1" dirty="0">
                        <a:solidFill>
                          <a:schemeClr val="bg2"/>
                        </a:solidFill>
                        <a:latin typeface="+mn-lt"/>
                        <a:ea typeface="標楷體" pitchFamily="65" charset="-120"/>
                      </a:endParaRPr>
                    </a:p>
                  </a:txBody>
                  <a:tcPr marT="45722" marB="45722"/>
                </a:tc>
                <a:tc>
                  <a:txBody>
                    <a:bodyPr/>
                    <a:lstStyle/>
                    <a:p>
                      <a:r>
                        <a:rPr lang="en-US" altLang="zh-TW" sz="2800" b="1" dirty="0" smtClean="0">
                          <a:solidFill>
                            <a:schemeClr val="tx1"/>
                          </a:solidFill>
                          <a:latin typeface="+mn-lt"/>
                          <a:ea typeface="標楷體" pitchFamily="65" charset="-120"/>
                        </a:rPr>
                        <a:t>    X</a:t>
                      </a:r>
                      <a:endParaRPr lang="zh-TW" altLang="en-US" sz="2800" b="1" dirty="0">
                        <a:solidFill>
                          <a:schemeClr val="tx1"/>
                        </a:solidFill>
                        <a:latin typeface="+mn-lt"/>
                        <a:ea typeface="標楷體" pitchFamily="65" charset="-120"/>
                      </a:endParaRPr>
                    </a:p>
                  </a:txBody>
                  <a:tcPr marT="45722" marB="45722"/>
                </a:tc>
                <a:tc>
                  <a:txBody>
                    <a:bodyPr/>
                    <a:lstStyle/>
                    <a:p>
                      <a:r>
                        <a:rPr lang="zh-TW" altLang="en-US" sz="2800" b="1" dirty="0" smtClean="0">
                          <a:solidFill>
                            <a:schemeClr val="tx1"/>
                          </a:solidFill>
                          <a:latin typeface="+mn-lt"/>
                          <a:ea typeface="標楷體" pitchFamily="65" charset="-120"/>
                        </a:rPr>
                        <a:t>    </a:t>
                      </a:r>
                      <a:r>
                        <a:rPr lang="en-US" altLang="zh-TW" sz="2800" b="1" dirty="0" smtClean="0">
                          <a:solidFill>
                            <a:schemeClr val="tx1"/>
                          </a:solidFill>
                          <a:latin typeface="+mn-lt"/>
                          <a:ea typeface="標楷體" pitchFamily="65" charset="-120"/>
                        </a:rPr>
                        <a:t>V</a:t>
                      </a:r>
                      <a:endParaRPr lang="zh-TW" altLang="en-US" sz="2800" b="1" dirty="0">
                        <a:solidFill>
                          <a:schemeClr val="tx1"/>
                        </a:solidFill>
                        <a:latin typeface="+mn-lt"/>
                        <a:ea typeface="標楷體" pitchFamily="65" charset="-120"/>
                      </a:endParaRPr>
                    </a:p>
                  </a:txBody>
                  <a:tcPr marT="45722" marB="45722"/>
                </a:tc>
                <a:tc>
                  <a:txBody>
                    <a:bodyPr/>
                    <a:lstStyle/>
                    <a:p>
                      <a:r>
                        <a:rPr lang="zh-TW" altLang="en-US" sz="2800" b="1" dirty="0" smtClean="0">
                          <a:solidFill>
                            <a:schemeClr val="tx1"/>
                          </a:solidFill>
                          <a:latin typeface="+mn-lt"/>
                          <a:ea typeface="標楷體" pitchFamily="65" charset="-120"/>
                        </a:rPr>
                        <a:t>    </a:t>
                      </a:r>
                      <a:r>
                        <a:rPr lang="en-US" altLang="zh-TW" sz="2800" b="1" dirty="0" smtClean="0">
                          <a:solidFill>
                            <a:schemeClr val="tx1"/>
                          </a:solidFill>
                          <a:latin typeface="+mn-lt"/>
                          <a:ea typeface="標楷體" pitchFamily="65" charset="-120"/>
                        </a:rPr>
                        <a:t>V</a:t>
                      </a:r>
                      <a:endParaRPr lang="zh-TW" altLang="en-US" sz="2800" b="1" dirty="0">
                        <a:solidFill>
                          <a:schemeClr val="tx1"/>
                        </a:solidFill>
                        <a:latin typeface="+mn-lt"/>
                        <a:ea typeface="標楷體" pitchFamily="65" charset="-120"/>
                      </a:endParaRPr>
                    </a:p>
                  </a:txBody>
                  <a:tcPr marT="45722" marB="45722"/>
                </a:tc>
              </a:tr>
              <a:tr h="571236">
                <a:tc>
                  <a:txBody>
                    <a:bodyPr/>
                    <a:lstStyle/>
                    <a:p>
                      <a:r>
                        <a:rPr lang="en-US" altLang="zh-TW" sz="2800" b="1" kern="1200" dirty="0" smtClean="0">
                          <a:solidFill>
                            <a:schemeClr val="dk1"/>
                          </a:solidFill>
                          <a:latin typeface="+mn-lt"/>
                          <a:ea typeface="標楷體" pitchFamily="65" charset="-120"/>
                          <a:cs typeface="+mn-cs"/>
                        </a:rPr>
                        <a:t>J.W.O.B”</a:t>
                      </a:r>
                      <a:r>
                        <a:rPr lang="zh-TW" altLang="zh-TW" sz="2800" b="1" kern="1200" dirty="0" smtClean="0">
                          <a:solidFill>
                            <a:schemeClr val="dk1"/>
                          </a:solidFill>
                          <a:latin typeface="+mn-lt"/>
                          <a:ea typeface="標楷體" pitchFamily="65" charset="-120"/>
                          <a:cs typeface="+mn-cs"/>
                        </a:rPr>
                        <a:t>投棄波浪掃落</a:t>
                      </a:r>
                      <a:endParaRPr lang="zh-TW" altLang="en-US" sz="2800" b="1" dirty="0">
                        <a:solidFill>
                          <a:schemeClr val="bg2"/>
                        </a:solidFill>
                        <a:latin typeface="+mn-lt"/>
                        <a:ea typeface="標楷體" pitchFamily="65" charset="-120"/>
                      </a:endParaRPr>
                    </a:p>
                  </a:txBody>
                  <a:tcPr marT="45722" marB="45722"/>
                </a:tc>
                <a:tc>
                  <a:txBody>
                    <a:bodyPr/>
                    <a:lstStyle/>
                    <a:p>
                      <a:r>
                        <a:rPr lang="en-US" altLang="zh-TW" sz="2800" b="1" dirty="0" smtClean="0">
                          <a:solidFill>
                            <a:schemeClr val="tx1"/>
                          </a:solidFill>
                          <a:latin typeface="+mn-lt"/>
                          <a:ea typeface="標楷體" pitchFamily="65" charset="-120"/>
                        </a:rPr>
                        <a:t>    X</a:t>
                      </a:r>
                      <a:endParaRPr lang="zh-TW" altLang="en-US" sz="2800" b="1" dirty="0">
                        <a:solidFill>
                          <a:schemeClr val="tx1"/>
                        </a:solidFill>
                        <a:latin typeface="+mn-lt"/>
                        <a:ea typeface="標楷體" pitchFamily="65" charset="-120"/>
                      </a:endParaRP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chemeClr val="tx1"/>
                          </a:solidFill>
                          <a:latin typeface="+mn-lt"/>
                          <a:ea typeface="+mn-ea"/>
                          <a:cs typeface="+mn-cs"/>
                        </a:rPr>
                        <a:t>      </a:t>
                      </a:r>
                      <a:r>
                        <a:rPr lang="en-US" altLang="zh-TW" sz="2800" b="1" dirty="0" smtClean="0">
                          <a:solidFill>
                            <a:schemeClr val="tx1"/>
                          </a:solidFill>
                          <a:latin typeface="+mn-lt"/>
                          <a:ea typeface="標楷體" pitchFamily="65" charset="-120"/>
                        </a:rPr>
                        <a:t>X</a:t>
                      </a:r>
                      <a:endParaRPr lang="zh-TW" altLang="en-US" sz="2800" b="1" dirty="0" smtClean="0">
                        <a:solidFill>
                          <a:schemeClr val="tx1"/>
                        </a:solidFill>
                        <a:latin typeface="+mn-lt"/>
                        <a:ea typeface="標楷體" pitchFamily="65" charset="-120"/>
                      </a:endParaRP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tx1"/>
                          </a:solidFill>
                          <a:latin typeface="+mn-lt"/>
                          <a:ea typeface="標楷體" pitchFamily="65" charset="-120"/>
                        </a:rPr>
                        <a:t>    V</a:t>
                      </a:r>
                      <a:endParaRPr lang="zh-TW" altLang="en-US" sz="2800" b="1" dirty="0" smtClean="0">
                        <a:solidFill>
                          <a:schemeClr val="tx1"/>
                        </a:solidFill>
                        <a:latin typeface="+mn-lt"/>
                        <a:ea typeface="標楷體" pitchFamily="65" charset="-120"/>
                      </a:endParaRPr>
                    </a:p>
                  </a:txBody>
                  <a:tcPr marT="45722" marB="45722"/>
                </a:tc>
              </a:tr>
              <a:tr h="952040">
                <a:tc>
                  <a:txBody>
                    <a:bodyPr/>
                    <a:lstStyle/>
                    <a:p>
                      <a:r>
                        <a:rPr lang="zh-TW" altLang="zh-TW" sz="2800" b="1" kern="1200" dirty="0" smtClean="0">
                          <a:solidFill>
                            <a:schemeClr val="dk1"/>
                          </a:solidFill>
                          <a:latin typeface="+mn-lt"/>
                          <a:ea typeface="標楷體" pitchFamily="65" charset="-120"/>
                          <a:cs typeface="+mn-cs"/>
                        </a:rPr>
                        <a:t>雨水及淡水損害險</a:t>
                      </a:r>
                      <a:r>
                        <a:rPr lang="en-US" altLang="zh-TW" sz="2800" b="1" kern="1200" dirty="0" smtClean="0">
                          <a:solidFill>
                            <a:schemeClr val="dk1"/>
                          </a:solidFill>
                          <a:latin typeface="+mn-lt"/>
                          <a:ea typeface="標楷體" pitchFamily="65" charset="-120"/>
                          <a:cs typeface="+mn-cs"/>
                        </a:rPr>
                        <a:t>(Risk of Rain Fresh Water Damage</a:t>
                      </a:r>
                      <a:r>
                        <a:rPr lang="zh-TW" altLang="zh-TW" sz="2800" b="1" kern="1200" dirty="0" smtClean="0">
                          <a:solidFill>
                            <a:schemeClr val="dk1"/>
                          </a:solidFill>
                          <a:latin typeface="+mn-lt"/>
                          <a:ea typeface="標楷體" pitchFamily="65" charset="-120"/>
                          <a:cs typeface="+mn-cs"/>
                        </a:rPr>
                        <a:t>，</a:t>
                      </a:r>
                      <a:r>
                        <a:rPr lang="en-US" altLang="zh-TW" sz="2800" b="1" kern="1200" dirty="0" smtClean="0">
                          <a:solidFill>
                            <a:schemeClr val="dk1"/>
                          </a:solidFill>
                          <a:latin typeface="+mn-lt"/>
                          <a:ea typeface="標楷體" pitchFamily="65" charset="-120"/>
                          <a:cs typeface="+mn-cs"/>
                        </a:rPr>
                        <a:t>RFWD</a:t>
                      </a:r>
                    </a:p>
                  </a:txBody>
                  <a:tcPr marT="45722" marB="45722">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tx1"/>
                          </a:solidFill>
                          <a:latin typeface="+mn-lt"/>
                          <a:ea typeface="標楷體" pitchFamily="65" charset="-120"/>
                        </a:rPr>
                        <a:t>    X</a:t>
                      </a:r>
                      <a:endParaRPr lang="zh-TW" altLang="en-US" sz="2800" b="1" dirty="0" smtClean="0">
                        <a:solidFill>
                          <a:schemeClr val="tx1"/>
                        </a:solidFill>
                        <a:latin typeface="+mn-lt"/>
                        <a:ea typeface="標楷體" pitchFamily="65" charset="-120"/>
                      </a:endParaRPr>
                    </a:p>
                  </a:txBody>
                  <a:tcPr marT="45722" marB="45722">
                    <a:lnB w="12700" cap="flat" cmpd="sng" algn="ctr">
                      <a:solidFill>
                        <a:schemeClr val="tx1"/>
                      </a:solidFill>
                      <a:prstDash val="solid"/>
                      <a:round/>
                      <a:headEnd type="none" w="med" len="med"/>
                      <a:tailEnd type="none" w="med" len="med"/>
                    </a:lnB>
                  </a:tcPr>
                </a:tc>
                <a:tc>
                  <a:txBody>
                    <a:bodyPr/>
                    <a:lstStyle/>
                    <a:p>
                      <a:r>
                        <a:rPr lang="zh-TW" altLang="en-US" sz="2800" b="1" dirty="0" smtClean="0">
                          <a:solidFill>
                            <a:schemeClr val="tx1"/>
                          </a:solidFill>
                          <a:latin typeface="+mn-lt"/>
                          <a:ea typeface="標楷體" pitchFamily="65" charset="-120"/>
                        </a:rPr>
                        <a:t>    </a:t>
                      </a:r>
                      <a:r>
                        <a:rPr lang="en-US" altLang="zh-TW" sz="2800" b="1" dirty="0" smtClean="0">
                          <a:solidFill>
                            <a:schemeClr val="tx1"/>
                          </a:solidFill>
                          <a:latin typeface="+mn-lt"/>
                          <a:ea typeface="標楷體" pitchFamily="65" charset="-120"/>
                        </a:rPr>
                        <a:t>V</a:t>
                      </a:r>
                      <a:endParaRPr lang="zh-TW" altLang="en-US" sz="2800" b="1" dirty="0">
                        <a:solidFill>
                          <a:schemeClr val="tx1"/>
                        </a:solidFill>
                        <a:latin typeface="+mn-lt"/>
                        <a:ea typeface="標楷體" pitchFamily="65" charset="-120"/>
                      </a:endParaRPr>
                    </a:p>
                  </a:txBody>
                  <a:tcPr marT="45722" marB="45722">
                    <a:lnB w="12700" cap="flat" cmpd="sng" algn="ctr">
                      <a:solidFill>
                        <a:schemeClr val="tx1"/>
                      </a:solidFill>
                      <a:prstDash val="solid"/>
                      <a:round/>
                      <a:headEnd type="none" w="med" len="med"/>
                      <a:tailEnd type="none" w="med" len="med"/>
                    </a:lnB>
                  </a:tcPr>
                </a:tc>
                <a:tc>
                  <a:txBody>
                    <a:bodyPr/>
                    <a:lstStyle/>
                    <a:p>
                      <a:r>
                        <a:rPr lang="zh-TW" altLang="en-US" sz="2800" b="1" dirty="0" smtClean="0">
                          <a:solidFill>
                            <a:schemeClr val="tx1"/>
                          </a:solidFill>
                          <a:latin typeface="+mn-lt"/>
                          <a:ea typeface="標楷體" pitchFamily="65" charset="-120"/>
                        </a:rPr>
                        <a:t>    </a:t>
                      </a:r>
                      <a:r>
                        <a:rPr lang="en-US" altLang="zh-TW" sz="2800" b="1" dirty="0" smtClean="0">
                          <a:solidFill>
                            <a:schemeClr val="tx1"/>
                          </a:solidFill>
                          <a:latin typeface="+mn-lt"/>
                          <a:ea typeface="標楷體" pitchFamily="65" charset="-120"/>
                        </a:rPr>
                        <a:t>V</a:t>
                      </a:r>
                      <a:endParaRPr lang="zh-TW" altLang="en-US" sz="2800" b="1" dirty="0">
                        <a:solidFill>
                          <a:schemeClr val="tx1"/>
                        </a:solidFill>
                        <a:latin typeface="+mn-lt"/>
                        <a:ea typeface="標楷體" pitchFamily="65" charset="-120"/>
                      </a:endParaRPr>
                    </a:p>
                  </a:txBody>
                  <a:tcPr marT="45722" marB="45722">
                    <a:lnB w="12700" cap="flat" cmpd="sng" algn="ctr">
                      <a:solidFill>
                        <a:schemeClr val="tx1"/>
                      </a:solidFill>
                      <a:prstDash val="solid"/>
                      <a:round/>
                      <a:headEnd type="none" w="med" len="med"/>
                      <a:tailEnd type="none" w="med" len="med"/>
                    </a:lnB>
                  </a:tcPr>
                </a:tc>
              </a:tr>
              <a:tr h="518178">
                <a:tc>
                  <a:txBody>
                    <a:bodyPr/>
                    <a:lstStyle/>
                    <a:p>
                      <a:r>
                        <a:rPr lang="zh-TW" altLang="zh-TW" sz="2800" b="1" kern="1200" dirty="0" smtClean="0">
                          <a:solidFill>
                            <a:schemeClr val="dk1"/>
                          </a:solidFill>
                          <a:latin typeface="+mn-lt"/>
                          <a:ea typeface="標楷體" pitchFamily="65" charset="-120"/>
                          <a:cs typeface="+mn-cs"/>
                        </a:rPr>
                        <a:t>海水或湖水侵入船舶</a:t>
                      </a:r>
                      <a:endParaRPr lang="zh-TW" altLang="en-US" sz="2800" b="1" dirty="0">
                        <a:solidFill>
                          <a:schemeClr val="bg2"/>
                        </a:solidFill>
                        <a:latin typeface="+mn-lt"/>
                        <a:ea typeface="標楷體" pitchFamily="65" charset="-120"/>
                      </a:endParaRPr>
                    </a:p>
                  </a:txBody>
                  <a:tcPr marT="45722" marB="45722">
                    <a:lnT w="12700" cap="flat" cmpd="sng" algn="ctr">
                      <a:solidFill>
                        <a:schemeClr val="tx1"/>
                      </a:solidFill>
                      <a:prstDash val="solid"/>
                      <a:round/>
                      <a:headEnd type="none" w="med" len="med"/>
                      <a:tailEnd type="none" w="med" len="med"/>
                    </a:lnT>
                  </a:tcPr>
                </a:tc>
                <a:tc>
                  <a:txBody>
                    <a:bodyPr/>
                    <a:lstStyle/>
                    <a:p>
                      <a:r>
                        <a:rPr lang="en-US" altLang="zh-TW" sz="2800" b="1" dirty="0" smtClean="0">
                          <a:solidFill>
                            <a:schemeClr val="tx1"/>
                          </a:solidFill>
                          <a:latin typeface="+mn-lt"/>
                          <a:ea typeface="標楷體" pitchFamily="65" charset="-120"/>
                        </a:rPr>
                        <a:t>    X</a:t>
                      </a:r>
                      <a:endParaRPr lang="zh-TW" altLang="en-US" sz="2800" b="1" dirty="0">
                        <a:solidFill>
                          <a:schemeClr val="tx1"/>
                        </a:solidFill>
                        <a:latin typeface="+mn-lt"/>
                        <a:ea typeface="標楷體" pitchFamily="65" charset="-120"/>
                      </a:endParaRPr>
                    </a:p>
                  </a:txBody>
                  <a:tcPr marT="45722" marB="45722">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chemeClr val="tx1"/>
                          </a:solidFill>
                          <a:latin typeface="+mn-lt"/>
                          <a:ea typeface="+mn-ea"/>
                          <a:cs typeface="+mn-cs"/>
                        </a:rPr>
                        <a:t>      </a:t>
                      </a:r>
                      <a:r>
                        <a:rPr lang="en-US" altLang="zh-TW" sz="2800" b="1" dirty="0" smtClean="0">
                          <a:solidFill>
                            <a:schemeClr val="tx1"/>
                          </a:solidFill>
                          <a:latin typeface="+mn-lt"/>
                          <a:ea typeface="標楷體" pitchFamily="65" charset="-120"/>
                        </a:rPr>
                        <a:t>X</a:t>
                      </a:r>
                      <a:endParaRPr lang="zh-TW" altLang="en-US" sz="2800" b="1" dirty="0" smtClean="0">
                        <a:solidFill>
                          <a:schemeClr val="tx1"/>
                        </a:solidFill>
                        <a:latin typeface="+mn-lt"/>
                        <a:ea typeface="標楷體" pitchFamily="65" charset="-120"/>
                      </a:endParaRPr>
                    </a:p>
                  </a:txBody>
                  <a:tcPr marT="45722" marB="45722">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tx1"/>
                          </a:solidFill>
                          <a:latin typeface="+mn-lt"/>
                          <a:ea typeface="標楷體" pitchFamily="65" charset="-120"/>
                        </a:rPr>
                        <a:t>    V</a:t>
                      </a:r>
                      <a:endParaRPr lang="zh-TW" altLang="en-US" sz="2800" b="1" dirty="0" smtClean="0">
                        <a:solidFill>
                          <a:schemeClr val="tx1"/>
                        </a:solidFill>
                        <a:latin typeface="+mn-lt"/>
                        <a:ea typeface="標楷體" pitchFamily="65" charset="-120"/>
                      </a:endParaRPr>
                    </a:p>
                  </a:txBody>
                  <a:tcPr marT="45722" marB="45722">
                    <a:lnT w="12700" cap="flat" cmpd="sng" algn="ctr">
                      <a:solidFill>
                        <a:schemeClr val="tx1"/>
                      </a:solidFill>
                      <a:prstDash val="solid"/>
                      <a:round/>
                      <a:headEnd type="none" w="med" len="med"/>
                      <a:tailEnd type="none" w="med" len="med"/>
                    </a:lnT>
                  </a:tcPr>
                </a:tc>
              </a:tr>
            </a:tbl>
          </a:graphicData>
        </a:graphic>
      </p:graphicFrame>
      <p:sp>
        <p:nvSpPr>
          <p:cNvPr id="489517" name="投影片編號版面配置區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D9A8A6A0-FC44-4B7B-B5A2-369692FFDA9B}" type="slidenum">
              <a:rPr kumimoji="0" lang="zh-TW" altLang="en-US" sz="1400" smtClean="0"/>
              <a:pPr eaLnBrk="1" hangingPunct="1"/>
              <a:t>518</a:t>
            </a:fld>
            <a:endParaRPr kumimoji="0" lang="en-US" altLang="zh-TW" sz="1400" smtClean="0"/>
          </a:p>
        </p:txBody>
      </p:sp>
    </p:spTree>
    <p:extLst>
      <p:ext uri="{BB962C8B-B14F-4D97-AF65-F5344CB8AC3E}">
        <p14:creationId xmlns:p14="http://schemas.microsoft.com/office/powerpoint/2010/main" xmlns="" val="2668556823"/>
      </p:ext>
    </p:extLst>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11188" y="0"/>
            <a:ext cx="7772400" cy="1052513"/>
          </a:xfrm>
        </p:spPr>
        <p:txBody>
          <a:bodyPr>
            <a:normAutofit/>
          </a:bodyPr>
          <a:lstStyle/>
          <a:p>
            <a:pPr algn="ctr">
              <a:defRPr/>
            </a:pPr>
            <a:r>
              <a:rPr lang="zh-TW" altLang="zh-TW" sz="4000" b="1" dirty="0" smtClean="0">
                <a:solidFill>
                  <a:srgbClr val="003300"/>
                </a:solidFill>
                <a:latin typeface="+mn-lt"/>
                <a:ea typeface="標楷體" pitchFamily="65" charset="-120"/>
              </a:rPr>
              <a:t>免賠額或僅賠超額</a:t>
            </a:r>
            <a:endParaRPr lang="zh-TW" altLang="en-US" sz="4000" b="1" dirty="0">
              <a:solidFill>
                <a:srgbClr val="003300"/>
              </a:solidFill>
              <a:latin typeface="+mn-lt"/>
              <a:ea typeface="標楷體" pitchFamily="65" charset="-120"/>
            </a:endParaRPr>
          </a:p>
        </p:txBody>
      </p:sp>
      <p:sp>
        <p:nvSpPr>
          <p:cNvPr id="490499" name="內容版面配置區 4"/>
          <p:cNvSpPr>
            <a:spLocks noGrp="1"/>
          </p:cNvSpPr>
          <p:nvPr>
            <p:ph idx="1"/>
          </p:nvPr>
        </p:nvSpPr>
        <p:spPr>
          <a:xfrm>
            <a:off x="323850" y="1196752"/>
            <a:ext cx="8640763" cy="5256436"/>
          </a:xfrm>
        </p:spPr>
        <p:txBody>
          <a:bodyPr>
            <a:normAutofit/>
          </a:bodyPr>
          <a:lstStyle/>
          <a:p>
            <a:r>
              <a:rPr lang="zh-TW" altLang="zh-TW" sz="3200" b="1" dirty="0" smtClean="0">
                <a:ea typeface="標楷體" pitchFamily="65" charset="-120"/>
              </a:rPr>
              <a:t>倘信用狀未規定，則保險單據得載有免賠額</a:t>
            </a:r>
            <a:r>
              <a:rPr lang="en-US" altLang="zh-TW" sz="3200" b="1" dirty="0" smtClean="0">
                <a:ea typeface="標楷體" pitchFamily="65" charset="-120"/>
              </a:rPr>
              <a:t>(franchise)</a:t>
            </a:r>
            <a:r>
              <a:rPr lang="zh-TW" altLang="zh-TW" sz="3200" b="1" dirty="0" smtClean="0">
                <a:ea typeface="標楷體" pitchFamily="65" charset="-120"/>
              </a:rPr>
              <a:t>或僅賠超額</a:t>
            </a:r>
            <a:r>
              <a:rPr lang="en-US" altLang="zh-TW" sz="3200" b="1" dirty="0" smtClean="0">
                <a:ea typeface="標楷體" pitchFamily="65" charset="-120"/>
              </a:rPr>
              <a:t>(</a:t>
            </a:r>
            <a:r>
              <a:rPr lang="zh-TW" altLang="zh-TW" sz="3200" b="1" dirty="0" smtClean="0">
                <a:ea typeface="標楷體" pitchFamily="65" charset="-120"/>
              </a:rPr>
              <a:t>扣除免賠額</a:t>
            </a:r>
            <a:r>
              <a:rPr lang="en-US" altLang="zh-TW" sz="3200" b="1" dirty="0" smtClean="0">
                <a:ea typeface="標楷體" pitchFamily="65" charset="-120"/>
              </a:rPr>
              <a:t>)(excess deductible)</a:t>
            </a:r>
            <a:r>
              <a:rPr lang="zh-TW" altLang="zh-TW" sz="3200" b="1" dirty="0" smtClean="0">
                <a:ea typeface="標楷體" pitchFamily="65" charset="-120"/>
              </a:rPr>
              <a:t>之條款</a:t>
            </a:r>
            <a:endParaRPr lang="en-US" altLang="zh-TW" sz="3200" b="1" dirty="0" smtClean="0">
              <a:ea typeface="標楷體" pitchFamily="65" charset="-120"/>
            </a:endParaRPr>
          </a:p>
          <a:p>
            <a:r>
              <a:rPr lang="zh-TW" altLang="zh-TW" sz="3200" b="1" dirty="0" smtClean="0">
                <a:ea typeface="標楷體" pitchFamily="65" charset="-120"/>
              </a:rPr>
              <a:t>但若信用狀要求保險承保範圍係不論損害百分比者</a:t>
            </a:r>
            <a:r>
              <a:rPr lang="en-US" altLang="zh-TW" sz="3200" b="1" dirty="0" smtClean="0">
                <a:ea typeface="標楷體" pitchFamily="65" charset="-120"/>
              </a:rPr>
              <a:t>(If a credit requires the insurance cover to be “irrespective of percentage(IOP)”…)</a:t>
            </a:r>
            <a:r>
              <a:rPr lang="zh-TW" altLang="zh-TW" sz="3200" b="1" dirty="0" smtClean="0">
                <a:ea typeface="標楷體" pitchFamily="65" charset="-120"/>
              </a:rPr>
              <a:t>，則保險單據不得含有適用免賠額或僅賠超額</a:t>
            </a:r>
            <a:r>
              <a:rPr lang="en-US" altLang="zh-TW" sz="3200" b="1" dirty="0" smtClean="0">
                <a:ea typeface="標楷體" pitchFamily="65" charset="-120"/>
              </a:rPr>
              <a:t>(</a:t>
            </a:r>
            <a:r>
              <a:rPr lang="zh-TW" altLang="zh-TW" sz="3200" b="1" dirty="0" smtClean="0">
                <a:ea typeface="標楷體" pitchFamily="65" charset="-120"/>
              </a:rPr>
              <a:t>扣除免賠額</a:t>
            </a:r>
            <a:r>
              <a:rPr lang="en-US" altLang="zh-TW" sz="3200" b="1" dirty="0" smtClean="0">
                <a:ea typeface="標楷體" pitchFamily="65" charset="-120"/>
              </a:rPr>
              <a:t>)</a:t>
            </a:r>
            <a:r>
              <a:rPr lang="zh-TW" altLang="zh-TW" sz="3200" b="1" dirty="0" smtClean="0">
                <a:ea typeface="標楷體" pitchFamily="65" charset="-120"/>
              </a:rPr>
              <a:t>之條款</a:t>
            </a:r>
            <a:endParaRPr lang="zh-TW" altLang="en-US" sz="3200" b="1" dirty="0" smtClean="0">
              <a:ea typeface="標楷體" pitchFamily="65" charset="-120"/>
            </a:endParaRPr>
          </a:p>
        </p:txBody>
      </p:sp>
      <p:sp>
        <p:nvSpPr>
          <p:cNvPr id="490500" name="投影片編號版面配置區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07A503BD-6ECA-4DC4-B020-03EDBBE0CF7A}" type="slidenum">
              <a:rPr kumimoji="0" lang="zh-TW" altLang="en-US" sz="1400" smtClean="0"/>
              <a:pPr eaLnBrk="1" hangingPunct="1"/>
              <a:t>519</a:t>
            </a:fld>
            <a:endParaRPr kumimoji="0" lang="en-US" altLang="zh-TW" sz="1400" smtClean="0"/>
          </a:p>
        </p:txBody>
      </p:sp>
    </p:spTree>
    <p:extLst>
      <p:ext uri="{BB962C8B-B14F-4D97-AF65-F5344CB8AC3E}">
        <p14:creationId xmlns:p14="http://schemas.microsoft.com/office/powerpoint/2010/main" xmlns="" val="3148765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pPr algn="ctr"/>
            <a:r>
              <a:rPr kumimoji="1" lang="zh-TW" altLang="zh-TW" sz="4000" b="1" dirty="0"/>
              <a:t>臺美 </a:t>
            </a:r>
            <a:r>
              <a:rPr kumimoji="1" lang="en-US" altLang="zh-TW" sz="4000" b="1" dirty="0"/>
              <a:t>TIFA </a:t>
            </a:r>
            <a:r>
              <a:rPr kumimoji="1" lang="zh-TW" altLang="zh-TW" sz="4000" b="1" dirty="0"/>
              <a:t>機制之特色</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52</a:t>
            </a:fld>
            <a:endParaRPr lang="zh-TW" altLang="en-US"/>
          </a:p>
        </p:txBody>
      </p:sp>
      <p:graphicFrame>
        <p:nvGraphicFramePr>
          <p:cNvPr id="9" name="內容版面配置區 8"/>
          <p:cNvGraphicFramePr>
            <a:graphicFrameLocks noGrp="1"/>
          </p:cNvGraphicFramePr>
          <p:nvPr>
            <p:ph sz="quarter" idx="1"/>
            <p:extLst>
              <p:ext uri="{D42A27DB-BD31-4B8C-83A1-F6EECF244321}">
                <p14:modId xmlns:p14="http://schemas.microsoft.com/office/powerpoint/2010/main" xmlns="" val="3120819048"/>
              </p:ext>
            </p:extLst>
          </p:nvPr>
        </p:nvGraphicFramePr>
        <p:xfrm>
          <a:off x="457200" y="1219200"/>
          <a:ext cx="4041775" cy="4084320"/>
        </p:xfrm>
        <a:graphic>
          <a:graphicData uri="http://schemas.openxmlformats.org/drawingml/2006/table">
            <a:tbl>
              <a:tblPr firstRow="1" bandRow="1">
                <a:tableStyleId>{5C22544A-7EE6-4342-B048-85BDC9FD1C3A}</a:tableStyleId>
              </a:tblPr>
              <a:tblGrid>
                <a:gridCol w="404177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zh-TW" sz="3200" b="1" kern="1200" dirty="0" smtClean="0">
                          <a:solidFill>
                            <a:schemeClr val="lt1"/>
                          </a:solidFill>
                          <a:effectLst/>
                          <a:latin typeface="+mn-lt"/>
                          <a:ea typeface="+mn-ea"/>
                          <a:cs typeface="+mn-cs"/>
                        </a:rPr>
                        <a:t>台美貿易談判主要平台 </a:t>
                      </a:r>
                      <a:endParaRPr lang="zh-TW" altLang="zh-TW" sz="3200" dirty="0" smtClean="0">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zh-TW" sz="3200" b="1" kern="1200" dirty="0" smtClean="0">
                          <a:solidFill>
                            <a:schemeClr val="dk1"/>
                          </a:solidFill>
                          <a:effectLst/>
                          <a:latin typeface="+mn-lt"/>
                          <a:ea typeface="+mn-ea"/>
                          <a:cs typeface="+mn-cs"/>
                        </a:rPr>
                        <a:t>我方利用</a:t>
                      </a:r>
                      <a:r>
                        <a:rPr kumimoji="1" lang="en-US" altLang="zh-TW" sz="3200" b="1" kern="1200" dirty="0" smtClean="0">
                          <a:solidFill>
                            <a:schemeClr val="dk1"/>
                          </a:solidFill>
                          <a:effectLst/>
                          <a:latin typeface="+mn-lt"/>
                          <a:ea typeface="+mn-ea"/>
                          <a:cs typeface="+mn-cs"/>
                        </a:rPr>
                        <a:t>TIFA</a:t>
                      </a:r>
                      <a:r>
                        <a:rPr kumimoji="1" lang="zh-TW" altLang="zh-TW" sz="3200" b="1" kern="1200" dirty="0" smtClean="0">
                          <a:solidFill>
                            <a:schemeClr val="dk1"/>
                          </a:solidFill>
                          <a:effectLst/>
                          <a:latin typeface="+mn-lt"/>
                          <a:ea typeface="+mn-ea"/>
                          <a:cs typeface="+mn-cs"/>
                        </a:rPr>
                        <a:t>機制</a:t>
                      </a:r>
                      <a:r>
                        <a:rPr kumimoji="1" lang="en-US" altLang="zh-TW" sz="3200" b="1" kern="1200" dirty="0" smtClean="0">
                          <a:solidFill>
                            <a:schemeClr val="dk1"/>
                          </a:solidFill>
                          <a:effectLst/>
                          <a:latin typeface="+mn-lt"/>
                          <a:ea typeface="+mn-ea"/>
                          <a:cs typeface="+mn-cs"/>
                        </a:rPr>
                        <a:t>,</a:t>
                      </a:r>
                      <a:r>
                        <a:rPr kumimoji="1" lang="zh-TW" altLang="zh-TW" sz="3200" b="1" kern="1200" dirty="0" smtClean="0">
                          <a:solidFill>
                            <a:schemeClr val="dk1"/>
                          </a:solidFill>
                          <a:effectLst/>
                          <a:latin typeface="+mn-lt"/>
                          <a:ea typeface="+mn-ea"/>
                          <a:cs typeface="+mn-cs"/>
                        </a:rPr>
                        <a:t>透過與美國之貿易談判</a:t>
                      </a:r>
                      <a:r>
                        <a:rPr kumimoji="1" lang="en-US" altLang="zh-TW" sz="3200" b="1" kern="1200" dirty="0" smtClean="0">
                          <a:solidFill>
                            <a:schemeClr val="dk1"/>
                          </a:solidFill>
                          <a:effectLst/>
                          <a:latin typeface="+mn-lt"/>
                          <a:ea typeface="+mn-ea"/>
                          <a:cs typeface="+mn-cs"/>
                        </a:rPr>
                        <a:t>,</a:t>
                      </a:r>
                      <a:r>
                        <a:rPr kumimoji="1" lang="zh-TW" altLang="zh-TW" sz="3200" b="1" kern="1200" dirty="0" smtClean="0">
                          <a:solidFill>
                            <a:schemeClr val="dk1"/>
                          </a:solidFill>
                          <a:effectLst/>
                          <a:latin typeface="+mn-lt"/>
                          <a:ea typeface="+mn-ea"/>
                          <a:cs typeface="+mn-cs"/>
                        </a:rPr>
                        <a:t>推動許多經貿體制之自由化改革</a:t>
                      </a:r>
                      <a:r>
                        <a:rPr kumimoji="1" lang="en-US" altLang="zh-TW" sz="3200" b="1" kern="1200" dirty="0" smtClean="0">
                          <a:solidFill>
                            <a:schemeClr val="dk1"/>
                          </a:solidFill>
                          <a:effectLst/>
                          <a:latin typeface="+mn-lt"/>
                          <a:ea typeface="+mn-ea"/>
                          <a:cs typeface="+mn-cs"/>
                        </a:rPr>
                        <a:t>,</a:t>
                      </a:r>
                      <a:r>
                        <a:rPr kumimoji="1" lang="zh-TW" altLang="zh-TW" sz="3200" b="1" kern="1200" dirty="0" smtClean="0">
                          <a:solidFill>
                            <a:schemeClr val="dk1"/>
                          </a:solidFill>
                          <a:effectLst/>
                          <a:latin typeface="+mn-lt"/>
                          <a:ea typeface="+mn-ea"/>
                          <a:cs typeface="+mn-cs"/>
                        </a:rPr>
                        <a:t>並透過洽簽「堆積木協定」</a:t>
                      </a:r>
                      <a:r>
                        <a:rPr kumimoji="1" lang="en-US" altLang="zh-TW" sz="3200" b="1" kern="1200" dirty="0" smtClean="0">
                          <a:solidFill>
                            <a:schemeClr val="dk1"/>
                          </a:solidFill>
                          <a:effectLst/>
                          <a:latin typeface="+mn-lt"/>
                          <a:ea typeface="+mn-ea"/>
                          <a:cs typeface="+mn-cs"/>
                        </a:rPr>
                        <a:t>,</a:t>
                      </a:r>
                      <a:r>
                        <a:rPr kumimoji="1" lang="zh-TW" altLang="zh-TW" sz="3200" b="1" kern="1200" dirty="0" smtClean="0">
                          <a:solidFill>
                            <a:schemeClr val="dk1"/>
                          </a:solidFill>
                          <a:effectLst/>
                          <a:latin typeface="+mn-lt"/>
                          <a:ea typeface="+mn-ea"/>
                          <a:cs typeface="+mn-cs"/>
                        </a:rPr>
                        <a:t>為台美</a:t>
                      </a:r>
                      <a:r>
                        <a:rPr kumimoji="1" lang="en-US" altLang="zh-TW" sz="3200" b="1" kern="1200" dirty="0" smtClean="0">
                          <a:solidFill>
                            <a:schemeClr val="dk1"/>
                          </a:solidFill>
                          <a:effectLst/>
                          <a:latin typeface="+mn-lt"/>
                          <a:ea typeface="+mn-ea"/>
                          <a:cs typeface="+mn-cs"/>
                        </a:rPr>
                        <a:t>FTA</a:t>
                      </a:r>
                      <a:r>
                        <a:rPr kumimoji="1" lang="zh-TW" altLang="zh-TW" sz="3200" b="1" kern="1200" dirty="0" smtClean="0">
                          <a:solidFill>
                            <a:schemeClr val="dk1"/>
                          </a:solidFill>
                          <a:effectLst/>
                          <a:latin typeface="+mn-lt"/>
                          <a:ea typeface="+mn-ea"/>
                          <a:cs typeface="+mn-cs"/>
                        </a:rPr>
                        <a:t>奠基</a:t>
                      </a:r>
                      <a:endParaRPr lang="zh-TW" altLang="zh-TW" sz="3200" dirty="0" smtClean="0">
                        <a:effectLst/>
                      </a:endParaRPr>
                    </a:p>
                  </a:txBody>
                  <a:tcPr/>
                </a:tc>
              </a:tr>
            </a:tbl>
          </a:graphicData>
        </a:graphic>
      </p:graphicFrame>
      <p:graphicFrame>
        <p:nvGraphicFramePr>
          <p:cNvPr id="10" name="內容版面配置區 9"/>
          <p:cNvGraphicFramePr>
            <a:graphicFrameLocks noGrp="1"/>
          </p:cNvGraphicFramePr>
          <p:nvPr>
            <p:ph sz="quarter" idx="2"/>
            <p:extLst>
              <p:ext uri="{D42A27DB-BD31-4B8C-83A1-F6EECF244321}">
                <p14:modId xmlns:p14="http://schemas.microsoft.com/office/powerpoint/2010/main" xmlns="" val="1186803986"/>
              </p:ext>
            </p:extLst>
          </p:nvPr>
        </p:nvGraphicFramePr>
        <p:xfrm>
          <a:off x="4632325" y="1216025"/>
          <a:ext cx="4041775" cy="5059680"/>
        </p:xfrm>
        <a:graphic>
          <a:graphicData uri="http://schemas.openxmlformats.org/drawingml/2006/table">
            <a:tbl>
              <a:tblPr firstRow="1" bandRow="1">
                <a:tableStyleId>{5C22544A-7EE6-4342-B048-85BDC9FD1C3A}</a:tableStyleId>
              </a:tblPr>
              <a:tblGrid>
                <a:gridCol w="404177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zh-TW" sz="3200" b="1" kern="1200" dirty="0" smtClean="0">
                          <a:solidFill>
                            <a:schemeClr val="lt1"/>
                          </a:solidFill>
                          <a:effectLst/>
                          <a:latin typeface="+mn-lt"/>
                          <a:ea typeface="+mn-ea"/>
                          <a:cs typeface="+mn-cs"/>
                        </a:rPr>
                        <a:t>整合國家整體利益之談判機制 </a:t>
                      </a:r>
                      <a:endParaRPr lang="zh-TW" altLang="zh-TW" sz="3200" dirty="0" smtClean="0">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zh-TW" sz="3200" b="1" kern="1200" dirty="0" smtClean="0">
                          <a:solidFill>
                            <a:schemeClr val="dk1"/>
                          </a:solidFill>
                          <a:effectLst/>
                          <a:latin typeface="+mn-lt"/>
                          <a:ea typeface="+mn-ea"/>
                          <a:cs typeface="+mn-cs"/>
                        </a:rPr>
                        <a:t>利用</a:t>
                      </a:r>
                      <a:r>
                        <a:rPr kumimoji="1" lang="en-US" altLang="zh-TW" sz="3200" b="1" kern="1200" dirty="0" smtClean="0">
                          <a:solidFill>
                            <a:schemeClr val="dk1"/>
                          </a:solidFill>
                          <a:effectLst/>
                          <a:latin typeface="+mn-lt"/>
                          <a:ea typeface="+mn-ea"/>
                          <a:cs typeface="+mn-cs"/>
                        </a:rPr>
                        <a:t>TIFA</a:t>
                      </a:r>
                      <a:r>
                        <a:rPr kumimoji="1" lang="zh-TW" altLang="zh-TW" sz="3200" b="1" kern="1200" dirty="0" smtClean="0">
                          <a:solidFill>
                            <a:schemeClr val="dk1"/>
                          </a:solidFill>
                          <a:effectLst/>
                          <a:latin typeface="+mn-lt"/>
                          <a:ea typeface="+mn-ea"/>
                          <a:cs typeface="+mn-cs"/>
                        </a:rPr>
                        <a:t>進行貿易談判與經濟合作對話</a:t>
                      </a:r>
                      <a:r>
                        <a:rPr kumimoji="1" lang="en-US" altLang="zh-TW" sz="3200" b="1" kern="1200" dirty="0" smtClean="0">
                          <a:solidFill>
                            <a:schemeClr val="dk1"/>
                          </a:solidFill>
                          <a:effectLst/>
                          <a:latin typeface="+mn-lt"/>
                          <a:ea typeface="+mn-ea"/>
                          <a:cs typeface="+mn-cs"/>
                        </a:rPr>
                        <a:t>,</a:t>
                      </a:r>
                      <a:r>
                        <a:rPr kumimoji="1" lang="zh-TW" altLang="zh-TW" sz="3200" b="1" kern="1200" dirty="0" smtClean="0">
                          <a:solidFill>
                            <a:schemeClr val="dk1"/>
                          </a:solidFill>
                          <a:effectLst/>
                          <a:latin typeface="+mn-lt"/>
                          <a:ea typeface="+mn-ea"/>
                          <a:cs typeface="+mn-cs"/>
                        </a:rPr>
                        <a:t>可將相關議題集中討論</a:t>
                      </a:r>
                      <a:r>
                        <a:rPr kumimoji="1" lang="en-US" altLang="zh-TW" sz="3200" b="1" kern="1200" dirty="0" smtClean="0">
                          <a:solidFill>
                            <a:schemeClr val="dk1"/>
                          </a:solidFill>
                          <a:effectLst/>
                          <a:latin typeface="+mn-lt"/>
                          <a:ea typeface="+mn-ea"/>
                          <a:cs typeface="+mn-cs"/>
                        </a:rPr>
                        <a:t>,</a:t>
                      </a:r>
                      <a:r>
                        <a:rPr kumimoji="1" lang="zh-TW" altLang="zh-TW" sz="3200" b="1" kern="1200" dirty="0" smtClean="0">
                          <a:solidFill>
                            <a:schemeClr val="dk1"/>
                          </a:solidFill>
                          <a:effectLst/>
                          <a:latin typeface="+mn-lt"/>
                          <a:ea typeface="+mn-ea"/>
                          <a:cs typeface="+mn-cs"/>
                        </a:rPr>
                        <a:t>較易突顯整體國家戰略利益所在</a:t>
                      </a:r>
                      <a:r>
                        <a:rPr kumimoji="1" lang="en-US" altLang="zh-TW" sz="3200" b="1" kern="1200" dirty="0" smtClean="0">
                          <a:solidFill>
                            <a:schemeClr val="dk1"/>
                          </a:solidFill>
                          <a:effectLst/>
                          <a:latin typeface="+mn-lt"/>
                          <a:ea typeface="+mn-ea"/>
                          <a:cs typeface="+mn-cs"/>
                        </a:rPr>
                        <a:t>,</a:t>
                      </a:r>
                      <a:r>
                        <a:rPr kumimoji="1" lang="zh-TW" altLang="zh-TW" sz="3200" b="1" kern="1200" dirty="0" smtClean="0">
                          <a:solidFill>
                            <a:schemeClr val="dk1"/>
                          </a:solidFill>
                          <a:effectLst/>
                          <a:latin typeface="+mn-lt"/>
                          <a:ea typeface="+mn-ea"/>
                          <a:cs typeface="+mn-cs"/>
                        </a:rPr>
                        <a:t>整合協調國內立場</a:t>
                      </a:r>
                      <a:r>
                        <a:rPr kumimoji="1" lang="en-US" altLang="zh-TW" sz="3200" b="1" kern="1200" dirty="0" smtClean="0">
                          <a:solidFill>
                            <a:schemeClr val="dk1"/>
                          </a:solidFill>
                          <a:effectLst/>
                          <a:latin typeface="+mn-lt"/>
                          <a:ea typeface="+mn-ea"/>
                          <a:cs typeface="+mn-cs"/>
                        </a:rPr>
                        <a:t>,</a:t>
                      </a:r>
                      <a:r>
                        <a:rPr kumimoji="1" lang="zh-TW" altLang="zh-TW" sz="3200" b="1" kern="1200" dirty="0" smtClean="0">
                          <a:solidFill>
                            <a:schemeClr val="dk1"/>
                          </a:solidFill>
                          <a:effectLst/>
                          <a:latin typeface="+mn-lt"/>
                          <a:ea typeface="+mn-ea"/>
                          <a:cs typeface="+mn-cs"/>
                        </a:rPr>
                        <a:t>以爭取國家最大整體利益為主要目的</a:t>
                      </a:r>
                      <a:r>
                        <a:rPr kumimoji="1" lang="en-US" altLang="zh-TW" sz="3200" b="1" kern="1200" dirty="0" smtClean="0">
                          <a:solidFill>
                            <a:schemeClr val="dk1"/>
                          </a:solidFill>
                          <a:effectLst/>
                          <a:latin typeface="+mn-lt"/>
                          <a:ea typeface="+mn-ea"/>
                          <a:cs typeface="+mn-cs"/>
                        </a:rPr>
                        <a:t>.</a:t>
                      </a:r>
                      <a:endParaRPr lang="zh-TW" altLang="zh-TW" sz="3200" dirty="0" smtClean="0">
                        <a:effectLst/>
                      </a:endParaRPr>
                    </a:p>
                  </a:txBody>
                  <a:tcPr/>
                </a:tc>
              </a:tr>
            </a:tbl>
          </a:graphicData>
        </a:graphic>
      </p:graphicFrame>
    </p:spTree>
    <p:extLst>
      <p:ext uri="{BB962C8B-B14F-4D97-AF65-F5344CB8AC3E}">
        <p14:creationId xmlns:p14="http://schemas.microsoft.com/office/powerpoint/2010/main" xmlns="" val="1578191312"/>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188" y="188913"/>
            <a:ext cx="7772400" cy="863823"/>
          </a:xfrm>
        </p:spPr>
        <p:txBody>
          <a:bodyPr>
            <a:normAutofit/>
          </a:bodyPr>
          <a:lstStyle/>
          <a:p>
            <a:pPr algn="ctr">
              <a:defRPr/>
            </a:pPr>
            <a:r>
              <a:rPr lang="zh-TW" altLang="en-US" sz="4000" b="1" dirty="0" smtClean="0">
                <a:solidFill>
                  <a:srgbClr val="003300"/>
                </a:solidFill>
                <a:latin typeface="+mn-lt"/>
                <a:ea typeface="標楷體" pitchFamily="65" charset="-120"/>
              </a:rPr>
              <a:t>預保單/</a:t>
            </a:r>
            <a:r>
              <a:rPr lang="en-US" altLang="zh-TW" sz="4000" b="1" dirty="0" smtClean="0">
                <a:solidFill>
                  <a:srgbClr val="003300"/>
                </a:solidFill>
                <a:latin typeface="+mn-lt"/>
                <a:ea typeface="標楷體" pitchFamily="65" charset="-120"/>
              </a:rPr>
              <a:t>TBD</a:t>
            </a:r>
            <a:r>
              <a:rPr lang="zh-TW" altLang="en-US" sz="4000" b="1" dirty="0" smtClean="0">
                <a:solidFill>
                  <a:srgbClr val="003300"/>
                </a:solidFill>
                <a:latin typeface="+mn-lt"/>
                <a:ea typeface="標楷體" pitchFamily="65" charset="-120"/>
              </a:rPr>
              <a:t>保單</a:t>
            </a:r>
            <a:endParaRPr lang="zh-TW" altLang="en-US" sz="4000" dirty="0">
              <a:solidFill>
                <a:srgbClr val="003300"/>
              </a:solidFill>
              <a:latin typeface="+mn-lt"/>
            </a:endParaRPr>
          </a:p>
        </p:txBody>
      </p:sp>
      <p:sp>
        <p:nvSpPr>
          <p:cNvPr id="491523" name="內容版面配置區 2"/>
          <p:cNvSpPr>
            <a:spLocks noGrp="1"/>
          </p:cNvSpPr>
          <p:nvPr>
            <p:ph idx="1"/>
          </p:nvPr>
        </p:nvSpPr>
        <p:spPr>
          <a:xfrm>
            <a:off x="395536" y="1268413"/>
            <a:ext cx="8424614" cy="5329237"/>
          </a:xfrm>
        </p:spPr>
        <p:txBody>
          <a:bodyPr>
            <a:normAutofit/>
          </a:bodyPr>
          <a:lstStyle/>
          <a:p>
            <a:r>
              <a:rPr lang="zh-TW" altLang="en-US" sz="3200" b="1" dirty="0" smtClean="0">
                <a:latin typeface="Times New Roman" panose="02020603050405020304" pitchFamily="18" charset="0"/>
                <a:ea typeface="標楷體" pitchFamily="65" charset="-120"/>
                <a:cs typeface="Times New Roman" panose="02020603050405020304" pitchFamily="18" charset="0"/>
              </a:rPr>
              <a:t>由進口商投保時,通常國外出口商尚未出貨,係屬預購保險(尤其開狀時,銀行業往往要求此等保險單據之簽發日期不得遲於開狀日期);因此,欠缺運輸之相關資料(運輸工具、航次、起運/目的地點、裝運日期…等),此即</a:t>
            </a:r>
            <a:r>
              <a:rPr lang="en-US" altLang="zh-TW" sz="3200" b="1" dirty="0" smtClean="0">
                <a:latin typeface="Times New Roman" panose="02020603050405020304" pitchFamily="18" charset="0"/>
                <a:ea typeface="標楷體" pitchFamily="65" charset="-120"/>
                <a:cs typeface="Times New Roman" panose="02020603050405020304" pitchFamily="18" charset="0"/>
              </a:rPr>
              <a:t>TBD(to be declared)</a:t>
            </a:r>
            <a:r>
              <a:rPr lang="zh-TW" altLang="en-US" sz="3200" b="1" dirty="0" smtClean="0">
                <a:latin typeface="Times New Roman" panose="02020603050405020304" pitchFamily="18" charset="0"/>
                <a:ea typeface="標楷體" pitchFamily="65" charset="-120"/>
                <a:cs typeface="Times New Roman" panose="02020603050405020304" pitchFamily="18" charset="0"/>
              </a:rPr>
              <a:t>保單,其上載有特約:</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依據海商法174條規定,要保人或被保險人於知其</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承保標的</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已載於船舶時,應將該船舶之名稱及國籍通知於保險人,不為通知者,保險契約失其效力.</a:t>
            </a:r>
            <a:endParaRPr lang="zh-TW" altLang="en-US" sz="3200" dirty="0" smtClean="0">
              <a:latin typeface="Times New Roman" panose="02020603050405020304" pitchFamily="18" charset="0"/>
              <a:cs typeface="Times New Roman" panose="02020603050405020304" pitchFamily="18" charset="0"/>
            </a:endParaRPr>
          </a:p>
        </p:txBody>
      </p:sp>
      <p:sp>
        <p:nvSpPr>
          <p:cNvPr id="49152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10F058D5-AA28-4F38-B1A9-4862FBEC7596}" type="slidenum">
              <a:rPr kumimoji="0" lang="zh-TW" altLang="en-US" sz="1400" smtClean="0"/>
              <a:pPr eaLnBrk="1" hangingPunct="1"/>
              <a:t>520</a:t>
            </a:fld>
            <a:endParaRPr kumimoji="0" lang="en-US" altLang="zh-TW" sz="1400" smtClean="0"/>
          </a:p>
        </p:txBody>
      </p:sp>
    </p:spTree>
    <p:extLst>
      <p:ext uri="{BB962C8B-B14F-4D97-AF65-F5344CB8AC3E}">
        <p14:creationId xmlns:p14="http://schemas.microsoft.com/office/powerpoint/2010/main" xmlns="" val="1195844726"/>
      </p:ext>
    </p:extLst>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188913"/>
            <a:ext cx="7772400" cy="863823"/>
          </a:xfrm>
        </p:spPr>
        <p:txBody>
          <a:bodyPr>
            <a:normAutofit/>
          </a:bodyPr>
          <a:lstStyle/>
          <a:p>
            <a:pPr algn="ctr">
              <a:defRPr/>
            </a:pPr>
            <a:r>
              <a:rPr lang="zh-TW" altLang="zh-TW" sz="4000" b="1" dirty="0" smtClean="0">
                <a:solidFill>
                  <a:srgbClr val="003300"/>
                </a:solidFill>
                <a:latin typeface="+mn-lt"/>
                <a:ea typeface="標楷體" pitchFamily="65" charset="-120"/>
              </a:rPr>
              <a:t>信用狀項下保險單據之接受</a:t>
            </a:r>
            <a:endParaRPr lang="zh-TW" altLang="en-US" sz="4000" b="1" dirty="0">
              <a:solidFill>
                <a:srgbClr val="003300"/>
              </a:solidFill>
              <a:latin typeface="+mn-lt"/>
              <a:ea typeface="標楷體" pitchFamily="65" charset="-120"/>
            </a:endParaRPr>
          </a:p>
        </p:txBody>
      </p:sp>
      <p:sp>
        <p:nvSpPr>
          <p:cNvPr id="492547" name="內容版面配置區 2"/>
          <p:cNvSpPr>
            <a:spLocks noGrp="1"/>
          </p:cNvSpPr>
          <p:nvPr>
            <p:ph idx="1"/>
          </p:nvPr>
        </p:nvSpPr>
        <p:spPr>
          <a:xfrm>
            <a:off x="539552" y="1196752"/>
            <a:ext cx="7772400" cy="4538662"/>
          </a:xfrm>
        </p:spPr>
        <p:txBody>
          <a:bodyPr>
            <a:normAutofit/>
          </a:bodyPr>
          <a:lstStyle/>
          <a:p>
            <a:r>
              <a:rPr lang="zh-TW" altLang="zh-TW" sz="3200" b="1" dirty="0" smtClean="0">
                <a:latin typeface="Times New Roman" panose="02020603050405020304" pitchFamily="18" charset="0"/>
                <a:ea typeface="標楷體" pitchFamily="65" charset="-120"/>
                <a:cs typeface="Times New Roman" panose="02020603050405020304" pitchFamily="18" charset="0"/>
              </a:rPr>
              <a:t>倘信用狀要求保險單據，則提示保險單</a:t>
            </a:r>
            <a:r>
              <a:rPr lang="en-US" altLang="zh-TW" sz="3200" b="1" dirty="0" smtClean="0">
                <a:latin typeface="Times New Roman" panose="02020603050405020304" pitchFamily="18" charset="0"/>
                <a:ea typeface="標楷體" pitchFamily="65" charset="-120"/>
                <a:cs typeface="Times New Roman" panose="02020603050405020304" pitchFamily="18" charset="0"/>
              </a:rPr>
              <a:t>(insurance policy)</a:t>
            </a:r>
            <a:r>
              <a:rPr lang="zh-TW" altLang="zh-TW" sz="3200" b="1" dirty="0" smtClean="0">
                <a:latin typeface="Times New Roman" panose="02020603050405020304" pitchFamily="18" charset="0"/>
                <a:ea typeface="標楷體" pitchFamily="65" charset="-120"/>
                <a:cs typeface="Times New Roman" panose="02020603050405020304" pitchFamily="18" charset="0"/>
              </a:rPr>
              <a:t>、統保單</a:t>
            </a:r>
            <a:r>
              <a:rPr lang="en-US" altLang="zh-TW" sz="3200" b="1" dirty="0" smtClean="0">
                <a:latin typeface="Times New Roman" panose="02020603050405020304" pitchFamily="18" charset="0"/>
                <a:ea typeface="標楷體" pitchFamily="65" charset="-120"/>
                <a:cs typeface="Times New Roman" panose="02020603050405020304" pitchFamily="18" charset="0"/>
              </a:rPr>
              <a:t>(open cover)</a:t>
            </a:r>
            <a:r>
              <a:rPr lang="zh-TW" altLang="zh-TW" sz="3200" b="1" dirty="0" smtClean="0">
                <a:latin typeface="Times New Roman" panose="02020603050405020304" pitchFamily="18" charset="0"/>
                <a:ea typeface="標楷體" pitchFamily="65" charset="-120"/>
                <a:cs typeface="Times New Roman" panose="02020603050405020304" pitchFamily="18" charset="0"/>
              </a:rPr>
              <a:t>項下之分保單－保險證明書</a:t>
            </a:r>
            <a:r>
              <a:rPr lang="en-US" altLang="zh-TW" sz="3200" b="1" dirty="0" smtClean="0">
                <a:latin typeface="Times New Roman" panose="02020603050405020304" pitchFamily="18" charset="0"/>
                <a:ea typeface="標楷體" pitchFamily="65" charset="-120"/>
                <a:cs typeface="Times New Roman" panose="02020603050405020304" pitchFamily="18" charset="0"/>
              </a:rPr>
              <a:t>(insurance certificate)</a:t>
            </a:r>
            <a:r>
              <a:rPr lang="zh-TW" altLang="zh-TW" sz="3200" b="1" dirty="0" smtClean="0">
                <a:latin typeface="Times New Roman" panose="02020603050405020304" pitchFamily="18" charset="0"/>
                <a:ea typeface="標楷體" pitchFamily="65" charset="-120"/>
                <a:cs typeface="Times New Roman" panose="02020603050405020304" pitchFamily="18" charset="0"/>
              </a:rPr>
              <a:t>或聲明書</a:t>
            </a:r>
            <a:r>
              <a:rPr lang="en-US" altLang="zh-TW" sz="3200" b="1" dirty="0" smtClean="0">
                <a:latin typeface="Times New Roman" panose="02020603050405020304" pitchFamily="18" charset="0"/>
                <a:ea typeface="標楷體" pitchFamily="65" charset="-120"/>
                <a:cs typeface="Times New Roman" panose="02020603050405020304" pitchFamily="18" charset="0"/>
              </a:rPr>
              <a:t>(declaration)</a:t>
            </a:r>
            <a:r>
              <a:rPr lang="zh-TW" altLang="zh-TW" sz="3200" b="1" dirty="0" smtClean="0">
                <a:latin typeface="Times New Roman" panose="02020603050405020304" pitchFamily="18" charset="0"/>
                <a:ea typeface="標楷體" pitchFamily="65" charset="-120"/>
                <a:cs typeface="Times New Roman" panose="02020603050405020304" pitchFamily="18" charset="0"/>
              </a:rPr>
              <a:t>皆可接受；倘信用狀未特別授權，由保險經紀人之投保通知書</a:t>
            </a:r>
            <a:r>
              <a:rPr lang="en-US" altLang="zh-TW" sz="3200" b="1" dirty="0" smtClean="0">
                <a:latin typeface="Times New Roman" panose="02020603050405020304" pitchFamily="18" charset="0"/>
                <a:ea typeface="標楷體" pitchFamily="65" charset="-120"/>
                <a:cs typeface="Times New Roman" panose="02020603050405020304" pitchFamily="18" charset="0"/>
              </a:rPr>
              <a:t>(cover note)</a:t>
            </a:r>
            <a:r>
              <a:rPr lang="zh-TW" altLang="zh-TW" sz="3200" b="1" dirty="0" smtClean="0">
                <a:latin typeface="Times New Roman" panose="02020603050405020304" pitchFamily="18" charset="0"/>
                <a:ea typeface="標楷體" pitchFamily="65" charset="-120"/>
                <a:cs typeface="Times New Roman" panose="02020603050405020304" pitchFamily="18" charset="0"/>
              </a:rPr>
              <a:t>將不予接受。</a:t>
            </a:r>
            <a:endParaRPr lang="zh-TW" altLang="en-US" sz="3200" b="1" dirty="0" smtClean="0">
              <a:latin typeface="Times New Roman" panose="02020603050405020304" pitchFamily="18" charset="0"/>
              <a:ea typeface="標楷體" pitchFamily="65" charset="-120"/>
              <a:cs typeface="Times New Roman" panose="02020603050405020304" pitchFamily="18" charset="0"/>
            </a:endParaRPr>
          </a:p>
        </p:txBody>
      </p:sp>
      <p:sp>
        <p:nvSpPr>
          <p:cNvPr id="49254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09CCC7D1-6278-413F-988E-A34E3BFC4155}" type="slidenum">
              <a:rPr kumimoji="0" lang="zh-TW" altLang="en-US" sz="1400" smtClean="0"/>
              <a:pPr eaLnBrk="1" hangingPunct="1"/>
              <a:t>521</a:t>
            </a:fld>
            <a:endParaRPr kumimoji="0" lang="en-US" altLang="zh-TW" sz="1400" smtClean="0"/>
          </a:p>
        </p:txBody>
      </p:sp>
    </p:spTree>
    <p:extLst>
      <p:ext uri="{BB962C8B-B14F-4D97-AF65-F5344CB8AC3E}">
        <p14:creationId xmlns:p14="http://schemas.microsoft.com/office/powerpoint/2010/main" xmlns="" val="1041733357"/>
      </p:ext>
    </p:extLst>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260648"/>
            <a:ext cx="7772400" cy="864096"/>
          </a:xfrm>
        </p:spPr>
        <p:txBody>
          <a:bodyPr>
            <a:normAutofit/>
          </a:bodyPr>
          <a:lstStyle/>
          <a:p>
            <a:pPr algn="ctr">
              <a:defRPr/>
            </a:pPr>
            <a:r>
              <a:rPr lang="zh-TW" altLang="zh-TW" sz="4000" b="1" dirty="0" smtClean="0">
                <a:solidFill>
                  <a:srgbClr val="003300"/>
                </a:solidFill>
                <a:latin typeface="+mn-lt"/>
                <a:ea typeface="標楷體" pitchFamily="65" charset="-120"/>
              </a:rPr>
              <a:t>損害之通知</a:t>
            </a:r>
            <a:endParaRPr lang="zh-TW" altLang="en-US" sz="4000" b="1" dirty="0">
              <a:solidFill>
                <a:srgbClr val="003300"/>
              </a:solidFill>
              <a:latin typeface="+mn-lt"/>
              <a:ea typeface="標楷體" pitchFamily="65" charset="-120"/>
            </a:endParaRPr>
          </a:p>
        </p:txBody>
      </p:sp>
      <p:sp>
        <p:nvSpPr>
          <p:cNvPr id="493571" name="內容版面配置區 2"/>
          <p:cNvSpPr>
            <a:spLocks noGrp="1"/>
          </p:cNvSpPr>
          <p:nvPr>
            <p:ph idx="1"/>
          </p:nvPr>
        </p:nvSpPr>
        <p:spPr>
          <a:xfrm>
            <a:off x="467544" y="1268760"/>
            <a:ext cx="7918450" cy="4395787"/>
          </a:xfrm>
        </p:spPr>
        <p:txBody>
          <a:bodyPr>
            <a:normAutofit/>
          </a:bodyPr>
          <a:lstStyle/>
          <a:p>
            <a:r>
              <a:rPr lang="zh-TW" altLang="zh-TW" sz="3200" b="1" dirty="0" smtClean="0">
                <a:latin typeface="Times New Roman" panose="02020603050405020304" pitchFamily="18" charset="0"/>
                <a:ea typeface="標楷體" pitchFamily="65" charset="-120"/>
                <a:cs typeface="Times New Roman" panose="02020603050405020304" pitchFamily="18" charset="0"/>
              </a:rPr>
              <a:t>倘損毀或滅失之情事不顯著，受貨人應盡速開箱檢驗，並於提貨後三日內將貨物之損害情形分別通知前述各相關當事人。</a:t>
            </a:r>
            <a:endParaRPr lang="en-US" altLang="zh-TW" sz="3200" b="1" dirty="0" smtClean="0">
              <a:latin typeface="Times New Roman" panose="02020603050405020304" pitchFamily="18" charset="0"/>
              <a:ea typeface="標楷體" pitchFamily="65" charset="-120"/>
              <a:cs typeface="Times New Roman" panose="02020603050405020304" pitchFamily="18" charset="0"/>
            </a:endParaRPr>
          </a:p>
          <a:p>
            <a:r>
              <a:rPr lang="zh-TW" altLang="zh-TW" sz="3200" b="1" dirty="0" smtClean="0">
                <a:latin typeface="Times New Roman" panose="02020603050405020304" pitchFamily="18" charset="0"/>
                <a:ea typeface="標楷體" pitchFamily="65" charset="-120"/>
                <a:cs typeface="Times New Roman" panose="02020603050405020304" pitchFamily="18" charset="0"/>
              </a:rPr>
              <a:t>依我國海商法第</a:t>
            </a:r>
            <a:r>
              <a:rPr lang="en-US" altLang="zh-TW" sz="3200" b="1" dirty="0" smtClean="0">
                <a:latin typeface="Times New Roman" panose="02020603050405020304" pitchFamily="18" charset="0"/>
                <a:ea typeface="標楷體" pitchFamily="65" charset="-120"/>
                <a:cs typeface="Times New Roman" panose="02020603050405020304" pitchFamily="18" charset="0"/>
              </a:rPr>
              <a:t>192</a:t>
            </a:r>
            <a:r>
              <a:rPr lang="zh-TW" altLang="zh-TW" sz="3200" b="1" dirty="0" smtClean="0">
                <a:latin typeface="Times New Roman" panose="02020603050405020304" pitchFamily="18" charset="0"/>
                <a:ea typeface="標楷體" pitchFamily="65" charset="-120"/>
                <a:cs typeface="Times New Roman" panose="02020603050405020304" pitchFamily="18" charset="0"/>
              </a:rPr>
              <a:t>條規定，要保人或被保險人，自接到貨物之日起，一個月內不將貨物所受損害通知保險人或其代理人時，視為無損害。</a:t>
            </a:r>
            <a:endParaRPr lang="zh-TW" altLang="en-US" sz="3200" b="1" dirty="0" smtClean="0">
              <a:latin typeface="Times New Roman" panose="02020603050405020304" pitchFamily="18" charset="0"/>
              <a:ea typeface="標楷體" pitchFamily="65" charset="-120"/>
              <a:cs typeface="Times New Roman" panose="02020603050405020304" pitchFamily="18" charset="0"/>
            </a:endParaRPr>
          </a:p>
        </p:txBody>
      </p:sp>
      <p:sp>
        <p:nvSpPr>
          <p:cNvPr id="49357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EF0BAD9C-D39C-4549-BEA0-5785E0F8FAE0}" type="slidenum">
              <a:rPr kumimoji="0" lang="zh-TW" altLang="en-US" sz="1400" smtClean="0"/>
              <a:pPr eaLnBrk="1" hangingPunct="1"/>
              <a:t>522</a:t>
            </a:fld>
            <a:endParaRPr kumimoji="0" lang="en-US" altLang="zh-TW" sz="1400" smtClean="0"/>
          </a:p>
        </p:txBody>
      </p:sp>
    </p:spTree>
    <p:extLst>
      <p:ext uri="{BB962C8B-B14F-4D97-AF65-F5344CB8AC3E}">
        <p14:creationId xmlns:p14="http://schemas.microsoft.com/office/powerpoint/2010/main" xmlns="" val="4035380536"/>
      </p:ext>
    </p:extLst>
  </p:cSld>
  <p:clrMapOvr>
    <a:masterClrMapping/>
  </p:clrMapOvr>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85800" y="0"/>
            <a:ext cx="7772400" cy="980728"/>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索賠程序</a:t>
            </a:r>
            <a:r>
              <a:rPr lang="zh-TW" altLang="en-US" sz="4000" dirty="0" smtClean="0">
                <a:solidFill>
                  <a:srgbClr val="003300"/>
                </a:solidFill>
              </a:rPr>
              <a:t> </a:t>
            </a:r>
          </a:p>
        </p:txBody>
      </p:sp>
      <p:sp>
        <p:nvSpPr>
          <p:cNvPr id="494595" name="Rectangle 3"/>
          <p:cNvSpPr>
            <a:spLocks noGrp="1" noChangeArrowheads="1"/>
          </p:cNvSpPr>
          <p:nvPr>
            <p:ph type="body" idx="1"/>
          </p:nvPr>
        </p:nvSpPr>
        <p:spPr>
          <a:xfrm>
            <a:off x="563" y="1124744"/>
            <a:ext cx="9144000" cy="5733256"/>
          </a:xfrm>
        </p:spPr>
        <p:txBody>
          <a:bodyPr/>
          <a:lstStyle/>
          <a:p>
            <a:pPr eaLnBrk="1" hangingPunct="1">
              <a:lnSpc>
                <a:spcPct val="90000"/>
              </a:lnSpc>
            </a:pPr>
            <a:r>
              <a:rPr lang="zh-TW" altLang="en-US" sz="3200" b="1" dirty="0" smtClean="0">
                <a:latin typeface="Times New Roman" panose="02020603050405020304" pitchFamily="18" charset="0"/>
                <a:ea typeface="標楷體" pitchFamily="65" charset="-120"/>
                <a:cs typeface="Times New Roman" panose="02020603050405020304" pitchFamily="18" charset="0"/>
              </a:rPr>
              <a:t>損害之發現.</a:t>
            </a:r>
            <a:endParaRPr lang="en-US" altLang="zh-TW" sz="3200" b="1" dirty="0">
              <a:solidFill>
                <a:schemeClr val="accent1"/>
              </a:solidFill>
              <a:latin typeface="Times New Roman" panose="02020603050405020304" pitchFamily="18" charset="0"/>
              <a:ea typeface="標楷體" pitchFamily="65" charset="-120"/>
              <a:cs typeface="Times New Roman" panose="02020603050405020304" pitchFamily="18" charset="0"/>
            </a:endParaRPr>
          </a:p>
          <a:p>
            <a:pPr eaLnBrk="1" hangingPunct="1">
              <a:lnSpc>
                <a:spcPct val="90000"/>
              </a:lnSpc>
            </a:pPr>
            <a:r>
              <a:rPr lang="zh-TW" altLang="en-US" sz="3200" b="1" dirty="0" smtClean="0">
                <a:latin typeface="Times New Roman" panose="02020603050405020304" pitchFamily="18" charset="0"/>
                <a:ea typeface="標楷體" pitchFamily="65" charset="-120"/>
                <a:cs typeface="Times New Roman" panose="02020603050405020304" pitchFamily="18" charset="0"/>
              </a:rPr>
              <a:t>損害之通知</a:t>
            </a:r>
            <a:r>
              <a:rPr lang="zh-TW" altLang="en-US" sz="3200" b="1" dirty="0" smtClean="0">
                <a:latin typeface="Times New Roman" panose="02020603050405020304" pitchFamily="18" charset="0"/>
                <a:cs typeface="Times New Roman" panose="02020603050405020304" pitchFamily="18" charset="0"/>
              </a:rPr>
              <a:t> :</a:t>
            </a:r>
            <a:r>
              <a:rPr lang="zh-TW" altLang="en-US" sz="3200" b="1" dirty="0" smtClean="0">
                <a:latin typeface="Times New Roman" panose="02020603050405020304" pitchFamily="18" charset="0"/>
                <a:ea typeface="標楷體" pitchFamily="65" charset="-120"/>
                <a:cs typeface="Times New Roman" panose="02020603050405020304" pitchFamily="18" charset="0"/>
              </a:rPr>
              <a:t>依我國海商法第192條規定,要保人或被保險人,自接到貨物之日起,一個月內不將貨物所受損害通知保險人或其代理人時,視為無損害.</a:t>
            </a:r>
            <a:r>
              <a:rPr lang="zh-TW" altLang="en-US" sz="3200" b="1" dirty="0" smtClean="0">
                <a:latin typeface="Times New Roman" panose="02020603050405020304" pitchFamily="18" charset="0"/>
                <a:cs typeface="Times New Roman" panose="02020603050405020304" pitchFamily="18" charset="0"/>
              </a:rPr>
              <a:t> </a:t>
            </a:r>
          </a:p>
          <a:p>
            <a:pPr eaLnBrk="1" hangingPunct="1">
              <a:lnSpc>
                <a:spcPct val="90000"/>
              </a:lnSpc>
            </a:pPr>
            <a:r>
              <a:rPr lang="zh-TW" altLang="en-US" sz="3200" b="1" dirty="0" smtClean="0">
                <a:latin typeface="Times New Roman" panose="02020603050405020304" pitchFamily="18" charset="0"/>
                <a:ea typeface="標楷體" pitchFamily="65" charset="-120"/>
                <a:cs typeface="Times New Roman" panose="02020603050405020304" pitchFamily="18" charset="0"/>
              </a:rPr>
              <a:t>損害之檢驗.</a:t>
            </a:r>
            <a:endParaRPr lang="en-US" altLang="zh-TW" sz="3200" b="1" dirty="0" smtClean="0">
              <a:solidFill>
                <a:schemeClr val="accent1"/>
              </a:solidFill>
              <a:latin typeface="Times New Roman" panose="02020603050405020304" pitchFamily="18" charset="0"/>
              <a:ea typeface="標楷體" pitchFamily="65" charset="-120"/>
              <a:cs typeface="Times New Roman" panose="02020603050405020304" pitchFamily="18" charset="0"/>
            </a:endParaRPr>
          </a:p>
          <a:p>
            <a:pPr eaLnBrk="1" hangingPunct="1">
              <a:lnSpc>
                <a:spcPct val="90000"/>
              </a:lnSpc>
            </a:pPr>
            <a:r>
              <a:rPr lang="zh-TW" altLang="en-US" sz="3200" b="1" dirty="0" smtClean="0">
                <a:latin typeface="Times New Roman" panose="02020603050405020304" pitchFamily="18" charset="0"/>
                <a:ea typeface="標楷體" pitchFamily="65" charset="-120"/>
                <a:cs typeface="Times New Roman" panose="02020603050405020304" pitchFamily="18" charset="0"/>
              </a:rPr>
              <a:t>第三人損害責任求償權之保留與行使</a:t>
            </a:r>
            <a:r>
              <a:rPr lang="zh-TW" altLang="en-US" sz="3200" b="1" dirty="0" smtClean="0">
                <a:latin typeface="Times New Roman" panose="02020603050405020304" pitchFamily="18" charset="0"/>
                <a:cs typeface="Times New Roman" panose="02020603050405020304" pitchFamily="18" charset="0"/>
              </a:rPr>
              <a:t> </a:t>
            </a:r>
          </a:p>
          <a:p>
            <a:pPr eaLnBrk="1" hangingPunct="1">
              <a:lnSpc>
                <a:spcPct val="90000"/>
              </a:lnSpc>
            </a:pPr>
            <a:r>
              <a:rPr lang="zh-TW" altLang="en-US" sz="3200" b="1" dirty="0" smtClean="0">
                <a:latin typeface="Times New Roman" panose="02020603050405020304" pitchFamily="18" charset="0"/>
                <a:ea typeface="標楷體" pitchFamily="65" charset="-120"/>
                <a:cs typeface="Times New Roman" panose="02020603050405020304" pitchFamily="18" charset="0"/>
              </a:rPr>
              <a:t>索賠之時效:依據我國保險法第65條之規定,由保險契約所生之權利,自得為請求之日起,經過二年不行使而消滅;至於受貨人向運送人之損害賠償請求權,自貨物受領之日或應受領日起一年內,不行使而消滅;為利保險人向運送人行使代位求償權,被保險人之保險索賠,最好於一年之內為之.</a:t>
            </a:r>
            <a:r>
              <a:rPr lang="zh-TW" altLang="en-US" sz="3200" b="1" dirty="0" smtClean="0">
                <a:latin typeface="Times New Roman" panose="02020603050405020304" pitchFamily="18" charset="0"/>
                <a:cs typeface="Times New Roman" panose="02020603050405020304" pitchFamily="18" charset="0"/>
              </a:rPr>
              <a:t> </a:t>
            </a:r>
          </a:p>
        </p:txBody>
      </p:sp>
      <p:sp>
        <p:nvSpPr>
          <p:cNvPr id="49459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0B4C640B-33DF-41B7-A2E6-FDF61424D696}" type="slidenum">
              <a:rPr kumimoji="0" lang="zh-TW" altLang="en-US" sz="1400" smtClean="0"/>
              <a:pPr eaLnBrk="1" hangingPunct="1"/>
              <a:t>523</a:t>
            </a:fld>
            <a:endParaRPr kumimoji="0" lang="en-US" altLang="zh-TW" sz="1400" smtClean="0"/>
          </a:p>
        </p:txBody>
      </p:sp>
    </p:spTree>
    <p:extLst>
      <p:ext uri="{BB962C8B-B14F-4D97-AF65-F5344CB8AC3E}">
        <p14:creationId xmlns:p14="http://schemas.microsoft.com/office/powerpoint/2010/main" xmlns="" val="2888698971"/>
      </p:ext>
    </p:extLst>
  </p:cSld>
  <p:clrMapOvr>
    <a:masterClrMapping/>
  </p:clrMapOvr>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4213" y="260350"/>
            <a:ext cx="7772400" cy="792386"/>
          </a:xfrm>
        </p:spPr>
        <p:txBody>
          <a:bodyPr>
            <a:normAutofit/>
          </a:bodyPr>
          <a:lstStyle/>
          <a:p>
            <a:pPr algn="ctr">
              <a:defRPr/>
            </a:pPr>
            <a:r>
              <a:rPr lang="zh-TW" altLang="zh-TW" sz="4000" b="1" dirty="0" smtClean="0">
                <a:solidFill>
                  <a:srgbClr val="003300"/>
                </a:solidFill>
                <a:latin typeface="+mn-lt"/>
                <a:ea typeface="標楷體" pitchFamily="65" charset="-120"/>
              </a:rPr>
              <a:t>索賠所需文件</a:t>
            </a:r>
            <a:endParaRPr lang="zh-TW" altLang="en-US" sz="4000" b="1" dirty="0">
              <a:solidFill>
                <a:srgbClr val="003300"/>
              </a:solidFill>
              <a:latin typeface="+mn-lt"/>
              <a:ea typeface="標楷體" pitchFamily="65" charset="-120"/>
            </a:endParaRPr>
          </a:p>
        </p:txBody>
      </p:sp>
      <p:sp>
        <p:nvSpPr>
          <p:cNvPr id="495619" name="內容版面配置區 4"/>
          <p:cNvSpPr>
            <a:spLocks noGrp="1"/>
          </p:cNvSpPr>
          <p:nvPr>
            <p:ph sz="half" idx="1"/>
          </p:nvPr>
        </p:nvSpPr>
        <p:spPr>
          <a:xfrm>
            <a:off x="395288" y="1557338"/>
            <a:ext cx="4100512" cy="4538662"/>
          </a:xfrm>
        </p:spPr>
        <p:txBody>
          <a:bodyPr/>
          <a:lstStyle/>
          <a:p>
            <a:r>
              <a:rPr lang="zh-TW" altLang="zh-TW" sz="3200" b="1" dirty="0" smtClean="0">
                <a:ea typeface="標楷體" pitchFamily="65" charset="-120"/>
              </a:rPr>
              <a:t>索賠函及索賠清單</a:t>
            </a:r>
            <a:endParaRPr lang="en-US" altLang="zh-TW" sz="3200" b="1" dirty="0" smtClean="0">
              <a:ea typeface="標楷體" pitchFamily="65" charset="-120"/>
            </a:endParaRPr>
          </a:p>
          <a:p>
            <a:r>
              <a:rPr lang="zh-TW" altLang="zh-TW" sz="3200" b="1" dirty="0" smtClean="0">
                <a:ea typeface="標楷體" pitchFamily="65" charset="-120"/>
              </a:rPr>
              <a:t>保險單或保險證明</a:t>
            </a:r>
            <a:r>
              <a:rPr lang="en-US" altLang="zh-TW" sz="3200" b="1" dirty="0" smtClean="0">
                <a:ea typeface="標楷體" pitchFamily="65" charset="-120"/>
              </a:rPr>
              <a:t>(</a:t>
            </a:r>
            <a:r>
              <a:rPr lang="zh-TW" altLang="zh-TW" sz="3200" b="1" dirty="0" smtClean="0">
                <a:ea typeface="標楷體" pitchFamily="65" charset="-120"/>
              </a:rPr>
              <a:t>單</a:t>
            </a:r>
            <a:r>
              <a:rPr lang="en-US" altLang="zh-TW" sz="3200" b="1" dirty="0" smtClean="0">
                <a:ea typeface="標楷體" pitchFamily="65" charset="-120"/>
              </a:rPr>
              <a:t>)</a:t>
            </a:r>
            <a:r>
              <a:rPr lang="zh-TW" altLang="zh-TW" sz="3200" b="1" dirty="0" smtClean="0">
                <a:ea typeface="標楷體" pitchFamily="65" charset="-120"/>
              </a:rPr>
              <a:t>正本</a:t>
            </a:r>
            <a:endParaRPr lang="en-US" altLang="zh-TW" sz="3200" b="1" dirty="0" smtClean="0">
              <a:ea typeface="標楷體" pitchFamily="65" charset="-120"/>
            </a:endParaRPr>
          </a:p>
          <a:p>
            <a:r>
              <a:rPr lang="zh-TW" altLang="zh-TW" sz="3200" b="1" dirty="0" smtClean="0">
                <a:ea typeface="標楷體" pitchFamily="65" charset="-120"/>
              </a:rPr>
              <a:t>提單或其他運送契約</a:t>
            </a:r>
            <a:endParaRPr lang="en-US" altLang="zh-TW" sz="3200" b="1" dirty="0" smtClean="0">
              <a:ea typeface="標楷體" pitchFamily="65" charset="-120"/>
            </a:endParaRPr>
          </a:p>
          <a:p>
            <a:r>
              <a:rPr lang="zh-TW" altLang="zh-TW" sz="3200" b="1" dirty="0" smtClean="0">
                <a:ea typeface="標楷體" pitchFamily="65" charset="-120"/>
              </a:rPr>
              <a:t>商業發票</a:t>
            </a:r>
            <a:endParaRPr lang="en-US" altLang="zh-TW" sz="3200" b="1" dirty="0" smtClean="0">
              <a:ea typeface="標楷體" pitchFamily="65" charset="-120"/>
            </a:endParaRPr>
          </a:p>
          <a:p>
            <a:r>
              <a:rPr lang="zh-TW" altLang="zh-TW" sz="3200" b="1" dirty="0" smtClean="0">
                <a:ea typeface="標楷體" pitchFamily="65" charset="-120"/>
              </a:rPr>
              <a:t>裝箱單</a:t>
            </a:r>
            <a:endParaRPr lang="zh-TW" altLang="en-US" sz="3200" b="1" dirty="0" smtClean="0">
              <a:ea typeface="標楷體" pitchFamily="65" charset="-120"/>
            </a:endParaRPr>
          </a:p>
        </p:txBody>
      </p:sp>
      <p:sp>
        <p:nvSpPr>
          <p:cNvPr id="495620" name="內容版面配置區 5"/>
          <p:cNvSpPr>
            <a:spLocks noGrp="1"/>
          </p:cNvSpPr>
          <p:nvPr>
            <p:ph sz="half" idx="2"/>
          </p:nvPr>
        </p:nvSpPr>
        <p:spPr>
          <a:xfrm>
            <a:off x="4648200" y="1557338"/>
            <a:ext cx="4171950" cy="4538662"/>
          </a:xfrm>
        </p:spPr>
        <p:txBody>
          <a:bodyPr/>
          <a:lstStyle/>
          <a:p>
            <a:r>
              <a:rPr lang="zh-TW" altLang="zh-TW" sz="3200" b="1" smtClean="0">
                <a:ea typeface="標楷體" pitchFamily="65" charset="-120"/>
              </a:rPr>
              <a:t>公證報告及公證費帳單</a:t>
            </a:r>
            <a:endParaRPr lang="en-US" altLang="zh-TW" sz="3200" b="1" smtClean="0">
              <a:ea typeface="標楷體" pitchFamily="65" charset="-120"/>
            </a:endParaRPr>
          </a:p>
          <a:p>
            <a:r>
              <a:rPr lang="zh-TW" altLang="zh-TW" sz="3200" b="1" smtClean="0">
                <a:ea typeface="標楷體" pitchFamily="65" charset="-120"/>
              </a:rPr>
              <a:t>運送人等之破損證明文件</a:t>
            </a:r>
            <a:endParaRPr lang="en-US" altLang="zh-TW" sz="3200" b="1" smtClean="0">
              <a:ea typeface="標楷體" pitchFamily="65" charset="-120"/>
            </a:endParaRPr>
          </a:p>
          <a:p>
            <a:r>
              <a:rPr lang="zh-TW" altLang="zh-TW" sz="3200" b="1" smtClean="0">
                <a:ea typeface="標楷體" pitchFamily="65" charset="-120"/>
              </a:rPr>
              <a:t>向運送人等求償往來函件</a:t>
            </a:r>
            <a:endParaRPr lang="en-US" altLang="zh-TW" sz="3200" b="1" smtClean="0">
              <a:ea typeface="標楷體" pitchFamily="65" charset="-120"/>
            </a:endParaRPr>
          </a:p>
          <a:p>
            <a:r>
              <a:rPr lang="zh-TW" altLang="zh-TW" sz="3200" b="1" smtClean="0">
                <a:ea typeface="標楷體" pitchFamily="65" charset="-120"/>
              </a:rPr>
              <a:t>其他所需文件</a:t>
            </a:r>
            <a:endParaRPr lang="zh-TW" altLang="en-US" sz="3200" b="1" smtClean="0">
              <a:ea typeface="標楷體" pitchFamily="65" charset="-120"/>
            </a:endParaRPr>
          </a:p>
        </p:txBody>
      </p:sp>
      <p:sp>
        <p:nvSpPr>
          <p:cNvPr id="495621" name="投影片編號版面配置區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56A550B7-4FD9-472B-8CFF-D565E858E178}" type="slidenum">
              <a:rPr kumimoji="0" lang="zh-TW" altLang="en-US" sz="1400" smtClean="0"/>
              <a:pPr eaLnBrk="1" hangingPunct="1"/>
              <a:t>524</a:t>
            </a:fld>
            <a:endParaRPr kumimoji="0" lang="en-US" altLang="zh-TW" sz="1400" smtClean="0"/>
          </a:p>
        </p:txBody>
      </p:sp>
      <p:sp>
        <p:nvSpPr>
          <p:cNvPr id="6" name="向左箭號 5"/>
          <p:cNvSpPr/>
          <p:nvPr/>
        </p:nvSpPr>
        <p:spPr>
          <a:xfrm>
            <a:off x="5593015" y="5445224"/>
            <a:ext cx="233975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latin typeface="Times New Roman" panose="02020603050405020304" pitchFamily="18" charset="0"/>
                <a:ea typeface="+mj-ea"/>
                <a:cs typeface="Times New Roman" panose="02020603050405020304" pitchFamily="18" charset="0"/>
              </a:rPr>
              <a:t>Paragraph 1  END</a:t>
            </a:r>
          </a:p>
        </p:txBody>
      </p:sp>
    </p:spTree>
    <p:extLst>
      <p:ext uri="{BB962C8B-B14F-4D97-AF65-F5344CB8AC3E}">
        <p14:creationId xmlns:p14="http://schemas.microsoft.com/office/powerpoint/2010/main" xmlns="" val="2701195353"/>
      </p:ext>
    </p:extLst>
  </p:cSld>
  <p:clrMapOvr>
    <a:masterClrMapping/>
  </p:clrMapOvr>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mn-ea"/>
                <a:cs typeface="Times New Roman" panose="02020603050405020304" pitchFamily="18" charset="0"/>
              </a:rPr>
              <a:t>CH6-</a:t>
            </a:r>
            <a:r>
              <a:rPr lang="zh-TW" altLang="zh-TW" sz="3600" b="1" dirty="0">
                <a:solidFill>
                  <a:schemeClr val="bg1"/>
                </a:solidFill>
                <a:ea typeface="+mn-ea"/>
                <a:cs typeface="Times New Roman" panose="02020603050405020304" pitchFamily="18" charset="0"/>
              </a:rPr>
              <a:t>國際貿易風險</a:t>
            </a:r>
            <a:r>
              <a:rPr lang="zh-TW" altLang="zh-TW" sz="3600" b="1" dirty="0" smtClean="0">
                <a:solidFill>
                  <a:schemeClr val="bg1"/>
                </a:solidFill>
                <a:ea typeface="+mn-ea"/>
                <a:cs typeface="Times New Roman" panose="02020603050405020304" pitchFamily="18" charset="0"/>
              </a:rPr>
              <a:t>管理</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-2.</a:t>
            </a:r>
            <a:r>
              <a:rPr lang="zh-TW" altLang="zh-TW" sz="3600" b="1" dirty="0">
                <a:solidFill>
                  <a:schemeClr val="bg1"/>
                </a:solidFill>
                <a:ea typeface="+mn-ea"/>
                <a:cs typeface="Times New Roman" panose="02020603050405020304" pitchFamily="18" charset="0"/>
              </a:rPr>
              <a:t>本節重點</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525</a:t>
            </a:fld>
            <a:endParaRPr lang="zh-TW" altLang="en-US"/>
          </a:p>
        </p:txBody>
      </p:sp>
    </p:spTree>
    <p:extLst>
      <p:ext uri="{BB962C8B-B14F-4D97-AF65-F5344CB8AC3E}">
        <p14:creationId xmlns:p14="http://schemas.microsoft.com/office/powerpoint/2010/main" xmlns="" val="2866808441"/>
      </p:ext>
    </p:extLst>
  </p:cSld>
  <p:clrMapOvr>
    <a:masterClrMapping/>
  </p:clrMapOvr>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526</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保險單之</a:t>
            </a:r>
            <a:r>
              <a:rPr lang="zh-TW" altLang="zh-TW" sz="3200" b="1" dirty="0" smtClean="0"/>
              <a:t>條款</a:t>
            </a:r>
            <a:endParaRPr lang="en-US" altLang="zh-TW" sz="3200" b="1" dirty="0" smtClean="0"/>
          </a:p>
          <a:p>
            <a:r>
              <a:rPr lang="zh-TW" altLang="zh-TW" sz="3200" b="1" dirty="0"/>
              <a:t>保險單據之</a:t>
            </a:r>
            <a:r>
              <a:rPr lang="zh-TW" altLang="zh-TW" sz="3200" b="1" dirty="0" smtClean="0"/>
              <a:t>種類</a:t>
            </a:r>
            <a:endParaRPr lang="en-US" altLang="zh-TW" sz="3200" b="1" dirty="0" smtClean="0"/>
          </a:p>
          <a:p>
            <a:r>
              <a:rPr lang="zh-TW" altLang="zh-TW" sz="3200" b="1" dirty="0"/>
              <a:t>保險單據與信用狀作業</a:t>
            </a:r>
            <a:endParaRPr lang="zh-TW" altLang="en-US" sz="3200" dirty="0"/>
          </a:p>
        </p:txBody>
      </p:sp>
    </p:spTree>
    <p:extLst>
      <p:ext uri="{BB962C8B-B14F-4D97-AF65-F5344CB8AC3E}">
        <p14:creationId xmlns:p14="http://schemas.microsoft.com/office/powerpoint/2010/main" xmlns="" val="3337900091"/>
      </p:ext>
    </p:extLst>
  </p:cSld>
  <p:clrMapOvr>
    <a:masterClrMapping/>
  </p:clrMapOvr>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85800" y="0"/>
            <a:ext cx="7772400" cy="980728"/>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保險單據之種類</a:t>
            </a:r>
            <a:r>
              <a:rPr lang="en-US" altLang="zh-TW" sz="4000" dirty="0" smtClean="0">
                <a:solidFill>
                  <a:srgbClr val="003300"/>
                </a:solidFill>
              </a:rPr>
              <a:t> </a:t>
            </a:r>
          </a:p>
        </p:txBody>
      </p:sp>
      <p:sp>
        <p:nvSpPr>
          <p:cNvPr id="497667" name="Rectangle 3"/>
          <p:cNvSpPr>
            <a:spLocks noGrp="1" noChangeArrowheads="1"/>
          </p:cNvSpPr>
          <p:nvPr>
            <p:ph type="body" idx="1"/>
          </p:nvPr>
        </p:nvSpPr>
        <p:spPr>
          <a:xfrm>
            <a:off x="107504" y="1196752"/>
            <a:ext cx="8784976" cy="5356448"/>
          </a:xfrm>
        </p:spPr>
        <p:txBody>
          <a:bodyPr>
            <a:noAutofit/>
          </a:bodyPr>
          <a:lstStyle/>
          <a:p>
            <a:pPr eaLnBrk="1" hangingPunct="1">
              <a:lnSpc>
                <a:spcPct val="90000"/>
              </a:lnSpc>
            </a:pPr>
            <a:r>
              <a:rPr lang="zh-TW" altLang="en-US" sz="3200" b="1" dirty="0" smtClean="0">
                <a:latin typeface="標楷體" pitchFamily="65" charset="-120"/>
                <a:ea typeface="標楷體" pitchFamily="65" charset="-120"/>
              </a:rPr>
              <a:t>保險單</a:t>
            </a:r>
            <a:r>
              <a:rPr lang="zh-TW" altLang="en-US" sz="3200" b="1" dirty="0" smtClean="0">
                <a:ea typeface="標楷體" pitchFamily="65" charset="-120"/>
              </a:rPr>
              <a:t>(</a:t>
            </a:r>
            <a:r>
              <a:rPr lang="en-US" altLang="zh-TW" sz="3200" b="1" dirty="0" smtClean="0">
                <a:ea typeface="標楷體" pitchFamily="65" charset="-120"/>
              </a:rPr>
              <a:t>Insurance policy)</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係保險人確認保險契約成立之正式憑證,載明被保險人及保險人之權利</a:t>
            </a:r>
            <a:r>
              <a:rPr lang="zh-TW" altLang="en-US" sz="3200" b="1" dirty="0" smtClean="0">
                <a:ea typeface="標楷體" pitchFamily="65" charset="-120"/>
              </a:rPr>
              <a:t>/</a:t>
            </a:r>
            <a:r>
              <a:rPr lang="zh-TW" altLang="en-US" sz="3200" b="1" dirty="0" smtClean="0">
                <a:latin typeface="標楷體" pitchFamily="65" charset="-120"/>
                <a:ea typeface="標楷體" pitchFamily="65" charset="-120"/>
              </a:rPr>
              <a:t>義務,為被保險人索賠之憑證及保險人理賠之依據.</a:t>
            </a:r>
          </a:p>
          <a:p>
            <a:pPr eaLnBrk="1" hangingPunct="1">
              <a:lnSpc>
                <a:spcPct val="90000"/>
              </a:lnSpc>
            </a:pPr>
            <a:r>
              <a:rPr lang="zh-TW" altLang="en-US" sz="3200" b="1" dirty="0" smtClean="0">
                <a:latin typeface="標楷體" pitchFamily="65" charset="-120"/>
                <a:ea typeface="標楷體" pitchFamily="65" charset="-120"/>
              </a:rPr>
              <a:t>保險證明書</a:t>
            </a:r>
            <a:r>
              <a:rPr lang="zh-TW" altLang="en-US" sz="3200" b="1" dirty="0" smtClean="0">
                <a:ea typeface="標楷體" pitchFamily="65" charset="-120"/>
              </a:rPr>
              <a:t>(</a:t>
            </a:r>
            <a:r>
              <a:rPr lang="en-US" altLang="zh-TW" sz="3200" b="1" dirty="0" smtClean="0">
                <a:ea typeface="標楷體" pitchFamily="65" charset="-120"/>
              </a:rPr>
              <a:t>Insurance certificate):</a:t>
            </a:r>
            <a:r>
              <a:rPr lang="zh-TW" altLang="en-US" sz="3200" b="1" dirty="0" smtClean="0">
                <a:latin typeface="標楷體" pitchFamily="65" charset="-120"/>
                <a:ea typeface="標楷體" pitchFamily="65" charset="-120"/>
              </a:rPr>
              <a:t>實務上有統保單</a:t>
            </a:r>
            <a:r>
              <a:rPr lang="zh-TW" altLang="en-US" sz="3200" b="1" dirty="0" smtClean="0">
                <a:ea typeface="標楷體" pitchFamily="65" charset="-120"/>
              </a:rPr>
              <a:t>(</a:t>
            </a:r>
            <a:r>
              <a:rPr lang="en-US" altLang="zh-TW" sz="3200" b="1" dirty="0" smtClean="0">
                <a:ea typeface="標楷體" pitchFamily="65" charset="-120"/>
              </a:rPr>
              <a:t>Open Policy)</a:t>
            </a:r>
            <a:r>
              <a:rPr lang="zh-TW" altLang="en-US" sz="3200" b="1" dirty="0" smtClean="0">
                <a:latin typeface="標楷體" pitchFamily="65" charset="-120"/>
                <a:ea typeface="標楷體" pitchFamily="65" charset="-120"/>
              </a:rPr>
              <a:t>之簽發,承保定期內被保險人全部進出口所需之保險業務,是一種概括預約之保險契約;貨物進出口時,為配合銀行作業對保險單據之要求,保險公司會另行簽發分保單－保險證明書,其效果與一般保險單並無二致,只是內容較為簡單,其保險有關之約定概以原統保單為準.</a:t>
            </a:r>
            <a:r>
              <a:rPr lang="zh-TW" altLang="en-US" sz="3200" b="1" dirty="0" smtClean="0"/>
              <a:t> </a:t>
            </a:r>
          </a:p>
        </p:txBody>
      </p:sp>
      <p:sp>
        <p:nvSpPr>
          <p:cNvPr id="49766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085A3F62-00BF-4EEE-A727-9228A6F69490}" type="slidenum">
              <a:rPr kumimoji="0" lang="zh-TW" altLang="en-US" sz="1400" smtClean="0"/>
              <a:pPr eaLnBrk="1" hangingPunct="1"/>
              <a:t>527</a:t>
            </a:fld>
            <a:endParaRPr kumimoji="0" lang="en-US" altLang="zh-TW" sz="1400" smtClean="0"/>
          </a:p>
        </p:txBody>
      </p:sp>
      <p:sp>
        <p:nvSpPr>
          <p:cNvPr id="2" name="向右箭號 1"/>
          <p:cNvSpPr/>
          <p:nvPr/>
        </p:nvSpPr>
        <p:spPr>
          <a:xfrm>
            <a:off x="4211960" y="6453336"/>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785954645"/>
      </p:ext>
    </p:extLst>
  </p:cSld>
  <p:clrMapOvr>
    <a:masterClrMapping/>
  </p:clrMapOvr>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685800" y="0"/>
            <a:ext cx="7772400" cy="836712"/>
          </a:xfrm>
        </p:spPr>
        <p:txBody>
          <a:bodyPr>
            <a:normAutofit/>
          </a:bodyPr>
          <a:lstStyle/>
          <a:p>
            <a:pPr algn="ctr" eaLnBrk="1" hangingPunct="1">
              <a:defRPr/>
            </a:pPr>
            <a:r>
              <a:rPr lang="zh-TW" altLang="en-US" sz="4000" b="1" dirty="0" smtClean="0">
                <a:solidFill>
                  <a:srgbClr val="003300"/>
                </a:solidFill>
                <a:latin typeface="標楷體" pitchFamily="65" charset="-120"/>
                <a:ea typeface="標楷體" pitchFamily="65" charset="-120"/>
              </a:rPr>
              <a:t>保險單據之種類</a:t>
            </a:r>
            <a:endParaRPr lang="zh-TW" altLang="en-US" sz="4000" b="1" dirty="0" smtClean="0">
              <a:solidFill>
                <a:srgbClr val="003300"/>
              </a:solidFill>
              <a:latin typeface="Times New Roman" pitchFamily="18" charset="0"/>
              <a:ea typeface="標楷體" pitchFamily="65" charset="-120"/>
            </a:endParaRPr>
          </a:p>
        </p:txBody>
      </p:sp>
      <p:sp>
        <p:nvSpPr>
          <p:cNvPr id="498691" name="Rectangle 3"/>
          <p:cNvSpPr>
            <a:spLocks noGrp="1" noChangeArrowheads="1"/>
          </p:cNvSpPr>
          <p:nvPr>
            <p:ph type="body" idx="1"/>
          </p:nvPr>
        </p:nvSpPr>
        <p:spPr>
          <a:xfrm>
            <a:off x="0" y="838200"/>
            <a:ext cx="9144000" cy="6019800"/>
          </a:xfrm>
        </p:spPr>
        <p:txBody>
          <a:bodyPr/>
          <a:lstStyle/>
          <a:p>
            <a:pPr eaLnBrk="1" hangingPunct="1">
              <a:lnSpc>
                <a:spcPct val="90000"/>
              </a:lnSpc>
            </a:pPr>
            <a:r>
              <a:rPr lang="zh-TW" altLang="en-US" sz="2800" b="1" dirty="0" smtClean="0">
                <a:ea typeface="標楷體" pitchFamily="65" charset="-120"/>
              </a:rPr>
              <a:t>保險聲明書(</a:t>
            </a:r>
            <a:r>
              <a:rPr lang="en-US" altLang="zh-TW" sz="2800" b="1" dirty="0" smtClean="0">
                <a:ea typeface="標楷體" pitchFamily="65" charset="-120"/>
              </a:rPr>
              <a:t>Insurance declaration):</a:t>
            </a:r>
            <a:r>
              <a:rPr lang="zh-TW" altLang="en-US" sz="2800" b="1" dirty="0" smtClean="0">
                <a:ea typeface="標楷體" pitchFamily="65" charset="-120"/>
              </a:rPr>
              <a:t>在預約保險之場合,被保險人依照約定在每一批貨物裝運確定時,即將貨物之名稱、數量、保險金額、船名、航次、及發航日期等資料向保險人發出之聲明文件,即為保險聲明書.</a:t>
            </a:r>
          </a:p>
          <a:p>
            <a:pPr eaLnBrk="1" hangingPunct="1">
              <a:lnSpc>
                <a:spcPct val="90000"/>
              </a:lnSpc>
            </a:pPr>
            <a:r>
              <a:rPr lang="zh-TW" altLang="en-US" sz="2800" b="1" dirty="0" smtClean="0">
                <a:ea typeface="標楷體" pitchFamily="65" charset="-120"/>
              </a:rPr>
              <a:t>投保通知書(</a:t>
            </a:r>
            <a:r>
              <a:rPr lang="en-US" altLang="zh-TW" sz="2800" b="1" dirty="0" smtClean="0">
                <a:ea typeface="標楷體" pitchFamily="65" charset="-120"/>
              </a:rPr>
              <a:t>Cover note):</a:t>
            </a:r>
            <a:r>
              <a:rPr lang="zh-TW" altLang="en-US" sz="2800" b="1" dirty="0" smtClean="0">
                <a:ea typeface="標楷體" pitchFamily="65" charset="-120"/>
              </a:rPr>
              <a:t>為保險經紀人(</a:t>
            </a:r>
            <a:r>
              <a:rPr lang="en-US" altLang="zh-TW" sz="2800" b="1" dirty="0" smtClean="0">
                <a:ea typeface="標楷體" pitchFamily="65" charset="-120"/>
              </a:rPr>
              <a:t>Insurance broker)</a:t>
            </a:r>
            <a:r>
              <a:rPr lang="zh-TW" altLang="en-US" sz="2800" b="1" dirty="0" smtClean="0">
                <a:ea typeface="標楷體" pitchFamily="65" charset="-120"/>
              </a:rPr>
              <a:t>發給被保險人之通知書,對保險人無任何拘束力.</a:t>
            </a:r>
          </a:p>
          <a:p>
            <a:pPr eaLnBrk="1" hangingPunct="1">
              <a:lnSpc>
                <a:spcPct val="90000"/>
              </a:lnSpc>
            </a:pPr>
            <a:r>
              <a:rPr lang="zh-TW" altLang="en-US" sz="2800" b="1" dirty="0" smtClean="0">
                <a:ea typeface="標楷體" pitchFamily="65" charset="-120"/>
              </a:rPr>
              <a:t>預保單/</a:t>
            </a:r>
            <a:r>
              <a:rPr lang="en-US" altLang="zh-TW" sz="2800" b="1" dirty="0" smtClean="0">
                <a:ea typeface="標楷體" pitchFamily="65" charset="-120"/>
              </a:rPr>
              <a:t>TBD</a:t>
            </a:r>
            <a:r>
              <a:rPr lang="zh-TW" altLang="en-US" sz="2800" b="1" dirty="0" smtClean="0">
                <a:ea typeface="標楷體" pitchFamily="65" charset="-120"/>
              </a:rPr>
              <a:t>保單:由進口商投保時,通常國外出口商尚未出貨,係屬預購保險(尤其開狀時,銀行業往往要求此等保險單據之簽發日期不得遲於開狀日期);因此,欠缺運輸之相關資料(運輸工具、航次、起運/目的地點、裝運日期…等),此即</a:t>
            </a:r>
            <a:r>
              <a:rPr lang="en-US" altLang="zh-TW" sz="2800" b="1" dirty="0" smtClean="0">
                <a:ea typeface="標楷體" pitchFamily="65" charset="-120"/>
              </a:rPr>
              <a:t>TBD(to be declared)</a:t>
            </a:r>
            <a:r>
              <a:rPr lang="zh-TW" altLang="en-US" sz="2800" b="1" dirty="0" smtClean="0">
                <a:ea typeface="標楷體" pitchFamily="65" charset="-120"/>
              </a:rPr>
              <a:t>保單,其上載有特約:“依據海商法174條規定,要保人或被保險人於知其”承保標的“已載於船舶時,應將該船舶之名稱及國籍通知於保險人,不為通知者,保險契約失其效力.</a:t>
            </a:r>
            <a:endParaRPr lang="zh-TW" altLang="en-US" sz="2800" b="1" dirty="0" smtClean="0"/>
          </a:p>
        </p:txBody>
      </p:sp>
      <p:sp>
        <p:nvSpPr>
          <p:cNvPr id="49869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4851A54D-1F0B-4FD0-B948-70902AE7465E}" type="slidenum">
              <a:rPr kumimoji="0" lang="zh-TW" altLang="en-US" sz="1400" smtClean="0"/>
              <a:pPr eaLnBrk="1" hangingPunct="1"/>
              <a:t>528</a:t>
            </a:fld>
            <a:endParaRPr kumimoji="0" lang="en-US" altLang="zh-TW" sz="1400" smtClean="0"/>
          </a:p>
        </p:txBody>
      </p:sp>
    </p:spTree>
    <p:extLst>
      <p:ext uri="{BB962C8B-B14F-4D97-AF65-F5344CB8AC3E}">
        <p14:creationId xmlns:p14="http://schemas.microsoft.com/office/powerpoint/2010/main" xmlns="" val="2558033205"/>
      </p:ext>
    </p:extLst>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保險單據與信用狀作業</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529</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latin typeface="Times New Roman" panose="02020603050405020304" pitchFamily="18" charset="0"/>
                <a:cs typeface="Times New Roman" panose="02020603050405020304" pitchFamily="18" charset="0"/>
              </a:rPr>
              <a:t>通常在以CIF、CIP或C&amp;I(C&amp;I非Incoterms所定義之貿易條件)條件交易時、信用狀會要求受益人提示保險</a:t>
            </a:r>
            <a:r>
              <a:rPr lang="zh-TW" altLang="zh-TW" sz="2800" b="1" dirty="0" smtClean="0">
                <a:latin typeface="Times New Roman" panose="02020603050405020304" pitchFamily="18" charset="0"/>
                <a:cs typeface="Times New Roman" panose="02020603050405020304" pitchFamily="18" charset="0"/>
              </a:rPr>
              <a:t>單據</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可接受之保險</a:t>
            </a:r>
            <a:r>
              <a:rPr lang="zh-TW" altLang="zh-TW" sz="2800" b="1" dirty="0" smtClean="0">
                <a:latin typeface="Times New Roman" panose="02020603050405020304" pitchFamily="18" charset="0"/>
                <a:cs typeface="Times New Roman" panose="02020603050405020304" pitchFamily="18" charset="0"/>
              </a:rPr>
              <a:t>單據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倘</a:t>
            </a:r>
            <a:r>
              <a:rPr lang="zh-TW" altLang="zh-TW" sz="2800" b="1" dirty="0">
                <a:latin typeface="Times New Roman" panose="02020603050405020304" pitchFamily="18" charset="0"/>
                <a:cs typeface="Times New Roman" panose="02020603050405020304" pitchFamily="18" charset="0"/>
              </a:rPr>
              <a:t>信用狀要求提示保險單據</a:t>
            </a:r>
            <a:r>
              <a:rPr lang="en-US" altLang="zh-TW" sz="2800" b="1" dirty="0">
                <a:latin typeface="Times New Roman" panose="02020603050405020304" pitchFamily="18" charset="0"/>
                <a:cs typeface="Times New Roman" panose="02020603050405020304" pitchFamily="18" charset="0"/>
              </a:rPr>
              <a:t>(Insurance Document</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則</a:t>
            </a:r>
            <a:r>
              <a:rPr lang="zh-TW" altLang="zh-TW" sz="2800" b="1" dirty="0">
                <a:latin typeface="Times New Roman" panose="02020603050405020304" pitchFamily="18" charset="0"/>
                <a:cs typeface="Times New Roman" panose="02020603050405020304" pitchFamily="18" charset="0"/>
              </a:rPr>
              <a:t>依據</a:t>
            </a:r>
            <a:r>
              <a:rPr lang="en-US" altLang="zh-TW" sz="2800" b="1" dirty="0">
                <a:latin typeface="Times New Roman" panose="02020603050405020304" pitchFamily="18" charset="0"/>
                <a:cs typeface="Times New Roman" panose="02020603050405020304" pitchFamily="18" charset="0"/>
              </a:rPr>
              <a:t>UCP60</a:t>
            </a:r>
            <a:r>
              <a:rPr lang="zh-TW" altLang="zh-TW" sz="2800" b="1" dirty="0">
                <a:latin typeface="Times New Roman" panose="02020603050405020304" pitchFamily="18" charset="0"/>
                <a:cs typeface="Times New Roman" panose="02020603050405020304" pitchFamily="18" charset="0"/>
              </a:rPr>
              <a:t>第</a:t>
            </a:r>
            <a:r>
              <a:rPr lang="en-US" altLang="zh-TW" sz="2800" b="1" dirty="0">
                <a:latin typeface="Times New Roman" panose="02020603050405020304" pitchFamily="18" charset="0"/>
                <a:cs typeface="Times New Roman" panose="02020603050405020304" pitchFamily="18" charset="0"/>
              </a:rPr>
              <a:t>28</a:t>
            </a:r>
            <a:r>
              <a:rPr lang="zh-TW" altLang="zh-TW" sz="2800" b="1" dirty="0">
                <a:latin typeface="Times New Roman" panose="02020603050405020304" pitchFamily="18" charset="0"/>
                <a:cs typeface="Times New Roman" panose="02020603050405020304" pitchFamily="18" charset="0"/>
              </a:rPr>
              <a:t>條</a:t>
            </a:r>
            <a:r>
              <a:rPr lang="en-US" altLang="zh-TW" sz="2800" b="1" dirty="0">
                <a:latin typeface="Times New Roman" panose="02020603050405020304" pitchFamily="18" charset="0"/>
                <a:cs typeface="Times New Roman" panose="02020603050405020304" pitchFamily="18" charset="0"/>
              </a:rPr>
              <a:t>a</a:t>
            </a:r>
            <a:r>
              <a:rPr lang="zh-TW" altLang="zh-TW" sz="2800" b="1" dirty="0">
                <a:latin typeface="Times New Roman" panose="02020603050405020304" pitchFamily="18" charset="0"/>
                <a:cs typeface="Times New Roman" panose="02020603050405020304" pitchFamily="18" charset="0"/>
              </a:rPr>
              <a:t>項之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保險單據諸如</a:t>
            </a:r>
            <a:r>
              <a:rPr lang="zh-TW" altLang="zh-TW" sz="2800" b="1" dirty="0">
                <a:latin typeface="Times New Roman" panose="02020603050405020304" pitchFamily="18" charset="0"/>
                <a:cs typeface="Times New Roman" panose="02020603050405020304" pitchFamily="18" charset="0"/>
              </a:rPr>
              <a:t>保險單、統保單</a:t>
            </a:r>
            <a:r>
              <a:rPr lang="en-US" altLang="zh-TW" sz="2800" b="1" dirty="0">
                <a:latin typeface="Times New Roman" panose="02020603050405020304" pitchFamily="18" charset="0"/>
                <a:cs typeface="Times New Roman" panose="02020603050405020304" pitchFamily="18" charset="0"/>
              </a:rPr>
              <a:t>(open cover)</a:t>
            </a:r>
            <a:r>
              <a:rPr lang="zh-TW" altLang="zh-TW" sz="2800" b="1" dirty="0">
                <a:latin typeface="Times New Roman" panose="02020603050405020304" pitchFamily="18" charset="0"/>
                <a:cs typeface="Times New Roman" panose="02020603050405020304" pitchFamily="18" charset="0"/>
              </a:rPr>
              <a:t>項下之保險證明書或聲明書等皆可</a:t>
            </a:r>
            <a:r>
              <a:rPr lang="zh-TW" altLang="zh-TW" sz="2800" b="1" dirty="0" smtClean="0">
                <a:latin typeface="Times New Roman" panose="02020603050405020304" pitchFamily="18" charset="0"/>
                <a:cs typeface="Times New Roman" panose="02020603050405020304" pitchFamily="18" charset="0"/>
              </a:rPr>
              <a:t>接受</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但</a:t>
            </a:r>
            <a:r>
              <a:rPr lang="zh-TW" altLang="zh-TW" sz="2800" b="1" dirty="0">
                <a:latin typeface="Times New Roman" panose="02020603050405020304" pitchFamily="18" charset="0"/>
                <a:cs typeface="Times New Roman" panose="02020603050405020304" pitchFamily="18" charset="0"/>
              </a:rPr>
              <a:t>除信用狀特別授權</a:t>
            </a:r>
            <a:r>
              <a:rPr lang="zh-TW" altLang="zh-TW" sz="2800" b="1" dirty="0" smtClean="0">
                <a:latin typeface="Times New Roman" panose="02020603050405020304" pitchFamily="18" charset="0"/>
                <a:cs typeface="Times New Roman" panose="02020603050405020304" pitchFamily="18" charset="0"/>
              </a:rPr>
              <a:t>外</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投保</a:t>
            </a:r>
            <a:r>
              <a:rPr lang="zh-TW" altLang="zh-TW" sz="2800" b="1" dirty="0">
                <a:latin typeface="Times New Roman" panose="02020603050405020304" pitchFamily="18" charset="0"/>
                <a:cs typeface="Times New Roman" panose="02020603050405020304" pitchFamily="18" charset="0"/>
              </a:rPr>
              <a:t>通知</a:t>
            </a:r>
            <a:r>
              <a:rPr lang="en-US" altLang="zh-TW" sz="2800" b="1" dirty="0">
                <a:latin typeface="Times New Roman" panose="02020603050405020304" pitchFamily="18" charset="0"/>
                <a:cs typeface="Times New Roman" panose="02020603050405020304" pitchFamily="18" charset="0"/>
              </a:rPr>
              <a:t>(cover notes)</a:t>
            </a:r>
            <a:r>
              <a:rPr lang="zh-TW" altLang="zh-TW" sz="2800" b="1" dirty="0">
                <a:latin typeface="Times New Roman" panose="02020603050405020304" pitchFamily="18" charset="0"/>
                <a:cs typeface="Times New Roman" panose="02020603050405020304" pitchFamily="18" charset="0"/>
              </a:rPr>
              <a:t>將不予</a:t>
            </a:r>
            <a:r>
              <a:rPr lang="zh-TW" altLang="zh-TW" sz="2800" b="1" dirty="0" smtClean="0">
                <a:latin typeface="Times New Roman" panose="02020603050405020304" pitchFamily="18" charset="0"/>
                <a:cs typeface="Times New Roman" panose="02020603050405020304" pitchFamily="18" charset="0"/>
              </a:rPr>
              <a:t>接受</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
        <p:nvSpPr>
          <p:cNvPr id="5" name="向右箭號 4"/>
          <p:cNvSpPr/>
          <p:nvPr/>
        </p:nvSpPr>
        <p:spPr>
          <a:xfrm>
            <a:off x="7956376" y="4797152"/>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5127714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b="1" dirty="0"/>
              <a:t>臺美 </a:t>
            </a:r>
            <a:r>
              <a:rPr lang="en-US" altLang="zh-TW" sz="4000" b="1" dirty="0"/>
              <a:t>TIFA </a:t>
            </a:r>
            <a:r>
              <a:rPr lang="zh-TW" altLang="en-US" sz="4000" b="1" dirty="0"/>
              <a:t>的效益</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53</a:t>
            </a:fld>
            <a:endParaRPr lang="zh-TW" altLang="en-US"/>
          </a:p>
        </p:txBody>
      </p:sp>
      <p:sp>
        <p:nvSpPr>
          <p:cNvPr id="4" name="內容版面配置區 3"/>
          <p:cNvSpPr>
            <a:spLocks noGrp="1"/>
          </p:cNvSpPr>
          <p:nvPr>
            <p:ph sz="quarter" idx="1"/>
          </p:nvPr>
        </p:nvSpPr>
        <p:spPr/>
        <p:txBody>
          <a:bodyPr>
            <a:normAutofit/>
          </a:bodyPr>
          <a:lstStyle/>
          <a:p>
            <a:pPr>
              <a:spcBef>
                <a:spcPct val="50000"/>
              </a:spcBef>
              <a:buFont typeface="Wingdings" panose="05000000000000000000" pitchFamily="2" charset="2"/>
              <a:buChar char="Ø"/>
            </a:pPr>
            <a:r>
              <a:rPr lang="zh-TW" altLang="en-US" sz="3200" b="1" dirty="0">
                <a:solidFill>
                  <a:srgbClr val="000000"/>
                </a:solidFill>
                <a:latin typeface="Times New Roman" panose="02020603050405020304" pitchFamily="18" charset="0"/>
                <a:cs typeface="Times New Roman" panose="02020603050405020304" pitchFamily="18" charset="0"/>
              </a:rPr>
              <a:t>透過制度性</a:t>
            </a:r>
            <a:r>
              <a:rPr lang="zh-TW" altLang="en-US" sz="3200" b="1" dirty="0" smtClean="0">
                <a:solidFill>
                  <a:srgbClr val="000000"/>
                </a:solidFill>
                <a:latin typeface="Times New Roman" panose="02020603050405020304" pitchFamily="18" charset="0"/>
                <a:cs typeface="Times New Roman" panose="02020603050405020304" pitchFamily="18" charset="0"/>
              </a:rPr>
              <a:t>安排</a:t>
            </a:r>
            <a:r>
              <a:rPr lang="en-US" altLang="zh-TW" sz="3200" b="1" dirty="0" smtClean="0">
                <a:solidFill>
                  <a:srgbClr val="000000"/>
                </a:solidFill>
                <a:latin typeface="Times New Roman" panose="02020603050405020304" pitchFamily="18" charset="0"/>
                <a:cs typeface="Times New Roman" panose="02020603050405020304" pitchFamily="18" charset="0"/>
              </a:rPr>
              <a:t>,</a:t>
            </a:r>
            <a:r>
              <a:rPr lang="zh-TW" altLang="en-US" sz="3200" b="1" dirty="0" smtClean="0">
                <a:solidFill>
                  <a:srgbClr val="000000"/>
                </a:solidFill>
                <a:latin typeface="Times New Roman" panose="02020603050405020304" pitchFamily="18" charset="0"/>
                <a:cs typeface="Times New Roman" panose="02020603050405020304" pitchFamily="18" charset="0"/>
              </a:rPr>
              <a:t>提升</a:t>
            </a:r>
            <a:r>
              <a:rPr lang="zh-TW" altLang="en-US" sz="3200" b="1" dirty="0">
                <a:solidFill>
                  <a:srgbClr val="000000"/>
                </a:solidFill>
                <a:latin typeface="Times New Roman" panose="02020603050405020304" pitchFamily="18" charset="0"/>
                <a:cs typeface="Times New Roman" panose="02020603050405020304" pitchFamily="18" charset="0"/>
              </a:rPr>
              <a:t>臺美實質關係</a:t>
            </a:r>
          </a:p>
          <a:p>
            <a:pPr>
              <a:spcBef>
                <a:spcPct val="50000"/>
              </a:spcBef>
              <a:buFont typeface="Wingdings" panose="05000000000000000000" pitchFamily="2" charset="2"/>
              <a:buChar char="Ø"/>
            </a:pPr>
            <a:r>
              <a:rPr lang="zh-TW" altLang="en-US" sz="3200" b="1" dirty="0" smtClean="0">
                <a:solidFill>
                  <a:srgbClr val="000000"/>
                </a:solidFill>
                <a:latin typeface="Times New Roman" panose="02020603050405020304" pitchFamily="18" charset="0"/>
                <a:cs typeface="Times New Roman" panose="02020603050405020304" pitchFamily="18" charset="0"/>
              </a:rPr>
              <a:t>作為</a:t>
            </a:r>
            <a:r>
              <a:rPr lang="zh-TW" altLang="en-US" sz="3200" b="1" dirty="0">
                <a:solidFill>
                  <a:srgbClr val="000000"/>
                </a:solidFill>
                <a:latin typeface="Times New Roman" panose="02020603050405020304" pitchFamily="18" charset="0"/>
                <a:cs typeface="Times New Roman" panose="02020603050405020304" pitchFamily="18" charset="0"/>
              </a:rPr>
              <a:t>開拓與其他國家官方經貿關係的典範</a:t>
            </a:r>
          </a:p>
          <a:p>
            <a:pPr>
              <a:spcBef>
                <a:spcPct val="50000"/>
              </a:spcBef>
              <a:buFont typeface="Wingdings" panose="05000000000000000000" pitchFamily="2" charset="2"/>
              <a:buChar char="Ø"/>
            </a:pPr>
            <a:r>
              <a:rPr lang="zh-TW" altLang="en-US" sz="3200" b="1" dirty="0" smtClean="0">
                <a:solidFill>
                  <a:srgbClr val="000000"/>
                </a:solidFill>
                <a:latin typeface="Times New Roman" panose="02020603050405020304" pitchFamily="18" charset="0"/>
                <a:cs typeface="Times New Roman" panose="02020603050405020304" pitchFamily="18" charset="0"/>
              </a:rPr>
              <a:t>利用</a:t>
            </a:r>
            <a:r>
              <a:rPr lang="zh-TW" altLang="en-US" sz="3200" b="1" dirty="0">
                <a:solidFill>
                  <a:srgbClr val="000000"/>
                </a:solidFill>
                <a:latin typeface="Times New Roman" panose="02020603050405020304" pitchFamily="18" charset="0"/>
                <a:cs typeface="Times New Roman" panose="02020603050405020304" pitchFamily="18" charset="0"/>
              </a:rPr>
              <a:t>堆積木</a:t>
            </a:r>
            <a:r>
              <a:rPr lang="zh-TW" altLang="en-US" sz="3200" b="1" dirty="0" smtClean="0">
                <a:solidFill>
                  <a:srgbClr val="000000"/>
                </a:solidFill>
                <a:latin typeface="Times New Roman" panose="02020603050405020304" pitchFamily="18" charset="0"/>
                <a:cs typeface="Times New Roman" panose="02020603050405020304" pitchFamily="18" charset="0"/>
              </a:rPr>
              <a:t>策略</a:t>
            </a:r>
            <a:r>
              <a:rPr lang="en-US" altLang="zh-TW" sz="3200" b="1" dirty="0" smtClean="0">
                <a:solidFill>
                  <a:srgbClr val="000000"/>
                </a:solidFill>
                <a:latin typeface="Times New Roman" panose="02020603050405020304" pitchFamily="18" charset="0"/>
                <a:cs typeface="Times New Roman" panose="02020603050405020304" pitchFamily="18" charset="0"/>
              </a:rPr>
              <a:t>,</a:t>
            </a:r>
            <a:r>
              <a:rPr lang="zh-TW" altLang="en-US" sz="3200" b="1" dirty="0" smtClean="0">
                <a:solidFill>
                  <a:srgbClr val="000000"/>
                </a:solidFill>
                <a:latin typeface="Times New Roman" panose="02020603050405020304" pitchFamily="18" charset="0"/>
                <a:cs typeface="Times New Roman" panose="02020603050405020304" pitchFamily="18" charset="0"/>
              </a:rPr>
              <a:t>逐步</a:t>
            </a:r>
            <a:r>
              <a:rPr lang="zh-TW" altLang="en-US" sz="3200" b="1" dirty="0">
                <a:solidFill>
                  <a:srgbClr val="000000"/>
                </a:solidFill>
                <a:latin typeface="Times New Roman" panose="02020603050405020304" pitchFamily="18" charset="0"/>
                <a:cs typeface="Times New Roman" panose="02020603050405020304" pitchFamily="18" charset="0"/>
              </a:rPr>
              <a:t>推動台美 </a:t>
            </a:r>
            <a:r>
              <a:rPr lang="en-US" altLang="zh-TW" sz="3200" b="1" dirty="0">
                <a:solidFill>
                  <a:srgbClr val="000000"/>
                </a:solidFill>
                <a:latin typeface="Times New Roman" panose="02020603050405020304" pitchFamily="18" charset="0"/>
                <a:cs typeface="Times New Roman" panose="02020603050405020304" pitchFamily="18" charset="0"/>
              </a:rPr>
              <a:t>FTA</a:t>
            </a:r>
          </a:p>
          <a:p>
            <a:pPr>
              <a:spcBef>
                <a:spcPct val="50000"/>
              </a:spcBef>
              <a:buFont typeface="Wingdings" panose="05000000000000000000" pitchFamily="2" charset="2"/>
              <a:buChar char="Ø"/>
            </a:pPr>
            <a:r>
              <a:rPr lang="zh-TW" altLang="en-US" sz="3200" b="1" dirty="0" smtClean="0">
                <a:solidFill>
                  <a:srgbClr val="000000"/>
                </a:solidFill>
                <a:latin typeface="Times New Roman" panose="02020603050405020304" pitchFamily="18" charset="0"/>
                <a:cs typeface="Times New Roman" panose="02020603050405020304" pitchFamily="18" charset="0"/>
              </a:rPr>
              <a:t>爭取</a:t>
            </a:r>
            <a:r>
              <a:rPr lang="zh-TW" altLang="en-US" sz="3200" b="1" dirty="0">
                <a:solidFill>
                  <a:srgbClr val="000000"/>
                </a:solidFill>
                <a:latin typeface="Times New Roman" panose="02020603050405020304" pitchFamily="18" charset="0"/>
                <a:cs typeface="Times New Roman" panose="02020603050405020304" pitchFamily="18" charset="0"/>
              </a:rPr>
              <a:t>美國提供技術協助與能力建</a:t>
            </a:r>
            <a:r>
              <a:rPr lang="zh-TW" altLang="en-US" sz="3200" b="1" dirty="0" smtClean="0">
                <a:solidFill>
                  <a:srgbClr val="000000"/>
                </a:solidFill>
                <a:latin typeface="Times New Roman" panose="02020603050405020304" pitchFamily="18" charset="0"/>
                <a:cs typeface="Times New Roman" panose="02020603050405020304" pitchFamily="18" charset="0"/>
              </a:rPr>
              <a:t>構</a:t>
            </a:r>
            <a:endParaRPr lang="zh-TW" altLang="en-US" sz="3200" b="1" dirty="0">
              <a:solidFill>
                <a:srgbClr val="000000"/>
              </a:solidFill>
              <a:latin typeface="Times New Roman" panose="02020603050405020304" pitchFamily="18" charset="0"/>
              <a:cs typeface="Times New Roman" panose="02020603050405020304" pitchFamily="18" charset="0"/>
            </a:endParaRPr>
          </a:p>
        </p:txBody>
      </p:sp>
      <p:sp>
        <p:nvSpPr>
          <p:cNvPr id="5" name="向左箭號 4"/>
          <p:cNvSpPr/>
          <p:nvPr/>
        </p:nvSpPr>
        <p:spPr>
          <a:xfrm>
            <a:off x="5508104" y="4221088"/>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4 END</a:t>
            </a:r>
          </a:p>
        </p:txBody>
      </p:sp>
    </p:spTree>
    <p:extLst>
      <p:ext uri="{BB962C8B-B14F-4D97-AF65-F5344CB8AC3E}">
        <p14:creationId xmlns:p14="http://schemas.microsoft.com/office/powerpoint/2010/main" xmlns="" val="19773273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保險單據與信用狀作業</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530</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latin typeface="Times New Roman" panose="02020603050405020304" pitchFamily="18" charset="0"/>
                <a:cs typeface="Times New Roman" panose="02020603050405020304" pitchFamily="18" charset="0"/>
              </a:rPr>
              <a:t>另倘信用狀要求保險單</a:t>
            </a:r>
            <a:r>
              <a:rPr lang="en-US" altLang="zh-TW" sz="2800" b="1" dirty="0">
                <a:latin typeface="Times New Roman" panose="02020603050405020304" pitchFamily="18" charset="0"/>
                <a:cs typeface="Times New Roman" panose="02020603050405020304" pitchFamily="18" charset="0"/>
              </a:rPr>
              <a:t>(insurance policy</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則</a:t>
            </a:r>
            <a:r>
              <a:rPr lang="zh-TW" altLang="zh-TW" sz="2800" b="1" dirty="0">
                <a:latin typeface="Times New Roman" panose="02020603050405020304" pitchFamily="18" charset="0"/>
                <a:cs typeface="Times New Roman" panose="02020603050405020304" pitchFamily="18" charset="0"/>
              </a:rPr>
              <a:t>不得提示保險證明書</a:t>
            </a:r>
            <a:r>
              <a:rPr lang="en-US" altLang="zh-TW" sz="2800" b="1" dirty="0">
                <a:latin typeface="Times New Roman" panose="02020603050405020304" pitchFamily="18" charset="0"/>
                <a:cs typeface="Times New Roman" panose="02020603050405020304" pitchFamily="18" charset="0"/>
              </a:rPr>
              <a:t>(insurance certificate)</a:t>
            </a:r>
            <a:r>
              <a:rPr lang="zh-TW" altLang="zh-TW" sz="2800" b="1" dirty="0">
                <a:latin typeface="Times New Roman" panose="02020603050405020304" pitchFamily="18" charset="0"/>
                <a:cs typeface="Times New Roman" panose="02020603050405020304" pitchFamily="18" charset="0"/>
              </a:rPr>
              <a:t>或聲明書</a:t>
            </a:r>
            <a:r>
              <a:rPr lang="en-US" altLang="zh-TW" sz="2800" b="1" dirty="0">
                <a:latin typeface="Times New Roman" panose="02020603050405020304" pitchFamily="18" charset="0"/>
                <a:cs typeface="Times New Roman" panose="02020603050405020304" pitchFamily="18" charset="0"/>
              </a:rPr>
              <a:t>(declaration</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至於</a:t>
            </a:r>
            <a:r>
              <a:rPr lang="zh-TW" altLang="zh-TW" sz="2800" b="1" dirty="0">
                <a:latin typeface="Times New Roman" panose="02020603050405020304" pitchFamily="18" charset="0"/>
                <a:cs typeface="Times New Roman" panose="02020603050405020304" pitchFamily="18" charset="0"/>
              </a:rPr>
              <a:t>信用狀要求保險證明書或聲明</a:t>
            </a:r>
            <a:r>
              <a:rPr lang="zh-TW" altLang="zh-TW" sz="2800" b="1" dirty="0" smtClean="0">
                <a:latin typeface="Times New Roman" panose="02020603050405020304" pitchFamily="18" charset="0"/>
                <a:cs typeface="Times New Roman" panose="02020603050405020304" pitchFamily="18" charset="0"/>
              </a:rPr>
              <a:t>書</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依據</a:t>
            </a:r>
            <a:r>
              <a:rPr lang="en-US" altLang="zh-TW" sz="2800" b="1" dirty="0">
                <a:latin typeface="Times New Roman" panose="02020603050405020304" pitchFamily="18" charset="0"/>
                <a:cs typeface="Times New Roman" panose="02020603050405020304" pitchFamily="18" charset="0"/>
              </a:rPr>
              <a:t>UCP600</a:t>
            </a:r>
            <a:r>
              <a:rPr lang="zh-TW" altLang="zh-TW" sz="2800" b="1" dirty="0">
                <a:latin typeface="Times New Roman" panose="02020603050405020304" pitchFamily="18" charset="0"/>
                <a:cs typeface="Times New Roman" panose="02020603050405020304" pitchFamily="18" charset="0"/>
              </a:rPr>
              <a:t>第</a:t>
            </a:r>
            <a:r>
              <a:rPr lang="en-US" altLang="zh-TW" sz="2800" b="1" dirty="0">
                <a:latin typeface="Times New Roman" panose="02020603050405020304" pitchFamily="18" charset="0"/>
                <a:cs typeface="Times New Roman" panose="02020603050405020304" pitchFamily="18" charset="0"/>
              </a:rPr>
              <a:t>28</a:t>
            </a:r>
            <a:r>
              <a:rPr lang="zh-TW" altLang="zh-TW" sz="2800" b="1" dirty="0">
                <a:latin typeface="Times New Roman" panose="02020603050405020304" pitchFamily="18" charset="0"/>
                <a:cs typeface="Times New Roman" panose="02020603050405020304" pitchFamily="18" charset="0"/>
              </a:rPr>
              <a:t>條</a:t>
            </a:r>
            <a:r>
              <a:rPr lang="en-US" altLang="zh-TW" sz="2800" b="1" dirty="0">
                <a:latin typeface="Times New Roman" panose="02020603050405020304" pitchFamily="18" charset="0"/>
                <a:cs typeface="Times New Roman" panose="02020603050405020304" pitchFamily="18" charset="0"/>
              </a:rPr>
              <a:t>d</a:t>
            </a:r>
            <a:r>
              <a:rPr lang="zh-TW" altLang="zh-TW" sz="2800" b="1" dirty="0">
                <a:latin typeface="Times New Roman" panose="02020603050405020304" pitchFamily="18" charset="0"/>
                <a:cs typeface="Times New Roman" panose="02020603050405020304" pitchFamily="18" charset="0"/>
              </a:rPr>
              <a:t>項之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以</a:t>
            </a:r>
            <a:r>
              <a:rPr lang="zh-TW" altLang="zh-TW" sz="2800" b="1" dirty="0">
                <a:latin typeface="Times New Roman" panose="02020603050405020304" pitchFamily="18" charset="0"/>
                <a:cs typeface="Times New Roman" panose="02020603050405020304" pitchFamily="18" charset="0"/>
              </a:rPr>
              <a:t>保險單代替者將予</a:t>
            </a:r>
            <a:r>
              <a:rPr lang="zh-TW" altLang="zh-TW" sz="2800" b="1" dirty="0" smtClean="0">
                <a:latin typeface="Times New Roman" panose="02020603050405020304" pitchFamily="18" charset="0"/>
                <a:cs typeface="Times New Roman" panose="02020603050405020304" pitchFamily="18" charset="0"/>
              </a:rPr>
              <a:t>接受</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在以</a:t>
            </a:r>
            <a:r>
              <a:rPr lang="en-US" altLang="zh-TW" sz="2800" b="1" dirty="0">
                <a:latin typeface="Times New Roman" panose="02020603050405020304" pitchFamily="18" charset="0"/>
                <a:cs typeface="Times New Roman" panose="02020603050405020304" pitchFamily="18" charset="0"/>
              </a:rPr>
              <a:t>EXW</a:t>
            </a:r>
            <a:r>
              <a:rPr lang="zh-TW" altLang="zh-TW" sz="2800" b="1" dirty="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FCA</a:t>
            </a:r>
            <a:r>
              <a:rPr lang="zh-TW" altLang="zh-TW" sz="2800" b="1" dirty="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FAS</a:t>
            </a:r>
            <a:r>
              <a:rPr lang="zh-TW" altLang="zh-TW" sz="2800" b="1" dirty="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FOB</a:t>
            </a:r>
            <a:r>
              <a:rPr lang="zh-TW" altLang="zh-TW" sz="2800" b="1" dirty="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CPT</a:t>
            </a:r>
            <a:r>
              <a:rPr lang="zh-TW" altLang="zh-TW" sz="2800" b="1" dirty="0">
                <a:latin typeface="Times New Roman" panose="02020603050405020304" pitchFamily="18" charset="0"/>
                <a:cs typeface="Times New Roman" panose="02020603050405020304" pitchFamily="18" charset="0"/>
              </a:rPr>
              <a:t>或</a:t>
            </a:r>
            <a:r>
              <a:rPr lang="en-US" altLang="zh-TW" sz="2800" b="1" dirty="0">
                <a:latin typeface="Times New Roman" panose="02020603050405020304" pitchFamily="18" charset="0"/>
                <a:cs typeface="Times New Roman" panose="02020603050405020304" pitchFamily="18" charset="0"/>
              </a:rPr>
              <a:t>CFR</a:t>
            </a:r>
            <a:r>
              <a:rPr lang="zh-TW" altLang="zh-TW" sz="2800" b="1" dirty="0">
                <a:latin typeface="Times New Roman" panose="02020603050405020304" pitchFamily="18" charset="0"/>
                <a:cs typeface="Times New Roman" panose="02020603050405020304" pitchFamily="18" charset="0"/>
              </a:rPr>
              <a:t>等條件</a:t>
            </a:r>
            <a:r>
              <a:rPr lang="zh-TW" altLang="zh-TW" sz="2800" b="1" dirty="0" smtClean="0">
                <a:latin typeface="Times New Roman" panose="02020603050405020304" pitchFamily="18" charset="0"/>
                <a:cs typeface="Times New Roman" panose="02020603050405020304" pitchFamily="18" charset="0"/>
              </a:rPr>
              <a:t>交易</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並</a:t>
            </a:r>
            <a:r>
              <a:rPr lang="zh-TW" altLang="zh-TW" sz="2800" b="1" dirty="0">
                <a:latin typeface="Times New Roman" panose="02020603050405020304" pitchFamily="18" charset="0"/>
                <a:cs typeface="Times New Roman" panose="02020603050405020304" pitchFamily="18" charset="0"/>
              </a:rPr>
              <a:t>向開狀銀行申請開狀</a:t>
            </a:r>
            <a:r>
              <a:rPr lang="zh-TW" altLang="zh-TW" sz="2800" b="1" dirty="0" smtClean="0">
                <a:latin typeface="Times New Roman" panose="02020603050405020304" pitchFamily="18" charset="0"/>
                <a:cs typeface="Times New Roman" panose="02020603050405020304" pitchFamily="18" charset="0"/>
              </a:rPr>
              <a:t>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開</a:t>
            </a:r>
            <a:r>
              <a:rPr lang="zh-TW" altLang="zh-TW" sz="2800" b="1" dirty="0">
                <a:latin typeface="Times New Roman" panose="02020603050405020304" pitchFamily="18" charset="0"/>
                <a:cs typeface="Times New Roman" panose="02020603050405020304" pitchFamily="18" charset="0"/>
              </a:rPr>
              <a:t>狀銀行會要求開狀申請人</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進口商</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投保以開狀銀行為被保險人或受益人之</a:t>
            </a:r>
            <a:r>
              <a:rPr lang="zh-TW" altLang="zh-TW" sz="2800" b="1" dirty="0" smtClean="0">
                <a:latin typeface="Times New Roman" panose="02020603050405020304" pitchFamily="18" charset="0"/>
                <a:cs typeface="Times New Roman" panose="02020603050405020304" pitchFamily="18" charset="0"/>
              </a:rPr>
              <a:t>保險</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並</a:t>
            </a:r>
            <a:r>
              <a:rPr lang="zh-TW" altLang="zh-TW" sz="2800" b="1" dirty="0">
                <a:latin typeface="Times New Roman" panose="02020603050405020304" pitchFamily="18" charset="0"/>
                <a:cs typeface="Times New Roman" panose="02020603050405020304" pitchFamily="18" charset="0"/>
              </a:rPr>
              <a:t>提出保險單據正本及保費收據副本給開狀</a:t>
            </a:r>
            <a:r>
              <a:rPr lang="zh-TW" altLang="zh-TW" sz="2800" b="1" dirty="0" smtClean="0">
                <a:latin typeface="Times New Roman" panose="02020603050405020304" pitchFamily="18" charset="0"/>
                <a:cs typeface="Times New Roman" panose="02020603050405020304" pitchFamily="18" charset="0"/>
              </a:rPr>
              <a:t>銀行</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
        <p:nvSpPr>
          <p:cNvPr id="5" name="向左箭號 4"/>
          <p:cNvSpPr/>
          <p:nvPr/>
        </p:nvSpPr>
        <p:spPr>
          <a:xfrm>
            <a:off x="4452731" y="5229200"/>
            <a:ext cx="233975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latin typeface="Times New Roman" panose="02020603050405020304" pitchFamily="18" charset="0"/>
                <a:ea typeface="+mj-ea"/>
                <a:cs typeface="Times New Roman" panose="02020603050405020304" pitchFamily="18" charset="0"/>
              </a:rPr>
              <a:t>Paragraph 2  END</a:t>
            </a:r>
          </a:p>
        </p:txBody>
      </p:sp>
    </p:spTree>
    <p:extLst>
      <p:ext uri="{BB962C8B-B14F-4D97-AF65-F5344CB8AC3E}">
        <p14:creationId xmlns:p14="http://schemas.microsoft.com/office/powerpoint/2010/main" xmlns="" val="953606132"/>
      </p:ext>
    </p:extLst>
  </p:cSld>
  <p:clrMapOvr>
    <a:masterClrMapping/>
  </p:clrMapOvr>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mn-ea"/>
                <a:cs typeface="Times New Roman" panose="02020603050405020304" pitchFamily="18" charset="0"/>
              </a:rPr>
              <a:t>CH6-</a:t>
            </a:r>
            <a:r>
              <a:rPr lang="zh-TW" altLang="zh-TW" sz="3600" b="1" dirty="0">
                <a:solidFill>
                  <a:schemeClr val="bg1"/>
                </a:solidFill>
                <a:ea typeface="+mn-ea"/>
                <a:cs typeface="Times New Roman" panose="02020603050405020304" pitchFamily="18" charset="0"/>
              </a:rPr>
              <a:t>國際貿易風險</a:t>
            </a:r>
            <a:r>
              <a:rPr lang="zh-TW" altLang="zh-TW" sz="3600" b="1" dirty="0" smtClean="0">
                <a:solidFill>
                  <a:schemeClr val="bg1"/>
                </a:solidFill>
                <a:ea typeface="+mn-ea"/>
                <a:cs typeface="Times New Roman" panose="02020603050405020304" pitchFamily="18" charset="0"/>
              </a:rPr>
              <a:t>管理</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-3</a:t>
            </a:r>
            <a:r>
              <a:rPr lang="zh-TW" altLang="zh-TW" sz="3600" b="1" dirty="0" smtClean="0">
                <a:solidFill>
                  <a:schemeClr val="bg1"/>
                </a:solidFill>
                <a:latin typeface="+mn-ea"/>
                <a:ea typeface="+mn-ea"/>
              </a:rPr>
              <a:t>輸出</a:t>
            </a:r>
            <a:r>
              <a:rPr lang="zh-TW" altLang="zh-TW" sz="3600" b="1" dirty="0">
                <a:solidFill>
                  <a:schemeClr val="bg1"/>
                </a:solidFill>
                <a:latin typeface="+mn-ea"/>
                <a:ea typeface="+mn-ea"/>
              </a:rPr>
              <a:t>保險</a:t>
            </a:r>
            <a:endParaRPr kumimoji="0" lang="zh-TW" altLang="en-US" sz="3600" b="1" dirty="0">
              <a:solidFill>
                <a:schemeClr val="bg1"/>
              </a:solidFill>
              <a:latin typeface="+mn-ea"/>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531</a:t>
            </a:fld>
            <a:endParaRPr lang="zh-TW" altLang="en-US"/>
          </a:p>
        </p:txBody>
      </p:sp>
    </p:spTree>
    <p:extLst>
      <p:ext uri="{BB962C8B-B14F-4D97-AF65-F5344CB8AC3E}">
        <p14:creationId xmlns:p14="http://schemas.microsoft.com/office/powerpoint/2010/main" xmlns="" val="2866808441"/>
      </p:ext>
    </p:extLst>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532</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輸出保險之</a:t>
            </a:r>
            <a:r>
              <a:rPr lang="zh-TW" altLang="zh-TW" sz="3200" b="1" dirty="0" smtClean="0"/>
              <a:t>意義</a:t>
            </a:r>
            <a:endParaRPr lang="en-US" altLang="zh-TW" sz="3200" b="1" dirty="0" smtClean="0"/>
          </a:p>
          <a:p>
            <a:r>
              <a:rPr lang="zh-TW" altLang="zh-TW" sz="3200" b="1" dirty="0"/>
              <a:t>輸出保險與貨物保險之</a:t>
            </a:r>
            <a:r>
              <a:rPr lang="zh-TW" altLang="zh-TW" sz="3200" b="1" dirty="0" smtClean="0"/>
              <a:t>區別</a:t>
            </a:r>
            <a:endParaRPr lang="en-US" altLang="zh-TW" sz="3200" b="1" dirty="0" smtClean="0"/>
          </a:p>
          <a:p>
            <a:r>
              <a:rPr lang="zh-TW" altLang="zh-TW" sz="3200" b="1" dirty="0"/>
              <a:t>輸出保險之功能</a:t>
            </a:r>
            <a:endParaRPr lang="zh-TW" altLang="en-US" sz="3200" dirty="0"/>
          </a:p>
        </p:txBody>
      </p:sp>
    </p:spTree>
    <p:extLst>
      <p:ext uri="{BB962C8B-B14F-4D97-AF65-F5344CB8AC3E}">
        <p14:creationId xmlns:p14="http://schemas.microsoft.com/office/powerpoint/2010/main" xmlns="" val="1125321381"/>
      </p:ext>
    </p:extLst>
  </p:cSld>
  <p:clrMapOvr>
    <a:masterClrMapping/>
  </p:clrMapOvr>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685800" y="260648"/>
            <a:ext cx="7772400" cy="936104"/>
          </a:xfrm>
        </p:spPr>
        <p:txBody>
          <a:bodyPr>
            <a:normAutofit/>
          </a:bodyPr>
          <a:lstStyle/>
          <a:p>
            <a:pPr algn="ctr" eaLnBrk="1" hangingPunct="1">
              <a:defRPr/>
            </a:pPr>
            <a:r>
              <a:rPr lang="zh-TW" altLang="en-US" sz="4000" b="1" dirty="0" smtClean="0">
                <a:solidFill>
                  <a:srgbClr val="003300"/>
                </a:solidFill>
                <a:latin typeface="Times New Roman" pitchFamily="18" charset="0"/>
                <a:ea typeface="標楷體" pitchFamily="65" charset="-120"/>
              </a:rPr>
              <a:t>輸出保險</a:t>
            </a:r>
            <a:r>
              <a:rPr lang="zh-TW" altLang="en-US" sz="4000" b="1" dirty="0" smtClean="0">
                <a:solidFill>
                  <a:srgbClr val="003300"/>
                </a:solidFill>
              </a:rPr>
              <a:t> </a:t>
            </a:r>
          </a:p>
        </p:txBody>
      </p:sp>
      <p:sp>
        <p:nvSpPr>
          <p:cNvPr id="500739" name="Rectangle 3"/>
          <p:cNvSpPr>
            <a:spLocks noGrp="1" noChangeArrowheads="1"/>
          </p:cNvSpPr>
          <p:nvPr>
            <p:ph type="body" idx="1"/>
          </p:nvPr>
        </p:nvSpPr>
        <p:spPr>
          <a:xfrm>
            <a:off x="467544" y="1196752"/>
            <a:ext cx="8280920" cy="4320480"/>
          </a:xfrm>
        </p:spPr>
        <p:txBody>
          <a:bodyPr>
            <a:normAutofit/>
          </a:bodyPr>
          <a:lstStyle/>
          <a:p>
            <a:pPr eaLnBrk="1" hangingPunct="1"/>
            <a:r>
              <a:rPr lang="zh-TW" altLang="en-US" sz="3200" b="1" dirty="0" smtClean="0">
                <a:ea typeface="標楷體" pitchFamily="65" charset="-120"/>
              </a:rPr>
              <a:t>輸出保險是國家為促進外銷及國外投資而設立的一種政策性保險制度, 其設立目的並不以營利為目的,一般多由政府經營或委由公營機構辦理. 我國辦理輸出保險始自民國49年,初期由中央信託局辦理,其後由中國產物保險公司接辦.民國六十八年成立中國輸出入銀行,乃改由該行輸出保險部承辦.</a:t>
            </a:r>
            <a:r>
              <a:rPr lang="zh-TW" altLang="en-US" sz="3200" b="1" dirty="0" smtClean="0"/>
              <a:t> </a:t>
            </a:r>
          </a:p>
        </p:txBody>
      </p:sp>
      <p:sp>
        <p:nvSpPr>
          <p:cNvPr id="50074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5D7FFE20-0BDC-46ED-ACA7-04BC10935DEB}" type="slidenum">
              <a:rPr kumimoji="0" lang="zh-TW" altLang="en-US" sz="1400" smtClean="0"/>
              <a:pPr eaLnBrk="1" hangingPunct="1"/>
              <a:t>533</a:t>
            </a:fld>
            <a:endParaRPr kumimoji="0" lang="en-US" altLang="zh-TW" sz="1400" smtClean="0"/>
          </a:p>
        </p:txBody>
      </p:sp>
    </p:spTree>
    <p:extLst>
      <p:ext uri="{BB962C8B-B14F-4D97-AF65-F5344CB8AC3E}">
        <p14:creationId xmlns:p14="http://schemas.microsoft.com/office/powerpoint/2010/main" xmlns="" val="466199998"/>
      </p:ext>
    </p:extLst>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1331913" y="0"/>
            <a:ext cx="7378700" cy="764704"/>
          </a:xfrm>
        </p:spPr>
        <p:txBody>
          <a:bodyPr>
            <a:normAutofit/>
          </a:bodyPr>
          <a:lstStyle/>
          <a:p>
            <a:pPr algn="ctr" eaLnBrk="1" hangingPunct="1">
              <a:defRPr/>
            </a:pPr>
            <a:r>
              <a:rPr lang="zh-TW" altLang="en-US" sz="4000" b="1" dirty="0" smtClean="0">
                <a:solidFill>
                  <a:srgbClr val="003300"/>
                </a:solidFill>
                <a:ea typeface="標楷體" pitchFamily="65" charset="-120"/>
              </a:rPr>
              <a:t>輸出保險與貨物保險之區別</a:t>
            </a:r>
            <a:r>
              <a:rPr lang="zh-TW" altLang="en-US" sz="4000" b="1" dirty="0" smtClean="0">
                <a:solidFill>
                  <a:srgbClr val="003300"/>
                </a:solidFill>
              </a:rPr>
              <a:t> </a:t>
            </a:r>
          </a:p>
        </p:txBody>
      </p:sp>
      <p:graphicFrame>
        <p:nvGraphicFramePr>
          <p:cNvPr id="347139" name="Group 3"/>
          <p:cNvGraphicFramePr>
            <a:graphicFrameLocks noGrp="1"/>
          </p:cNvGraphicFramePr>
          <p:nvPr>
            <p:ph type="tbl" idx="1"/>
          </p:nvPr>
        </p:nvGraphicFramePr>
        <p:xfrm>
          <a:off x="0" y="836613"/>
          <a:ext cx="9144000" cy="5999209"/>
        </p:xfrm>
        <a:graphic>
          <a:graphicData uri="http://schemas.openxmlformats.org/drawingml/2006/table">
            <a:tbl>
              <a:tblPr/>
              <a:tblGrid>
                <a:gridCol w="2051050"/>
                <a:gridCol w="3457575"/>
                <a:gridCol w="3635375"/>
              </a:tblGrid>
              <a:tr h="64766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2800" b="1" i="0" u="none" strike="noStrike" cap="none" normalizeH="0" baseline="0" dirty="0" smtClean="0">
                        <a:ln>
                          <a:noFill/>
                        </a:ln>
                        <a:solidFill>
                          <a:schemeClr val="tx1"/>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輸出保險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貨物保險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38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保險之標的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出口貨款或融資款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貨物本身之價值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97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營業性質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非營利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營利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56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制度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政策性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非政策性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38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承保風險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信用風險及政治風險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運輸風險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3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保險金額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dirty="0" smtClean="0">
                          <a:ln>
                            <a:noFill/>
                          </a:ln>
                          <a:solidFill>
                            <a:schemeClr val="tx1"/>
                          </a:solidFill>
                          <a:effectLst/>
                          <a:latin typeface="Times New Roman" pitchFamily="18" charset="0"/>
                          <a:ea typeface="標楷體" pitchFamily="65" charset="-120"/>
                        </a:rPr>
                        <a:t>有限額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不違反道德風險且能通過核保者</a:t>
                      </a: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並無上限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38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風險轉嫁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須承擔部分風險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可全部轉嫁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97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承做之機構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一家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多家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1801"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DF082472-6B49-4341-99C2-2B82A01D6DA0}" type="slidenum">
              <a:rPr kumimoji="0" lang="zh-TW" altLang="en-US" sz="1400" smtClean="0"/>
              <a:pPr eaLnBrk="1" hangingPunct="1"/>
              <a:t>534</a:t>
            </a:fld>
            <a:endParaRPr kumimoji="0" lang="en-US" altLang="zh-TW" sz="1400" smtClean="0"/>
          </a:p>
        </p:txBody>
      </p:sp>
      <p:sp>
        <p:nvSpPr>
          <p:cNvPr id="5" name="向左箭號 4"/>
          <p:cNvSpPr/>
          <p:nvPr/>
        </p:nvSpPr>
        <p:spPr>
          <a:xfrm>
            <a:off x="6516216" y="6165304"/>
            <a:ext cx="233975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FF0000"/>
                </a:solidFill>
                <a:latin typeface="Times New Roman" panose="02020603050405020304" pitchFamily="18" charset="0"/>
                <a:ea typeface="+mj-ea"/>
                <a:cs typeface="Times New Roman" panose="02020603050405020304" pitchFamily="18" charset="0"/>
              </a:rPr>
              <a:t>Paragraph </a:t>
            </a:r>
            <a:r>
              <a:rPr lang="en-US" altLang="zh-TW" b="1" dirty="0" smtClean="0">
                <a:solidFill>
                  <a:srgbClr val="FF0000"/>
                </a:solidFill>
                <a:latin typeface="Times New Roman" panose="02020603050405020304" pitchFamily="18" charset="0"/>
                <a:ea typeface="+mj-ea"/>
                <a:cs typeface="Times New Roman" panose="02020603050405020304" pitchFamily="18" charset="0"/>
              </a:rPr>
              <a:t>3  </a:t>
            </a:r>
            <a:r>
              <a:rPr lang="en-US" altLang="zh-TW" b="1" dirty="0">
                <a:solidFill>
                  <a:srgbClr val="FF0000"/>
                </a:solidFill>
                <a:latin typeface="Times New Roman" panose="02020603050405020304" pitchFamily="18" charset="0"/>
                <a:ea typeface="+mj-ea"/>
                <a:cs typeface="Times New Roman" panose="02020603050405020304" pitchFamily="18" charset="0"/>
              </a:rPr>
              <a:t>END</a:t>
            </a:r>
          </a:p>
        </p:txBody>
      </p:sp>
    </p:spTree>
    <p:extLst>
      <p:ext uri="{BB962C8B-B14F-4D97-AF65-F5344CB8AC3E}">
        <p14:creationId xmlns:p14="http://schemas.microsoft.com/office/powerpoint/2010/main" xmlns="" val="659677727"/>
      </p:ext>
    </p:extLst>
  </p:cSld>
  <p:clrMapOvr>
    <a:masterClrMapping/>
  </p:clrMapOvr>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mn-ea"/>
                <a:cs typeface="Times New Roman" panose="02020603050405020304" pitchFamily="18" charset="0"/>
              </a:rPr>
              <a:t>CH6-</a:t>
            </a:r>
            <a:r>
              <a:rPr lang="zh-TW" altLang="zh-TW" sz="3600" b="1" dirty="0">
                <a:solidFill>
                  <a:schemeClr val="bg1"/>
                </a:solidFill>
                <a:ea typeface="+mn-ea"/>
                <a:cs typeface="Times New Roman" panose="02020603050405020304" pitchFamily="18" charset="0"/>
              </a:rPr>
              <a:t>國際貿易風險</a:t>
            </a:r>
            <a:r>
              <a:rPr lang="zh-TW" altLang="zh-TW" sz="3600" b="1" dirty="0" smtClean="0">
                <a:solidFill>
                  <a:schemeClr val="bg1"/>
                </a:solidFill>
                <a:ea typeface="+mn-ea"/>
                <a:cs typeface="Times New Roman" panose="02020603050405020304" pitchFamily="18" charset="0"/>
              </a:rPr>
              <a:t>管理</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-4.</a:t>
            </a:r>
            <a:r>
              <a:rPr lang="zh-TW" altLang="zh-TW" sz="3600" b="1" dirty="0">
                <a:solidFill>
                  <a:schemeClr val="bg1"/>
                </a:solidFill>
                <a:latin typeface="+mj-ea"/>
                <a:ea typeface="+mj-ea"/>
              </a:rPr>
              <a:t>匯率風險管理</a:t>
            </a:r>
            <a:endParaRPr kumimoji="0" lang="zh-TW" altLang="en-US" sz="3600" b="1" dirty="0">
              <a:solidFill>
                <a:schemeClr val="bg1"/>
              </a:solidFill>
              <a:latin typeface="+mj-ea"/>
              <a:ea typeface="+mj-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535</a:t>
            </a:fld>
            <a:endParaRPr lang="zh-TW" altLang="en-US"/>
          </a:p>
        </p:txBody>
      </p:sp>
    </p:spTree>
    <p:extLst>
      <p:ext uri="{BB962C8B-B14F-4D97-AF65-F5344CB8AC3E}">
        <p14:creationId xmlns:p14="http://schemas.microsoft.com/office/powerpoint/2010/main" xmlns="" val="2866808441"/>
      </p:ext>
    </p:extLst>
  </p:cSld>
  <p:clrMapOvr>
    <a:masterClrMapping/>
  </p:clrMapOvr>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536</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外匯風險之</a:t>
            </a:r>
            <a:r>
              <a:rPr lang="zh-TW" altLang="zh-TW" sz="3200" b="1" dirty="0" smtClean="0"/>
              <a:t>定義</a:t>
            </a:r>
            <a:endParaRPr lang="en-US" altLang="zh-TW" sz="3200" b="1" dirty="0" smtClean="0"/>
          </a:p>
          <a:p>
            <a:r>
              <a:rPr lang="zh-TW" altLang="zh-TW" sz="3200" b="1" dirty="0"/>
              <a:t>建立外匯匯率避險機制之</a:t>
            </a:r>
            <a:r>
              <a:rPr lang="zh-TW" altLang="zh-TW" sz="3200" b="1" dirty="0" smtClean="0"/>
              <a:t>步驟</a:t>
            </a:r>
            <a:endParaRPr lang="en-US" altLang="zh-TW" sz="3200" b="1" dirty="0" smtClean="0"/>
          </a:p>
          <a:p>
            <a:r>
              <a:rPr lang="zh-TW" altLang="zh-TW" sz="3200" b="1" dirty="0"/>
              <a:t>避險工具</a:t>
            </a:r>
            <a:endParaRPr lang="zh-TW" altLang="en-US" sz="3200" dirty="0"/>
          </a:p>
        </p:txBody>
      </p:sp>
    </p:spTree>
    <p:extLst>
      <p:ext uri="{BB962C8B-B14F-4D97-AF65-F5344CB8AC3E}">
        <p14:creationId xmlns:p14="http://schemas.microsoft.com/office/powerpoint/2010/main" xmlns="" val="3657188499"/>
      </p:ext>
    </p:extLst>
  </p:cSld>
  <p:clrMapOvr>
    <a:masterClrMapping/>
  </p:clrMapOvr>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1691680" y="11088"/>
            <a:ext cx="5326063" cy="1041648"/>
          </a:xfrm>
        </p:spPr>
        <p:txBody>
          <a:bodyPr>
            <a:normAutofit/>
          </a:bodyPr>
          <a:lstStyle/>
          <a:p>
            <a:pPr algn="ctr" eaLnBrk="1" hangingPunct="1">
              <a:defRPr/>
            </a:pPr>
            <a:r>
              <a:rPr lang="zh-TW" altLang="en-US" sz="4000" b="1" dirty="0" smtClean="0">
                <a:solidFill>
                  <a:srgbClr val="003300"/>
                </a:solidFill>
                <a:ea typeface="標楷體" pitchFamily="65" charset="-120"/>
              </a:rPr>
              <a:t>外匯風險之定義</a:t>
            </a:r>
            <a:r>
              <a:rPr lang="zh-TW" altLang="en-US" sz="4000" dirty="0" smtClean="0">
                <a:solidFill>
                  <a:srgbClr val="003300"/>
                </a:solidFill>
              </a:rPr>
              <a:t> </a:t>
            </a:r>
          </a:p>
        </p:txBody>
      </p:sp>
      <p:sp>
        <p:nvSpPr>
          <p:cNvPr id="505859" name="Rectangle 3"/>
          <p:cNvSpPr>
            <a:spLocks noGrp="1" noChangeArrowheads="1"/>
          </p:cNvSpPr>
          <p:nvPr>
            <p:ph type="body" idx="1"/>
          </p:nvPr>
        </p:nvSpPr>
        <p:spPr>
          <a:xfrm>
            <a:off x="0" y="1196753"/>
            <a:ext cx="9144000" cy="5465986"/>
          </a:xfrm>
        </p:spPr>
        <p:txBody>
          <a:bodyPr>
            <a:normAutofit/>
          </a:bodyPr>
          <a:lstStyle/>
          <a:p>
            <a:pPr eaLnBrk="1" hangingPunct="1">
              <a:lnSpc>
                <a:spcPct val="90000"/>
              </a:lnSpc>
            </a:pPr>
            <a:r>
              <a:rPr lang="zh-TW" altLang="en-US" sz="3200" b="1" dirty="0" smtClean="0">
                <a:latin typeface="Times New Roman" panose="02020603050405020304" pitchFamily="18" charset="0"/>
                <a:ea typeface="標楷體" pitchFamily="65" charset="-120"/>
                <a:cs typeface="Times New Roman" panose="02020603050405020304" pitchFamily="18" charset="0"/>
              </a:rPr>
              <a:t>依據巴塞爾銀行監理委員會之定義</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外匯風險</a:t>
            </a:r>
            <a:r>
              <a:rPr lang="en-US" altLang="zh-TW" sz="3200" b="1" dirty="0" smtClean="0">
                <a:latin typeface="Times New Roman" panose="02020603050405020304" pitchFamily="18" charset="0"/>
                <a:ea typeface="標楷體" pitchFamily="65" charset="-120"/>
                <a:cs typeface="Times New Roman" panose="02020603050405020304" pitchFamily="18" charset="0"/>
              </a:rPr>
              <a:t>(Foreign Exchange Risk)</a:t>
            </a:r>
            <a:r>
              <a:rPr lang="zh-TW" altLang="en-US" sz="3200" b="1" dirty="0" smtClean="0">
                <a:latin typeface="Times New Roman" panose="02020603050405020304" pitchFamily="18" charset="0"/>
                <a:ea typeface="標楷體" pitchFamily="65" charset="-120"/>
                <a:cs typeface="Times New Roman" panose="02020603050405020304" pitchFamily="18" charset="0"/>
              </a:rPr>
              <a:t>係指</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在一段期間內</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銀行</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或企業</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持有外國貨幣之即期</a:t>
            </a:r>
            <a:r>
              <a:rPr lang="en-US" altLang="zh-TW" sz="3200" b="1" dirty="0" smtClean="0">
                <a:latin typeface="Times New Roman" panose="02020603050405020304" pitchFamily="18" charset="0"/>
                <a:ea typeface="標楷體" pitchFamily="65" charset="-120"/>
                <a:cs typeface="Times New Roman" panose="02020603050405020304" pitchFamily="18" charset="0"/>
              </a:rPr>
              <a:t>(spot)</a:t>
            </a:r>
            <a:r>
              <a:rPr lang="zh-TW" altLang="en-US" sz="3200" b="1" dirty="0" smtClean="0">
                <a:latin typeface="Times New Roman" panose="02020603050405020304" pitchFamily="18" charset="0"/>
                <a:ea typeface="標楷體" pitchFamily="65" charset="-120"/>
                <a:cs typeface="Times New Roman" panose="02020603050405020304" pitchFamily="18" charset="0"/>
              </a:rPr>
              <a:t>或遠期</a:t>
            </a:r>
            <a:r>
              <a:rPr lang="en-US" altLang="zh-TW" sz="3200" b="1" dirty="0" smtClean="0">
                <a:latin typeface="Times New Roman" panose="02020603050405020304" pitchFamily="18" charset="0"/>
                <a:ea typeface="標楷體" pitchFamily="65" charset="-120"/>
                <a:cs typeface="Times New Roman" panose="02020603050405020304" pitchFamily="18" charset="0"/>
              </a:rPr>
              <a:t>(forward)</a:t>
            </a:r>
            <a:r>
              <a:rPr lang="zh-TW" altLang="en-US" sz="3200" b="1" dirty="0" smtClean="0">
                <a:latin typeface="Times New Roman" panose="02020603050405020304" pitchFamily="18" charset="0"/>
                <a:ea typeface="標楷體" pitchFamily="65" charset="-120"/>
                <a:cs typeface="Times New Roman" panose="02020603050405020304" pitchFamily="18" charset="0"/>
              </a:rPr>
              <a:t>或兩者之開放部位</a:t>
            </a:r>
            <a:r>
              <a:rPr lang="en-US" altLang="zh-TW" sz="3200" b="1" dirty="0" smtClean="0">
                <a:latin typeface="Times New Roman" panose="02020603050405020304" pitchFamily="18" charset="0"/>
                <a:ea typeface="標楷體" pitchFamily="65" charset="-120"/>
                <a:cs typeface="Times New Roman" panose="02020603050405020304" pitchFamily="18" charset="0"/>
              </a:rPr>
              <a:t>(open position),</a:t>
            </a:r>
            <a:r>
              <a:rPr lang="zh-TW" altLang="en-US" sz="3200" b="1" dirty="0" smtClean="0">
                <a:latin typeface="Times New Roman" panose="02020603050405020304" pitchFamily="18" charset="0"/>
                <a:ea typeface="標楷體" pitchFamily="65" charset="-120"/>
                <a:cs typeface="Times New Roman" panose="02020603050405020304" pitchFamily="18" charset="0"/>
              </a:rPr>
              <a:t>因其價格反向變動所遭致之損失</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 </a:t>
            </a:r>
          </a:p>
          <a:p>
            <a:pPr eaLnBrk="1" hangingPunct="1">
              <a:lnSpc>
                <a:spcPct val="90000"/>
              </a:lnSpc>
            </a:pPr>
            <a:r>
              <a:rPr lang="zh-TW" altLang="en-US" sz="3200" b="1" dirty="0" smtClean="0">
                <a:latin typeface="Times New Roman" panose="02020603050405020304" pitchFamily="18" charset="0"/>
                <a:ea typeface="標楷體" pitchFamily="65" charset="-120"/>
                <a:cs typeface="Times New Roman" panose="02020603050405020304" pitchFamily="18" charset="0"/>
              </a:rPr>
              <a:t>外匯風險乃因匯率變動</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造成涉及外匯交易者所持有以外幣計價的資產或負債價值增加或減少</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因而造成的損失</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亦稱為匯兌損失</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亦有對此種因匯率變動</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所產生之財務風險</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稱為</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外匯暴險</a:t>
            </a:r>
            <a:r>
              <a:rPr lang="en-US" altLang="zh-TW" sz="3200" b="1" dirty="0" smtClean="0">
                <a:latin typeface="Times New Roman" panose="02020603050405020304" pitchFamily="18" charset="0"/>
                <a:ea typeface="標楷體" pitchFamily="65" charset="-120"/>
                <a:cs typeface="Times New Roman" panose="02020603050405020304" pitchFamily="18" charset="0"/>
              </a:rPr>
              <a:t>(Foreign Exchange Exposure)”.</a:t>
            </a:r>
            <a:r>
              <a:rPr lang="zh-TW" altLang="en-US" sz="3200" dirty="0" smtClean="0">
                <a:latin typeface="Times New Roman" panose="02020603050405020304" pitchFamily="18" charset="0"/>
                <a:cs typeface="Times New Roman" panose="02020603050405020304" pitchFamily="18" charset="0"/>
              </a:rPr>
              <a:t> </a:t>
            </a:r>
          </a:p>
        </p:txBody>
      </p:sp>
      <p:sp>
        <p:nvSpPr>
          <p:cNvPr id="505861" name="投影片編號版面配置區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7A23D82F-A03E-4682-A5FF-94A01BC10CA7}" type="slidenum">
              <a:rPr kumimoji="0" lang="zh-TW" altLang="en-US" sz="1400" smtClean="0"/>
              <a:pPr eaLnBrk="1" hangingPunct="1"/>
              <a:t>537</a:t>
            </a:fld>
            <a:endParaRPr kumimoji="0" lang="en-US" altLang="zh-TW" sz="1400" smtClean="0"/>
          </a:p>
        </p:txBody>
      </p:sp>
      <p:sp>
        <p:nvSpPr>
          <p:cNvPr id="6" name="向右箭號 5"/>
          <p:cNvSpPr/>
          <p:nvPr/>
        </p:nvSpPr>
        <p:spPr>
          <a:xfrm>
            <a:off x="4716016" y="5445224"/>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864490629"/>
      </p:ext>
    </p:extLst>
  </p:cSld>
  <p:clrMapOvr>
    <a:masterClrMapping/>
  </p:clrMapOvr>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003300"/>
                </a:solidFill>
              </a:rPr>
              <a:t>建立外匯匯率避險機制之步驟</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538</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t>確認風險產生時</a:t>
            </a:r>
            <a:r>
              <a:rPr lang="zh-TW" altLang="zh-TW" sz="2800" b="1" dirty="0" smtClean="0"/>
              <a:t>點</a:t>
            </a:r>
            <a:r>
              <a:rPr lang="en-US" altLang="zh-TW" sz="2800" b="1" dirty="0" smtClean="0"/>
              <a:t>:</a:t>
            </a:r>
            <a:r>
              <a:rPr lang="zh-TW" altLang="zh-TW" sz="2800" b="1" dirty="0" smtClean="0"/>
              <a:t>在</a:t>
            </a:r>
            <a:r>
              <a:rPr lang="zh-TW" altLang="zh-TW" sz="2800" b="1" dirty="0"/>
              <a:t>商業交易確認</a:t>
            </a:r>
            <a:r>
              <a:rPr lang="zh-TW" altLang="zh-TW" sz="2800" b="1" dirty="0" smtClean="0"/>
              <a:t>時</a:t>
            </a:r>
            <a:r>
              <a:rPr lang="en-US" altLang="zh-TW" sz="2800" b="1" dirty="0" smtClean="0"/>
              <a:t>,</a:t>
            </a:r>
            <a:r>
              <a:rPr lang="zh-TW" altLang="zh-TW" sz="2800" b="1" dirty="0" smtClean="0"/>
              <a:t>相關</a:t>
            </a:r>
            <a:r>
              <a:rPr lang="zh-TW" altLang="zh-TW" sz="2800" b="1" dirty="0"/>
              <a:t>部門間之協調</a:t>
            </a:r>
            <a:r>
              <a:rPr lang="zh-TW" altLang="zh-TW" sz="2800" b="1" dirty="0" smtClean="0"/>
              <a:t>分工</a:t>
            </a:r>
            <a:r>
              <a:rPr lang="en-US" altLang="zh-TW" sz="2800" b="1" dirty="0" smtClean="0"/>
              <a:t>,</a:t>
            </a:r>
            <a:r>
              <a:rPr lang="zh-TW" altLang="zh-TW" sz="2800" b="1" dirty="0" smtClean="0"/>
              <a:t>以</a:t>
            </a:r>
            <a:r>
              <a:rPr lang="zh-TW" altLang="zh-TW" sz="2800" b="1" dirty="0"/>
              <a:t>確認風險可能產生時</a:t>
            </a:r>
            <a:r>
              <a:rPr lang="zh-TW" altLang="zh-TW" sz="2800" b="1" dirty="0" smtClean="0"/>
              <a:t>點</a:t>
            </a:r>
            <a:r>
              <a:rPr lang="en-US" altLang="zh-TW" sz="2800" b="1" dirty="0" smtClean="0"/>
              <a:t>.</a:t>
            </a:r>
          </a:p>
          <a:p>
            <a:r>
              <a:rPr lang="zh-TW" altLang="zh-TW" sz="2800" b="1" dirty="0"/>
              <a:t>確認風險部位</a:t>
            </a:r>
            <a:r>
              <a:rPr lang="zh-TW" altLang="zh-TW" sz="2800" b="1" dirty="0" smtClean="0"/>
              <a:t>金額</a:t>
            </a:r>
            <a:r>
              <a:rPr lang="en-US" altLang="zh-TW" sz="2800" b="1" dirty="0" smtClean="0"/>
              <a:t>:</a:t>
            </a:r>
            <a:r>
              <a:rPr lang="zh-TW" altLang="zh-TW" sz="2800" b="1" dirty="0" smtClean="0"/>
              <a:t>依據</a:t>
            </a:r>
            <a:r>
              <a:rPr lang="zh-TW" altLang="zh-TW" sz="2800" b="1" dirty="0"/>
              <a:t>淨部位、總額確認制、淨額確認制</a:t>
            </a:r>
            <a:r>
              <a:rPr lang="en-US" altLang="zh-TW" sz="2800" b="1" dirty="0"/>
              <a:t>(</a:t>
            </a:r>
            <a:r>
              <a:rPr lang="zh-TW" altLang="zh-TW" sz="2800" b="1" dirty="0"/>
              <a:t>並容許時間差距</a:t>
            </a:r>
            <a:r>
              <a:rPr lang="en-US" altLang="zh-TW" sz="2800" b="1" dirty="0" smtClean="0"/>
              <a:t>)</a:t>
            </a:r>
            <a:r>
              <a:rPr lang="en-US" altLang="zh-TW" sz="2800" b="1" dirty="0"/>
              <a:t>,</a:t>
            </a:r>
            <a:r>
              <a:rPr lang="zh-TW" altLang="zh-TW" sz="2800" b="1" dirty="0" smtClean="0"/>
              <a:t>以</a:t>
            </a:r>
            <a:r>
              <a:rPr lang="zh-TW" altLang="zh-TW" sz="2800" b="1" dirty="0"/>
              <a:t>確認風險部位</a:t>
            </a:r>
            <a:r>
              <a:rPr lang="zh-TW" altLang="zh-TW" sz="2800" b="1" dirty="0" smtClean="0"/>
              <a:t>金額</a:t>
            </a:r>
            <a:endParaRPr lang="en-US" altLang="zh-TW" sz="2800" b="1" dirty="0" smtClean="0"/>
          </a:p>
          <a:p>
            <a:r>
              <a:rPr lang="zh-TW" altLang="zh-TW" sz="2800" b="1" dirty="0"/>
              <a:t>確認風險</a:t>
            </a:r>
            <a:r>
              <a:rPr lang="zh-TW" altLang="zh-TW" sz="2800" b="1" dirty="0" smtClean="0"/>
              <a:t>期間</a:t>
            </a:r>
            <a:r>
              <a:rPr lang="en-US" altLang="zh-TW" sz="2800" b="1" dirty="0" smtClean="0"/>
              <a:t>:</a:t>
            </a:r>
            <a:r>
              <a:rPr lang="zh-TW" altLang="zh-TW" sz="2800" b="1" dirty="0" smtClean="0"/>
              <a:t>確認</a:t>
            </a:r>
            <a:r>
              <a:rPr lang="zh-TW" altLang="zh-TW" sz="2800" b="1" dirty="0"/>
              <a:t>風險期間係屬確定日風險期或不確定日風險</a:t>
            </a:r>
            <a:r>
              <a:rPr lang="zh-TW" altLang="zh-TW" sz="2800" b="1" dirty="0" smtClean="0"/>
              <a:t>期</a:t>
            </a:r>
            <a:r>
              <a:rPr lang="en-US" altLang="zh-TW" sz="2800" b="1" dirty="0" smtClean="0"/>
              <a:t>,</a:t>
            </a:r>
            <a:r>
              <a:rPr lang="zh-TW" altLang="zh-TW" sz="2800" b="1" dirty="0" smtClean="0"/>
              <a:t>以</a:t>
            </a:r>
            <a:r>
              <a:rPr lang="zh-TW" altLang="zh-TW" sz="2800" b="1" dirty="0"/>
              <a:t>決定避險之</a:t>
            </a:r>
            <a:r>
              <a:rPr lang="zh-TW" altLang="zh-TW" sz="2800" b="1" dirty="0" smtClean="0"/>
              <a:t>期間</a:t>
            </a:r>
            <a:r>
              <a:rPr lang="en-US" altLang="zh-TW" sz="2800" b="1" dirty="0" smtClean="0"/>
              <a:t>.</a:t>
            </a:r>
          </a:p>
          <a:p>
            <a:r>
              <a:rPr lang="zh-TW" altLang="zh-TW" sz="2800" b="1" dirty="0"/>
              <a:t>監控匯率波動造成之未實現損益</a:t>
            </a:r>
            <a:r>
              <a:rPr lang="zh-TW" altLang="zh-TW" sz="2800" b="1" dirty="0" smtClean="0"/>
              <a:t>金額</a:t>
            </a:r>
            <a:r>
              <a:rPr lang="en-US" altLang="zh-TW" sz="2800" b="1" dirty="0" smtClean="0"/>
              <a:t>:</a:t>
            </a:r>
            <a:r>
              <a:rPr lang="zh-TW" altLang="zh-TW" sz="2800" b="1" dirty="0" smtClean="0"/>
              <a:t>以</a:t>
            </a:r>
            <a:r>
              <a:rPr lang="zh-TW" altLang="zh-TW" sz="2800" b="1" dirty="0"/>
              <a:t>即期匯率計算即期</a:t>
            </a:r>
            <a:r>
              <a:rPr lang="zh-TW" altLang="zh-TW" sz="2800" b="1" dirty="0" smtClean="0"/>
              <a:t>部位</a:t>
            </a:r>
            <a:r>
              <a:rPr lang="en-US" altLang="zh-TW" sz="2800" b="1" dirty="0" smtClean="0"/>
              <a:t>,</a:t>
            </a:r>
            <a:r>
              <a:rPr lang="zh-TW" altLang="zh-TW" sz="2800" b="1" dirty="0" smtClean="0"/>
              <a:t>遠期</a:t>
            </a:r>
            <a:r>
              <a:rPr lang="zh-TW" altLang="zh-TW" sz="2800" b="1" dirty="0"/>
              <a:t>匯率計算遠期</a:t>
            </a:r>
            <a:r>
              <a:rPr lang="zh-TW" altLang="zh-TW" sz="2800" b="1" dirty="0" smtClean="0"/>
              <a:t>部位</a:t>
            </a:r>
            <a:r>
              <a:rPr lang="en-US" altLang="zh-TW" sz="2800" b="1" dirty="0" smtClean="0"/>
              <a:t>,</a:t>
            </a:r>
            <a:r>
              <a:rPr lang="zh-TW" altLang="zh-TW" sz="2800" b="1" dirty="0" smtClean="0"/>
              <a:t>彙</a:t>
            </a:r>
            <a:r>
              <a:rPr lang="zh-TW" altLang="zh-TW" sz="2800" b="1" dirty="0"/>
              <a:t>計匯率波動造成之未實現損益</a:t>
            </a:r>
            <a:r>
              <a:rPr lang="zh-TW" altLang="zh-TW" sz="2800" b="1" dirty="0" smtClean="0"/>
              <a:t>金額</a:t>
            </a:r>
            <a:r>
              <a:rPr lang="en-US" altLang="zh-TW" sz="2800" b="1" dirty="0" smtClean="0"/>
              <a:t>….</a:t>
            </a:r>
            <a:endParaRPr lang="zh-TW" altLang="en-US" sz="2800" b="1" dirty="0"/>
          </a:p>
        </p:txBody>
      </p:sp>
    </p:spTree>
    <p:extLst>
      <p:ext uri="{BB962C8B-B14F-4D97-AF65-F5344CB8AC3E}">
        <p14:creationId xmlns:p14="http://schemas.microsoft.com/office/powerpoint/2010/main" xmlns="" val="4276490410"/>
      </p:ext>
    </p:extLst>
  </p:cSld>
  <p:clrMapOvr>
    <a:masterClrMapping/>
  </p:clrMapOvr>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003300"/>
                </a:solidFill>
              </a:rPr>
              <a:t>建立外匯匯率避險機制之步驟</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539</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t>審視匯率</a:t>
            </a:r>
            <a:r>
              <a:rPr lang="zh-TW" altLang="zh-TW" sz="2800" b="1" dirty="0" smtClean="0"/>
              <a:t>預期</a:t>
            </a:r>
            <a:r>
              <a:rPr lang="en-US" altLang="zh-TW" sz="2800" b="1" dirty="0" smtClean="0"/>
              <a:t>:</a:t>
            </a:r>
            <a:r>
              <a:rPr lang="zh-TW" altLang="zh-TW" sz="2800" b="1" dirty="0" smtClean="0"/>
              <a:t>基本上</a:t>
            </a:r>
            <a:r>
              <a:rPr lang="en-US" altLang="zh-TW" sz="2800" b="1" dirty="0"/>
              <a:t>,</a:t>
            </a:r>
            <a:r>
              <a:rPr lang="zh-TW" altLang="zh-TW" sz="2800" b="1" dirty="0" smtClean="0"/>
              <a:t>短</a:t>
            </a:r>
            <a:r>
              <a:rPr lang="zh-TW" altLang="zh-TW" sz="2800" b="1" dirty="0"/>
              <a:t>天期之預期較易掌握而長天期之預期變動性</a:t>
            </a:r>
            <a:r>
              <a:rPr lang="zh-TW" altLang="zh-TW" sz="2800" b="1" dirty="0" smtClean="0"/>
              <a:t>大</a:t>
            </a:r>
            <a:r>
              <a:rPr lang="en-US" altLang="zh-TW" sz="2800" b="1" dirty="0" smtClean="0"/>
              <a:t>.</a:t>
            </a:r>
          </a:p>
          <a:p>
            <a:r>
              <a:rPr lang="zh-TW" altLang="zh-TW" sz="2800" b="1" dirty="0"/>
              <a:t>建立避險</a:t>
            </a:r>
            <a:r>
              <a:rPr lang="zh-TW" altLang="zh-TW" sz="2800" b="1" dirty="0" smtClean="0"/>
              <a:t>政策</a:t>
            </a:r>
            <a:r>
              <a:rPr lang="en-US" altLang="zh-TW" sz="2800" b="1" dirty="0" smtClean="0"/>
              <a:t>:</a:t>
            </a:r>
            <a:r>
              <a:rPr lang="zh-TW" altLang="zh-TW" sz="2800" b="1" dirty="0" smtClean="0"/>
              <a:t>最</a:t>
            </a:r>
            <a:r>
              <a:rPr lang="zh-TW" altLang="zh-TW" sz="2800" b="1" dirty="0"/>
              <a:t>長風險期、避險比率、避險</a:t>
            </a:r>
            <a:r>
              <a:rPr lang="zh-TW" altLang="zh-TW" sz="2800" b="1" dirty="0" smtClean="0"/>
              <a:t>時機</a:t>
            </a:r>
            <a:r>
              <a:rPr lang="en-US" altLang="zh-TW" sz="2800" b="1" dirty="0" smtClean="0"/>
              <a:t>,</a:t>
            </a:r>
            <a:r>
              <a:rPr lang="zh-TW" altLang="zh-TW" sz="2800" b="1" dirty="0" smtClean="0"/>
              <a:t>訂</a:t>
            </a:r>
            <a:r>
              <a:rPr lang="zh-TW" altLang="zh-TW" sz="2800" b="1" dirty="0"/>
              <a:t>定可容忍之最大匯兌</a:t>
            </a:r>
            <a:r>
              <a:rPr lang="zh-TW" altLang="zh-TW" sz="2800" b="1" dirty="0" smtClean="0"/>
              <a:t>損失</a:t>
            </a:r>
            <a:r>
              <a:rPr lang="en-US" altLang="zh-TW" sz="2800" b="1" dirty="0" smtClean="0"/>
              <a:t>.</a:t>
            </a:r>
          </a:p>
          <a:p>
            <a:r>
              <a:rPr lang="zh-TW" altLang="zh-TW" sz="2800" b="1" dirty="0"/>
              <a:t>選擇避險</a:t>
            </a:r>
            <a:r>
              <a:rPr lang="zh-TW" altLang="zh-TW" sz="2800" b="1" dirty="0" smtClean="0"/>
              <a:t>工具</a:t>
            </a:r>
            <a:r>
              <a:rPr lang="en-US" altLang="zh-TW" sz="2800" b="1" dirty="0" smtClean="0"/>
              <a:t>:</a:t>
            </a:r>
            <a:r>
              <a:rPr lang="zh-TW" altLang="zh-TW" sz="2800" b="1" dirty="0" smtClean="0"/>
              <a:t>基本上</a:t>
            </a:r>
            <a:r>
              <a:rPr lang="en-US" altLang="zh-TW" sz="2800" b="1" dirty="0"/>
              <a:t>,</a:t>
            </a:r>
            <a:r>
              <a:rPr lang="zh-TW" altLang="zh-TW" sz="2800" b="1" dirty="0" smtClean="0"/>
              <a:t>應</a:t>
            </a:r>
            <a:r>
              <a:rPr lang="zh-TW" altLang="zh-TW" sz="2800" b="1" dirty="0"/>
              <a:t>以避險為</a:t>
            </a:r>
            <a:r>
              <a:rPr lang="zh-TW" altLang="zh-TW" sz="2800" b="1" dirty="0" smtClean="0"/>
              <a:t>原則</a:t>
            </a:r>
            <a:r>
              <a:rPr lang="en-US" altLang="zh-TW" sz="2800" b="1" dirty="0" smtClean="0"/>
              <a:t>,</a:t>
            </a:r>
            <a:r>
              <a:rPr lang="zh-TW" altLang="zh-TW" sz="2800" b="1" dirty="0" smtClean="0"/>
              <a:t>切</a:t>
            </a:r>
            <a:r>
              <a:rPr lang="zh-TW" altLang="zh-TW" sz="2800" b="1" dirty="0"/>
              <a:t>勿因部份高財務槓桿操作之避險工具而圖謀</a:t>
            </a:r>
            <a:r>
              <a:rPr lang="zh-TW" altLang="zh-TW" sz="2800" b="1" dirty="0" smtClean="0"/>
              <a:t>投機</a:t>
            </a:r>
            <a:r>
              <a:rPr lang="en-US" altLang="zh-TW" sz="2800" b="1" dirty="0" smtClean="0"/>
              <a:t>.</a:t>
            </a:r>
            <a:endParaRPr lang="zh-TW" altLang="en-US" sz="2800" b="1" dirty="0"/>
          </a:p>
        </p:txBody>
      </p:sp>
    </p:spTree>
    <p:extLst>
      <p:ext uri="{BB962C8B-B14F-4D97-AF65-F5344CB8AC3E}">
        <p14:creationId xmlns:p14="http://schemas.microsoft.com/office/powerpoint/2010/main" xmlns="" val="1198554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732832" y="2060848"/>
            <a:ext cx="5904656" cy="2023641"/>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a:solidFill>
                  <a:schemeClr val="bg1"/>
                </a:solidFill>
                <a:ea typeface="標楷體" pitchFamily="65" charset="-120"/>
              </a:rPr>
              <a:t>CH1-</a:t>
            </a:r>
            <a:r>
              <a:rPr kumimoji="0" lang="zh-TW" altLang="en-US" sz="3600" b="1" dirty="0">
                <a:solidFill>
                  <a:schemeClr val="bg1"/>
                </a:solidFill>
                <a:ea typeface="標楷體" pitchFamily="65" charset="-120"/>
              </a:rPr>
              <a:t>國際貿易基本</a:t>
            </a:r>
            <a:r>
              <a:rPr kumimoji="0" lang="zh-TW" altLang="en-US" sz="3600" b="1" dirty="0" smtClean="0">
                <a:solidFill>
                  <a:schemeClr val="bg1"/>
                </a:solidFill>
                <a:ea typeface="標楷體" pitchFamily="65" charset="-120"/>
              </a:rPr>
              <a:t>概念</a:t>
            </a:r>
            <a:endParaRPr kumimoji="0" lang="en-US" altLang="zh-TW" sz="3600" b="1" dirty="0" smtClean="0">
              <a:solidFill>
                <a:schemeClr val="bg1"/>
              </a:solidFill>
              <a:ea typeface="標楷體" pitchFamily="65" charset="-120"/>
            </a:endParaRPr>
          </a:p>
          <a:p>
            <a:pPr algn="ctr" eaLnBrk="1" hangingPunct="1"/>
            <a:r>
              <a:rPr kumimoji="0" lang="en-US" altLang="zh-TW" sz="3600" b="1" dirty="0" smtClean="0">
                <a:solidFill>
                  <a:schemeClr val="bg1"/>
                </a:solidFill>
                <a:ea typeface="+mn-ea"/>
                <a:cs typeface="Times New Roman" panose="02020603050405020304" pitchFamily="18" charset="0"/>
              </a:rPr>
              <a:t>5.</a:t>
            </a:r>
            <a:r>
              <a:rPr lang="zh-TW" altLang="zh-TW" sz="3600" b="1" dirty="0">
                <a:solidFill>
                  <a:schemeClr val="bg1"/>
                </a:solidFill>
                <a:ea typeface="+mn-ea"/>
                <a:cs typeface="Times New Roman" panose="02020603050405020304" pitchFamily="18" charset="0"/>
              </a:rPr>
              <a:t>貿易自由化</a:t>
            </a:r>
            <a:r>
              <a:rPr lang="zh-TW" altLang="zh-TW" sz="3600" b="1" dirty="0" smtClean="0">
                <a:solidFill>
                  <a:schemeClr val="bg1"/>
                </a:solidFill>
                <a:ea typeface="+mn-ea"/>
                <a:cs typeface="Times New Roman" panose="02020603050405020304" pitchFamily="18" charset="0"/>
              </a:rPr>
              <a:t>與</a:t>
            </a:r>
            <a:endParaRPr lang="en-US" altLang="zh-TW" sz="3600" b="1" dirty="0" smtClean="0">
              <a:solidFill>
                <a:schemeClr val="bg1"/>
              </a:solidFill>
              <a:ea typeface="+mn-ea"/>
              <a:cs typeface="Times New Roman" panose="02020603050405020304" pitchFamily="18" charset="0"/>
            </a:endParaRPr>
          </a:p>
          <a:p>
            <a:pPr algn="ctr" eaLnBrk="1" hangingPunct="1"/>
            <a:r>
              <a:rPr lang="zh-TW" altLang="zh-TW" sz="3600" b="1" dirty="0" smtClean="0">
                <a:solidFill>
                  <a:schemeClr val="bg1"/>
                </a:solidFill>
                <a:ea typeface="+mn-ea"/>
                <a:cs typeface="Times New Roman" panose="02020603050405020304" pitchFamily="18" charset="0"/>
              </a:rPr>
              <a:t>貿易</a:t>
            </a:r>
            <a:r>
              <a:rPr lang="zh-TW" altLang="zh-TW" sz="3600" b="1" dirty="0">
                <a:solidFill>
                  <a:schemeClr val="bg1"/>
                </a:solidFill>
                <a:ea typeface="+mn-ea"/>
                <a:cs typeface="Times New Roman" panose="02020603050405020304" pitchFamily="18" charset="0"/>
              </a:rPr>
              <a:t>壁壘</a:t>
            </a:r>
            <a:r>
              <a:rPr lang="en-US" altLang="zh-TW" sz="3600" b="1" dirty="0">
                <a:solidFill>
                  <a:schemeClr val="bg1"/>
                </a:solidFill>
                <a:ea typeface="+mn-ea"/>
                <a:cs typeface="Times New Roman" panose="02020603050405020304" pitchFamily="18" charset="0"/>
              </a:rPr>
              <a:t>(</a:t>
            </a:r>
            <a:r>
              <a:rPr lang="zh-TW" altLang="zh-TW" sz="3600" b="1" dirty="0">
                <a:solidFill>
                  <a:schemeClr val="bg1"/>
                </a:solidFill>
                <a:ea typeface="+mn-ea"/>
                <a:cs typeface="Times New Roman" panose="02020603050405020304" pitchFamily="18" charset="0"/>
              </a:rPr>
              <a:t>障礙</a:t>
            </a:r>
            <a:r>
              <a:rPr lang="en-US" altLang="zh-TW" sz="3600" b="1" dirty="0">
                <a:solidFill>
                  <a:schemeClr val="bg1"/>
                </a:solidFill>
                <a:ea typeface="+mn-ea"/>
                <a:cs typeface="Times New Roman" panose="02020603050405020304" pitchFamily="18" charset="0"/>
              </a:rPr>
              <a:t>)</a:t>
            </a:r>
            <a:r>
              <a:rPr kumimoji="0" lang="zh-TW" altLang="en-US" sz="3600" b="1" dirty="0" smtClean="0">
                <a:solidFill>
                  <a:schemeClr val="bg1"/>
                </a:solidFill>
                <a:ea typeface="+mn-ea"/>
                <a:cs typeface="Times New Roman" panose="02020603050405020304" pitchFamily="18" charset="0"/>
              </a:rPr>
              <a:t> </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54</a:t>
            </a:fld>
            <a:endParaRPr lang="zh-TW" altLang="en-US"/>
          </a:p>
        </p:txBody>
      </p:sp>
    </p:spTree>
    <p:extLst>
      <p:ext uri="{BB962C8B-B14F-4D97-AF65-F5344CB8AC3E}">
        <p14:creationId xmlns:p14="http://schemas.microsoft.com/office/powerpoint/2010/main" xmlns="" val="3438424806"/>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251520" y="188640"/>
            <a:ext cx="8642350" cy="868363"/>
          </a:xfrm>
        </p:spPr>
        <p:txBody>
          <a:bodyPr>
            <a:normAutofit/>
          </a:bodyPr>
          <a:lstStyle/>
          <a:p>
            <a:pPr algn="ctr" eaLnBrk="1" hangingPunct="1">
              <a:defRPr/>
            </a:pPr>
            <a:r>
              <a:rPr lang="zh-TW" altLang="en-US" sz="4000" b="1" dirty="0" smtClean="0">
                <a:solidFill>
                  <a:srgbClr val="003300"/>
                </a:solidFill>
                <a:latin typeface="Times New Roman" pitchFamily="18" charset="0"/>
                <a:ea typeface="標楷體" pitchFamily="65" charset="-120"/>
              </a:rPr>
              <a:t>遠期外匯</a:t>
            </a:r>
            <a:r>
              <a:rPr lang="en-US" altLang="zh-TW" sz="4000" b="1" dirty="0" smtClean="0">
                <a:solidFill>
                  <a:srgbClr val="003300"/>
                </a:solidFill>
                <a:latin typeface="Times New Roman" pitchFamily="18" charset="0"/>
                <a:ea typeface="標楷體" pitchFamily="65" charset="-120"/>
              </a:rPr>
              <a:t>(Outright Forward)</a:t>
            </a:r>
          </a:p>
        </p:txBody>
      </p:sp>
      <p:sp>
        <p:nvSpPr>
          <p:cNvPr id="507907" name="Rectangle 3"/>
          <p:cNvSpPr>
            <a:spLocks noGrp="1" noChangeArrowheads="1"/>
          </p:cNvSpPr>
          <p:nvPr>
            <p:ph type="body" idx="1"/>
          </p:nvPr>
        </p:nvSpPr>
        <p:spPr>
          <a:xfrm>
            <a:off x="0" y="1268761"/>
            <a:ext cx="8964613" cy="5400328"/>
          </a:xfrm>
        </p:spPr>
        <p:txBody>
          <a:bodyPr>
            <a:normAutofit/>
          </a:bodyPr>
          <a:lstStyle/>
          <a:p>
            <a:pPr eaLnBrk="1" hangingPunct="1">
              <a:lnSpc>
                <a:spcPct val="90000"/>
              </a:lnSpc>
            </a:pPr>
            <a:r>
              <a:rPr lang="zh-TW" altLang="en-US" sz="2800" b="1" dirty="0" smtClean="0">
                <a:ea typeface="標楷體" pitchFamily="65" charset="-120"/>
              </a:rPr>
              <a:t>遠期外匯之定義</a:t>
            </a:r>
          </a:p>
          <a:p>
            <a:pPr eaLnBrk="1" hangingPunct="1">
              <a:lnSpc>
                <a:spcPct val="90000"/>
              </a:lnSpc>
              <a:buFont typeface="Wingdings" pitchFamily="2" charset="2"/>
              <a:buNone/>
            </a:pPr>
            <a:r>
              <a:rPr lang="zh-TW" altLang="en-US" sz="2800" b="1" dirty="0" smtClean="0">
                <a:ea typeface="標楷體" pitchFamily="65" charset="-120"/>
              </a:rPr>
              <a:t>    交易雙方在交易日約定</a:t>
            </a:r>
            <a:r>
              <a:rPr lang="en-US" altLang="zh-TW" sz="2800" b="1" dirty="0" smtClean="0">
                <a:ea typeface="標楷體" pitchFamily="65" charset="-120"/>
              </a:rPr>
              <a:t>,</a:t>
            </a:r>
            <a:r>
              <a:rPr lang="zh-TW" altLang="en-US" sz="2800" b="1" dirty="0" smtClean="0">
                <a:ea typeface="標楷體" pitchFamily="65" charset="-120"/>
              </a:rPr>
              <a:t>於未來</a:t>
            </a:r>
            <a:r>
              <a:rPr lang="en-US" altLang="zh-TW" sz="2800" b="1" dirty="0" smtClean="0">
                <a:ea typeface="標楷體" pitchFamily="65" charset="-120"/>
              </a:rPr>
              <a:t>(</a:t>
            </a:r>
            <a:r>
              <a:rPr lang="zh-TW" altLang="en-US" sz="2800" b="1" dirty="0" smtClean="0">
                <a:ea typeface="標楷體" pitchFamily="65" charset="-120"/>
              </a:rPr>
              <a:t>兩個營業日以上</a:t>
            </a:r>
            <a:r>
              <a:rPr lang="en-US" altLang="zh-TW" sz="2800" b="1" dirty="0" smtClean="0">
                <a:ea typeface="標楷體" pitchFamily="65" charset="-120"/>
              </a:rPr>
              <a:t>)</a:t>
            </a:r>
            <a:r>
              <a:rPr lang="zh-TW" altLang="en-US" sz="2800" b="1" dirty="0" smtClean="0">
                <a:ea typeface="標楷體" pitchFamily="65" charset="-120"/>
              </a:rPr>
              <a:t>某ㄧ特定日期</a:t>
            </a:r>
            <a:r>
              <a:rPr lang="en-US" altLang="zh-TW" sz="2800" b="1" dirty="0" smtClean="0">
                <a:ea typeface="標楷體" pitchFamily="65" charset="-120"/>
              </a:rPr>
              <a:t>(</a:t>
            </a:r>
            <a:r>
              <a:rPr lang="zh-TW" altLang="en-US" sz="2800" b="1" dirty="0" smtClean="0">
                <a:ea typeface="標楷體" pitchFamily="65" charset="-120"/>
              </a:rPr>
              <a:t>或期間</a:t>
            </a:r>
            <a:r>
              <a:rPr lang="en-US" altLang="zh-TW" sz="2800" b="1" dirty="0" smtClean="0">
                <a:ea typeface="標楷體" pitchFamily="65" charset="-120"/>
              </a:rPr>
              <a:t>),</a:t>
            </a:r>
            <a:r>
              <a:rPr lang="zh-TW" altLang="en-US" sz="2800" b="1" dirty="0" smtClean="0">
                <a:ea typeface="標楷體" pitchFamily="65" charset="-120"/>
              </a:rPr>
              <a:t>以特定幣別、金額與匯率進行交割或結算之契約</a:t>
            </a:r>
            <a:r>
              <a:rPr lang="en-US" altLang="zh-TW" sz="2800" b="1" dirty="0" smtClean="0">
                <a:ea typeface="標楷體" pitchFamily="65" charset="-120"/>
              </a:rPr>
              <a:t>.</a:t>
            </a:r>
          </a:p>
          <a:p>
            <a:pPr eaLnBrk="1" hangingPunct="1">
              <a:lnSpc>
                <a:spcPct val="90000"/>
              </a:lnSpc>
            </a:pPr>
            <a:r>
              <a:rPr lang="zh-TW" altLang="en-US" sz="2800" b="1" dirty="0" smtClean="0">
                <a:ea typeface="標楷體" pitchFamily="65" charset="-120"/>
              </a:rPr>
              <a:t>遠期外匯之特性</a:t>
            </a:r>
          </a:p>
          <a:p>
            <a:pPr eaLnBrk="1" hangingPunct="1">
              <a:lnSpc>
                <a:spcPct val="90000"/>
              </a:lnSpc>
              <a:buFont typeface="Wingdings" pitchFamily="2" charset="2"/>
              <a:buNone/>
            </a:pPr>
            <a:r>
              <a:rPr lang="zh-TW" altLang="en-US" sz="2800" b="1" dirty="0" smtClean="0">
                <a:ea typeface="標楷體" pitchFamily="65" charset="-120"/>
              </a:rPr>
              <a:t>    遠期匯率是以即期匯率為基礎</a:t>
            </a:r>
            <a:r>
              <a:rPr lang="en-US" altLang="zh-TW" sz="2800" b="1" dirty="0" smtClean="0">
                <a:ea typeface="標楷體" pitchFamily="65" charset="-120"/>
              </a:rPr>
              <a:t>,</a:t>
            </a:r>
            <a:r>
              <a:rPr lang="zh-TW" altLang="en-US" sz="2800" b="1" dirty="0" smtClean="0">
                <a:ea typeface="標楷體" pitchFamily="65" charset="-120"/>
              </a:rPr>
              <a:t>透過貨幣市場之運作反映兩種幣別利率差距之匯率</a:t>
            </a:r>
            <a:r>
              <a:rPr lang="en-US" altLang="zh-TW" sz="2800" b="1" dirty="0" smtClean="0">
                <a:ea typeface="標楷體" pitchFamily="65" charset="-120"/>
              </a:rPr>
              <a:t>,</a:t>
            </a:r>
            <a:r>
              <a:rPr lang="zh-TW" altLang="en-US" sz="2800" b="1" dirty="0" smtClean="0">
                <a:ea typeface="標楷體" pitchFamily="65" charset="-120"/>
              </a:rPr>
              <a:t>並非對未來匯率之預測</a:t>
            </a:r>
            <a:r>
              <a:rPr lang="en-US" altLang="zh-TW" sz="2800" b="1" dirty="0" smtClean="0">
                <a:ea typeface="標楷體" pitchFamily="65" charset="-120"/>
              </a:rPr>
              <a:t>.</a:t>
            </a:r>
            <a:endParaRPr lang="zh-TW" altLang="en-US" sz="2800" b="1" dirty="0" smtClean="0">
              <a:ea typeface="標楷體" pitchFamily="65" charset="-120"/>
            </a:endParaRPr>
          </a:p>
          <a:p>
            <a:pPr eaLnBrk="1" hangingPunct="1">
              <a:lnSpc>
                <a:spcPct val="90000"/>
              </a:lnSpc>
            </a:pPr>
            <a:r>
              <a:rPr lang="zh-TW" altLang="en-US" sz="2800" b="1" dirty="0" smtClean="0">
                <a:ea typeface="標楷體" pitchFamily="65" charset="-120"/>
              </a:rPr>
              <a:t>遠期匯率決定之因素</a:t>
            </a:r>
            <a:r>
              <a:rPr lang="en-US" altLang="zh-TW" sz="2800" b="1" dirty="0" smtClean="0">
                <a:ea typeface="標楷體" pitchFamily="65" charset="-120"/>
              </a:rPr>
              <a:t>:</a:t>
            </a:r>
          </a:p>
          <a:p>
            <a:pPr eaLnBrk="1" hangingPunct="1">
              <a:lnSpc>
                <a:spcPct val="90000"/>
              </a:lnSpc>
              <a:buFont typeface="Wingdings" pitchFamily="2" charset="2"/>
              <a:buNone/>
            </a:pPr>
            <a:r>
              <a:rPr lang="en-US" altLang="zh-TW" sz="2800" b="1" dirty="0" smtClean="0">
                <a:ea typeface="標楷體" pitchFamily="65" charset="-120"/>
              </a:rPr>
              <a:t>    </a:t>
            </a:r>
            <a:r>
              <a:rPr lang="zh-TW" altLang="en-US" sz="2800" b="1" dirty="0" smtClean="0">
                <a:ea typeface="標楷體" pitchFamily="65" charset="-120"/>
              </a:rPr>
              <a:t>即期匯率</a:t>
            </a:r>
            <a:r>
              <a:rPr lang="zh-TW" altLang="en-US" sz="2800" b="1" dirty="0" smtClean="0"/>
              <a:t>、</a:t>
            </a:r>
            <a:r>
              <a:rPr lang="zh-TW" altLang="en-US" sz="2800" b="1" dirty="0" smtClean="0">
                <a:ea typeface="標楷體" pitchFamily="65" charset="-120"/>
              </a:rPr>
              <a:t>兩種貨幣之利率水準及期間</a:t>
            </a:r>
            <a:endParaRPr lang="zh-TW" altLang="en-US" sz="2800" b="1" dirty="0" smtClean="0"/>
          </a:p>
        </p:txBody>
      </p:sp>
      <p:sp>
        <p:nvSpPr>
          <p:cNvPr id="50790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7E564EDC-1236-4516-ADAA-94EA89C82A5B}" type="slidenum">
              <a:rPr kumimoji="0" lang="zh-TW" altLang="en-US" sz="1400" smtClean="0"/>
              <a:pPr eaLnBrk="1" hangingPunct="1"/>
              <a:t>540</a:t>
            </a:fld>
            <a:endParaRPr kumimoji="0" lang="en-US" altLang="zh-TW" sz="1400" smtClean="0"/>
          </a:p>
        </p:txBody>
      </p:sp>
    </p:spTree>
    <p:extLst>
      <p:ext uri="{BB962C8B-B14F-4D97-AF65-F5344CB8AC3E}">
        <p14:creationId xmlns:p14="http://schemas.microsoft.com/office/powerpoint/2010/main" xmlns="" val="2984212263"/>
      </p:ext>
    </p:extLst>
  </p:cSld>
  <p:clrMapOvr>
    <a:masterClrMapping/>
  </p:clrMapOvr>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251520" y="260648"/>
            <a:ext cx="8642350" cy="868362"/>
          </a:xfrm>
        </p:spPr>
        <p:txBody>
          <a:bodyPr>
            <a:normAutofit/>
          </a:bodyPr>
          <a:lstStyle/>
          <a:p>
            <a:pPr algn="ctr" eaLnBrk="1" hangingPunct="1">
              <a:defRPr/>
            </a:pPr>
            <a:r>
              <a:rPr lang="zh-TW" altLang="en-US" sz="4000" b="1" dirty="0" smtClean="0">
                <a:solidFill>
                  <a:srgbClr val="003300"/>
                </a:solidFill>
                <a:ea typeface="標楷體" pitchFamily="65" charset="-120"/>
              </a:rPr>
              <a:t>遠期外匯交易</a:t>
            </a:r>
            <a:r>
              <a:rPr lang="zh-TW" altLang="en-US" sz="4000" dirty="0" smtClean="0">
                <a:solidFill>
                  <a:srgbClr val="003300"/>
                </a:solidFill>
              </a:rPr>
              <a:t> </a:t>
            </a:r>
          </a:p>
        </p:txBody>
      </p:sp>
      <p:sp>
        <p:nvSpPr>
          <p:cNvPr id="508931" name="Rectangle 3"/>
          <p:cNvSpPr>
            <a:spLocks noGrp="1" noChangeArrowheads="1"/>
          </p:cNvSpPr>
          <p:nvPr>
            <p:ph type="body" idx="1"/>
          </p:nvPr>
        </p:nvSpPr>
        <p:spPr>
          <a:xfrm>
            <a:off x="0" y="1245749"/>
            <a:ext cx="8893175" cy="5589240"/>
          </a:xfrm>
        </p:spPr>
        <p:txBody>
          <a:bodyPr>
            <a:normAutofit/>
          </a:bodyPr>
          <a:lstStyle/>
          <a:p>
            <a:pPr eaLnBrk="1" hangingPunct="1"/>
            <a:r>
              <a:rPr lang="zh-TW" altLang="en-US" sz="2800" b="1" dirty="0" smtClean="0">
                <a:ea typeface="標楷體" pitchFamily="65" charset="-120"/>
              </a:rPr>
              <a:t>遠期外匯交易</a:t>
            </a:r>
            <a:r>
              <a:rPr lang="en-US" altLang="zh-TW" sz="2800" b="1" dirty="0" smtClean="0">
                <a:ea typeface="標楷體" pitchFamily="65" charset="-120"/>
              </a:rPr>
              <a:t>,</a:t>
            </a:r>
            <a:r>
              <a:rPr lang="zh-TW" altLang="en-US" sz="2800" b="1" dirty="0" smtClean="0">
                <a:ea typeface="標楷體" pitchFamily="65" charset="-120"/>
              </a:rPr>
              <a:t>是以目前的即期匯率和進行交易之兩種通貨之利率</a:t>
            </a:r>
            <a:r>
              <a:rPr lang="en-US" altLang="zh-TW" sz="2800" b="1" dirty="0" smtClean="0">
                <a:ea typeface="標楷體" pitchFamily="65" charset="-120"/>
              </a:rPr>
              <a:t>,</a:t>
            </a:r>
            <a:r>
              <a:rPr lang="zh-TW" altLang="en-US" sz="2800" b="1" dirty="0" smtClean="0">
                <a:ea typeface="標楷體" pitchFamily="65" charset="-120"/>
              </a:rPr>
              <a:t>所換算出來之遠期外匯</a:t>
            </a:r>
            <a:r>
              <a:rPr lang="en-US" altLang="zh-TW" sz="2800" b="1" dirty="0" smtClean="0">
                <a:ea typeface="標楷體" pitchFamily="65" charset="-120"/>
              </a:rPr>
              <a:t>(forward rate),</a:t>
            </a:r>
            <a:r>
              <a:rPr lang="zh-TW" altLang="en-US" sz="2800" b="1" dirty="0" smtClean="0">
                <a:ea typeface="標楷體" pitchFamily="65" charset="-120"/>
              </a:rPr>
              <a:t>進行交割之交易</a:t>
            </a:r>
            <a:r>
              <a:rPr lang="en-US" altLang="zh-TW" sz="2800" b="1" dirty="0" smtClean="0">
                <a:ea typeface="標楷體" pitchFamily="65" charset="-120"/>
              </a:rPr>
              <a:t>;</a:t>
            </a:r>
            <a:r>
              <a:rPr lang="zh-TW" altLang="en-US" sz="2800" b="1" dirty="0" smtClean="0">
                <a:ea typeface="標楷體" pitchFamily="65" charset="-120"/>
              </a:rPr>
              <a:t>一般而言</a:t>
            </a:r>
            <a:r>
              <a:rPr lang="en-US" altLang="zh-TW" sz="2800" b="1" dirty="0" smtClean="0">
                <a:ea typeface="標楷體" pitchFamily="65" charset="-120"/>
              </a:rPr>
              <a:t>,</a:t>
            </a:r>
            <a:r>
              <a:rPr lang="zh-TW" altLang="en-US" sz="2800" b="1" dirty="0" smtClean="0">
                <a:ea typeface="標楷體" pitchFamily="65" charset="-120"/>
              </a:rPr>
              <a:t>遠期外匯交易之目的在於規避未來匯率變動之風險</a:t>
            </a:r>
            <a:r>
              <a:rPr lang="en-US" altLang="zh-TW" sz="2800" b="1" dirty="0" smtClean="0">
                <a:ea typeface="標楷體" pitchFamily="65" charset="-120"/>
              </a:rPr>
              <a:t>.</a:t>
            </a:r>
          </a:p>
          <a:p>
            <a:pPr eaLnBrk="1" hangingPunct="1"/>
            <a:r>
              <a:rPr lang="zh-TW" altLang="en-US" sz="2800" b="1" dirty="0" smtClean="0">
                <a:ea typeface="標楷體" pitchFamily="65" charset="-120"/>
              </a:rPr>
              <a:t>遠期外匯交易實務</a:t>
            </a:r>
          </a:p>
          <a:p>
            <a:pPr eaLnBrk="1" hangingPunct="1">
              <a:buFont typeface="Wingdings" pitchFamily="2" charset="2"/>
              <a:buNone/>
            </a:pPr>
            <a:r>
              <a:rPr lang="en-US" altLang="zh-TW" sz="2800" b="1" dirty="0" smtClean="0">
                <a:ea typeface="標楷體" pitchFamily="65" charset="-120"/>
              </a:rPr>
              <a:t>-</a:t>
            </a:r>
            <a:r>
              <a:rPr lang="zh-TW" altLang="en-US" sz="2800" b="1" dirty="0" smtClean="0">
                <a:ea typeface="標楷體" pitchFamily="65" charset="-120"/>
              </a:rPr>
              <a:t>預購遠期外匯</a:t>
            </a:r>
            <a:r>
              <a:rPr lang="en-US" altLang="zh-TW" sz="2800" b="1" dirty="0" smtClean="0">
                <a:ea typeface="標楷體" pitchFamily="65" charset="-120"/>
              </a:rPr>
              <a:t>:</a:t>
            </a:r>
            <a:r>
              <a:rPr lang="zh-TW" altLang="en-US" sz="2800" b="1" dirty="0" smtClean="0">
                <a:ea typeface="標楷體" pitchFamily="65" charset="-120"/>
              </a:rPr>
              <a:t>以契約約訂之匯率</a:t>
            </a:r>
            <a:r>
              <a:rPr lang="en-US" altLang="zh-TW" sz="2800" b="1" dirty="0" smtClean="0">
                <a:ea typeface="標楷體" pitchFamily="65" charset="-120"/>
              </a:rPr>
              <a:t>,</a:t>
            </a:r>
            <a:r>
              <a:rPr lang="zh-TW" altLang="en-US" sz="2800" b="1" dirty="0" smtClean="0">
                <a:ea typeface="標楷體" pitchFamily="65" charset="-120"/>
              </a:rPr>
              <a:t>於所訂交割日</a:t>
            </a:r>
            <a:r>
              <a:rPr lang="en-US" altLang="zh-TW" sz="2800" b="1" dirty="0" smtClean="0">
                <a:ea typeface="標楷體" pitchFamily="65" charset="-120"/>
              </a:rPr>
              <a:t>,</a:t>
            </a:r>
            <a:r>
              <a:rPr lang="zh-TW" altLang="en-US" sz="2800" b="1" dirty="0" smtClean="0">
                <a:ea typeface="標楷體" pitchFamily="65" charset="-120"/>
              </a:rPr>
              <a:t>向銀行購入契約金額之外幣</a:t>
            </a:r>
            <a:r>
              <a:rPr lang="en-US" altLang="zh-TW" sz="2800" b="1" dirty="0" smtClean="0">
                <a:ea typeface="標楷體" pitchFamily="65" charset="-120"/>
              </a:rPr>
              <a:t>.</a:t>
            </a:r>
          </a:p>
          <a:p>
            <a:pPr eaLnBrk="1" hangingPunct="1">
              <a:buFont typeface="Wingdings" pitchFamily="2" charset="2"/>
              <a:buNone/>
            </a:pPr>
            <a:r>
              <a:rPr lang="en-US" altLang="zh-TW" sz="2800" b="1" dirty="0" smtClean="0">
                <a:ea typeface="標楷體" pitchFamily="65" charset="-120"/>
              </a:rPr>
              <a:t>-</a:t>
            </a:r>
            <a:r>
              <a:rPr lang="zh-TW" altLang="en-US" sz="2800" b="1" dirty="0" smtClean="0">
                <a:ea typeface="標楷體" pitchFamily="65" charset="-120"/>
              </a:rPr>
              <a:t>預售遠期外匯</a:t>
            </a:r>
            <a:r>
              <a:rPr lang="en-US" altLang="zh-TW" sz="2800" b="1" dirty="0" smtClean="0">
                <a:ea typeface="標楷體" pitchFamily="65" charset="-120"/>
              </a:rPr>
              <a:t>:</a:t>
            </a:r>
            <a:r>
              <a:rPr lang="zh-TW" altLang="en-US" sz="2800" b="1" dirty="0" smtClean="0">
                <a:ea typeface="標楷體" pitchFamily="65" charset="-120"/>
              </a:rPr>
              <a:t>以契約約訂之匯率</a:t>
            </a:r>
            <a:r>
              <a:rPr lang="en-US" altLang="zh-TW" sz="2800" b="1" dirty="0" smtClean="0">
                <a:ea typeface="標楷體" pitchFamily="65" charset="-120"/>
              </a:rPr>
              <a:t>,</a:t>
            </a:r>
            <a:r>
              <a:rPr lang="zh-TW" altLang="en-US" sz="2800" b="1" dirty="0" smtClean="0">
                <a:ea typeface="標楷體" pitchFamily="65" charset="-120"/>
              </a:rPr>
              <a:t>於所訂交割日</a:t>
            </a:r>
            <a:r>
              <a:rPr lang="en-US" altLang="zh-TW" sz="2800" b="1" dirty="0" smtClean="0">
                <a:ea typeface="標楷體" pitchFamily="65" charset="-120"/>
              </a:rPr>
              <a:t>,</a:t>
            </a:r>
            <a:r>
              <a:rPr lang="zh-TW" altLang="en-US" sz="2800" b="1" dirty="0" smtClean="0">
                <a:ea typeface="標楷體" pitchFamily="65" charset="-120"/>
              </a:rPr>
              <a:t>向賣出契約金額之外幣給銀行</a:t>
            </a:r>
            <a:r>
              <a:rPr lang="en-US" altLang="zh-TW" sz="2800" b="1" dirty="0" smtClean="0">
                <a:ea typeface="標楷體" pitchFamily="65" charset="-120"/>
              </a:rPr>
              <a:t>.</a:t>
            </a:r>
          </a:p>
        </p:txBody>
      </p:sp>
      <p:sp>
        <p:nvSpPr>
          <p:cNvPr id="50893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B807549-22BA-44F7-A688-73FFDD0E206A}" type="slidenum">
              <a:rPr kumimoji="0" lang="zh-TW" altLang="en-US" sz="1400" smtClean="0"/>
              <a:pPr eaLnBrk="1" hangingPunct="1"/>
              <a:t>541</a:t>
            </a:fld>
            <a:endParaRPr kumimoji="0" lang="en-US" altLang="zh-TW" sz="1400" smtClean="0"/>
          </a:p>
        </p:txBody>
      </p:sp>
    </p:spTree>
    <p:extLst>
      <p:ext uri="{BB962C8B-B14F-4D97-AF65-F5344CB8AC3E}">
        <p14:creationId xmlns:p14="http://schemas.microsoft.com/office/powerpoint/2010/main" xmlns="" val="3542684354"/>
      </p:ext>
    </p:extLst>
  </p:cSld>
  <p:clrMapOvr>
    <a:masterClrMapping/>
  </p:clrMapOvr>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683568" y="0"/>
            <a:ext cx="7772400" cy="1143000"/>
          </a:xfrm>
        </p:spPr>
        <p:txBody>
          <a:bodyPr>
            <a:normAutofit/>
          </a:bodyPr>
          <a:lstStyle/>
          <a:p>
            <a:pPr algn="ctr" eaLnBrk="1" hangingPunct="1">
              <a:defRPr/>
            </a:pPr>
            <a:r>
              <a:rPr lang="zh-TW" altLang="en-US" sz="4000" b="1" dirty="0" smtClean="0">
                <a:solidFill>
                  <a:srgbClr val="003300"/>
                </a:solidFill>
                <a:ea typeface="標楷體" pitchFamily="65" charset="-120"/>
              </a:rPr>
              <a:t>遠期外匯交易實例</a:t>
            </a:r>
          </a:p>
        </p:txBody>
      </p:sp>
      <p:sp>
        <p:nvSpPr>
          <p:cNvPr id="509955" name="Rectangle 3"/>
          <p:cNvSpPr>
            <a:spLocks noGrp="1" noChangeArrowheads="1"/>
          </p:cNvSpPr>
          <p:nvPr>
            <p:ph type="body" idx="1"/>
          </p:nvPr>
        </p:nvSpPr>
        <p:spPr>
          <a:xfrm>
            <a:off x="30290" y="1124744"/>
            <a:ext cx="8820150" cy="5113337"/>
          </a:xfrm>
        </p:spPr>
        <p:txBody>
          <a:bodyPr>
            <a:normAutofit/>
          </a:bodyPr>
          <a:lstStyle/>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某客戶一個月後有美元一百萬之支出</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並預測一個月後美元將升值</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則該客戶可與銀行訂立預購遠期外匯契約</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假設即期匯率為</a:t>
            </a:r>
            <a:r>
              <a:rPr lang="en-US" altLang="zh-TW" sz="3200" b="1" dirty="0" smtClean="0">
                <a:latin typeface="Times New Roman" panose="02020603050405020304" pitchFamily="18" charset="0"/>
                <a:ea typeface="標楷體" pitchFamily="65" charset="-120"/>
                <a:cs typeface="Times New Roman" panose="02020603050405020304" pitchFamily="18" charset="0"/>
              </a:rPr>
              <a:t>33.10,</a:t>
            </a:r>
            <a:r>
              <a:rPr lang="zh-TW" altLang="en-US" sz="3200" b="1" dirty="0" smtClean="0">
                <a:latin typeface="Times New Roman" panose="02020603050405020304" pitchFamily="18" charset="0"/>
                <a:ea typeface="標楷體" pitchFamily="65" charset="-120"/>
                <a:cs typeface="Times New Roman" panose="02020603050405020304" pitchFamily="18" charset="0"/>
              </a:rPr>
              <a:t>ㄧ個月換匯點數為</a:t>
            </a:r>
            <a:r>
              <a:rPr lang="en-US" altLang="zh-TW" sz="3200" b="1" dirty="0" smtClean="0">
                <a:latin typeface="Times New Roman" panose="02020603050405020304" pitchFamily="18" charset="0"/>
                <a:ea typeface="標楷體" pitchFamily="65" charset="-120"/>
                <a:cs typeface="Times New Roman" panose="02020603050405020304" pitchFamily="18" charset="0"/>
              </a:rPr>
              <a:t>0.01(</a:t>
            </a:r>
            <a:r>
              <a:rPr lang="zh-TW" altLang="en-US" sz="3200" b="1" dirty="0" smtClean="0">
                <a:latin typeface="Times New Roman" panose="02020603050405020304" pitchFamily="18" charset="0"/>
                <a:ea typeface="標楷體" pitchFamily="65" charset="-120"/>
                <a:cs typeface="Times New Roman" panose="02020603050405020304" pitchFamily="18" charset="0"/>
              </a:rPr>
              <a:t>新台幣與美元一個月之利差</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r>
              <a:rPr lang="zh-TW" altLang="en-US" sz="3200" b="1" dirty="0" smtClean="0">
                <a:latin typeface="Times New Roman" panose="02020603050405020304" pitchFamily="18" charset="0"/>
                <a:ea typeface="標楷體" pitchFamily="65" charset="-120"/>
                <a:cs typeface="Times New Roman" panose="02020603050405020304" pitchFamily="18" charset="0"/>
              </a:rPr>
              <a:t>訂約匯率為</a:t>
            </a:r>
            <a:r>
              <a:rPr lang="en-US" altLang="zh-TW" sz="3200" b="1" dirty="0" smtClean="0">
                <a:latin typeface="Times New Roman" panose="02020603050405020304" pitchFamily="18" charset="0"/>
                <a:ea typeface="標楷體" pitchFamily="65" charset="-120"/>
                <a:cs typeface="Times New Roman" panose="02020603050405020304" pitchFamily="18" charset="0"/>
              </a:rPr>
              <a:t>33.11(33.10+0.01=33.11).</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ㄧ個月後美元如預期升值至</a:t>
            </a:r>
            <a:r>
              <a:rPr lang="en-US" altLang="zh-TW" sz="3200" b="1" dirty="0" smtClean="0">
                <a:latin typeface="Times New Roman" panose="02020603050405020304" pitchFamily="18" charset="0"/>
                <a:ea typeface="標楷體" pitchFamily="65" charset="-120"/>
                <a:cs typeface="Times New Roman" panose="02020603050405020304" pitchFamily="18" charset="0"/>
              </a:rPr>
              <a:t>33.21,</a:t>
            </a:r>
            <a:r>
              <a:rPr lang="zh-TW" altLang="en-US" sz="3200" b="1" dirty="0" smtClean="0">
                <a:latin typeface="Times New Roman" panose="02020603050405020304" pitchFamily="18" charset="0"/>
                <a:ea typeface="標楷體" pitchFamily="65" charset="-120"/>
                <a:cs typeface="Times New Roman" panose="02020603050405020304" pitchFamily="18" charset="0"/>
              </a:rPr>
              <a:t>則該客戶所規避匯兌損失為</a:t>
            </a:r>
            <a:r>
              <a:rPr lang="en-US" altLang="zh-TW" sz="3200" b="1" dirty="0" smtClean="0">
                <a:latin typeface="Times New Roman" panose="02020603050405020304" pitchFamily="18" charset="0"/>
                <a:ea typeface="標楷體" pitchFamily="65" charset="-120"/>
                <a:cs typeface="Times New Roman" panose="02020603050405020304" pitchFamily="18" charset="0"/>
              </a:rPr>
              <a:t>:</a:t>
            </a:r>
          </a:p>
          <a:p>
            <a:pPr eaLnBrk="1" hangingPunct="1">
              <a:buFont typeface="Wingdings" pitchFamily="2" charset="2"/>
              <a:buNone/>
            </a:pPr>
            <a:r>
              <a:rPr lang="en-US" altLang="zh-TW" sz="3200" b="1" dirty="0" smtClean="0">
                <a:latin typeface="Times New Roman" panose="02020603050405020304" pitchFamily="18" charset="0"/>
                <a:ea typeface="標楷體" pitchFamily="65" charset="-120"/>
                <a:cs typeface="Times New Roman" panose="02020603050405020304" pitchFamily="18" charset="0"/>
              </a:rPr>
              <a:t>   USD1,000,000.X(33.21-33.11)=NTD100,000.</a:t>
            </a:r>
          </a:p>
        </p:txBody>
      </p:sp>
      <p:sp>
        <p:nvSpPr>
          <p:cNvPr id="50995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FC0E7F4-3F6B-4A26-9B6B-B8644FF70BAB}" type="slidenum">
              <a:rPr kumimoji="0" lang="zh-TW" altLang="en-US" sz="1400" smtClean="0"/>
              <a:pPr eaLnBrk="1" hangingPunct="1"/>
              <a:t>542</a:t>
            </a:fld>
            <a:endParaRPr kumimoji="0" lang="en-US" altLang="zh-TW" sz="1400" smtClean="0"/>
          </a:p>
        </p:txBody>
      </p:sp>
    </p:spTree>
    <p:extLst>
      <p:ext uri="{BB962C8B-B14F-4D97-AF65-F5344CB8AC3E}">
        <p14:creationId xmlns:p14="http://schemas.microsoft.com/office/powerpoint/2010/main" xmlns="" val="3480949385"/>
      </p:ext>
    </p:extLst>
  </p:cSld>
  <p:clrMapOvr>
    <a:masterClrMapping/>
  </p:clrMapOvr>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55650" y="188640"/>
            <a:ext cx="7772400" cy="864095"/>
          </a:xfrm>
        </p:spPr>
        <p:txBody>
          <a:bodyPr>
            <a:noAutofit/>
          </a:bodyPr>
          <a:lstStyle/>
          <a:p>
            <a:pPr algn="ctr" eaLnBrk="1" hangingPunct="1">
              <a:defRPr/>
            </a:pPr>
            <a:r>
              <a:rPr lang="zh-TW" altLang="en-US" sz="4000" b="1" dirty="0" smtClean="0">
                <a:solidFill>
                  <a:srgbClr val="003300"/>
                </a:solidFill>
                <a:latin typeface="Times New Roman" pitchFamily="18" charset="0"/>
                <a:ea typeface="標楷體" pitchFamily="65" charset="-120"/>
              </a:rPr>
              <a:t>無本金交割遠期外匯</a:t>
            </a:r>
            <a:r>
              <a:rPr lang="zh-TW" altLang="en-US" sz="4000" dirty="0" smtClean="0">
                <a:solidFill>
                  <a:srgbClr val="003300"/>
                </a:solidFill>
              </a:rPr>
              <a:t> </a:t>
            </a:r>
          </a:p>
        </p:txBody>
      </p:sp>
      <p:sp>
        <p:nvSpPr>
          <p:cNvPr id="513027" name="Rectangle 3"/>
          <p:cNvSpPr>
            <a:spLocks noGrp="1" noChangeArrowheads="1"/>
          </p:cNvSpPr>
          <p:nvPr>
            <p:ph type="body" idx="1"/>
          </p:nvPr>
        </p:nvSpPr>
        <p:spPr>
          <a:xfrm>
            <a:off x="179512" y="1268760"/>
            <a:ext cx="8568952" cy="5112990"/>
          </a:xfrm>
        </p:spPr>
        <p:txBody>
          <a:bodyPr>
            <a:normAutofit/>
          </a:bodyPr>
          <a:lstStyle/>
          <a:p>
            <a:pPr eaLnBrk="1" hangingPunct="1">
              <a:lnSpc>
                <a:spcPct val="90000"/>
              </a:lnSpc>
            </a:pPr>
            <a:r>
              <a:rPr lang="zh-TW" altLang="en-US" sz="3200" b="1" dirty="0" smtClean="0">
                <a:ea typeface="標楷體" pitchFamily="65" charset="-120"/>
              </a:rPr>
              <a:t>意義</a:t>
            </a:r>
            <a:r>
              <a:rPr lang="en-US" altLang="zh-TW" sz="3200" b="1" dirty="0" smtClean="0">
                <a:ea typeface="標楷體" pitchFamily="65" charset="-120"/>
              </a:rPr>
              <a:t>;</a:t>
            </a:r>
            <a:r>
              <a:rPr lang="zh-TW" altLang="en-US" sz="3200" b="1" dirty="0" smtClean="0">
                <a:ea typeface="標楷體" pitchFamily="65" charset="-120"/>
              </a:rPr>
              <a:t>無本金交割遠期外匯</a:t>
            </a:r>
            <a:r>
              <a:rPr lang="en-US" altLang="zh-TW" sz="3200" b="1" dirty="0" smtClean="0">
                <a:ea typeface="標楷體" pitchFamily="65" charset="-120"/>
              </a:rPr>
              <a:t>(Non-Deliverable Forwards</a:t>
            </a:r>
            <a:r>
              <a:rPr lang="zh-TW" altLang="en-US" sz="3200" b="1" dirty="0" smtClean="0">
                <a:ea typeface="標楷體" pitchFamily="65" charset="-120"/>
              </a:rPr>
              <a:t>；</a:t>
            </a:r>
            <a:r>
              <a:rPr lang="en-US" altLang="zh-TW" sz="3200" b="1" dirty="0" smtClean="0">
                <a:ea typeface="標楷體" pitchFamily="65" charset="-120"/>
              </a:rPr>
              <a:t>NDF),</a:t>
            </a:r>
            <a:r>
              <a:rPr lang="zh-TW" altLang="en-US" sz="3200" b="1" dirty="0" smtClean="0">
                <a:ea typeface="標楷體" pitchFamily="65" charset="-120"/>
              </a:rPr>
              <a:t>為現金差額交割之遠期外匯</a:t>
            </a:r>
            <a:r>
              <a:rPr lang="en-US" altLang="zh-TW" sz="3200" b="1" dirty="0" smtClean="0">
                <a:ea typeface="標楷體" pitchFamily="65" charset="-120"/>
              </a:rPr>
              <a:t>,</a:t>
            </a:r>
            <a:r>
              <a:rPr lang="zh-TW" altLang="en-US" sz="3200" b="1" dirty="0" smtClean="0">
                <a:ea typeface="標楷體" pitchFamily="65" charset="-120"/>
              </a:rPr>
              <a:t>其觀念類似一般遠期外匯交易</a:t>
            </a:r>
            <a:r>
              <a:rPr lang="en-US" altLang="zh-TW" sz="3200" b="1" dirty="0" smtClean="0">
                <a:ea typeface="標楷體" pitchFamily="65" charset="-120"/>
              </a:rPr>
              <a:t>;</a:t>
            </a:r>
            <a:r>
              <a:rPr lang="zh-TW" altLang="en-US" sz="3200" b="1" dirty="0" smtClean="0">
                <a:ea typeface="標楷體" pitchFamily="65" charset="-120"/>
              </a:rPr>
              <a:t>承作交易時</a:t>
            </a:r>
            <a:r>
              <a:rPr lang="en-US" altLang="zh-TW" sz="3200" b="1" dirty="0" smtClean="0">
                <a:ea typeface="標楷體" pitchFamily="65" charset="-120"/>
              </a:rPr>
              <a:t>,</a:t>
            </a:r>
            <a:r>
              <a:rPr lang="zh-TW" altLang="en-US" sz="3200" b="1" dirty="0" smtClean="0">
                <a:ea typeface="標楷體" pitchFamily="65" charset="-120"/>
              </a:rPr>
              <a:t>面值、遠期匯率及交割日皆已確定</a:t>
            </a:r>
            <a:r>
              <a:rPr lang="en-US" altLang="zh-TW" sz="3200" b="1" dirty="0" smtClean="0">
                <a:ea typeface="標楷體" pitchFamily="65" charset="-120"/>
              </a:rPr>
              <a:t>,</a:t>
            </a:r>
            <a:r>
              <a:rPr lang="zh-TW" altLang="en-US" sz="3200" b="1" dirty="0" smtClean="0">
                <a:ea typeface="標楷體" pitchFamily="65" charset="-120"/>
              </a:rPr>
              <a:t>唯一之差異是不實質交割本金</a:t>
            </a:r>
            <a:r>
              <a:rPr lang="en-US" altLang="zh-TW" sz="3200" b="1" dirty="0" smtClean="0">
                <a:ea typeface="標楷體" pitchFamily="65" charset="-120"/>
              </a:rPr>
              <a:t>,</a:t>
            </a:r>
            <a:r>
              <a:rPr lang="zh-TW" altLang="en-US" sz="3200" b="1" dirty="0" smtClean="0">
                <a:ea typeface="標楷體" pitchFamily="65" charset="-120"/>
              </a:rPr>
              <a:t>只淨額交割到期日時約定之遠期匯率與市場即期匯率之差額</a:t>
            </a:r>
            <a:r>
              <a:rPr lang="en-US" altLang="zh-TW" sz="3200" b="1" dirty="0" smtClean="0">
                <a:ea typeface="標楷體" pitchFamily="65" charset="-120"/>
              </a:rPr>
              <a:t>,</a:t>
            </a:r>
            <a:r>
              <a:rPr lang="zh-TW" altLang="en-US" sz="3200" b="1" dirty="0" smtClean="0">
                <a:ea typeface="標楷體" pitchFamily="65" charset="-120"/>
              </a:rPr>
              <a:t>即無本金交割遠期外匯為一現金差額交割之遠匯交易</a:t>
            </a:r>
            <a:r>
              <a:rPr lang="en-US" altLang="zh-TW" sz="3200" b="1" dirty="0" smtClean="0">
                <a:ea typeface="標楷體" pitchFamily="65" charset="-120"/>
              </a:rPr>
              <a:t>,</a:t>
            </a:r>
            <a:r>
              <a:rPr lang="zh-TW" altLang="en-US" sz="3200" b="1" dirty="0" smtClean="0">
                <a:ea typeface="標楷體" pitchFamily="65" charset="-120"/>
              </a:rPr>
              <a:t>亦即須於交割日支付因</a:t>
            </a:r>
            <a:r>
              <a:rPr lang="en-US" altLang="zh-TW" sz="3200" b="1" dirty="0" smtClean="0">
                <a:ea typeface="標楷體" pitchFamily="65" charset="-120"/>
              </a:rPr>
              <a:t>NDF</a:t>
            </a:r>
            <a:r>
              <a:rPr lang="zh-TW" altLang="en-US" sz="3200" b="1" dirty="0" smtClean="0">
                <a:ea typeface="標楷體" pitchFamily="65" charset="-120"/>
              </a:rPr>
              <a:t>匯率與交割日現貨市場之即期匯率差額乘以訂約金額所產生之現金損益</a:t>
            </a:r>
            <a:r>
              <a:rPr lang="en-US" altLang="zh-TW" sz="3200" b="1" dirty="0" smtClean="0">
                <a:ea typeface="標楷體" pitchFamily="65" charset="-120"/>
              </a:rPr>
              <a:t>.</a:t>
            </a:r>
          </a:p>
        </p:txBody>
      </p:sp>
      <p:sp>
        <p:nvSpPr>
          <p:cNvPr id="51302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CD41EAA3-4110-41A7-B07D-7CAD0C8AC6A2}" type="slidenum">
              <a:rPr kumimoji="0" lang="zh-TW" altLang="en-US" sz="1400" smtClean="0"/>
              <a:pPr eaLnBrk="1" hangingPunct="1"/>
              <a:t>543</a:t>
            </a:fld>
            <a:endParaRPr kumimoji="0" lang="en-US" altLang="zh-TW" sz="1400" smtClean="0"/>
          </a:p>
        </p:txBody>
      </p:sp>
    </p:spTree>
    <p:extLst>
      <p:ext uri="{BB962C8B-B14F-4D97-AF65-F5344CB8AC3E}">
        <p14:creationId xmlns:p14="http://schemas.microsoft.com/office/powerpoint/2010/main" xmlns="" val="1103810759"/>
      </p:ext>
    </p:extLst>
  </p:cSld>
  <p:clrMapOvr>
    <a:masterClrMapping/>
  </p:clrMapOvr>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投影片編號版面配置區 5"/>
          <p:cNvSpPr>
            <a:spLocks noGrp="1"/>
          </p:cNvSpPr>
          <p:nvPr>
            <p:ph type="sldNum" sz="quarter" idx="12"/>
          </p:nvPr>
        </p:nvSpPr>
        <p:spPr>
          <a:noFill/>
        </p:spPr>
        <p:txBody>
          <a:bodyPr/>
          <a:lstStyle/>
          <a:p>
            <a:fld id="{077F2C86-7F46-4733-8E08-612E81C18C2C}" type="slidenum">
              <a:rPr lang="zh-TW" altLang="en-US" smtClean="0"/>
              <a:pPr/>
              <a:t>544</a:t>
            </a:fld>
            <a:endParaRPr lang="en-US" altLang="zh-TW" smtClean="0"/>
          </a:p>
        </p:txBody>
      </p:sp>
      <p:sp>
        <p:nvSpPr>
          <p:cNvPr id="154627" name="Rectangle 2"/>
          <p:cNvSpPr>
            <a:spLocks noGrp="1" noChangeArrowheads="1"/>
          </p:cNvSpPr>
          <p:nvPr>
            <p:ph type="title"/>
          </p:nvPr>
        </p:nvSpPr>
        <p:spPr>
          <a:xfrm>
            <a:off x="755650" y="620713"/>
            <a:ext cx="8172450" cy="1143000"/>
          </a:xfrm>
        </p:spPr>
        <p:txBody>
          <a:bodyPr>
            <a:normAutofit fontScale="90000"/>
          </a:bodyPr>
          <a:lstStyle/>
          <a:p>
            <a:pPr eaLnBrk="1" hangingPunct="1"/>
            <a:r>
              <a:rPr lang="zh-TW" altLang="en-US" sz="4000" b="1" smtClean="0">
                <a:ea typeface="標楷體" pitchFamily="65" charset="-120"/>
              </a:rPr>
              <a:t>無本金交割新台幣遠期外匯業務</a:t>
            </a:r>
            <a:r>
              <a:rPr lang="en-US" altLang="zh-TW" sz="4000" b="1" smtClean="0">
                <a:latin typeface="Times New Roman" pitchFamily="18" charset="0"/>
                <a:ea typeface="標楷體" pitchFamily="65" charset="-120"/>
              </a:rPr>
              <a:t>(NDF)</a:t>
            </a:r>
            <a:r>
              <a:rPr lang="zh-TW" altLang="en-US" sz="4000" b="1" smtClean="0">
                <a:latin typeface="Times New Roman" pitchFamily="18" charset="0"/>
                <a:ea typeface="標楷體" pitchFamily="65" charset="-120"/>
              </a:rPr>
              <a:t>之作業規定</a:t>
            </a:r>
          </a:p>
        </p:txBody>
      </p:sp>
      <p:sp>
        <p:nvSpPr>
          <p:cNvPr id="154628" name="Rectangle 3"/>
          <p:cNvSpPr>
            <a:spLocks noGrp="1" noChangeArrowheads="1"/>
          </p:cNvSpPr>
          <p:nvPr>
            <p:ph type="body" idx="1"/>
          </p:nvPr>
        </p:nvSpPr>
        <p:spPr>
          <a:xfrm>
            <a:off x="250825" y="1773238"/>
            <a:ext cx="8704263" cy="4895850"/>
          </a:xfrm>
        </p:spPr>
        <p:txBody>
          <a:bodyPr/>
          <a:lstStyle/>
          <a:p>
            <a:pPr eaLnBrk="1" hangingPunct="1"/>
            <a:r>
              <a:rPr lang="zh-TW" altLang="en-US" b="1" smtClean="0">
                <a:ea typeface="標楷體" pitchFamily="65" charset="-120"/>
              </a:rPr>
              <a:t>承作之限制</a:t>
            </a:r>
            <a:r>
              <a:rPr lang="en-US" altLang="zh-TW" b="1" smtClean="0">
                <a:ea typeface="標楷體" pitchFamily="65" charset="-120"/>
              </a:rPr>
              <a:t>:</a:t>
            </a:r>
            <a:r>
              <a:rPr lang="zh-TW" altLang="en-US" b="1" smtClean="0">
                <a:ea typeface="標楷體" pitchFamily="65" charset="-120"/>
              </a:rPr>
              <a:t>國內銀行間及外商銀行在台分行對其國外聯行及本國銀行對其海外分行或子行</a:t>
            </a:r>
            <a:r>
              <a:rPr lang="en-US" altLang="zh-TW" b="1" smtClean="0">
                <a:ea typeface="標楷體" pitchFamily="65" charset="-120"/>
              </a:rPr>
              <a:t>.</a:t>
            </a:r>
          </a:p>
          <a:p>
            <a:pPr eaLnBrk="1" hangingPunct="1"/>
            <a:r>
              <a:rPr lang="zh-TW" altLang="en-US" b="1" smtClean="0">
                <a:ea typeface="標楷體" pitchFamily="65" charset="-120"/>
              </a:rPr>
              <a:t>承作本項交易不得展期</a:t>
            </a:r>
            <a:r>
              <a:rPr lang="en-US" altLang="zh-TW" b="1" smtClean="0">
                <a:ea typeface="標楷體" pitchFamily="65" charset="-120"/>
              </a:rPr>
              <a:t>,</a:t>
            </a:r>
            <a:r>
              <a:rPr lang="zh-TW" altLang="en-US" b="1" smtClean="0">
                <a:ea typeface="標楷體" pitchFamily="65" charset="-120"/>
              </a:rPr>
              <a:t>不得提前解約</a:t>
            </a:r>
          </a:p>
          <a:p>
            <a:pPr eaLnBrk="1" hangingPunct="1">
              <a:buFont typeface="Wingdings" pitchFamily="2" charset="2"/>
              <a:buNone/>
            </a:pPr>
            <a:r>
              <a:rPr kumimoji="0" lang="en-US" altLang="zh-TW" b="1" smtClean="0">
                <a:ea typeface="標楷體" pitchFamily="65" charset="-120"/>
              </a:rPr>
              <a:t>-</a:t>
            </a:r>
            <a:r>
              <a:rPr kumimoji="0" lang="zh-TW" altLang="en-US" b="1" smtClean="0">
                <a:ea typeface="標楷體" pitchFamily="65" charset="-120"/>
              </a:rPr>
              <a:t>到期結清</a:t>
            </a:r>
            <a:r>
              <a:rPr kumimoji="0" lang="en-US" altLang="zh-TW" b="1" smtClean="0">
                <a:ea typeface="標楷體" pitchFamily="65" charset="-120"/>
              </a:rPr>
              <a:t>,</a:t>
            </a:r>
            <a:r>
              <a:rPr kumimoji="0" lang="zh-TW" altLang="en-US" b="1" smtClean="0">
                <a:ea typeface="標楷體" pitchFamily="65" charset="-120"/>
              </a:rPr>
              <a:t>ㄧ律採現金差價交易</a:t>
            </a:r>
            <a:r>
              <a:rPr kumimoji="0" lang="en-US" altLang="zh-TW" b="1" smtClean="0">
                <a:ea typeface="標楷體" pitchFamily="65" charset="-120"/>
              </a:rPr>
              <a:t>.</a:t>
            </a:r>
          </a:p>
          <a:p>
            <a:pPr eaLnBrk="1" hangingPunct="1">
              <a:buFont typeface="Wingdings" pitchFamily="2" charset="2"/>
              <a:buNone/>
            </a:pPr>
            <a:r>
              <a:rPr kumimoji="0" lang="en-US" altLang="zh-TW" b="1" smtClean="0">
                <a:ea typeface="標楷體" pitchFamily="65" charset="-120"/>
              </a:rPr>
              <a:t>-</a:t>
            </a:r>
            <a:r>
              <a:rPr kumimoji="0" lang="zh-TW" altLang="en-US" b="1" smtClean="0">
                <a:ea typeface="標楷體" pitchFamily="65" charset="-120"/>
              </a:rPr>
              <a:t>不得以保證金交易幹槓桿方式處理</a:t>
            </a:r>
            <a:r>
              <a:rPr kumimoji="0" lang="en-US" altLang="zh-TW" b="1" smtClean="0">
                <a:ea typeface="標楷體" pitchFamily="65" charset="-120"/>
              </a:rPr>
              <a:t>.</a:t>
            </a:r>
          </a:p>
          <a:p>
            <a:pPr eaLnBrk="1" hangingPunct="1">
              <a:buFont typeface="Wingdings" pitchFamily="2" charset="2"/>
              <a:buNone/>
            </a:pPr>
            <a:r>
              <a:rPr kumimoji="0" lang="en-US" altLang="zh-TW" b="1" smtClean="0">
                <a:ea typeface="標楷體" pitchFamily="65" charset="-120"/>
              </a:rPr>
              <a:t>-</a:t>
            </a:r>
            <a:r>
              <a:rPr kumimoji="0" lang="zh-TW" altLang="en-US" b="1" smtClean="0">
                <a:ea typeface="標楷體" pitchFamily="65" charset="-120"/>
              </a:rPr>
              <a:t>非經央行許可</a:t>
            </a:r>
            <a:r>
              <a:rPr kumimoji="0" lang="en-US" altLang="zh-TW" b="1" smtClean="0">
                <a:ea typeface="標楷體" pitchFamily="65" charset="-120"/>
              </a:rPr>
              <a:t>,</a:t>
            </a:r>
            <a:r>
              <a:rPr kumimoji="0" lang="zh-TW" altLang="en-US" b="1" smtClean="0">
                <a:ea typeface="標楷體" pitchFamily="65" charset="-120"/>
              </a:rPr>
              <a:t>不得與其他產品組合</a:t>
            </a:r>
            <a:r>
              <a:rPr kumimoji="0" lang="en-US" altLang="zh-TW" b="1" smtClean="0">
                <a:ea typeface="標楷體" pitchFamily="65" charset="-120"/>
              </a:rPr>
              <a:t>.</a:t>
            </a:r>
          </a:p>
          <a:p>
            <a:pPr eaLnBrk="1" hangingPunct="1">
              <a:buFont typeface="Wingdings" pitchFamily="2" charset="2"/>
              <a:buNone/>
            </a:pPr>
            <a:r>
              <a:rPr kumimoji="0" lang="en-US" altLang="zh-TW" b="1" smtClean="0">
                <a:ea typeface="標楷體" pitchFamily="65" charset="-120"/>
              </a:rPr>
              <a:t>-</a:t>
            </a:r>
            <a:r>
              <a:rPr kumimoji="0" lang="zh-TW" altLang="en-US" b="1" smtClean="0">
                <a:ea typeface="標楷體" pitchFamily="65" charset="-120"/>
              </a:rPr>
              <a:t>每筆在</a:t>
            </a:r>
            <a:r>
              <a:rPr kumimoji="0" lang="en-US" altLang="zh-TW" b="1" smtClean="0">
                <a:latin typeface="Times New Roman" pitchFamily="18" charset="0"/>
                <a:ea typeface="標楷體" pitchFamily="65" charset="-120"/>
              </a:rPr>
              <a:t>500</a:t>
            </a:r>
            <a:r>
              <a:rPr kumimoji="0" lang="zh-TW" altLang="en-US" b="1" smtClean="0">
                <a:ea typeface="標楷體" pitchFamily="65" charset="-120"/>
              </a:rPr>
              <a:t>萬美元以上</a:t>
            </a:r>
            <a:r>
              <a:rPr kumimoji="0" lang="en-US" altLang="zh-TW" b="1" smtClean="0">
                <a:ea typeface="標楷體" pitchFamily="65" charset="-120"/>
              </a:rPr>
              <a:t>,</a:t>
            </a:r>
            <a:r>
              <a:rPr kumimoji="0" lang="zh-TW" altLang="en-US" b="1" smtClean="0">
                <a:ea typeface="標楷體" pitchFamily="65" charset="-120"/>
              </a:rPr>
              <a:t>應立即電告央行外匯局</a:t>
            </a:r>
            <a:r>
              <a:rPr kumimoji="0" lang="en-US" altLang="zh-TW" b="1" smtClean="0">
                <a:ea typeface="標楷體" pitchFamily="65" charset="-120"/>
              </a:rPr>
              <a:t>.</a:t>
            </a:r>
          </a:p>
        </p:txBody>
      </p:sp>
    </p:spTree>
  </p:cSld>
  <p:clrMapOvr>
    <a:masterClrMapping/>
  </p:clrMapOvr>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latin typeface="Times New Roman" panose="02020603050405020304" pitchFamily="18" charset="0"/>
                <a:cs typeface="Times New Roman" panose="02020603050405020304" pitchFamily="18" charset="0"/>
              </a:rPr>
              <a:t>外匯期貨</a:t>
            </a:r>
            <a:r>
              <a:rPr lang="en-US" altLang="zh-TW" sz="4000" b="1" dirty="0">
                <a:latin typeface="Times New Roman" panose="02020603050405020304" pitchFamily="18" charset="0"/>
                <a:cs typeface="Times New Roman" panose="02020603050405020304" pitchFamily="18" charset="0"/>
              </a:rPr>
              <a:t>(Foreign Exchange Future)</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545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所謂外匯</a:t>
            </a:r>
            <a:r>
              <a:rPr lang="zh-TW" altLang="zh-TW" sz="3200" b="1" dirty="0" smtClean="0"/>
              <a:t>期貨</a:t>
            </a:r>
            <a:r>
              <a:rPr lang="en-US" altLang="zh-TW" sz="3200" b="1" dirty="0" smtClean="0"/>
              <a:t>,</a:t>
            </a:r>
            <a:r>
              <a:rPr lang="zh-TW" altLang="zh-TW" sz="3200" b="1" dirty="0" smtClean="0"/>
              <a:t>是</a:t>
            </a:r>
            <a:r>
              <a:rPr lang="zh-TW" altLang="zh-TW" sz="3200" b="1" dirty="0"/>
              <a:t>指以匯率為標的物的期貨</a:t>
            </a:r>
            <a:r>
              <a:rPr lang="zh-TW" altLang="zh-TW" sz="3200" b="1" dirty="0" smtClean="0"/>
              <a:t>合約</a:t>
            </a:r>
            <a:r>
              <a:rPr lang="en-US" altLang="zh-TW" sz="3200" b="1" dirty="0" smtClean="0"/>
              <a:t>,</a:t>
            </a:r>
            <a:r>
              <a:rPr lang="zh-TW" altLang="zh-TW" sz="3200" b="1" dirty="0" smtClean="0"/>
              <a:t>它</a:t>
            </a:r>
            <a:r>
              <a:rPr lang="zh-TW" altLang="zh-TW" sz="3200" b="1" dirty="0"/>
              <a:t>是金融期貨中最早出現的</a:t>
            </a:r>
            <a:r>
              <a:rPr lang="zh-TW" altLang="zh-TW" sz="3200" b="1" dirty="0" smtClean="0"/>
              <a:t>品種</a:t>
            </a:r>
            <a:r>
              <a:rPr lang="en-US" altLang="zh-TW" sz="3200" b="1" dirty="0" smtClean="0"/>
              <a:t>.</a:t>
            </a:r>
            <a:endParaRPr lang="zh-TW" altLang="en-US" sz="3200" b="1" dirty="0"/>
          </a:p>
        </p:txBody>
      </p:sp>
    </p:spTree>
    <p:extLst>
      <p:ext uri="{BB962C8B-B14F-4D97-AF65-F5344CB8AC3E}">
        <p14:creationId xmlns:p14="http://schemas.microsoft.com/office/powerpoint/2010/main" xmlns="" val="52037498"/>
      </p:ext>
    </p:extLst>
  </p:cSld>
  <p:clrMapOvr>
    <a:masterClrMapping/>
  </p:clrMapOvr>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990600"/>
          </a:xfrm>
        </p:spPr>
        <p:txBody>
          <a:bodyPr>
            <a:normAutofit/>
          </a:bodyPr>
          <a:lstStyle/>
          <a:p>
            <a:pPr algn="ctr"/>
            <a:r>
              <a:rPr lang="zh-TW" altLang="zh-TW" sz="4000" b="1" dirty="0">
                <a:latin typeface="Times New Roman" panose="02020603050405020304" pitchFamily="18" charset="0"/>
                <a:cs typeface="Times New Roman" panose="02020603050405020304" pitchFamily="18" charset="0"/>
              </a:rPr>
              <a:t>換匯</a:t>
            </a:r>
            <a:r>
              <a:rPr lang="en-US" altLang="zh-TW" sz="4000" b="1" dirty="0">
                <a:latin typeface="Times New Roman" panose="02020603050405020304" pitchFamily="18" charset="0"/>
                <a:cs typeface="Times New Roman" panose="02020603050405020304" pitchFamily="18" charset="0"/>
              </a:rPr>
              <a:t>(Foreign </a:t>
            </a:r>
            <a:r>
              <a:rPr lang="en-US" altLang="zh-TW" sz="4000" b="1" dirty="0" err="1">
                <a:latin typeface="Times New Roman" panose="02020603050405020304" pitchFamily="18" charset="0"/>
                <a:cs typeface="Times New Roman" panose="02020603050405020304" pitchFamily="18" charset="0"/>
              </a:rPr>
              <a:t>Exchage</a:t>
            </a:r>
            <a:r>
              <a:rPr lang="en-US" altLang="zh-TW" sz="4000" b="1" dirty="0">
                <a:latin typeface="Times New Roman" panose="02020603050405020304" pitchFamily="18" charset="0"/>
                <a:cs typeface="Times New Roman" panose="02020603050405020304" pitchFamily="18" charset="0"/>
              </a:rPr>
              <a:t> Swaps)</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546</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換匯</a:t>
            </a:r>
            <a:r>
              <a:rPr lang="en-US" altLang="zh-TW" sz="3200" b="1" dirty="0"/>
              <a:t>(Foreign Exchange Swaps)</a:t>
            </a:r>
            <a:r>
              <a:rPr lang="zh-TW" altLang="zh-TW" sz="3200" b="1" dirty="0"/>
              <a:t>係同時於是同時於即</a:t>
            </a:r>
            <a:r>
              <a:rPr lang="en-US" altLang="zh-TW" sz="3200" b="1" dirty="0"/>
              <a:t>/</a:t>
            </a:r>
            <a:r>
              <a:rPr lang="zh-TW" altLang="zh-TW" sz="3200" b="1" dirty="0"/>
              <a:t>遠期交易買進</a:t>
            </a:r>
            <a:r>
              <a:rPr lang="en-US" altLang="zh-TW" sz="3200" b="1" dirty="0"/>
              <a:t>/</a:t>
            </a:r>
            <a:r>
              <a:rPr lang="zh-TW" altLang="zh-TW" sz="3200" b="1" dirty="0"/>
              <a:t>賣出某一貨幣對另一</a:t>
            </a:r>
            <a:r>
              <a:rPr lang="zh-TW" altLang="zh-TW" sz="3200" b="1" dirty="0" smtClean="0"/>
              <a:t>貨幣</a:t>
            </a:r>
            <a:r>
              <a:rPr lang="en-US" altLang="zh-TW" sz="3200" b="1" dirty="0" smtClean="0"/>
              <a:t>;</a:t>
            </a:r>
            <a:r>
              <a:rPr lang="zh-TW" altLang="zh-TW" sz="3200" b="1" dirty="0" smtClean="0"/>
              <a:t>其</a:t>
            </a:r>
            <a:r>
              <a:rPr lang="zh-TW" altLang="zh-TW" sz="3200" b="1" dirty="0"/>
              <a:t>組合得</a:t>
            </a:r>
            <a:r>
              <a:rPr lang="zh-TW" altLang="zh-TW" sz="3200" b="1" dirty="0" smtClean="0"/>
              <a:t>為</a:t>
            </a:r>
            <a:r>
              <a:rPr lang="en-US" altLang="zh-TW" sz="3200" b="1" dirty="0" smtClean="0"/>
              <a:t>:</a:t>
            </a:r>
            <a:r>
              <a:rPr lang="zh-TW" altLang="zh-TW" sz="3200" b="1" dirty="0" smtClean="0"/>
              <a:t>即</a:t>
            </a:r>
            <a:r>
              <a:rPr lang="zh-TW" altLang="zh-TW" sz="3200" b="1" dirty="0"/>
              <a:t>期與遠期之組合</a:t>
            </a:r>
            <a:r>
              <a:rPr lang="en-US" altLang="zh-TW" sz="3200" b="1" dirty="0"/>
              <a:t>(</a:t>
            </a:r>
            <a:r>
              <a:rPr lang="zh-TW" altLang="zh-TW" sz="3200" b="1" dirty="0" smtClean="0"/>
              <a:t>例如</a:t>
            </a:r>
            <a:r>
              <a:rPr lang="en-US" altLang="zh-TW" sz="3200" b="1" dirty="0" smtClean="0"/>
              <a:t>:</a:t>
            </a:r>
            <a:r>
              <a:rPr lang="zh-TW" altLang="zh-TW" sz="3200" b="1" dirty="0" smtClean="0"/>
              <a:t>進行</a:t>
            </a:r>
            <a:r>
              <a:rPr lang="zh-TW" altLang="zh-TW" sz="3200" b="1" dirty="0"/>
              <a:t>即期交易之</a:t>
            </a:r>
            <a:r>
              <a:rPr lang="zh-TW" altLang="zh-TW" sz="3200" b="1" dirty="0" smtClean="0"/>
              <a:t>同時</a:t>
            </a:r>
            <a:r>
              <a:rPr lang="en-US" altLang="zh-TW" sz="3200" b="1" dirty="0" smtClean="0"/>
              <a:t>,</a:t>
            </a:r>
            <a:r>
              <a:rPr lang="zh-TW" altLang="zh-TW" sz="3200" b="1" dirty="0" smtClean="0"/>
              <a:t>另</a:t>
            </a:r>
            <a:r>
              <a:rPr lang="zh-TW" altLang="zh-TW" sz="3200" b="1" dirty="0"/>
              <a:t>訂一筆方向相反且金額相同之遠期交易合約</a:t>
            </a:r>
            <a:r>
              <a:rPr lang="en-US" altLang="zh-TW" sz="3200" b="1" dirty="0" smtClean="0"/>
              <a:t>)</a:t>
            </a:r>
            <a:r>
              <a:rPr lang="en-US" altLang="zh-TW" sz="3200" b="1" dirty="0"/>
              <a:t>,</a:t>
            </a:r>
            <a:r>
              <a:rPr lang="zh-TW" altLang="zh-TW" sz="3200" b="1" dirty="0" smtClean="0"/>
              <a:t>或</a:t>
            </a:r>
            <a:r>
              <a:rPr lang="zh-TW" altLang="zh-TW" sz="3200" b="1" dirty="0"/>
              <a:t>兩個遠期之組合</a:t>
            </a:r>
            <a:r>
              <a:rPr lang="en-US" altLang="zh-TW" sz="3200" b="1" dirty="0"/>
              <a:t>(</a:t>
            </a:r>
            <a:r>
              <a:rPr lang="zh-TW" altLang="zh-TW" sz="3200" b="1" dirty="0"/>
              <a:t>即雙遠期</a:t>
            </a:r>
            <a:r>
              <a:rPr lang="zh-TW" altLang="zh-TW" sz="3200" b="1" dirty="0" smtClean="0"/>
              <a:t>交易</a:t>
            </a:r>
            <a:r>
              <a:rPr lang="en-US" altLang="zh-TW" sz="3200" b="1" dirty="0" smtClean="0"/>
              <a:t>,</a:t>
            </a:r>
            <a:r>
              <a:rPr lang="zh-TW" altLang="zh-TW" sz="3200" b="1" dirty="0" smtClean="0"/>
              <a:t>是</a:t>
            </a:r>
            <a:r>
              <a:rPr lang="zh-TW" altLang="zh-TW" sz="3200" b="1" dirty="0"/>
              <a:t>二個交割日皆為遠期之換匯</a:t>
            </a:r>
            <a:r>
              <a:rPr lang="en-US" altLang="zh-TW" sz="3200" b="1" dirty="0" smtClean="0"/>
              <a:t>).</a:t>
            </a:r>
            <a:endParaRPr lang="zh-TW" altLang="en-US" sz="3200" b="1" dirty="0"/>
          </a:p>
        </p:txBody>
      </p:sp>
    </p:spTree>
    <p:extLst>
      <p:ext uri="{BB962C8B-B14F-4D97-AF65-F5344CB8AC3E}">
        <p14:creationId xmlns:p14="http://schemas.microsoft.com/office/powerpoint/2010/main" xmlns="" val="2141734791"/>
      </p:ext>
    </p:extLst>
  </p:cSld>
  <p:clrMapOvr>
    <a:masterClrMapping/>
  </p:clrMapOvr>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換匯換利</a:t>
            </a:r>
            <a:r>
              <a:rPr lang="en-US" altLang="zh-TW" sz="4000" b="1" dirty="0"/>
              <a:t>(Cross Currency Swaps)</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547</a:t>
            </a:fld>
            <a:endParaRPr lang="zh-TW" altLang="en-US"/>
          </a:p>
        </p:txBody>
      </p:sp>
      <p:sp>
        <p:nvSpPr>
          <p:cNvPr id="4" name="內容版面配置區 3"/>
          <p:cNvSpPr>
            <a:spLocks noGrp="1"/>
          </p:cNvSpPr>
          <p:nvPr>
            <p:ph sz="quarter" idx="1"/>
          </p:nvPr>
        </p:nvSpPr>
        <p:spPr>
          <a:xfrm>
            <a:off x="251520" y="1219200"/>
            <a:ext cx="8435280" cy="4937760"/>
          </a:xfrm>
        </p:spPr>
        <p:txBody>
          <a:bodyPr>
            <a:normAutofit/>
          </a:bodyPr>
          <a:lstStyle/>
          <a:p>
            <a:r>
              <a:rPr lang="zh-TW" altLang="zh-TW" sz="3200" b="1" dirty="0"/>
              <a:t>換匯換利</a:t>
            </a:r>
            <a:r>
              <a:rPr lang="en-US" altLang="zh-TW" sz="3200" b="1" dirty="0"/>
              <a:t>(Cross Currency </a:t>
            </a:r>
            <a:r>
              <a:rPr lang="en-US" altLang="zh-TW" sz="3200" b="1" dirty="0" err="1" smtClean="0"/>
              <a:t>Swap</a:t>
            </a:r>
            <a:r>
              <a:rPr lang="en-US" altLang="zh-TW" sz="3200" b="1" dirty="0" err="1"/>
              <a:t>;</a:t>
            </a:r>
            <a:r>
              <a:rPr lang="en-US" altLang="zh-TW" sz="3200" b="1" dirty="0" err="1" smtClean="0"/>
              <a:t>CCS</a:t>
            </a:r>
            <a:r>
              <a:rPr lang="en-US" altLang="zh-TW" sz="3200" b="1" dirty="0"/>
              <a:t>)</a:t>
            </a:r>
            <a:r>
              <a:rPr lang="zh-TW" altLang="zh-TW" sz="3200" b="1" dirty="0"/>
              <a:t>交易是指交易雙方同意在一特定期間、依議定</a:t>
            </a:r>
            <a:r>
              <a:rPr lang="zh-TW" altLang="zh-TW" sz="3200" b="1" dirty="0" smtClean="0"/>
              <a:t>條件</a:t>
            </a:r>
            <a:r>
              <a:rPr lang="en-US" altLang="zh-TW" sz="3200" b="1" dirty="0" smtClean="0"/>
              <a:t>,</a:t>
            </a:r>
            <a:r>
              <a:rPr lang="zh-TW" altLang="zh-TW" sz="3200" b="1" dirty="0" smtClean="0"/>
              <a:t>交換</a:t>
            </a:r>
            <a:r>
              <a:rPr lang="zh-TW" altLang="zh-TW" sz="3200" b="1" dirty="0"/>
              <a:t>兩種不同幣別的本金及其所衍生之</a:t>
            </a:r>
            <a:r>
              <a:rPr lang="zh-TW" altLang="zh-TW" sz="3200" b="1" dirty="0" smtClean="0"/>
              <a:t>利息支出</a:t>
            </a:r>
            <a:r>
              <a:rPr lang="en-US" altLang="zh-TW" sz="3200" b="1" dirty="0" smtClean="0"/>
              <a:t>.</a:t>
            </a:r>
            <a:r>
              <a:rPr lang="zh-TW" altLang="zh-TW" sz="3200" b="1" dirty="0" smtClean="0"/>
              <a:t>本金部份</a:t>
            </a:r>
            <a:r>
              <a:rPr lang="en-US" altLang="zh-TW" sz="3200" b="1" dirty="0" smtClean="0"/>
              <a:t>,</a:t>
            </a:r>
            <a:r>
              <a:rPr lang="zh-TW" altLang="zh-TW" sz="3200" b="1" dirty="0" smtClean="0"/>
              <a:t>期</a:t>
            </a:r>
            <a:r>
              <a:rPr lang="zh-TW" altLang="zh-TW" sz="3200" b="1" dirty="0"/>
              <a:t>初、期末皆可依客戶之</a:t>
            </a:r>
            <a:r>
              <a:rPr lang="zh-TW" altLang="zh-TW" sz="3200" b="1" dirty="0" smtClean="0"/>
              <a:t>需求</a:t>
            </a:r>
            <a:r>
              <a:rPr lang="en-US" altLang="zh-TW" sz="3200" b="1" dirty="0" smtClean="0"/>
              <a:t>,</a:t>
            </a:r>
            <a:r>
              <a:rPr lang="zh-TW" altLang="zh-TW" sz="3200" b="1" dirty="0" smtClean="0"/>
              <a:t>選擇</a:t>
            </a:r>
            <a:r>
              <a:rPr lang="zh-TW" altLang="zh-TW" sz="3200" b="1" dirty="0"/>
              <a:t>交換或不</a:t>
            </a:r>
            <a:r>
              <a:rPr lang="zh-TW" altLang="zh-TW" sz="3200" b="1" dirty="0" smtClean="0"/>
              <a:t>交換</a:t>
            </a:r>
            <a:r>
              <a:rPr lang="en-US" altLang="zh-TW" sz="3200" b="1" dirty="0" smtClean="0"/>
              <a:t>.</a:t>
            </a:r>
            <a:r>
              <a:rPr lang="zh-TW" altLang="zh-TW" sz="3200" b="1" dirty="0" smtClean="0"/>
              <a:t>利率部份</a:t>
            </a:r>
            <a:r>
              <a:rPr lang="en-US" altLang="zh-TW" sz="3200" b="1" dirty="0" smtClean="0"/>
              <a:t>,</a:t>
            </a:r>
            <a:r>
              <a:rPr lang="zh-TW" altLang="zh-TW" sz="3200" b="1" dirty="0" smtClean="0"/>
              <a:t>交換</a:t>
            </a:r>
            <a:r>
              <a:rPr lang="zh-TW" altLang="zh-TW" sz="3200" b="1" dirty="0"/>
              <a:t>的型態則可</a:t>
            </a:r>
            <a:r>
              <a:rPr lang="zh-TW" altLang="zh-TW" sz="3200" b="1" dirty="0" smtClean="0"/>
              <a:t>分為</a:t>
            </a:r>
            <a:r>
              <a:rPr lang="en-US" altLang="zh-TW" sz="3200" b="1" dirty="0" smtClean="0"/>
              <a:t>:</a:t>
            </a:r>
            <a:r>
              <a:rPr lang="zh-TW" altLang="zh-TW" sz="3200" b="1" dirty="0" smtClean="0"/>
              <a:t>固定</a:t>
            </a:r>
            <a:r>
              <a:rPr lang="zh-TW" altLang="zh-TW" sz="3200" b="1" dirty="0"/>
              <a:t>利率交換固定利率、固定利率交換浮動利率、浮動利率交換浮動</a:t>
            </a:r>
            <a:r>
              <a:rPr lang="zh-TW" altLang="zh-TW" sz="3200" b="1" dirty="0" smtClean="0"/>
              <a:t>利率</a:t>
            </a:r>
            <a:r>
              <a:rPr lang="en-US" altLang="zh-TW" sz="3200" b="1" dirty="0" smtClean="0"/>
              <a:t>.</a:t>
            </a:r>
            <a:endParaRPr lang="zh-TW" altLang="en-US" sz="3200" b="1" dirty="0"/>
          </a:p>
        </p:txBody>
      </p:sp>
    </p:spTree>
    <p:extLst>
      <p:ext uri="{BB962C8B-B14F-4D97-AF65-F5344CB8AC3E}">
        <p14:creationId xmlns:p14="http://schemas.microsoft.com/office/powerpoint/2010/main" xmlns="" val="1443226889"/>
      </p:ext>
    </p:extLst>
  </p:cSld>
  <p:clrMapOvr>
    <a:masterClrMapping/>
  </p:clrMapOvr>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5292725" cy="765175"/>
          </a:xfrm>
          <a:prstGeom prst="rect">
            <a:avLst/>
          </a:prstGeom>
          <a:solidFill>
            <a:srgbClr val="0E781B"/>
          </a:solidFill>
          <a:ln w="12700" cap="sq">
            <a:solidFill>
              <a:schemeClr val="tx1"/>
            </a:solidFill>
            <a:miter lim="800000"/>
            <a:headEnd type="none" w="sm" len="sm"/>
            <a:tailEnd type="none" w="sm" len="sm"/>
          </a:ln>
        </p:spPr>
        <p:txBody>
          <a:bodyPr wrap="none" anchor="ctr"/>
          <a:lstStyle/>
          <a:p>
            <a:pPr algn="ctr"/>
            <a:r>
              <a:rPr lang="zh-TW" altLang="en-US" sz="3600" b="1" dirty="0">
                <a:solidFill>
                  <a:schemeClr val="bg1"/>
                </a:solidFill>
                <a:latin typeface="Times New Roman" pitchFamily="18" charset="0"/>
                <a:ea typeface="標楷體" pitchFamily="65" charset="-120"/>
              </a:rPr>
              <a:t>操作模式</a:t>
            </a:r>
            <a:r>
              <a:rPr lang="en-US" altLang="zh-TW" sz="3600" b="1" dirty="0">
                <a:solidFill>
                  <a:schemeClr val="bg1"/>
                </a:solidFill>
                <a:latin typeface="Times New Roman" pitchFamily="18" charset="0"/>
                <a:ea typeface="標楷體" pitchFamily="65" charset="-120"/>
              </a:rPr>
              <a:t>1-</a:t>
            </a:r>
            <a:r>
              <a:rPr lang="zh-TW" altLang="en-US" sz="3600" b="1" dirty="0">
                <a:solidFill>
                  <a:schemeClr val="bg1"/>
                </a:solidFill>
                <a:latin typeface="Times New Roman" pitchFamily="18" charset="0"/>
                <a:ea typeface="標楷體" pitchFamily="65" charset="-120"/>
              </a:rPr>
              <a:t>期初交換本金</a:t>
            </a:r>
            <a:r>
              <a:rPr lang="zh-TW" altLang="en-US" dirty="0">
                <a:solidFill>
                  <a:schemeClr val="bg1"/>
                </a:solidFill>
                <a:ea typeface="新細明體" charset="-120"/>
              </a:rPr>
              <a:t> </a:t>
            </a:r>
            <a:endParaRPr lang="en-US" altLang="zh-TW" dirty="0">
              <a:solidFill>
                <a:schemeClr val="bg1"/>
              </a:solidFill>
              <a:ea typeface="新細明體" charset="-120"/>
            </a:endParaRPr>
          </a:p>
        </p:txBody>
      </p:sp>
      <p:sp>
        <p:nvSpPr>
          <p:cNvPr id="79875" name="Rectangle 3"/>
          <p:cNvSpPr>
            <a:spLocks noChangeArrowheads="1"/>
          </p:cNvSpPr>
          <p:nvPr/>
        </p:nvSpPr>
        <p:spPr bwMode="auto">
          <a:xfrm>
            <a:off x="0" y="1196975"/>
            <a:ext cx="2051050" cy="1439863"/>
          </a:xfrm>
          <a:prstGeom prst="rect">
            <a:avLst/>
          </a:prstGeom>
          <a:solidFill>
            <a:srgbClr val="0BEF67"/>
          </a:solidFill>
          <a:ln w="12700" cap="sq">
            <a:solidFill>
              <a:schemeClr val="tx1"/>
            </a:solidFill>
            <a:miter lim="800000"/>
            <a:headEnd type="none" w="sm" len="sm"/>
            <a:tailEnd type="none" w="sm" len="sm"/>
          </a:ln>
        </p:spPr>
        <p:txBody>
          <a:bodyPr wrap="none" anchor="ctr"/>
          <a:lstStyle/>
          <a:p>
            <a:pPr algn="ctr"/>
            <a:r>
              <a:rPr lang="zh-TW" altLang="en-US" sz="3200" b="1" dirty="0">
                <a:latin typeface="Times New Roman" pitchFamily="18" charset="0"/>
                <a:ea typeface="標楷體" pitchFamily="65" charset="-120"/>
              </a:rPr>
              <a:t>借方</a:t>
            </a:r>
          </a:p>
        </p:txBody>
      </p:sp>
      <p:sp>
        <p:nvSpPr>
          <p:cNvPr id="79876" name="Rectangle 4"/>
          <p:cNvSpPr>
            <a:spLocks noChangeArrowheads="1"/>
          </p:cNvSpPr>
          <p:nvPr/>
        </p:nvSpPr>
        <p:spPr bwMode="auto">
          <a:xfrm>
            <a:off x="0" y="5013325"/>
            <a:ext cx="2051050" cy="1439863"/>
          </a:xfrm>
          <a:prstGeom prst="rect">
            <a:avLst/>
          </a:prstGeom>
          <a:solidFill>
            <a:srgbClr val="0BEF67"/>
          </a:solidFill>
          <a:ln w="12700" cap="sq">
            <a:solidFill>
              <a:schemeClr val="tx1"/>
            </a:solidFill>
            <a:miter lim="800000"/>
            <a:headEnd type="none" w="sm" len="sm"/>
            <a:tailEnd type="none" w="sm" len="sm"/>
          </a:ln>
        </p:spPr>
        <p:txBody>
          <a:bodyPr wrap="none" anchor="ctr"/>
          <a:lstStyle/>
          <a:p>
            <a:pPr algn="ctr"/>
            <a:r>
              <a:rPr lang="zh-TW" altLang="en-US" sz="3200" b="1" dirty="0">
                <a:latin typeface="Times New Roman" pitchFamily="18" charset="0"/>
                <a:ea typeface="標楷體" pitchFamily="65" charset="-120"/>
              </a:rPr>
              <a:t>資金</a:t>
            </a:r>
          </a:p>
          <a:p>
            <a:pPr algn="ctr"/>
            <a:r>
              <a:rPr lang="zh-TW" altLang="en-US" sz="3200" b="1" dirty="0">
                <a:latin typeface="Times New Roman" pitchFamily="18" charset="0"/>
                <a:ea typeface="標楷體" pitchFamily="65" charset="-120"/>
              </a:rPr>
              <a:t>供給者</a:t>
            </a:r>
          </a:p>
        </p:txBody>
      </p:sp>
      <p:sp>
        <p:nvSpPr>
          <p:cNvPr id="79877" name="Rectangle 5"/>
          <p:cNvSpPr>
            <a:spLocks noChangeArrowheads="1"/>
          </p:cNvSpPr>
          <p:nvPr/>
        </p:nvSpPr>
        <p:spPr bwMode="auto">
          <a:xfrm>
            <a:off x="7092950" y="1196975"/>
            <a:ext cx="2051050" cy="1439863"/>
          </a:xfrm>
          <a:prstGeom prst="rect">
            <a:avLst/>
          </a:prstGeom>
          <a:solidFill>
            <a:srgbClr val="0BEF67"/>
          </a:solidFill>
          <a:ln w="12700" cap="sq">
            <a:solidFill>
              <a:schemeClr val="tx1"/>
            </a:solidFill>
            <a:miter lim="800000"/>
            <a:headEnd type="none" w="sm" len="sm"/>
            <a:tailEnd type="none" w="sm" len="sm"/>
          </a:ln>
        </p:spPr>
        <p:txBody>
          <a:bodyPr wrap="none" anchor="ctr"/>
          <a:lstStyle/>
          <a:p>
            <a:pPr algn="ctr"/>
            <a:r>
              <a:rPr lang="zh-TW" altLang="en-US" sz="3200" b="1" dirty="0">
                <a:latin typeface="Times New Roman" pitchFamily="18" charset="0"/>
                <a:ea typeface="標楷體" pitchFamily="65" charset="-120"/>
              </a:rPr>
              <a:t>交換銀行</a:t>
            </a:r>
          </a:p>
        </p:txBody>
      </p:sp>
      <p:sp>
        <p:nvSpPr>
          <p:cNvPr id="79878" name="AutoShape 6"/>
          <p:cNvSpPr>
            <a:spLocks noChangeArrowheads="1"/>
          </p:cNvSpPr>
          <p:nvPr/>
        </p:nvSpPr>
        <p:spPr bwMode="auto">
          <a:xfrm>
            <a:off x="2843213" y="1052513"/>
            <a:ext cx="3168650" cy="865187"/>
          </a:xfrm>
          <a:prstGeom prst="roundRect">
            <a:avLst>
              <a:gd name="adj" fmla="val 16667"/>
            </a:avLst>
          </a:prstGeom>
          <a:solidFill>
            <a:schemeClr val="bg1"/>
          </a:solidFill>
          <a:ln w="12700" cap="sq">
            <a:solidFill>
              <a:schemeClr val="tx1"/>
            </a:solidFill>
            <a:round/>
            <a:headEnd type="none" w="sm" len="sm"/>
            <a:tailEnd type="none" w="sm" len="sm"/>
          </a:ln>
        </p:spPr>
        <p:txBody>
          <a:bodyPr wrap="none" anchor="ctr"/>
          <a:lstStyle/>
          <a:p>
            <a:pPr algn="ctr"/>
            <a:r>
              <a:rPr lang="en-US" altLang="zh-TW" sz="2400" b="1">
                <a:latin typeface="Times New Roman" pitchFamily="18" charset="0"/>
                <a:ea typeface="新細明體" charset="-120"/>
              </a:rPr>
              <a:t>USD10,000,000.00</a:t>
            </a:r>
            <a:endParaRPr lang="zh-TW" altLang="en-US" sz="2400" b="1">
              <a:latin typeface="Times New Roman" pitchFamily="18" charset="0"/>
              <a:ea typeface="新細明體" charset="-120"/>
            </a:endParaRPr>
          </a:p>
        </p:txBody>
      </p:sp>
      <p:sp>
        <p:nvSpPr>
          <p:cNvPr id="79879" name="AutoShape 7"/>
          <p:cNvSpPr>
            <a:spLocks noChangeArrowheads="1"/>
          </p:cNvSpPr>
          <p:nvPr/>
        </p:nvSpPr>
        <p:spPr bwMode="auto">
          <a:xfrm>
            <a:off x="2700338" y="2060575"/>
            <a:ext cx="3527425" cy="865188"/>
          </a:xfrm>
          <a:prstGeom prst="roundRect">
            <a:avLst>
              <a:gd name="adj" fmla="val 16667"/>
            </a:avLst>
          </a:prstGeom>
          <a:solidFill>
            <a:schemeClr val="bg1"/>
          </a:solidFill>
          <a:ln w="12700" cap="sq">
            <a:solidFill>
              <a:schemeClr val="tx1"/>
            </a:solidFill>
            <a:round/>
            <a:headEnd type="none" w="sm" len="sm"/>
            <a:tailEnd type="none" w="sm" len="sm"/>
          </a:ln>
        </p:spPr>
        <p:txBody>
          <a:bodyPr wrap="none" anchor="ctr"/>
          <a:lstStyle/>
          <a:p>
            <a:pPr algn="ctr"/>
            <a:r>
              <a:rPr lang="en-US" altLang="zh-TW" sz="2400" b="1">
                <a:latin typeface="Times New Roman" pitchFamily="18" charset="0"/>
                <a:ea typeface="新細明體" charset="-120"/>
              </a:rPr>
              <a:t>NTD315,000,000.00</a:t>
            </a:r>
          </a:p>
        </p:txBody>
      </p:sp>
      <p:sp>
        <p:nvSpPr>
          <p:cNvPr id="79880" name="AutoShape 8"/>
          <p:cNvSpPr>
            <a:spLocks noChangeArrowheads="1"/>
          </p:cNvSpPr>
          <p:nvPr/>
        </p:nvSpPr>
        <p:spPr bwMode="auto">
          <a:xfrm>
            <a:off x="0" y="3429000"/>
            <a:ext cx="3168650" cy="865188"/>
          </a:xfrm>
          <a:prstGeom prst="roundRect">
            <a:avLst>
              <a:gd name="adj" fmla="val 16667"/>
            </a:avLst>
          </a:prstGeom>
          <a:solidFill>
            <a:schemeClr val="bg1"/>
          </a:solidFill>
          <a:ln w="12700" cap="sq">
            <a:solidFill>
              <a:schemeClr val="tx1"/>
            </a:solidFill>
            <a:round/>
            <a:headEnd type="none" w="sm" len="sm"/>
            <a:tailEnd type="none" w="sm" len="sm"/>
          </a:ln>
        </p:spPr>
        <p:txBody>
          <a:bodyPr wrap="none" anchor="ctr"/>
          <a:lstStyle/>
          <a:p>
            <a:pPr algn="ctr"/>
            <a:r>
              <a:rPr lang="en-US" altLang="zh-TW" sz="2400" b="1">
                <a:latin typeface="Times New Roman" pitchFamily="18" charset="0"/>
                <a:ea typeface="新細明體" charset="-120"/>
              </a:rPr>
              <a:t>USD10,000,000.00</a:t>
            </a:r>
            <a:endParaRPr lang="zh-TW" altLang="en-US" sz="2400">
              <a:latin typeface="Times New Roman" pitchFamily="18" charset="0"/>
              <a:ea typeface="新細明體" charset="-120"/>
            </a:endParaRPr>
          </a:p>
        </p:txBody>
      </p:sp>
      <p:sp>
        <p:nvSpPr>
          <p:cNvPr id="79881" name="Line 9"/>
          <p:cNvSpPr>
            <a:spLocks noChangeShapeType="1"/>
          </p:cNvSpPr>
          <p:nvPr/>
        </p:nvSpPr>
        <p:spPr bwMode="auto">
          <a:xfrm flipV="1">
            <a:off x="971550" y="4221163"/>
            <a:ext cx="0" cy="86360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79882" name="Line 10"/>
          <p:cNvSpPr>
            <a:spLocks noChangeShapeType="1"/>
          </p:cNvSpPr>
          <p:nvPr/>
        </p:nvSpPr>
        <p:spPr bwMode="auto">
          <a:xfrm flipV="1">
            <a:off x="971550" y="2636838"/>
            <a:ext cx="0" cy="792162"/>
          </a:xfrm>
          <a:prstGeom prst="line">
            <a:avLst/>
          </a:prstGeom>
          <a:noFill/>
          <a:ln w="12700" cap="sq">
            <a:solidFill>
              <a:schemeClr val="tx1"/>
            </a:solidFill>
            <a:round/>
            <a:headEnd type="none" w="sm" len="sm"/>
            <a:tailEnd type="triangle" w="sm" len="sm"/>
          </a:ln>
        </p:spPr>
        <p:txBody>
          <a:bodyPr wrap="none"/>
          <a:lstStyle/>
          <a:p>
            <a:endParaRPr lang="zh-TW" altLang="en-US"/>
          </a:p>
        </p:txBody>
      </p:sp>
      <p:sp>
        <p:nvSpPr>
          <p:cNvPr id="79883" name="Line 11"/>
          <p:cNvSpPr>
            <a:spLocks noChangeShapeType="1"/>
          </p:cNvSpPr>
          <p:nvPr/>
        </p:nvSpPr>
        <p:spPr bwMode="auto">
          <a:xfrm>
            <a:off x="2051050" y="1484313"/>
            <a:ext cx="792163" cy="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79884" name="Line 12"/>
          <p:cNvSpPr>
            <a:spLocks noChangeShapeType="1"/>
          </p:cNvSpPr>
          <p:nvPr/>
        </p:nvSpPr>
        <p:spPr bwMode="auto">
          <a:xfrm>
            <a:off x="6084888" y="1484313"/>
            <a:ext cx="935037" cy="0"/>
          </a:xfrm>
          <a:prstGeom prst="line">
            <a:avLst/>
          </a:prstGeom>
          <a:noFill/>
          <a:ln w="12700" cap="sq">
            <a:solidFill>
              <a:schemeClr val="tx1"/>
            </a:solidFill>
            <a:round/>
            <a:headEnd type="none" w="sm" len="sm"/>
            <a:tailEnd type="triangle" w="sm" len="sm"/>
          </a:ln>
        </p:spPr>
        <p:txBody>
          <a:bodyPr wrap="none"/>
          <a:lstStyle/>
          <a:p>
            <a:endParaRPr lang="zh-TW" altLang="en-US"/>
          </a:p>
        </p:txBody>
      </p:sp>
      <p:sp>
        <p:nvSpPr>
          <p:cNvPr id="79885" name="Line 13"/>
          <p:cNvSpPr>
            <a:spLocks noChangeShapeType="1"/>
          </p:cNvSpPr>
          <p:nvPr/>
        </p:nvSpPr>
        <p:spPr bwMode="auto">
          <a:xfrm>
            <a:off x="6300788" y="2349500"/>
            <a:ext cx="719137" cy="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79886" name="Line 14"/>
          <p:cNvSpPr>
            <a:spLocks noChangeShapeType="1"/>
          </p:cNvSpPr>
          <p:nvPr/>
        </p:nvSpPr>
        <p:spPr bwMode="auto">
          <a:xfrm flipH="1">
            <a:off x="2051050" y="2349500"/>
            <a:ext cx="649288" cy="0"/>
          </a:xfrm>
          <a:prstGeom prst="line">
            <a:avLst/>
          </a:prstGeom>
          <a:noFill/>
          <a:ln w="12700" cap="sq">
            <a:solidFill>
              <a:schemeClr val="tx1"/>
            </a:solidFill>
            <a:round/>
            <a:headEnd type="none" w="sm" len="sm"/>
            <a:tailEnd type="triangle" w="sm" len="sm"/>
          </a:ln>
        </p:spPr>
        <p:txBody>
          <a:bodyPr wrap="none"/>
          <a:lstStyle/>
          <a:p>
            <a:endParaRPr lang="zh-TW" altLang="en-US"/>
          </a:p>
        </p:txBody>
      </p:sp>
      <p:sp>
        <p:nvSpPr>
          <p:cNvPr id="15" name="投影片編號版面配置區 14"/>
          <p:cNvSpPr>
            <a:spLocks noGrp="1"/>
          </p:cNvSpPr>
          <p:nvPr>
            <p:ph type="sldNum" sz="quarter" idx="12"/>
          </p:nvPr>
        </p:nvSpPr>
        <p:spPr/>
        <p:txBody>
          <a:bodyPr/>
          <a:lstStyle/>
          <a:p>
            <a:fld id="{AE7A1699-357E-46BF-9674-6A7AE8B4978D}" type="slidenum">
              <a:rPr lang="zh-TW" altLang="en-US" smtClean="0"/>
              <a:pPr/>
              <a:t>548</a:t>
            </a:fld>
            <a:endParaRPr lang="zh-TW" altLang="en-US"/>
          </a:p>
        </p:txBody>
      </p:sp>
    </p:spTree>
  </p:cSld>
  <p:clrMapOvr>
    <a:masterClrMapping/>
  </p:clrMapOvr>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5292725" cy="765175"/>
          </a:xfrm>
          <a:prstGeom prst="rect">
            <a:avLst/>
          </a:prstGeom>
          <a:solidFill>
            <a:srgbClr val="0E781B"/>
          </a:solidFill>
          <a:ln w="12700" cap="sq">
            <a:solidFill>
              <a:schemeClr val="tx1"/>
            </a:solidFill>
            <a:miter lim="800000"/>
            <a:headEnd type="none" w="sm" len="sm"/>
            <a:tailEnd type="none" w="sm" len="sm"/>
          </a:ln>
        </p:spPr>
        <p:txBody>
          <a:bodyPr wrap="none" anchor="ctr"/>
          <a:lstStyle/>
          <a:p>
            <a:pPr algn="ctr"/>
            <a:r>
              <a:rPr lang="zh-TW" altLang="en-US" sz="3600" b="1" dirty="0">
                <a:solidFill>
                  <a:schemeClr val="bg1"/>
                </a:solidFill>
                <a:latin typeface="Times New Roman" pitchFamily="18" charset="0"/>
                <a:ea typeface="標楷體" pitchFamily="65" charset="-120"/>
              </a:rPr>
              <a:t>操作模式</a:t>
            </a:r>
            <a:r>
              <a:rPr lang="en-US" altLang="zh-TW" sz="3600" b="1" dirty="0">
                <a:solidFill>
                  <a:schemeClr val="bg1"/>
                </a:solidFill>
                <a:latin typeface="Times New Roman" pitchFamily="18" charset="0"/>
                <a:ea typeface="標楷體" pitchFamily="65" charset="-120"/>
              </a:rPr>
              <a:t>2-</a:t>
            </a:r>
            <a:r>
              <a:rPr lang="zh-TW" altLang="en-US" sz="3600" b="1" dirty="0">
                <a:solidFill>
                  <a:schemeClr val="bg1"/>
                </a:solidFill>
                <a:latin typeface="Times New Roman" pitchFamily="18" charset="0"/>
                <a:ea typeface="標楷體" pitchFamily="65" charset="-120"/>
              </a:rPr>
              <a:t>期中現金流量</a:t>
            </a:r>
            <a:r>
              <a:rPr lang="zh-TW" altLang="en-US" dirty="0">
                <a:solidFill>
                  <a:schemeClr val="bg1"/>
                </a:solidFill>
                <a:ea typeface="新細明體" charset="-120"/>
              </a:rPr>
              <a:t> </a:t>
            </a:r>
            <a:endParaRPr lang="en-US" altLang="zh-TW" dirty="0">
              <a:solidFill>
                <a:schemeClr val="bg1"/>
              </a:solidFill>
              <a:ea typeface="新細明體" charset="-120"/>
            </a:endParaRPr>
          </a:p>
        </p:txBody>
      </p:sp>
      <p:sp>
        <p:nvSpPr>
          <p:cNvPr id="80899" name="Rectangle 3"/>
          <p:cNvSpPr>
            <a:spLocks noChangeArrowheads="1"/>
          </p:cNvSpPr>
          <p:nvPr/>
        </p:nvSpPr>
        <p:spPr bwMode="auto">
          <a:xfrm>
            <a:off x="0" y="1196975"/>
            <a:ext cx="2051050" cy="1439863"/>
          </a:xfrm>
          <a:prstGeom prst="rect">
            <a:avLst/>
          </a:prstGeom>
          <a:solidFill>
            <a:srgbClr val="0BEF67"/>
          </a:solidFill>
          <a:ln w="12700" cap="sq">
            <a:solidFill>
              <a:schemeClr val="tx1"/>
            </a:solidFill>
            <a:miter lim="800000"/>
            <a:headEnd type="none" w="sm" len="sm"/>
            <a:tailEnd type="none" w="sm" len="sm"/>
          </a:ln>
        </p:spPr>
        <p:txBody>
          <a:bodyPr wrap="none" anchor="ctr"/>
          <a:lstStyle/>
          <a:p>
            <a:pPr algn="ctr"/>
            <a:r>
              <a:rPr lang="zh-TW" altLang="en-US" sz="3200" b="1" dirty="0">
                <a:latin typeface="Times New Roman" pitchFamily="18" charset="0"/>
                <a:ea typeface="標楷體" pitchFamily="65" charset="-120"/>
              </a:rPr>
              <a:t>借方</a:t>
            </a:r>
          </a:p>
        </p:txBody>
      </p:sp>
      <p:sp>
        <p:nvSpPr>
          <p:cNvPr id="80900" name="Rectangle 4"/>
          <p:cNvSpPr>
            <a:spLocks noChangeArrowheads="1"/>
          </p:cNvSpPr>
          <p:nvPr/>
        </p:nvSpPr>
        <p:spPr bwMode="auto">
          <a:xfrm>
            <a:off x="0" y="5013325"/>
            <a:ext cx="2051050" cy="1439863"/>
          </a:xfrm>
          <a:prstGeom prst="rect">
            <a:avLst/>
          </a:prstGeom>
          <a:solidFill>
            <a:srgbClr val="0BEF67"/>
          </a:solidFill>
          <a:ln w="12700" cap="sq">
            <a:solidFill>
              <a:schemeClr val="tx1"/>
            </a:solidFill>
            <a:miter lim="800000"/>
            <a:headEnd type="none" w="sm" len="sm"/>
            <a:tailEnd type="none" w="sm" len="sm"/>
          </a:ln>
        </p:spPr>
        <p:txBody>
          <a:bodyPr wrap="none" anchor="ctr"/>
          <a:lstStyle/>
          <a:p>
            <a:pPr algn="ctr"/>
            <a:r>
              <a:rPr lang="zh-TW" altLang="en-US" sz="3200" b="1" dirty="0">
                <a:latin typeface="Times New Roman" pitchFamily="18" charset="0"/>
                <a:ea typeface="標楷體" pitchFamily="65" charset="-120"/>
              </a:rPr>
              <a:t>資金</a:t>
            </a:r>
          </a:p>
          <a:p>
            <a:pPr algn="ctr"/>
            <a:r>
              <a:rPr lang="zh-TW" altLang="en-US" sz="3200" b="1" dirty="0">
                <a:latin typeface="Times New Roman" pitchFamily="18" charset="0"/>
                <a:ea typeface="標楷體" pitchFamily="65" charset="-120"/>
              </a:rPr>
              <a:t>供給者</a:t>
            </a:r>
          </a:p>
        </p:txBody>
      </p:sp>
      <p:sp>
        <p:nvSpPr>
          <p:cNvPr id="80901" name="Rectangle 5"/>
          <p:cNvSpPr>
            <a:spLocks noChangeArrowheads="1"/>
          </p:cNvSpPr>
          <p:nvPr/>
        </p:nvSpPr>
        <p:spPr bwMode="auto">
          <a:xfrm>
            <a:off x="7092950" y="1196975"/>
            <a:ext cx="2051050" cy="1439863"/>
          </a:xfrm>
          <a:prstGeom prst="rect">
            <a:avLst/>
          </a:prstGeom>
          <a:solidFill>
            <a:srgbClr val="0BEF67"/>
          </a:solidFill>
          <a:ln w="12700" cap="sq">
            <a:solidFill>
              <a:schemeClr val="tx1"/>
            </a:solidFill>
            <a:miter lim="800000"/>
            <a:headEnd type="none" w="sm" len="sm"/>
            <a:tailEnd type="none" w="sm" len="sm"/>
          </a:ln>
        </p:spPr>
        <p:txBody>
          <a:bodyPr wrap="none" anchor="ctr"/>
          <a:lstStyle/>
          <a:p>
            <a:pPr algn="ctr"/>
            <a:r>
              <a:rPr lang="zh-TW" altLang="en-US" sz="3200" b="1" dirty="0">
                <a:latin typeface="Times New Roman" pitchFamily="18" charset="0"/>
                <a:ea typeface="標楷體" pitchFamily="65" charset="-120"/>
              </a:rPr>
              <a:t>交換銀行</a:t>
            </a:r>
          </a:p>
        </p:txBody>
      </p:sp>
      <p:sp>
        <p:nvSpPr>
          <p:cNvPr id="80902" name="AutoShape 6"/>
          <p:cNvSpPr>
            <a:spLocks noChangeArrowheads="1"/>
          </p:cNvSpPr>
          <p:nvPr/>
        </p:nvSpPr>
        <p:spPr bwMode="auto">
          <a:xfrm>
            <a:off x="2843213" y="1052513"/>
            <a:ext cx="3168650" cy="865187"/>
          </a:xfrm>
          <a:prstGeom prst="roundRect">
            <a:avLst>
              <a:gd name="adj" fmla="val 16667"/>
            </a:avLst>
          </a:prstGeom>
          <a:solidFill>
            <a:schemeClr val="bg1"/>
          </a:solidFill>
          <a:ln w="12700" cap="sq">
            <a:solidFill>
              <a:schemeClr val="tx1"/>
            </a:solidFill>
            <a:round/>
            <a:headEnd type="none" w="sm" len="sm"/>
            <a:tailEnd type="none" w="sm" len="sm"/>
          </a:ln>
        </p:spPr>
        <p:txBody>
          <a:bodyPr wrap="none" anchor="ctr"/>
          <a:lstStyle/>
          <a:p>
            <a:pPr algn="ctr"/>
            <a:r>
              <a:rPr lang="zh-TW" altLang="en-US" sz="3200" b="1">
                <a:latin typeface="Times New Roman" pitchFamily="18" charset="0"/>
                <a:ea typeface="標楷體" pitchFamily="65" charset="-120"/>
              </a:rPr>
              <a:t>收浮動利率</a:t>
            </a:r>
          </a:p>
        </p:txBody>
      </p:sp>
      <p:sp>
        <p:nvSpPr>
          <p:cNvPr id="80903" name="AutoShape 7"/>
          <p:cNvSpPr>
            <a:spLocks noChangeArrowheads="1"/>
          </p:cNvSpPr>
          <p:nvPr/>
        </p:nvSpPr>
        <p:spPr bwMode="auto">
          <a:xfrm>
            <a:off x="2843213" y="2060575"/>
            <a:ext cx="3168650" cy="865188"/>
          </a:xfrm>
          <a:prstGeom prst="roundRect">
            <a:avLst>
              <a:gd name="adj" fmla="val 16667"/>
            </a:avLst>
          </a:prstGeom>
          <a:solidFill>
            <a:schemeClr val="bg1"/>
          </a:solidFill>
          <a:ln w="12700" cap="sq">
            <a:solidFill>
              <a:schemeClr val="tx1"/>
            </a:solidFill>
            <a:round/>
            <a:headEnd type="none" w="sm" len="sm"/>
            <a:tailEnd type="none" w="sm" len="sm"/>
          </a:ln>
        </p:spPr>
        <p:txBody>
          <a:bodyPr wrap="none" anchor="ctr"/>
          <a:lstStyle/>
          <a:p>
            <a:pPr algn="ctr"/>
            <a:r>
              <a:rPr lang="zh-TW" altLang="en-US" sz="3200" b="1">
                <a:latin typeface="Times New Roman" pitchFamily="18" charset="0"/>
                <a:ea typeface="標楷體" pitchFamily="65" charset="-120"/>
              </a:rPr>
              <a:t>付固定利率</a:t>
            </a:r>
          </a:p>
        </p:txBody>
      </p:sp>
      <p:sp>
        <p:nvSpPr>
          <p:cNvPr id="80904" name="AutoShape 8"/>
          <p:cNvSpPr>
            <a:spLocks noChangeArrowheads="1"/>
          </p:cNvSpPr>
          <p:nvPr/>
        </p:nvSpPr>
        <p:spPr bwMode="auto">
          <a:xfrm>
            <a:off x="0" y="3429000"/>
            <a:ext cx="3168650" cy="865188"/>
          </a:xfrm>
          <a:prstGeom prst="roundRect">
            <a:avLst>
              <a:gd name="adj" fmla="val 16667"/>
            </a:avLst>
          </a:prstGeom>
          <a:solidFill>
            <a:schemeClr val="bg1"/>
          </a:solidFill>
          <a:ln w="12700" cap="sq">
            <a:solidFill>
              <a:schemeClr val="tx1"/>
            </a:solidFill>
            <a:round/>
            <a:headEnd type="none" w="sm" len="sm"/>
            <a:tailEnd type="none" w="sm" len="sm"/>
          </a:ln>
        </p:spPr>
        <p:txBody>
          <a:bodyPr wrap="none" anchor="ctr"/>
          <a:lstStyle/>
          <a:p>
            <a:pPr algn="ctr"/>
            <a:r>
              <a:rPr lang="zh-TW" altLang="en-US" sz="3200" b="1">
                <a:latin typeface="Times New Roman" pitchFamily="18" charset="0"/>
                <a:ea typeface="標楷體" pitchFamily="65" charset="-120"/>
              </a:rPr>
              <a:t>給付公司債利息</a:t>
            </a:r>
            <a:endParaRPr lang="zh-TW" altLang="en-US" sz="3200">
              <a:latin typeface="Times New Roman" pitchFamily="18" charset="0"/>
              <a:ea typeface="標楷體" pitchFamily="65" charset="-120"/>
            </a:endParaRPr>
          </a:p>
        </p:txBody>
      </p:sp>
      <p:sp>
        <p:nvSpPr>
          <p:cNvPr id="80905" name="Line 9"/>
          <p:cNvSpPr>
            <a:spLocks noChangeShapeType="1"/>
          </p:cNvSpPr>
          <p:nvPr/>
        </p:nvSpPr>
        <p:spPr bwMode="auto">
          <a:xfrm>
            <a:off x="6084888" y="1484313"/>
            <a:ext cx="1008062" cy="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80906" name="Line 10"/>
          <p:cNvSpPr>
            <a:spLocks noChangeShapeType="1"/>
          </p:cNvSpPr>
          <p:nvPr/>
        </p:nvSpPr>
        <p:spPr bwMode="auto">
          <a:xfrm flipH="1">
            <a:off x="2124075" y="1484313"/>
            <a:ext cx="647700" cy="0"/>
          </a:xfrm>
          <a:prstGeom prst="line">
            <a:avLst/>
          </a:prstGeom>
          <a:noFill/>
          <a:ln w="12700" cap="sq">
            <a:solidFill>
              <a:schemeClr val="tx1"/>
            </a:solidFill>
            <a:round/>
            <a:headEnd type="none" w="sm" len="sm"/>
            <a:tailEnd type="triangle" w="sm" len="sm"/>
          </a:ln>
        </p:spPr>
        <p:txBody>
          <a:bodyPr wrap="none"/>
          <a:lstStyle/>
          <a:p>
            <a:endParaRPr lang="zh-TW" altLang="en-US"/>
          </a:p>
        </p:txBody>
      </p:sp>
      <p:sp>
        <p:nvSpPr>
          <p:cNvPr id="80907" name="Line 11"/>
          <p:cNvSpPr>
            <a:spLocks noChangeShapeType="1"/>
          </p:cNvSpPr>
          <p:nvPr/>
        </p:nvSpPr>
        <p:spPr bwMode="auto">
          <a:xfrm>
            <a:off x="827088" y="2636838"/>
            <a:ext cx="0" cy="792162"/>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80908" name="Line 12"/>
          <p:cNvSpPr>
            <a:spLocks noChangeShapeType="1"/>
          </p:cNvSpPr>
          <p:nvPr/>
        </p:nvSpPr>
        <p:spPr bwMode="auto">
          <a:xfrm>
            <a:off x="755650" y="4292600"/>
            <a:ext cx="0" cy="649288"/>
          </a:xfrm>
          <a:prstGeom prst="line">
            <a:avLst/>
          </a:prstGeom>
          <a:noFill/>
          <a:ln w="12700" cap="sq">
            <a:solidFill>
              <a:schemeClr val="tx1"/>
            </a:solidFill>
            <a:round/>
            <a:headEnd type="none" w="sm" len="sm"/>
            <a:tailEnd type="triangle" w="sm" len="sm"/>
          </a:ln>
        </p:spPr>
        <p:txBody>
          <a:bodyPr wrap="none"/>
          <a:lstStyle/>
          <a:p>
            <a:endParaRPr lang="zh-TW" altLang="en-US"/>
          </a:p>
        </p:txBody>
      </p:sp>
      <p:sp>
        <p:nvSpPr>
          <p:cNvPr id="80909" name="Line 13"/>
          <p:cNvSpPr>
            <a:spLocks noChangeShapeType="1"/>
          </p:cNvSpPr>
          <p:nvPr/>
        </p:nvSpPr>
        <p:spPr bwMode="auto">
          <a:xfrm>
            <a:off x="2051050" y="2349500"/>
            <a:ext cx="720725" cy="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80910" name="Line 14"/>
          <p:cNvSpPr>
            <a:spLocks noChangeShapeType="1"/>
          </p:cNvSpPr>
          <p:nvPr/>
        </p:nvSpPr>
        <p:spPr bwMode="auto">
          <a:xfrm>
            <a:off x="6011863" y="2420938"/>
            <a:ext cx="1008062" cy="0"/>
          </a:xfrm>
          <a:prstGeom prst="line">
            <a:avLst/>
          </a:prstGeom>
          <a:noFill/>
          <a:ln w="12700" cap="sq">
            <a:solidFill>
              <a:schemeClr val="tx1"/>
            </a:solidFill>
            <a:round/>
            <a:headEnd type="none" w="sm" len="sm"/>
            <a:tailEnd type="triangle" w="sm" len="sm"/>
          </a:ln>
        </p:spPr>
        <p:txBody>
          <a:bodyPr wrap="none"/>
          <a:lstStyle/>
          <a:p>
            <a:endParaRPr lang="zh-TW" altLang="en-US"/>
          </a:p>
        </p:txBody>
      </p:sp>
      <p:sp>
        <p:nvSpPr>
          <p:cNvPr id="15" name="投影片編號版面配置區 14"/>
          <p:cNvSpPr>
            <a:spLocks noGrp="1"/>
          </p:cNvSpPr>
          <p:nvPr>
            <p:ph type="sldNum" sz="quarter" idx="12"/>
          </p:nvPr>
        </p:nvSpPr>
        <p:spPr/>
        <p:txBody>
          <a:bodyPr/>
          <a:lstStyle/>
          <a:p>
            <a:fld id="{AE7A1699-357E-46BF-9674-6A7AE8B4978D}" type="slidenum">
              <a:rPr lang="zh-TW" altLang="en-US" smtClean="0"/>
              <a:pPr/>
              <a:t>549</a:t>
            </a:fld>
            <a:endParaRPr lang="zh-TW"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非關稅壁壘</a:t>
            </a:r>
            <a:r>
              <a:rPr lang="en-US" altLang="zh-TW" sz="3200" b="1" dirty="0"/>
              <a:t> (</a:t>
            </a:r>
            <a:r>
              <a:rPr lang="zh-TW" altLang="zh-TW" sz="3200" b="1" dirty="0"/>
              <a:t>亦稱非關稅障礙</a:t>
            </a:r>
            <a:r>
              <a:rPr lang="en-US" altLang="zh-TW" sz="3200" b="1" dirty="0"/>
              <a:t>)</a:t>
            </a:r>
            <a:r>
              <a:rPr lang="zh-TW" altLang="zh-TW" sz="3200" b="1" dirty="0"/>
              <a:t>之</a:t>
            </a:r>
            <a:r>
              <a:rPr lang="zh-TW" altLang="zh-TW" sz="3200" b="1" dirty="0" smtClean="0"/>
              <a:t>定義</a:t>
            </a:r>
            <a:endParaRPr lang="en-US" altLang="zh-TW" sz="3200" b="1" dirty="0" smtClean="0"/>
          </a:p>
          <a:p>
            <a:r>
              <a:rPr lang="zh-TW" altLang="zh-TW" sz="3200" b="1" dirty="0"/>
              <a:t>非關稅壁壘</a:t>
            </a:r>
            <a:r>
              <a:rPr lang="en-US" altLang="zh-TW" sz="3200" b="1" dirty="0"/>
              <a:t>(</a:t>
            </a:r>
            <a:r>
              <a:rPr lang="zh-TW" altLang="zh-TW" sz="3200" b="1" dirty="0"/>
              <a:t>障礙</a:t>
            </a:r>
            <a:r>
              <a:rPr lang="en-US" altLang="zh-TW" sz="3200" b="1" dirty="0"/>
              <a:t>)</a:t>
            </a:r>
            <a:r>
              <a:rPr lang="zh-TW" altLang="zh-TW" sz="3200" b="1" dirty="0"/>
              <a:t>之</a:t>
            </a:r>
            <a:r>
              <a:rPr lang="zh-TW" altLang="zh-TW" sz="3200" b="1" dirty="0" smtClean="0"/>
              <a:t>特點</a:t>
            </a:r>
            <a:endParaRPr lang="en-US" altLang="zh-TW" sz="3200" b="1" dirty="0" smtClean="0"/>
          </a:p>
          <a:p>
            <a:r>
              <a:rPr lang="zh-TW" altLang="zh-TW" sz="3200" b="1" dirty="0"/>
              <a:t>各類非關稅壁壘</a:t>
            </a:r>
            <a:r>
              <a:rPr lang="en-US" altLang="zh-TW" sz="3200" b="1" dirty="0"/>
              <a:t>(</a:t>
            </a:r>
            <a:r>
              <a:rPr lang="zh-TW" altLang="zh-TW" sz="3200" b="1" dirty="0"/>
              <a:t>障礙</a:t>
            </a:r>
            <a:r>
              <a:rPr lang="en-US" altLang="zh-TW" sz="3200" b="1" dirty="0"/>
              <a:t>)</a:t>
            </a:r>
            <a:r>
              <a:rPr lang="zh-TW" altLang="zh-TW" sz="3200" b="1" dirty="0"/>
              <a:t>之解釋</a:t>
            </a:r>
            <a:endParaRPr lang="zh-TW" altLang="en-US" sz="3200" dirty="0"/>
          </a:p>
        </p:txBody>
      </p:sp>
    </p:spTree>
    <p:extLst>
      <p:ext uri="{BB962C8B-B14F-4D97-AF65-F5344CB8AC3E}">
        <p14:creationId xmlns:p14="http://schemas.microsoft.com/office/powerpoint/2010/main" xmlns="" val="3235624287"/>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0"/>
            <a:ext cx="5292725" cy="765175"/>
          </a:xfrm>
          <a:prstGeom prst="rect">
            <a:avLst/>
          </a:prstGeom>
          <a:solidFill>
            <a:srgbClr val="0E781B"/>
          </a:solidFill>
          <a:ln w="12700" cap="sq">
            <a:solidFill>
              <a:schemeClr val="tx1"/>
            </a:solidFill>
            <a:miter lim="800000"/>
            <a:headEnd type="none" w="sm" len="sm"/>
            <a:tailEnd type="none" w="sm" len="sm"/>
          </a:ln>
        </p:spPr>
        <p:txBody>
          <a:bodyPr wrap="none" anchor="ctr"/>
          <a:lstStyle/>
          <a:p>
            <a:pPr algn="ctr"/>
            <a:r>
              <a:rPr lang="zh-TW" altLang="en-US" sz="3600" b="1" dirty="0">
                <a:solidFill>
                  <a:schemeClr val="bg1"/>
                </a:solidFill>
                <a:latin typeface="Times New Roman" pitchFamily="18" charset="0"/>
                <a:ea typeface="標楷體" pitchFamily="65" charset="-120"/>
              </a:rPr>
              <a:t>操作模式</a:t>
            </a:r>
            <a:r>
              <a:rPr lang="en-US" altLang="zh-TW" sz="3600" b="1" dirty="0">
                <a:solidFill>
                  <a:schemeClr val="bg1"/>
                </a:solidFill>
                <a:latin typeface="Times New Roman" pitchFamily="18" charset="0"/>
                <a:ea typeface="標楷體" pitchFamily="65" charset="-120"/>
              </a:rPr>
              <a:t>1-</a:t>
            </a:r>
            <a:r>
              <a:rPr lang="zh-TW" altLang="en-US" sz="3600" b="1" dirty="0">
                <a:solidFill>
                  <a:schemeClr val="bg1"/>
                </a:solidFill>
                <a:latin typeface="Times New Roman" pitchFamily="18" charset="0"/>
                <a:ea typeface="標楷體" pitchFamily="65" charset="-120"/>
              </a:rPr>
              <a:t>期初交換本金</a:t>
            </a:r>
            <a:r>
              <a:rPr lang="zh-TW" altLang="en-US" dirty="0">
                <a:ea typeface="新細明體" charset="-120"/>
              </a:rPr>
              <a:t> </a:t>
            </a:r>
            <a:endParaRPr lang="en-US" altLang="zh-TW" dirty="0">
              <a:ea typeface="新細明體" charset="-120"/>
            </a:endParaRPr>
          </a:p>
        </p:txBody>
      </p:sp>
      <p:sp>
        <p:nvSpPr>
          <p:cNvPr id="81923" name="Rectangle 3"/>
          <p:cNvSpPr>
            <a:spLocks noChangeArrowheads="1"/>
          </p:cNvSpPr>
          <p:nvPr/>
        </p:nvSpPr>
        <p:spPr bwMode="auto">
          <a:xfrm>
            <a:off x="0" y="1196975"/>
            <a:ext cx="2051050" cy="1439863"/>
          </a:xfrm>
          <a:prstGeom prst="rect">
            <a:avLst/>
          </a:prstGeom>
          <a:solidFill>
            <a:srgbClr val="0BEF67"/>
          </a:solidFill>
          <a:ln w="12700" cap="sq">
            <a:solidFill>
              <a:schemeClr val="tx1"/>
            </a:solidFill>
            <a:miter lim="800000"/>
            <a:headEnd type="none" w="sm" len="sm"/>
            <a:tailEnd type="none" w="sm" len="sm"/>
          </a:ln>
        </p:spPr>
        <p:txBody>
          <a:bodyPr wrap="none" anchor="ctr"/>
          <a:lstStyle/>
          <a:p>
            <a:pPr algn="ctr"/>
            <a:r>
              <a:rPr lang="zh-TW" altLang="en-US" sz="3200" b="1" dirty="0">
                <a:latin typeface="Times New Roman" pitchFamily="18" charset="0"/>
                <a:ea typeface="標楷體" pitchFamily="65" charset="-120"/>
              </a:rPr>
              <a:t>借方</a:t>
            </a:r>
          </a:p>
        </p:txBody>
      </p:sp>
      <p:sp>
        <p:nvSpPr>
          <p:cNvPr id="81924" name="Rectangle 4"/>
          <p:cNvSpPr>
            <a:spLocks noChangeArrowheads="1"/>
          </p:cNvSpPr>
          <p:nvPr/>
        </p:nvSpPr>
        <p:spPr bwMode="auto">
          <a:xfrm>
            <a:off x="0" y="5013325"/>
            <a:ext cx="2051050" cy="1439863"/>
          </a:xfrm>
          <a:prstGeom prst="rect">
            <a:avLst/>
          </a:prstGeom>
          <a:solidFill>
            <a:srgbClr val="0BEF67"/>
          </a:solidFill>
          <a:ln w="12700" cap="sq">
            <a:solidFill>
              <a:schemeClr val="tx1"/>
            </a:solidFill>
            <a:miter lim="800000"/>
            <a:headEnd type="none" w="sm" len="sm"/>
            <a:tailEnd type="none" w="sm" len="sm"/>
          </a:ln>
        </p:spPr>
        <p:txBody>
          <a:bodyPr wrap="none" anchor="ctr"/>
          <a:lstStyle/>
          <a:p>
            <a:pPr algn="ctr"/>
            <a:r>
              <a:rPr lang="zh-TW" altLang="en-US" sz="3200" b="1" dirty="0">
                <a:latin typeface="Times New Roman" pitchFamily="18" charset="0"/>
                <a:ea typeface="標楷體" pitchFamily="65" charset="-120"/>
              </a:rPr>
              <a:t>資金</a:t>
            </a:r>
          </a:p>
          <a:p>
            <a:pPr algn="ctr"/>
            <a:r>
              <a:rPr lang="zh-TW" altLang="en-US" sz="3200" b="1" dirty="0">
                <a:latin typeface="Times New Roman" pitchFamily="18" charset="0"/>
                <a:ea typeface="標楷體" pitchFamily="65" charset="-120"/>
              </a:rPr>
              <a:t>供給者</a:t>
            </a:r>
          </a:p>
        </p:txBody>
      </p:sp>
      <p:sp>
        <p:nvSpPr>
          <p:cNvPr id="81925" name="Rectangle 5"/>
          <p:cNvSpPr>
            <a:spLocks noChangeArrowheads="1"/>
          </p:cNvSpPr>
          <p:nvPr/>
        </p:nvSpPr>
        <p:spPr bwMode="auto">
          <a:xfrm>
            <a:off x="7092950" y="1196975"/>
            <a:ext cx="2051050" cy="1439863"/>
          </a:xfrm>
          <a:prstGeom prst="rect">
            <a:avLst/>
          </a:prstGeom>
          <a:solidFill>
            <a:srgbClr val="0BEF67"/>
          </a:solidFill>
          <a:ln w="12700" cap="sq">
            <a:solidFill>
              <a:schemeClr val="tx1"/>
            </a:solidFill>
            <a:miter lim="800000"/>
            <a:headEnd type="none" w="sm" len="sm"/>
            <a:tailEnd type="none" w="sm" len="sm"/>
          </a:ln>
        </p:spPr>
        <p:txBody>
          <a:bodyPr wrap="none" anchor="ctr"/>
          <a:lstStyle/>
          <a:p>
            <a:pPr algn="ctr"/>
            <a:r>
              <a:rPr lang="zh-TW" altLang="en-US" sz="3200" b="1" dirty="0">
                <a:latin typeface="Times New Roman" pitchFamily="18" charset="0"/>
                <a:ea typeface="標楷體" pitchFamily="65" charset="-120"/>
              </a:rPr>
              <a:t>交換銀行</a:t>
            </a:r>
          </a:p>
        </p:txBody>
      </p:sp>
      <p:sp>
        <p:nvSpPr>
          <p:cNvPr id="81926" name="AutoShape 6"/>
          <p:cNvSpPr>
            <a:spLocks noChangeArrowheads="1"/>
          </p:cNvSpPr>
          <p:nvPr/>
        </p:nvSpPr>
        <p:spPr bwMode="auto">
          <a:xfrm>
            <a:off x="2843213" y="1052513"/>
            <a:ext cx="3168650" cy="865187"/>
          </a:xfrm>
          <a:prstGeom prst="roundRect">
            <a:avLst>
              <a:gd name="adj" fmla="val 16667"/>
            </a:avLst>
          </a:prstGeom>
          <a:solidFill>
            <a:schemeClr val="bg1"/>
          </a:solidFill>
          <a:ln w="12700" cap="sq">
            <a:solidFill>
              <a:schemeClr val="tx1"/>
            </a:solidFill>
            <a:round/>
            <a:headEnd type="none" w="sm" len="sm"/>
            <a:tailEnd type="none" w="sm" len="sm"/>
          </a:ln>
        </p:spPr>
        <p:txBody>
          <a:bodyPr wrap="none" anchor="ctr"/>
          <a:lstStyle/>
          <a:p>
            <a:pPr algn="ctr"/>
            <a:r>
              <a:rPr lang="en-US" altLang="zh-TW" sz="2400" b="1">
                <a:latin typeface="Times New Roman" pitchFamily="18" charset="0"/>
                <a:ea typeface="新細明體" charset="-120"/>
              </a:rPr>
              <a:t>USD10,000,000.00</a:t>
            </a:r>
            <a:endParaRPr lang="zh-TW" altLang="en-US" sz="2400" b="1">
              <a:latin typeface="Times New Roman" pitchFamily="18" charset="0"/>
              <a:ea typeface="新細明體" charset="-120"/>
            </a:endParaRPr>
          </a:p>
        </p:txBody>
      </p:sp>
      <p:sp>
        <p:nvSpPr>
          <p:cNvPr id="81927" name="AutoShape 7"/>
          <p:cNvSpPr>
            <a:spLocks noChangeArrowheads="1"/>
          </p:cNvSpPr>
          <p:nvPr/>
        </p:nvSpPr>
        <p:spPr bwMode="auto">
          <a:xfrm>
            <a:off x="2700338" y="2060575"/>
            <a:ext cx="3527425" cy="865188"/>
          </a:xfrm>
          <a:prstGeom prst="roundRect">
            <a:avLst>
              <a:gd name="adj" fmla="val 16667"/>
            </a:avLst>
          </a:prstGeom>
          <a:solidFill>
            <a:schemeClr val="bg1"/>
          </a:solidFill>
          <a:ln w="12700" cap="sq">
            <a:solidFill>
              <a:schemeClr val="tx1"/>
            </a:solidFill>
            <a:round/>
            <a:headEnd type="none" w="sm" len="sm"/>
            <a:tailEnd type="none" w="sm" len="sm"/>
          </a:ln>
        </p:spPr>
        <p:txBody>
          <a:bodyPr wrap="none" anchor="ctr"/>
          <a:lstStyle/>
          <a:p>
            <a:pPr algn="ctr"/>
            <a:r>
              <a:rPr lang="en-US" altLang="zh-TW" sz="2400" b="1">
                <a:latin typeface="Times New Roman" pitchFamily="18" charset="0"/>
                <a:ea typeface="新細明體" charset="-120"/>
              </a:rPr>
              <a:t>NTD315,000,000.00</a:t>
            </a:r>
          </a:p>
        </p:txBody>
      </p:sp>
      <p:sp>
        <p:nvSpPr>
          <p:cNvPr id="81928" name="AutoShape 8"/>
          <p:cNvSpPr>
            <a:spLocks noChangeArrowheads="1"/>
          </p:cNvSpPr>
          <p:nvPr/>
        </p:nvSpPr>
        <p:spPr bwMode="auto">
          <a:xfrm>
            <a:off x="0" y="3429000"/>
            <a:ext cx="3168650" cy="865188"/>
          </a:xfrm>
          <a:prstGeom prst="roundRect">
            <a:avLst>
              <a:gd name="adj" fmla="val 16667"/>
            </a:avLst>
          </a:prstGeom>
          <a:solidFill>
            <a:schemeClr val="bg1"/>
          </a:solidFill>
          <a:ln w="12700" cap="sq">
            <a:solidFill>
              <a:schemeClr val="tx1"/>
            </a:solidFill>
            <a:round/>
            <a:headEnd type="none" w="sm" len="sm"/>
            <a:tailEnd type="none" w="sm" len="sm"/>
          </a:ln>
        </p:spPr>
        <p:txBody>
          <a:bodyPr wrap="none" anchor="ctr"/>
          <a:lstStyle/>
          <a:p>
            <a:pPr algn="ctr"/>
            <a:r>
              <a:rPr lang="en-US" altLang="zh-TW" sz="2400" b="1">
                <a:latin typeface="Times New Roman" pitchFamily="18" charset="0"/>
                <a:ea typeface="新細明體" charset="-120"/>
              </a:rPr>
              <a:t>USD10,000,000.00</a:t>
            </a:r>
            <a:endParaRPr lang="zh-TW" altLang="en-US" sz="2400">
              <a:latin typeface="Times New Roman" pitchFamily="18" charset="0"/>
              <a:ea typeface="新細明體" charset="-120"/>
            </a:endParaRPr>
          </a:p>
        </p:txBody>
      </p:sp>
      <p:sp>
        <p:nvSpPr>
          <p:cNvPr id="81929" name="Line 9"/>
          <p:cNvSpPr>
            <a:spLocks noChangeShapeType="1"/>
          </p:cNvSpPr>
          <p:nvPr/>
        </p:nvSpPr>
        <p:spPr bwMode="auto">
          <a:xfrm>
            <a:off x="6084888" y="1484313"/>
            <a:ext cx="1008062" cy="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81930" name="Line 10"/>
          <p:cNvSpPr>
            <a:spLocks noChangeShapeType="1"/>
          </p:cNvSpPr>
          <p:nvPr/>
        </p:nvSpPr>
        <p:spPr bwMode="auto">
          <a:xfrm flipH="1">
            <a:off x="2051050" y="1557338"/>
            <a:ext cx="792163" cy="0"/>
          </a:xfrm>
          <a:prstGeom prst="line">
            <a:avLst/>
          </a:prstGeom>
          <a:noFill/>
          <a:ln w="12700" cap="sq">
            <a:solidFill>
              <a:schemeClr val="tx1"/>
            </a:solidFill>
            <a:round/>
            <a:headEnd type="none" w="sm" len="sm"/>
            <a:tailEnd type="triangle" w="sm" len="sm"/>
          </a:ln>
        </p:spPr>
        <p:txBody>
          <a:bodyPr wrap="none"/>
          <a:lstStyle/>
          <a:p>
            <a:endParaRPr lang="zh-TW" altLang="en-US"/>
          </a:p>
        </p:txBody>
      </p:sp>
      <p:sp>
        <p:nvSpPr>
          <p:cNvPr id="81931" name="Line 11"/>
          <p:cNvSpPr>
            <a:spLocks noChangeShapeType="1"/>
          </p:cNvSpPr>
          <p:nvPr/>
        </p:nvSpPr>
        <p:spPr bwMode="auto">
          <a:xfrm>
            <a:off x="827088" y="2636838"/>
            <a:ext cx="0" cy="792162"/>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81932" name="Line 12"/>
          <p:cNvSpPr>
            <a:spLocks noChangeShapeType="1"/>
          </p:cNvSpPr>
          <p:nvPr/>
        </p:nvSpPr>
        <p:spPr bwMode="auto">
          <a:xfrm>
            <a:off x="827088" y="4292600"/>
            <a:ext cx="0" cy="720725"/>
          </a:xfrm>
          <a:prstGeom prst="line">
            <a:avLst/>
          </a:prstGeom>
          <a:noFill/>
          <a:ln w="12700" cap="sq">
            <a:solidFill>
              <a:schemeClr val="tx1"/>
            </a:solidFill>
            <a:round/>
            <a:headEnd type="none" w="sm" len="sm"/>
            <a:tailEnd type="triangle" w="sm" len="sm"/>
          </a:ln>
        </p:spPr>
        <p:txBody>
          <a:bodyPr wrap="none"/>
          <a:lstStyle/>
          <a:p>
            <a:endParaRPr lang="zh-TW" altLang="en-US"/>
          </a:p>
        </p:txBody>
      </p:sp>
      <p:sp>
        <p:nvSpPr>
          <p:cNvPr id="81933" name="Line 13"/>
          <p:cNvSpPr>
            <a:spLocks noChangeShapeType="1"/>
          </p:cNvSpPr>
          <p:nvPr/>
        </p:nvSpPr>
        <p:spPr bwMode="auto">
          <a:xfrm>
            <a:off x="2051050" y="2492375"/>
            <a:ext cx="720725" cy="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81934" name="Line 14"/>
          <p:cNvSpPr>
            <a:spLocks noChangeShapeType="1"/>
          </p:cNvSpPr>
          <p:nvPr/>
        </p:nvSpPr>
        <p:spPr bwMode="auto">
          <a:xfrm>
            <a:off x="6300788" y="2420938"/>
            <a:ext cx="792162" cy="0"/>
          </a:xfrm>
          <a:prstGeom prst="line">
            <a:avLst/>
          </a:prstGeom>
          <a:noFill/>
          <a:ln w="12700" cap="sq">
            <a:solidFill>
              <a:schemeClr val="tx1"/>
            </a:solidFill>
            <a:round/>
            <a:headEnd type="none" w="sm" len="sm"/>
            <a:tailEnd type="triangle" w="sm" len="sm"/>
          </a:ln>
        </p:spPr>
        <p:txBody>
          <a:bodyPr wrap="none"/>
          <a:lstStyle/>
          <a:p>
            <a:endParaRPr lang="zh-TW" altLang="en-US"/>
          </a:p>
        </p:txBody>
      </p:sp>
      <p:sp>
        <p:nvSpPr>
          <p:cNvPr id="15" name="投影片編號版面配置區 14"/>
          <p:cNvSpPr>
            <a:spLocks noGrp="1"/>
          </p:cNvSpPr>
          <p:nvPr>
            <p:ph type="sldNum" sz="quarter" idx="12"/>
          </p:nvPr>
        </p:nvSpPr>
        <p:spPr/>
        <p:txBody>
          <a:bodyPr/>
          <a:lstStyle/>
          <a:p>
            <a:fld id="{AE7A1699-357E-46BF-9674-6A7AE8B4978D}" type="slidenum">
              <a:rPr lang="zh-TW" altLang="en-US" smtClean="0"/>
              <a:pPr/>
              <a:t>550</a:t>
            </a:fld>
            <a:endParaRPr lang="zh-TW" altLang="en-US"/>
          </a:p>
        </p:txBody>
      </p:sp>
    </p:spTree>
  </p:cSld>
  <p:clrMapOvr>
    <a:masterClrMapping/>
  </p:clrMapOvr>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en-US" sz="4000" b="1" dirty="0" smtClean="0">
                <a:latin typeface="Times New Roman" pitchFamily="18" charset="0"/>
                <a:ea typeface="標楷體" pitchFamily="65" charset="-120"/>
              </a:rPr>
              <a:t>換匯換利與換匯交易之差異</a:t>
            </a:r>
            <a:endParaRPr lang="zh-TW" altLang="en-US" sz="4000" dirty="0"/>
          </a:p>
        </p:txBody>
      </p:sp>
      <p:sp>
        <p:nvSpPr>
          <p:cNvPr id="4" name="內容版面配置區 3"/>
          <p:cNvSpPr>
            <a:spLocks noGrp="1"/>
          </p:cNvSpPr>
          <p:nvPr>
            <p:ph idx="1"/>
          </p:nvPr>
        </p:nvSpPr>
        <p:spPr/>
        <p:txBody>
          <a:bodyPr>
            <a:normAutofit/>
          </a:bodyPr>
          <a:lstStyle/>
          <a:p>
            <a:r>
              <a:rPr lang="zh-TW" altLang="en-US" sz="3200" b="1" dirty="0" smtClean="0">
                <a:latin typeface="Times New Roman" pitchFamily="18" charset="0"/>
                <a:ea typeface="標楷體" pitchFamily="65" charset="-120"/>
              </a:rPr>
              <a:t>換匯交易其換匯點數係參考貨幣市場較短天期之利率計算</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因此換匯交易係針對期間較短之貨幣交換需求而設計</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為貨幣市場主要操作工具之一</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換匯換利則為較長期之債務交換</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為資本市場之主要操作工具</a:t>
            </a:r>
            <a:r>
              <a:rPr lang="en-US" altLang="zh-TW" sz="3200" b="1" dirty="0" smtClean="0">
                <a:latin typeface="Times New Roman" pitchFamily="18" charset="0"/>
                <a:ea typeface="標楷體" pitchFamily="65" charset="-120"/>
              </a:rPr>
              <a:t>.</a:t>
            </a:r>
          </a:p>
          <a:p>
            <a:r>
              <a:rPr lang="zh-TW" altLang="en-US" sz="3200" b="1" dirty="0" smtClean="0">
                <a:latin typeface="Times New Roman" pitchFamily="18" charset="0"/>
                <a:ea typeface="標楷體" pitchFamily="65" charset="-120"/>
              </a:rPr>
              <a:t>換匯交易通常為一般外匯銀行作為調度資金之工具</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換匯換利則為籌措形成債務所產生之需求</a:t>
            </a:r>
            <a:r>
              <a:rPr lang="en-US" altLang="zh-TW" sz="3200" b="1" dirty="0" smtClean="0">
                <a:latin typeface="Times New Roman" pitchFamily="18" charset="0"/>
                <a:ea typeface="標楷體" pitchFamily="65" charset="-120"/>
              </a:rPr>
              <a:t>,</a:t>
            </a:r>
            <a:r>
              <a:rPr lang="zh-TW" altLang="en-US" sz="3200" b="1" dirty="0" smtClean="0">
                <a:latin typeface="Times New Roman" pitchFamily="18" charset="0"/>
                <a:ea typeface="標楷體" pitchFamily="65" charset="-120"/>
              </a:rPr>
              <a:t>主要操作者為投資銀行</a:t>
            </a:r>
            <a:r>
              <a:rPr lang="en-US" altLang="zh-TW" sz="3200" b="1" dirty="0" smtClean="0">
                <a:latin typeface="Times New Roman" pitchFamily="18" charset="0"/>
                <a:ea typeface="標楷體" pitchFamily="65" charset="-120"/>
              </a:rPr>
              <a:t>.</a:t>
            </a:r>
            <a:endParaRPr lang="zh-TW" altLang="en-US" sz="3200" dirty="0"/>
          </a:p>
        </p:txBody>
      </p:sp>
      <p:sp>
        <p:nvSpPr>
          <p:cNvPr id="2" name="投影片編號版面配置區 1"/>
          <p:cNvSpPr>
            <a:spLocks noGrp="1"/>
          </p:cNvSpPr>
          <p:nvPr>
            <p:ph type="sldNum" sz="quarter" idx="12"/>
          </p:nvPr>
        </p:nvSpPr>
        <p:spPr/>
        <p:txBody>
          <a:bodyPr/>
          <a:lstStyle/>
          <a:p>
            <a:fld id="{AE7A1699-357E-46BF-9674-6A7AE8B4978D}" type="slidenum">
              <a:rPr lang="zh-TW" altLang="en-US" smtClean="0"/>
              <a:pPr/>
              <a:t>551</a:t>
            </a:fld>
            <a:endParaRPr lang="zh-TW" altLang="en-US"/>
          </a:p>
        </p:txBody>
      </p:sp>
    </p:spTree>
  </p:cSld>
  <p:clrMapOvr>
    <a:masterClrMapping/>
  </p:clrMapOvr>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0"/>
            <a:ext cx="8604250" cy="1344613"/>
          </a:xfrm>
        </p:spPr>
        <p:txBody>
          <a:bodyPr/>
          <a:lstStyle/>
          <a:p>
            <a:pPr algn="ctr" eaLnBrk="1" hangingPunct="1">
              <a:defRPr/>
            </a:pPr>
            <a:r>
              <a:rPr lang="zh-TW" altLang="en-US" sz="4000" b="1" dirty="0" smtClean="0">
                <a:solidFill>
                  <a:srgbClr val="003300"/>
                </a:solidFill>
                <a:latin typeface="Times New Roman" pitchFamily="18" charset="0"/>
                <a:ea typeface="標楷體" pitchFamily="65" charset="-120"/>
              </a:rPr>
              <a:t>外幣選擇權</a:t>
            </a:r>
            <a:r>
              <a:rPr lang="en-US" altLang="zh-TW" sz="4000" b="1" dirty="0" smtClean="0">
                <a:solidFill>
                  <a:srgbClr val="003300"/>
                </a:solidFill>
                <a:latin typeface="Times New Roman" pitchFamily="18" charset="0"/>
                <a:ea typeface="標楷體" pitchFamily="65" charset="-120"/>
              </a:rPr>
              <a:t>(Foreign Currency Options)</a:t>
            </a:r>
          </a:p>
        </p:txBody>
      </p:sp>
      <p:sp>
        <p:nvSpPr>
          <p:cNvPr id="514051" name="Rectangle 3"/>
          <p:cNvSpPr>
            <a:spLocks noGrp="1" noChangeArrowheads="1"/>
          </p:cNvSpPr>
          <p:nvPr>
            <p:ph type="body" idx="1"/>
          </p:nvPr>
        </p:nvSpPr>
        <p:spPr>
          <a:xfrm>
            <a:off x="0" y="1341438"/>
            <a:ext cx="9144000" cy="5516562"/>
          </a:xfrm>
        </p:spPr>
        <p:txBody>
          <a:bodyPr>
            <a:normAutofit/>
          </a:bodyPr>
          <a:lstStyle/>
          <a:p>
            <a:pPr eaLnBrk="1" hangingPunct="1"/>
            <a:r>
              <a:rPr lang="zh-TW" altLang="en-US" sz="2800" b="1" dirty="0" smtClean="0">
                <a:ea typeface="標楷體" pitchFamily="65" charset="-120"/>
              </a:rPr>
              <a:t>外幣選擇權之定義為一種外幣買賣契約</a:t>
            </a:r>
            <a:r>
              <a:rPr lang="en-US" altLang="zh-TW" sz="2800" b="1" dirty="0" smtClean="0">
                <a:ea typeface="標楷體" pitchFamily="65" charset="-120"/>
              </a:rPr>
              <a:t>,”</a:t>
            </a:r>
            <a:r>
              <a:rPr lang="zh-TW" altLang="en-US" sz="2800" b="1" dirty="0" smtClean="0">
                <a:ea typeface="標楷體" pitchFamily="65" charset="-120"/>
              </a:rPr>
              <a:t>購買”契約者於支付</a:t>
            </a:r>
            <a:r>
              <a:rPr lang="en-US" altLang="zh-TW" sz="2800" b="1" dirty="0" smtClean="0">
                <a:ea typeface="標楷體" pitchFamily="65" charset="-120"/>
              </a:rPr>
              <a:t>”</a:t>
            </a:r>
            <a:r>
              <a:rPr lang="zh-TW" altLang="en-US" sz="2800" b="1" dirty="0" smtClean="0">
                <a:ea typeface="標楷體" pitchFamily="65" charset="-120"/>
              </a:rPr>
              <a:t>權利金</a:t>
            </a:r>
            <a:r>
              <a:rPr lang="en-US" altLang="zh-TW" sz="2800" b="1" dirty="0" smtClean="0">
                <a:ea typeface="標楷體" pitchFamily="65" charset="-120"/>
              </a:rPr>
              <a:t>(premium)</a:t>
            </a:r>
            <a:r>
              <a:rPr lang="zh-TW" altLang="en-US" sz="2800" b="1" dirty="0" smtClean="0">
                <a:ea typeface="標楷體" pitchFamily="65" charset="-120"/>
              </a:rPr>
              <a:t>”予出售契約者後，得自該契約成立之日起</a:t>
            </a:r>
            <a:r>
              <a:rPr lang="en-US" altLang="zh-TW" sz="2800" b="1" dirty="0" smtClean="0">
                <a:ea typeface="標楷體" pitchFamily="65" charset="-120"/>
              </a:rPr>
              <a:t>,</a:t>
            </a:r>
            <a:r>
              <a:rPr lang="zh-TW" altLang="en-US" sz="2800" b="1" dirty="0" smtClean="0">
                <a:ea typeface="標楷體" pitchFamily="65" charset="-120"/>
              </a:rPr>
              <a:t>至預先約定未來某一時日前</a:t>
            </a:r>
            <a:r>
              <a:rPr lang="en-US" altLang="zh-TW" sz="2800" b="1" dirty="0" smtClean="0">
                <a:ea typeface="標楷體" pitchFamily="65" charset="-120"/>
              </a:rPr>
              <a:t>,</a:t>
            </a:r>
            <a:r>
              <a:rPr lang="zh-TW" altLang="en-US" sz="2800" b="1" dirty="0" smtClean="0">
                <a:ea typeface="標楷體" pitchFamily="65" charset="-120"/>
              </a:rPr>
              <a:t>以事先約定之履約價格</a:t>
            </a:r>
            <a:r>
              <a:rPr lang="en-US" altLang="zh-TW" sz="2800" b="1" dirty="0" smtClean="0">
                <a:ea typeface="標楷體" pitchFamily="65" charset="-120"/>
              </a:rPr>
              <a:t>(strike price </a:t>
            </a:r>
            <a:r>
              <a:rPr lang="zh-TW" altLang="en-US" sz="2800" b="1" dirty="0" smtClean="0">
                <a:ea typeface="標楷體" pitchFamily="65" charset="-120"/>
              </a:rPr>
              <a:t>或 </a:t>
            </a:r>
            <a:r>
              <a:rPr lang="en-US" altLang="zh-TW" sz="2800" b="1" dirty="0" smtClean="0">
                <a:ea typeface="標楷體" pitchFamily="65" charset="-120"/>
              </a:rPr>
              <a:t>exercise price),</a:t>
            </a:r>
            <a:r>
              <a:rPr lang="zh-TW" altLang="en-US" sz="2800" b="1" dirty="0" smtClean="0">
                <a:ea typeface="標楷體" pitchFamily="65" charset="-120"/>
              </a:rPr>
              <a:t>要求</a:t>
            </a:r>
            <a:r>
              <a:rPr lang="en-US" altLang="zh-TW" sz="2800" b="1" dirty="0" smtClean="0">
                <a:ea typeface="標楷體" pitchFamily="65" charset="-120"/>
              </a:rPr>
              <a:t>”</a:t>
            </a:r>
            <a:r>
              <a:rPr lang="zh-TW" altLang="en-US" sz="2800" b="1" dirty="0" smtClean="0">
                <a:ea typeface="標楷體" pitchFamily="65" charset="-120"/>
              </a:rPr>
              <a:t>出售</a:t>
            </a:r>
            <a:r>
              <a:rPr lang="en-US" altLang="zh-TW" sz="2800" b="1" dirty="0" smtClean="0">
                <a:ea typeface="標楷體" pitchFamily="65" charset="-120"/>
              </a:rPr>
              <a:t>”</a:t>
            </a:r>
            <a:r>
              <a:rPr lang="zh-TW" altLang="en-US" sz="2800" b="1" dirty="0" smtClean="0">
                <a:ea typeface="標楷體" pitchFamily="65" charset="-120"/>
              </a:rPr>
              <a:t>契約者買入或賣出定量之外幣</a:t>
            </a:r>
            <a:r>
              <a:rPr lang="en-US" altLang="zh-TW" sz="2800" b="1" dirty="0" smtClean="0">
                <a:ea typeface="標楷體" pitchFamily="65" charset="-120"/>
              </a:rPr>
              <a:t>.</a:t>
            </a:r>
          </a:p>
          <a:p>
            <a:pPr eaLnBrk="1" hangingPunct="1"/>
            <a:r>
              <a:rPr lang="zh-TW" altLang="en-US" sz="2800" b="1" dirty="0" smtClean="0">
                <a:ea typeface="標楷體" pitchFamily="65" charset="-120"/>
              </a:rPr>
              <a:t>選擇權之價格</a:t>
            </a:r>
          </a:p>
          <a:p>
            <a:pPr eaLnBrk="1" hangingPunct="1">
              <a:buFontTx/>
              <a:buNone/>
            </a:pPr>
            <a:r>
              <a:rPr lang="zh-TW" altLang="en-US" sz="2800" b="1" dirty="0" smtClean="0">
                <a:ea typeface="標楷體" pitchFamily="65" charset="-120"/>
              </a:rPr>
              <a:t>    選擇權的價格是以</a:t>
            </a:r>
            <a:r>
              <a:rPr lang="en-US" altLang="zh-TW" sz="2800" b="1" dirty="0" smtClean="0">
                <a:ea typeface="標楷體" pitchFamily="65" charset="-120"/>
              </a:rPr>
              <a:t>”</a:t>
            </a:r>
            <a:r>
              <a:rPr lang="zh-TW" altLang="en-US" sz="2800" b="1" dirty="0" smtClean="0">
                <a:ea typeface="標楷體" pitchFamily="65" charset="-120"/>
              </a:rPr>
              <a:t>權利金</a:t>
            </a:r>
            <a:r>
              <a:rPr lang="en-US" altLang="zh-TW" sz="2800" b="1" dirty="0" smtClean="0">
                <a:ea typeface="標楷體" pitchFamily="65" charset="-120"/>
              </a:rPr>
              <a:t>”</a:t>
            </a:r>
            <a:r>
              <a:rPr lang="zh-TW" altLang="en-US" sz="2800" b="1" dirty="0" smtClean="0">
                <a:ea typeface="標楷體" pitchFamily="65" charset="-120"/>
              </a:rPr>
              <a:t>來表示</a:t>
            </a:r>
            <a:r>
              <a:rPr lang="en-US" altLang="zh-TW" sz="2800" b="1" dirty="0" smtClean="0">
                <a:ea typeface="標楷體" pitchFamily="65" charset="-120"/>
              </a:rPr>
              <a:t>,</a:t>
            </a:r>
            <a:r>
              <a:rPr lang="zh-TW" altLang="en-US" sz="2800" b="1" dirty="0" smtClean="0">
                <a:ea typeface="標楷體" pitchFamily="65" charset="-120"/>
              </a:rPr>
              <a:t>係選擇權買方為取得該契約內容所表明之權利</a:t>
            </a:r>
            <a:r>
              <a:rPr lang="en-US" altLang="zh-TW" sz="2800" b="1" dirty="0" smtClean="0">
                <a:ea typeface="標楷體" pitchFamily="65" charset="-120"/>
              </a:rPr>
              <a:t>,</a:t>
            </a:r>
            <a:r>
              <a:rPr lang="zh-TW" altLang="en-US" sz="2800" b="1" dirty="0" smtClean="0">
                <a:ea typeface="標楷體" pitchFamily="65" charset="-120"/>
              </a:rPr>
              <a:t>所應給付選擇權賣方之代價</a:t>
            </a:r>
            <a:r>
              <a:rPr lang="en-US" altLang="zh-TW" sz="2800" b="1" dirty="0" smtClean="0">
                <a:ea typeface="標楷體" pitchFamily="65" charset="-120"/>
              </a:rPr>
              <a:t>.</a:t>
            </a:r>
          </a:p>
        </p:txBody>
      </p:sp>
      <p:sp>
        <p:nvSpPr>
          <p:cNvPr id="51405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B21A01B2-18E7-4A15-9B81-E8236DCCB846}" type="slidenum">
              <a:rPr kumimoji="0" lang="zh-TW" altLang="en-US" sz="1400" smtClean="0"/>
              <a:pPr eaLnBrk="1" hangingPunct="1"/>
              <a:t>552</a:t>
            </a:fld>
            <a:endParaRPr kumimoji="0" lang="en-US" altLang="zh-TW" sz="1400" smtClean="0"/>
          </a:p>
        </p:txBody>
      </p:sp>
    </p:spTree>
    <p:extLst>
      <p:ext uri="{BB962C8B-B14F-4D97-AF65-F5344CB8AC3E}">
        <p14:creationId xmlns:p14="http://schemas.microsoft.com/office/powerpoint/2010/main" xmlns="" val="3942996471"/>
      </p:ext>
    </p:extLst>
  </p:cSld>
  <p:clrMapOvr>
    <a:masterClrMapping/>
  </p:clrMapOvr>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pPr algn="ctr" eaLnBrk="1" hangingPunct="1"/>
            <a:r>
              <a:rPr lang="zh-TW" altLang="en-US" sz="4000" b="1" dirty="0" smtClean="0">
                <a:latin typeface="Times New Roman" pitchFamily="18" charset="0"/>
                <a:ea typeface="標楷體" pitchFamily="65" charset="-120"/>
              </a:rPr>
              <a:t>外幣選擇權之種類</a:t>
            </a:r>
            <a:r>
              <a:rPr lang="en-US" altLang="zh-TW" sz="4000" b="1" dirty="0" smtClean="0">
                <a:latin typeface="Times New Roman" pitchFamily="18" charset="0"/>
                <a:ea typeface="標楷體" pitchFamily="65" charset="-120"/>
              </a:rPr>
              <a:t>-</a:t>
            </a:r>
            <a:r>
              <a:rPr lang="zh-TW" altLang="en-US" sz="4000" b="1" dirty="0" smtClean="0">
                <a:latin typeface="Times New Roman" pitchFamily="18" charset="0"/>
                <a:ea typeface="標楷體" pitchFamily="65" charset="-120"/>
              </a:rPr>
              <a:t>依據交易型態</a:t>
            </a:r>
          </a:p>
        </p:txBody>
      </p:sp>
      <p:sp>
        <p:nvSpPr>
          <p:cNvPr id="84995" name="Rectangle 3"/>
          <p:cNvSpPr>
            <a:spLocks noGrp="1" noChangeArrowheads="1"/>
          </p:cNvSpPr>
          <p:nvPr>
            <p:ph type="body" idx="1"/>
          </p:nvPr>
        </p:nvSpPr>
        <p:spPr>
          <a:xfrm>
            <a:off x="0" y="1556792"/>
            <a:ext cx="9144000" cy="4850705"/>
          </a:xfrm>
        </p:spPr>
        <p:txBody>
          <a:bodyPr/>
          <a:lstStyle/>
          <a:p>
            <a:pPr eaLnBrk="1" hangingPunct="1"/>
            <a:r>
              <a:rPr lang="zh-TW" altLang="en-US" sz="3400" b="1" dirty="0" smtClean="0">
                <a:latin typeface="Times New Roman" pitchFamily="18" charset="0"/>
                <a:ea typeface="標楷體" pitchFamily="65" charset="-120"/>
              </a:rPr>
              <a:t>依據交易型態之不同</a:t>
            </a:r>
            <a:r>
              <a:rPr lang="en-US" altLang="zh-TW" sz="3400" b="1" dirty="0" smtClean="0">
                <a:latin typeface="Times New Roman" pitchFamily="18" charset="0"/>
                <a:ea typeface="標楷體" pitchFamily="65" charset="-120"/>
              </a:rPr>
              <a:t>:</a:t>
            </a:r>
          </a:p>
          <a:p>
            <a:pPr eaLnBrk="1" hangingPunct="1">
              <a:buFontTx/>
              <a:buNone/>
            </a:pPr>
            <a:r>
              <a:rPr lang="en-US" altLang="zh-TW" sz="3400" b="1" dirty="0" smtClean="0">
                <a:latin typeface="Times New Roman" pitchFamily="18" charset="0"/>
                <a:ea typeface="標楷體" pitchFamily="65" charset="-120"/>
              </a:rPr>
              <a:t>  -</a:t>
            </a:r>
            <a:r>
              <a:rPr lang="zh-TW" altLang="en-US" sz="3400" b="1" dirty="0" smtClean="0">
                <a:latin typeface="Times New Roman" pitchFamily="18" charset="0"/>
                <a:ea typeface="標楷體" pitchFamily="65" charset="-120"/>
              </a:rPr>
              <a:t>買權</a:t>
            </a:r>
            <a:r>
              <a:rPr lang="en-US" altLang="zh-TW" sz="3400" b="1" dirty="0" smtClean="0">
                <a:latin typeface="Times New Roman" pitchFamily="18" charset="0"/>
                <a:ea typeface="標楷體" pitchFamily="65" charset="-120"/>
              </a:rPr>
              <a:t>(Call Option):</a:t>
            </a:r>
            <a:r>
              <a:rPr lang="zh-TW" altLang="en-US" sz="3400" b="1" dirty="0" smtClean="0">
                <a:latin typeface="Times New Roman" pitchFamily="18" charset="0"/>
                <a:ea typeface="標楷體" pitchFamily="65" charset="-120"/>
              </a:rPr>
              <a:t>即買方可自契約成立之日起</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至預先約定之未來某一時日前</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以預先約定之履約價格向賣方買入一定數量之某種外幣</a:t>
            </a:r>
            <a:r>
              <a:rPr lang="en-US" altLang="zh-TW" sz="3400" b="1" dirty="0" smtClean="0">
                <a:latin typeface="Times New Roman" pitchFamily="18" charset="0"/>
                <a:ea typeface="標楷體" pitchFamily="65" charset="-120"/>
              </a:rPr>
              <a:t>.</a:t>
            </a:r>
          </a:p>
          <a:p>
            <a:pPr eaLnBrk="1" hangingPunct="1">
              <a:buFontTx/>
              <a:buNone/>
            </a:pPr>
            <a:r>
              <a:rPr lang="en-US" altLang="zh-TW" sz="3400" b="1" dirty="0" smtClean="0">
                <a:latin typeface="Times New Roman" pitchFamily="18" charset="0"/>
                <a:ea typeface="標楷體" pitchFamily="65" charset="-120"/>
              </a:rPr>
              <a:t> -</a:t>
            </a:r>
            <a:r>
              <a:rPr lang="en-US" altLang="zh-TW" dirty="0" smtClean="0">
                <a:ea typeface="新細明體" charset="-120"/>
              </a:rPr>
              <a:t> </a:t>
            </a:r>
            <a:r>
              <a:rPr lang="zh-TW" altLang="en-US" sz="3400" b="1" dirty="0" smtClean="0">
                <a:ea typeface="標楷體" pitchFamily="65" charset="-120"/>
              </a:rPr>
              <a:t>賣權</a:t>
            </a:r>
            <a:r>
              <a:rPr lang="en-US" altLang="zh-TW" sz="3400" b="1" dirty="0" smtClean="0">
                <a:latin typeface="Times New Roman" pitchFamily="18" charset="0"/>
                <a:ea typeface="標楷體" pitchFamily="65" charset="-120"/>
              </a:rPr>
              <a:t>(Put Options):</a:t>
            </a:r>
            <a:r>
              <a:rPr lang="zh-TW" altLang="en-US" sz="3400" b="1" dirty="0" smtClean="0">
                <a:latin typeface="Times New Roman" pitchFamily="18" charset="0"/>
                <a:ea typeface="標楷體" pitchFamily="65" charset="-120"/>
              </a:rPr>
              <a:t>即買方可自契約成立之日起</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至預先約定之未來某一時日前</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以預先約定之履約價格售予賣方一定數量之某種外幣</a:t>
            </a:r>
            <a:r>
              <a:rPr lang="en-US" altLang="zh-TW" sz="3400" b="1" dirty="0" smtClean="0">
                <a:latin typeface="Times New Roman" pitchFamily="18" charset="0"/>
                <a:ea typeface="標楷體" pitchFamily="65" charset="-120"/>
              </a:rPr>
              <a:t>.</a:t>
            </a:r>
          </a:p>
          <a:p>
            <a:pPr eaLnBrk="1" hangingPunct="1">
              <a:buFontTx/>
              <a:buNone/>
            </a:pPr>
            <a:endParaRPr lang="en-US" altLang="zh-TW" sz="3400" b="1" dirty="0" smtClean="0">
              <a:latin typeface="Times New Roman" pitchFamily="18" charset="0"/>
              <a:ea typeface="標楷體" pitchFamily="65" charset="-120"/>
            </a:endParaRPr>
          </a:p>
          <a:p>
            <a:pPr eaLnBrk="1" hangingPunct="1"/>
            <a:endParaRPr lang="zh-TW" altLang="en-US" sz="3400" b="1" dirty="0" smtClean="0">
              <a:latin typeface="Times New Roman" pitchFamily="18" charset="0"/>
              <a:ea typeface="標楷體" pitchFamily="65" charset="-120"/>
            </a:endParaRPr>
          </a:p>
        </p:txBody>
      </p:sp>
      <p:sp>
        <p:nvSpPr>
          <p:cNvPr id="4" name="投影片編號版面配置區 3"/>
          <p:cNvSpPr>
            <a:spLocks noGrp="1"/>
          </p:cNvSpPr>
          <p:nvPr>
            <p:ph type="sldNum" sz="quarter" idx="12"/>
          </p:nvPr>
        </p:nvSpPr>
        <p:spPr/>
        <p:txBody>
          <a:bodyPr/>
          <a:lstStyle/>
          <a:p>
            <a:fld id="{AE7A1699-357E-46BF-9674-6A7AE8B4978D}" type="slidenum">
              <a:rPr lang="zh-TW" altLang="en-US" smtClean="0"/>
              <a:pPr/>
              <a:t>553</a:t>
            </a:fld>
            <a:endParaRPr lang="zh-TW" altLang="en-US"/>
          </a:p>
        </p:txBody>
      </p:sp>
    </p:spTree>
  </p:cSld>
  <p:clrMapOvr>
    <a:masterClrMapping/>
  </p:clrMapOvr>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pPr algn="ctr" eaLnBrk="1" hangingPunct="1"/>
            <a:r>
              <a:rPr lang="zh-TW" altLang="en-US" sz="4000" b="1" dirty="0" smtClean="0">
                <a:latin typeface="Times New Roman" pitchFamily="18" charset="0"/>
                <a:ea typeface="標楷體" pitchFamily="65" charset="-120"/>
              </a:rPr>
              <a:t>外幣選擇權之種類</a:t>
            </a:r>
            <a:r>
              <a:rPr lang="en-US" altLang="zh-TW" sz="4000" b="1" dirty="0" smtClean="0">
                <a:latin typeface="Times New Roman" pitchFamily="18" charset="0"/>
                <a:ea typeface="標楷體" pitchFamily="65" charset="-120"/>
              </a:rPr>
              <a:t>-</a:t>
            </a:r>
            <a:r>
              <a:rPr lang="zh-TW" altLang="en-US" sz="4000" b="1" dirty="0" smtClean="0">
                <a:latin typeface="Times New Roman" pitchFamily="18" charset="0"/>
                <a:ea typeface="標楷體" pitchFamily="65" charset="-120"/>
              </a:rPr>
              <a:t>依據履約期限</a:t>
            </a:r>
          </a:p>
        </p:txBody>
      </p:sp>
      <p:sp>
        <p:nvSpPr>
          <p:cNvPr id="86019" name="Rectangle 3"/>
          <p:cNvSpPr>
            <a:spLocks noGrp="1" noChangeArrowheads="1"/>
          </p:cNvSpPr>
          <p:nvPr>
            <p:ph type="body" idx="1"/>
          </p:nvPr>
        </p:nvSpPr>
        <p:spPr/>
        <p:txBody>
          <a:bodyPr/>
          <a:lstStyle/>
          <a:p>
            <a:pPr marL="571500" indent="-571500" eaLnBrk="1" hangingPunct="1"/>
            <a:r>
              <a:rPr lang="zh-TW" altLang="en-US" sz="3400" b="1" smtClean="0">
                <a:latin typeface="Times New Roman" pitchFamily="18" charset="0"/>
                <a:ea typeface="標楷體" pitchFamily="65" charset="-120"/>
              </a:rPr>
              <a:t>依據履約期限之不同可分</a:t>
            </a:r>
            <a:r>
              <a:rPr lang="en-US" altLang="zh-TW" sz="3400" b="1" smtClean="0">
                <a:latin typeface="Times New Roman" pitchFamily="18" charset="0"/>
                <a:ea typeface="標楷體" pitchFamily="65" charset="-120"/>
              </a:rPr>
              <a:t>:</a:t>
            </a:r>
          </a:p>
          <a:p>
            <a:pPr marL="571500" indent="-571500" eaLnBrk="1" hangingPunct="1">
              <a:buFontTx/>
              <a:buNone/>
            </a:pPr>
            <a:r>
              <a:rPr lang="en-US" altLang="zh-TW" b="1" smtClean="0">
                <a:ea typeface="新細明體" charset="-120"/>
              </a:rPr>
              <a:t>    -</a:t>
            </a:r>
            <a:r>
              <a:rPr lang="zh-TW" altLang="en-US" b="1" smtClean="0">
                <a:latin typeface="Times New Roman" pitchFamily="18" charset="0"/>
                <a:ea typeface="標楷體" pitchFamily="65" charset="-120"/>
              </a:rPr>
              <a:t>美式選擇權：自契約成立之日起，至約定之未來某一時日前，買方</a:t>
            </a:r>
            <a:r>
              <a:rPr lang="en-US" altLang="zh-TW" b="1" smtClean="0">
                <a:latin typeface="Times New Roman" pitchFamily="18" charset="0"/>
                <a:ea typeface="標楷體" pitchFamily="65" charset="-120"/>
              </a:rPr>
              <a:t>(</a:t>
            </a:r>
            <a:r>
              <a:rPr lang="zh-TW" altLang="en-US" b="1" smtClean="0">
                <a:latin typeface="Times New Roman" pitchFamily="18" charset="0"/>
                <a:ea typeface="標楷體" pitchFamily="65" charset="-120"/>
              </a:rPr>
              <a:t>購買契約者，以下同</a:t>
            </a:r>
            <a:r>
              <a:rPr lang="en-US" altLang="zh-TW" b="1" smtClean="0">
                <a:latin typeface="Times New Roman" pitchFamily="18" charset="0"/>
                <a:ea typeface="標楷體" pitchFamily="65" charset="-120"/>
              </a:rPr>
              <a:t>)</a:t>
            </a:r>
            <a:r>
              <a:rPr lang="zh-TW" altLang="en-US" b="1" smtClean="0">
                <a:latin typeface="Times New Roman" pitchFamily="18" charset="0"/>
                <a:ea typeface="標楷體" pitchFamily="65" charset="-120"/>
              </a:rPr>
              <a:t>得在此期間內以事先約定之履約價格，隨時要求賣方</a:t>
            </a:r>
            <a:r>
              <a:rPr lang="en-US" altLang="zh-TW" b="1" smtClean="0">
                <a:latin typeface="Times New Roman" pitchFamily="18" charset="0"/>
                <a:ea typeface="標楷體" pitchFamily="65" charset="-120"/>
              </a:rPr>
              <a:t>(</a:t>
            </a:r>
            <a:r>
              <a:rPr lang="zh-TW" altLang="en-US" b="1" smtClean="0">
                <a:latin typeface="Times New Roman" pitchFamily="18" charset="0"/>
                <a:ea typeface="標楷體" pitchFamily="65" charset="-120"/>
              </a:rPr>
              <a:t>出售契約者，以下同</a:t>
            </a:r>
            <a:r>
              <a:rPr lang="en-US" altLang="zh-TW" b="1" smtClean="0">
                <a:latin typeface="Times New Roman" pitchFamily="18" charset="0"/>
                <a:ea typeface="標楷體" pitchFamily="65" charset="-120"/>
              </a:rPr>
              <a:t>) </a:t>
            </a:r>
            <a:r>
              <a:rPr lang="zh-TW" altLang="en-US" b="1" smtClean="0">
                <a:latin typeface="Times New Roman" pitchFamily="18" charset="0"/>
                <a:ea typeface="標楷體" pitchFamily="65" charset="-120"/>
              </a:rPr>
              <a:t>買入或賣出一定數量之約定之外幣。</a:t>
            </a:r>
          </a:p>
          <a:p>
            <a:pPr marL="571500" indent="-571500" eaLnBrk="1" hangingPunct="1">
              <a:buFontTx/>
              <a:buNone/>
            </a:pPr>
            <a:r>
              <a:rPr lang="zh-TW" altLang="en-US" b="1" smtClean="0">
                <a:latin typeface="Times New Roman" pitchFamily="18" charset="0"/>
                <a:ea typeface="標楷體" pitchFamily="65" charset="-120"/>
              </a:rPr>
              <a:t>     </a:t>
            </a:r>
            <a:r>
              <a:rPr lang="en-US" altLang="zh-TW" b="1" smtClean="0">
                <a:ea typeface="標楷體" pitchFamily="65" charset="-120"/>
              </a:rPr>
              <a:t>-</a:t>
            </a:r>
            <a:r>
              <a:rPr lang="zh-TW" altLang="en-US" b="1" smtClean="0">
                <a:latin typeface="Times New Roman" pitchFamily="18" charset="0"/>
                <a:ea typeface="標楷體" pitchFamily="65" charset="-120"/>
              </a:rPr>
              <a:t>歐式選擇權：買方於到期日前不得隨時行使選擇權，僅能於到期日要求賣方履約。</a:t>
            </a:r>
          </a:p>
        </p:txBody>
      </p:sp>
      <p:sp>
        <p:nvSpPr>
          <p:cNvPr id="4" name="投影片編號版面配置區 3"/>
          <p:cNvSpPr>
            <a:spLocks noGrp="1"/>
          </p:cNvSpPr>
          <p:nvPr>
            <p:ph type="sldNum" sz="quarter" idx="12"/>
          </p:nvPr>
        </p:nvSpPr>
        <p:spPr/>
        <p:txBody>
          <a:bodyPr/>
          <a:lstStyle/>
          <a:p>
            <a:fld id="{AE7A1699-357E-46BF-9674-6A7AE8B4978D}" type="slidenum">
              <a:rPr lang="zh-TW" altLang="en-US" smtClean="0"/>
              <a:pPr/>
              <a:t>554</a:t>
            </a:fld>
            <a:endParaRPr lang="zh-TW" altLang="en-US"/>
          </a:p>
        </p:txBody>
      </p:sp>
    </p:spTree>
  </p:cSld>
  <p:clrMapOvr>
    <a:masterClrMapping/>
  </p:clrMapOvr>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pPr algn="ctr" eaLnBrk="1" hangingPunct="1"/>
            <a:r>
              <a:rPr lang="zh-TW" altLang="en-US" sz="4000" b="1" dirty="0" smtClean="0">
                <a:latin typeface="Times New Roman" pitchFamily="18" charset="0"/>
                <a:ea typeface="標楷體" pitchFamily="65" charset="-120"/>
              </a:rPr>
              <a:t>外幣選擇權之履約</a:t>
            </a:r>
          </a:p>
        </p:txBody>
      </p:sp>
      <p:sp>
        <p:nvSpPr>
          <p:cNvPr id="89091" name="Rectangle 3"/>
          <p:cNvSpPr>
            <a:spLocks noGrp="1" noChangeArrowheads="1"/>
          </p:cNvSpPr>
          <p:nvPr>
            <p:ph type="body" idx="1"/>
          </p:nvPr>
        </p:nvSpPr>
        <p:spPr/>
        <p:txBody>
          <a:bodyPr/>
          <a:lstStyle/>
          <a:p>
            <a:pPr eaLnBrk="1" hangingPunct="1"/>
            <a:r>
              <a:rPr lang="zh-TW" altLang="en-US" sz="3400" b="1" dirty="0" smtClean="0">
                <a:latin typeface="Times New Roman" pitchFamily="18" charset="0"/>
                <a:ea typeface="標楷體" pitchFamily="65" charset="-120"/>
              </a:rPr>
              <a:t>外幣選擇權之買方取得的是ㄧ項”權利”</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而非履約之”義務”</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所以</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選擇權之買方在比較市場行情與選擇權之契約後</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買方只有在透過選擇權契約交易較為有利之情況下</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買方才會要求選擇權的賣方履行選擇權契約之義務</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否則</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選擇權之買方將放棄選擇權之權利</a:t>
            </a:r>
            <a:r>
              <a:rPr lang="en-US" altLang="zh-TW" sz="3400" b="1" dirty="0" smtClean="0">
                <a:latin typeface="Times New Roman" pitchFamily="18" charset="0"/>
                <a:ea typeface="標楷體" pitchFamily="65" charset="-120"/>
              </a:rPr>
              <a:t>.</a:t>
            </a:r>
          </a:p>
        </p:txBody>
      </p:sp>
      <p:sp>
        <p:nvSpPr>
          <p:cNvPr id="4" name="投影片編號版面配置區 3"/>
          <p:cNvSpPr>
            <a:spLocks noGrp="1"/>
          </p:cNvSpPr>
          <p:nvPr>
            <p:ph type="sldNum" sz="quarter" idx="12"/>
          </p:nvPr>
        </p:nvSpPr>
        <p:spPr/>
        <p:txBody>
          <a:bodyPr/>
          <a:lstStyle/>
          <a:p>
            <a:fld id="{AE7A1699-357E-46BF-9674-6A7AE8B4978D}" type="slidenum">
              <a:rPr lang="zh-TW" altLang="en-US" smtClean="0"/>
              <a:pPr/>
              <a:t>555</a:t>
            </a:fld>
            <a:endParaRPr lang="zh-TW" altLang="en-US"/>
          </a:p>
        </p:txBody>
      </p:sp>
    </p:spTree>
  </p:cSld>
  <p:clrMapOvr>
    <a:masterClrMapping/>
  </p:clrMapOvr>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8642350" cy="787400"/>
          </a:xfrm>
        </p:spPr>
        <p:txBody>
          <a:bodyPr>
            <a:normAutofit/>
          </a:bodyPr>
          <a:lstStyle/>
          <a:p>
            <a:pPr algn="ctr" eaLnBrk="1" hangingPunct="1"/>
            <a:r>
              <a:rPr lang="zh-TW" altLang="en-US" sz="4000" b="1" dirty="0" smtClean="0">
                <a:latin typeface="Times New Roman" pitchFamily="18" charset="0"/>
                <a:ea typeface="標楷體" pitchFamily="65" charset="-120"/>
              </a:rPr>
              <a:t>買入</a:t>
            </a:r>
            <a:r>
              <a:rPr lang="en-US" altLang="zh-TW" sz="4000" b="1" dirty="0" smtClean="0">
                <a:latin typeface="Times New Roman" pitchFamily="18" charset="0"/>
                <a:ea typeface="標楷體" pitchFamily="65" charset="-120"/>
              </a:rPr>
              <a:t>CALL OPTIONS(</a:t>
            </a:r>
            <a:r>
              <a:rPr lang="zh-TW" altLang="en-US" sz="4000" b="1" dirty="0" smtClean="0">
                <a:latin typeface="Times New Roman" pitchFamily="18" charset="0"/>
                <a:ea typeface="標楷體" pitchFamily="65" charset="-120"/>
              </a:rPr>
              <a:t>買權</a:t>
            </a:r>
            <a:r>
              <a:rPr lang="en-US" altLang="zh-TW" sz="4000" b="1" dirty="0" smtClean="0">
                <a:latin typeface="Times New Roman" pitchFamily="18" charset="0"/>
                <a:ea typeface="標楷體" pitchFamily="65" charset="-120"/>
              </a:rPr>
              <a:t>)</a:t>
            </a:r>
            <a:r>
              <a:rPr lang="en-US" altLang="zh-TW" sz="4000" dirty="0" smtClean="0">
                <a:ea typeface="新細明體" charset="-120"/>
              </a:rPr>
              <a:t> </a:t>
            </a:r>
          </a:p>
        </p:txBody>
      </p:sp>
      <p:sp>
        <p:nvSpPr>
          <p:cNvPr id="90115" name="Rectangle 3"/>
          <p:cNvSpPr>
            <a:spLocks noGrp="1" noChangeArrowheads="1"/>
          </p:cNvSpPr>
          <p:nvPr>
            <p:ph type="body" idx="1"/>
          </p:nvPr>
        </p:nvSpPr>
        <p:spPr>
          <a:xfrm>
            <a:off x="0" y="765175"/>
            <a:ext cx="8964613" cy="6092825"/>
          </a:xfrm>
        </p:spPr>
        <p:txBody>
          <a:bodyPr/>
          <a:lstStyle/>
          <a:p>
            <a:pPr eaLnBrk="1" hangingPunct="1"/>
            <a:r>
              <a:rPr lang="en-US" altLang="zh-TW" sz="3000" b="1" smtClean="0">
                <a:latin typeface="Times New Roman" pitchFamily="18" charset="0"/>
                <a:ea typeface="標楷體" pitchFamily="65" charset="-120"/>
              </a:rPr>
              <a:t>A</a:t>
            </a:r>
            <a:r>
              <a:rPr lang="zh-TW" altLang="en-US" sz="3000" b="1" smtClean="0">
                <a:latin typeface="Times New Roman" pitchFamily="18" charset="0"/>
                <a:ea typeface="標楷體" pitchFamily="65" charset="-120"/>
              </a:rPr>
              <a:t>公司</a:t>
            </a:r>
            <a:r>
              <a:rPr lang="en-US" altLang="zh-TW" sz="3000" b="1" smtClean="0">
                <a:latin typeface="Times New Roman" pitchFamily="18" charset="0"/>
                <a:ea typeface="標楷體" pitchFamily="65" charset="-120"/>
              </a:rPr>
              <a:t>120</a:t>
            </a:r>
            <a:r>
              <a:rPr lang="zh-TW" altLang="en-US" sz="3000" b="1" smtClean="0">
                <a:latin typeface="Times New Roman" pitchFamily="18" charset="0"/>
                <a:ea typeface="標楷體" pitchFamily="65" charset="-120"/>
              </a:rPr>
              <a:t>天後須償還外幣貸款</a:t>
            </a:r>
            <a:r>
              <a:rPr lang="en-US" altLang="zh-TW" sz="3000" b="1" smtClean="0">
                <a:latin typeface="Times New Roman" pitchFamily="18" charset="0"/>
                <a:ea typeface="標楷體" pitchFamily="65" charset="-120"/>
              </a:rPr>
              <a:t>100</a:t>
            </a:r>
            <a:r>
              <a:rPr lang="zh-TW" altLang="en-US" sz="3000" b="1" smtClean="0">
                <a:latin typeface="Times New Roman" pitchFamily="18" charset="0"/>
                <a:ea typeface="標楷體" pitchFamily="65" charset="-120"/>
              </a:rPr>
              <a:t>萬歐元，歐元目前之即期匯率為</a:t>
            </a:r>
            <a:r>
              <a:rPr lang="en-US" altLang="zh-TW" sz="3000" b="1" smtClean="0">
                <a:latin typeface="Times New Roman" pitchFamily="18" charset="0"/>
                <a:ea typeface="標楷體" pitchFamily="65" charset="-120"/>
              </a:rPr>
              <a:t>1EUR=TWD42.00</a:t>
            </a:r>
            <a:r>
              <a:rPr lang="zh-TW" altLang="en-US" sz="3000" b="1" smtClean="0">
                <a:latin typeface="Times New Roman" pitchFamily="18" charset="0"/>
                <a:ea typeface="標楷體" pitchFamily="65" charset="-120"/>
              </a:rPr>
              <a:t>，</a:t>
            </a:r>
            <a:r>
              <a:rPr lang="en-US" altLang="zh-TW" sz="3000" b="1" smtClean="0">
                <a:latin typeface="Times New Roman" pitchFamily="18" charset="0"/>
                <a:ea typeface="標楷體" pitchFamily="65" charset="-120"/>
              </a:rPr>
              <a:t>A</a:t>
            </a:r>
            <a:r>
              <a:rPr lang="zh-TW" altLang="en-US" sz="3000" b="1" smtClean="0">
                <a:latin typeface="Times New Roman" pitchFamily="18" charset="0"/>
                <a:ea typeface="標楷體" pitchFamily="65" charset="-120"/>
              </a:rPr>
              <a:t>公司向</a:t>
            </a:r>
            <a:r>
              <a:rPr lang="en-US" altLang="zh-TW" sz="3000" b="1" smtClean="0">
                <a:latin typeface="Times New Roman" pitchFamily="18" charset="0"/>
                <a:ea typeface="標楷體" pitchFamily="65" charset="-120"/>
              </a:rPr>
              <a:t>X</a:t>
            </a:r>
            <a:r>
              <a:rPr lang="zh-TW" altLang="en-US" sz="3000" b="1" smtClean="0">
                <a:latin typeface="Times New Roman" pitchFamily="18" charset="0"/>
                <a:ea typeface="標楷體" pitchFamily="65" charset="-120"/>
              </a:rPr>
              <a:t>銀行</a:t>
            </a:r>
            <a:r>
              <a:rPr lang="en-US" altLang="zh-TW" sz="3000" b="1" smtClean="0">
                <a:latin typeface="Times New Roman" pitchFamily="18" charset="0"/>
                <a:ea typeface="標楷體" pitchFamily="65" charset="-120"/>
              </a:rPr>
              <a:t>(</a:t>
            </a:r>
            <a:r>
              <a:rPr lang="zh-TW" altLang="en-US" sz="3000" b="1" smtClean="0">
                <a:latin typeface="Times New Roman" pitchFamily="18" charset="0"/>
                <a:ea typeface="標楷體" pitchFamily="65" charset="-120"/>
              </a:rPr>
              <a:t>屬店頭市場交易</a:t>
            </a:r>
            <a:r>
              <a:rPr lang="en-US" altLang="zh-TW" sz="3000" b="1" smtClean="0">
                <a:latin typeface="Times New Roman" pitchFamily="18" charset="0"/>
                <a:ea typeface="標楷體" pitchFamily="65" charset="-120"/>
              </a:rPr>
              <a:t>)</a:t>
            </a:r>
            <a:r>
              <a:rPr lang="zh-TW" altLang="en-US" sz="3000" b="1" smtClean="0">
                <a:latin typeface="Times New Roman" pitchFamily="18" charset="0"/>
                <a:ea typeface="標楷體" pitchFamily="65" charset="-120"/>
              </a:rPr>
              <a:t>買入一</a:t>
            </a:r>
            <a:r>
              <a:rPr lang="en-US" altLang="zh-TW" sz="3000" b="1" smtClean="0">
                <a:latin typeface="Times New Roman" pitchFamily="18" charset="0"/>
                <a:ea typeface="標楷體" pitchFamily="65" charset="-120"/>
              </a:rPr>
              <a:t>120</a:t>
            </a:r>
            <a:r>
              <a:rPr lang="zh-TW" altLang="en-US" sz="3000" b="1" smtClean="0">
                <a:latin typeface="Times New Roman" pitchFamily="18" charset="0"/>
                <a:ea typeface="標楷體" pitchFamily="65" charset="-120"/>
              </a:rPr>
              <a:t>天期、匯率</a:t>
            </a:r>
            <a:r>
              <a:rPr lang="en-US" altLang="zh-TW" sz="3000" b="1" smtClean="0">
                <a:latin typeface="Times New Roman" pitchFamily="18" charset="0"/>
                <a:ea typeface="標楷體" pitchFamily="65" charset="-120"/>
              </a:rPr>
              <a:t>1EUR=TWD42.50</a:t>
            </a:r>
            <a:r>
              <a:rPr lang="zh-TW" altLang="en-US" sz="3000" b="1" smtClean="0">
                <a:latin typeface="Times New Roman" pitchFamily="18" charset="0"/>
                <a:ea typeface="標楷體" pitchFamily="65" charset="-120"/>
              </a:rPr>
              <a:t>、金額</a:t>
            </a:r>
            <a:r>
              <a:rPr lang="en-US" altLang="zh-TW" sz="3000" b="1" smtClean="0">
                <a:latin typeface="Times New Roman" pitchFamily="18" charset="0"/>
                <a:ea typeface="標楷體" pitchFamily="65" charset="-120"/>
              </a:rPr>
              <a:t>100</a:t>
            </a:r>
            <a:r>
              <a:rPr lang="zh-TW" altLang="en-US" sz="3000" b="1" smtClean="0">
                <a:latin typeface="Times New Roman" pitchFamily="18" charset="0"/>
                <a:ea typeface="標楷體" pitchFamily="65" charset="-120"/>
              </a:rPr>
              <a:t>萬歐元之”買權”，權利金為每一歐元</a:t>
            </a:r>
            <a:r>
              <a:rPr lang="en-US" altLang="zh-TW" sz="3000" b="1" smtClean="0">
                <a:latin typeface="Times New Roman" pitchFamily="18" charset="0"/>
                <a:ea typeface="標楷體" pitchFamily="65" charset="-120"/>
              </a:rPr>
              <a:t>TWD0.20(</a:t>
            </a:r>
            <a:r>
              <a:rPr lang="zh-TW" altLang="en-US" sz="3000" b="1" smtClean="0">
                <a:latin typeface="Times New Roman" pitchFamily="18" charset="0"/>
                <a:ea typeface="標楷體" pitchFamily="65" charset="-120"/>
              </a:rPr>
              <a:t>共計</a:t>
            </a:r>
            <a:r>
              <a:rPr lang="en-US" altLang="zh-TW" sz="3000" b="1" smtClean="0">
                <a:latin typeface="Times New Roman" pitchFamily="18" charset="0"/>
                <a:ea typeface="標楷體" pitchFamily="65" charset="-120"/>
              </a:rPr>
              <a:t>TWD200,000.00)</a:t>
            </a:r>
            <a:r>
              <a:rPr lang="zh-TW" altLang="en-US" sz="3000" b="1" smtClean="0">
                <a:latin typeface="Times New Roman" pitchFamily="18" charset="0"/>
                <a:ea typeface="標楷體" pitchFamily="65" charset="-120"/>
              </a:rPr>
              <a:t>，</a:t>
            </a:r>
            <a:r>
              <a:rPr lang="en-US" altLang="zh-TW" sz="3000" b="1" smtClean="0">
                <a:latin typeface="Times New Roman" pitchFamily="18" charset="0"/>
                <a:ea typeface="標楷體" pitchFamily="65" charset="-120"/>
              </a:rPr>
              <a:t>120</a:t>
            </a:r>
            <a:r>
              <a:rPr lang="zh-TW" altLang="en-US" sz="3000" b="1" smtClean="0">
                <a:latin typeface="Times New Roman" pitchFamily="18" charset="0"/>
                <a:ea typeface="標楷體" pitchFamily="65" charset="-120"/>
              </a:rPr>
              <a:t>天後若：</a:t>
            </a:r>
          </a:p>
          <a:p>
            <a:pPr eaLnBrk="1" hangingPunct="1"/>
            <a:r>
              <a:rPr lang="zh-TW" altLang="en-US" sz="3000" b="1" smtClean="0">
                <a:latin typeface="Times New Roman" pitchFamily="18" charset="0"/>
                <a:ea typeface="標楷體" pitchFamily="65" charset="-120"/>
              </a:rPr>
              <a:t>到期時即期匯率</a:t>
            </a:r>
            <a:r>
              <a:rPr lang="en-US" altLang="zh-TW" sz="3000" b="1" smtClean="0">
                <a:latin typeface="Times New Roman" pitchFamily="18" charset="0"/>
                <a:ea typeface="標楷體" pitchFamily="65" charset="-120"/>
              </a:rPr>
              <a:t>:</a:t>
            </a:r>
          </a:p>
          <a:p>
            <a:pPr eaLnBrk="1" hangingPunct="1">
              <a:buFontTx/>
              <a:buNone/>
            </a:pPr>
            <a:r>
              <a:rPr lang="en-US" altLang="zh-TW" sz="3000" b="1" smtClean="0">
                <a:latin typeface="Times New Roman" pitchFamily="18" charset="0"/>
                <a:ea typeface="標楷體" pitchFamily="65" charset="-120"/>
              </a:rPr>
              <a:t>   - EUR/NTD</a:t>
            </a:r>
            <a:r>
              <a:rPr lang="en-US" altLang="en-US" sz="3000" b="1" smtClean="0"/>
              <a:t>≦</a:t>
            </a:r>
            <a:r>
              <a:rPr lang="en-US" altLang="zh-TW" sz="3000" b="1" smtClean="0">
                <a:latin typeface="Times New Roman" pitchFamily="18" charset="0"/>
                <a:ea typeface="新細明體" charset="-120"/>
              </a:rPr>
              <a:t>42.50 </a:t>
            </a:r>
            <a:r>
              <a:rPr lang="zh-TW" altLang="en-US" sz="3000" b="1" smtClean="0">
                <a:latin typeface="Times New Roman" pitchFamily="18" charset="0"/>
                <a:ea typeface="標楷體" pitchFamily="65" charset="-120"/>
              </a:rPr>
              <a:t>無履約價值</a:t>
            </a:r>
            <a:r>
              <a:rPr lang="en-US" altLang="zh-TW" sz="3000" b="1" smtClean="0">
                <a:latin typeface="Times New Roman" pitchFamily="18" charset="0"/>
                <a:ea typeface="標楷體" pitchFamily="65" charset="-120"/>
              </a:rPr>
              <a:t>,</a:t>
            </a:r>
            <a:r>
              <a:rPr lang="zh-TW" altLang="en-US" sz="3000" b="1" smtClean="0">
                <a:latin typeface="Times New Roman" pitchFamily="18" charset="0"/>
                <a:ea typeface="標楷體" pitchFamily="65" charset="-120"/>
              </a:rPr>
              <a:t>因可到即期市場以低於</a:t>
            </a:r>
            <a:r>
              <a:rPr lang="en-US" altLang="zh-TW" sz="3000" b="1" smtClean="0">
                <a:latin typeface="Times New Roman" pitchFamily="18" charset="0"/>
                <a:ea typeface="標楷體" pitchFamily="65" charset="-120"/>
              </a:rPr>
              <a:t>42.5</a:t>
            </a:r>
            <a:r>
              <a:rPr lang="zh-TW" altLang="en-US" sz="3000" b="1" smtClean="0">
                <a:latin typeface="Times New Roman" pitchFamily="18" charset="0"/>
                <a:ea typeface="標楷體" pitchFamily="65" charset="-120"/>
              </a:rPr>
              <a:t>之匯率買入歐元</a:t>
            </a:r>
            <a:r>
              <a:rPr lang="en-US" altLang="zh-TW" sz="3000" b="1" smtClean="0">
                <a:latin typeface="Times New Roman" pitchFamily="18" charset="0"/>
                <a:ea typeface="標楷體" pitchFamily="65" charset="-120"/>
              </a:rPr>
              <a:t>.</a:t>
            </a:r>
          </a:p>
          <a:p>
            <a:pPr eaLnBrk="1" hangingPunct="1">
              <a:buFontTx/>
              <a:buNone/>
            </a:pPr>
            <a:r>
              <a:rPr lang="en-US" altLang="zh-TW" sz="3000" b="1" smtClean="0">
                <a:latin typeface="Times New Roman" pitchFamily="18" charset="0"/>
                <a:ea typeface="標楷體" pitchFamily="65" charset="-120"/>
              </a:rPr>
              <a:t>   - EUR/NTD</a:t>
            </a:r>
            <a:r>
              <a:rPr lang="zh-TW" altLang="en-US" sz="3000" b="1" smtClean="0">
                <a:ea typeface="新細明體" charset="-120"/>
              </a:rPr>
              <a:t>＞</a:t>
            </a:r>
            <a:r>
              <a:rPr lang="en-US" altLang="zh-TW" sz="3000" b="1" smtClean="0">
                <a:latin typeface="Times New Roman" pitchFamily="18" charset="0"/>
                <a:ea typeface="標楷體" pitchFamily="65" charset="-120"/>
              </a:rPr>
              <a:t>42.5-42.7</a:t>
            </a:r>
            <a:r>
              <a:rPr lang="zh-TW" altLang="en-US" sz="3000" b="1" smtClean="0">
                <a:latin typeface="Times New Roman" pitchFamily="18" charset="0"/>
                <a:ea typeface="標楷體" pitchFamily="65" charset="-120"/>
              </a:rPr>
              <a:t>仍會選擇要求履約，但加上所支付之權利金其將較未從事選擇權交易之成本高</a:t>
            </a:r>
            <a:r>
              <a:rPr lang="en-US" altLang="zh-TW" sz="3000" b="1" smtClean="0">
                <a:latin typeface="Times New Roman" pitchFamily="18" charset="0"/>
                <a:ea typeface="標楷體" pitchFamily="65" charset="-120"/>
              </a:rPr>
              <a:t>.</a:t>
            </a:r>
          </a:p>
          <a:p>
            <a:pPr eaLnBrk="1" hangingPunct="1">
              <a:buFontTx/>
              <a:buNone/>
            </a:pPr>
            <a:r>
              <a:rPr lang="en-US" altLang="zh-TW" sz="3000" smtClean="0">
                <a:latin typeface="Times New Roman" pitchFamily="18" charset="0"/>
                <a:ea typeface="標楷體" pitchFamily="65" charset="-120"/>
              </a:rPr>
              <a:t>   - </a:t>
            </a:r>
            <a:r>
              <a:rPr lang="en-US" altLang="zh-TW" sz="3000" b="1" smtClean="0">
                <a:latin typeface="Times New Roman" pitchFamily="18" charset="0"/>
                <a:ea typeface="標楷體" pitchFamily="65" charset="-120"/>
              </a:rPr>
              <a:t>EUR/NTD</a:t>
            </a:r>
            <a:r>
              <a:rPr lang="en-US" altLang="zh-TW" sz="3000" b="1" smtClean="0">
                <a:ea typeface="新細明體" charset="-120"/>
              </a:rPr>
              <a:t>≧</a:t>
            </a:r>
            <a:r>
              <a:rPr lang="en-US" altLang="zh-TW" sz="3000" b="1" smtClean="0">
                <a:latin typeface="Times New Roman" pitchFamily="18" charset="0"/>
                <a:ea typeface="新細明體" charset="-120"/>
              </a:rPr>
              <a:t>42.7</a:t>
            </a:r>
            <a:r>
              <a:rPr lang="zh-TW" altLang="en-US" sz="3000" b="1" smtClean="0">
                <a:latin typeface="Times New Roman" pitchFamily="18" charset="0"/>
                <a:ea typeface="標楷體" pitchFamily="65" charset="-120"/>
              </a:rPr>
              <a:t>將要求履約</a:t>
            </a:r>
            <a:r>
              <a:rPr lang="en-US" altLang="zh-TW" sz="3000" b="1" smtClean="0">
                <a:latin typeface="Times New Roman" pitchFamily="18" charset="0"/>
                <a:ea typeface="標楷體" pitchFamily="65" charset="-120"/>
              </a:rPr>
              <a:t>.</a:t>
            </a:r>
          </a:p>
        </p:txBody>
      </p:sp>
      <p:sp>
        <p:nvSpPr>
          <p:cNvPr id="4" name="投影片編號版面配置區 3"/>
          <p:cNvSpPr>
            <a:spLocks noGrp="1"/>
          </p:cNvSpPr>
          <p:nvPr>
            <p:ph type="sldNum" sz="quarter" idx="12"/>
          </p:nvPr>
        </p:nvSpPr>
        <p:spPr/>
        <p:txBody>
          <a:bodyPr/>
          <a:lstStyle/>
          <a:p>
            <a:fld id="{AE7A1699-357E-46BF-9674-6A7AE8B4978D}" type="slidenum">
              <a:rPr lang="zh-TW" altLang="en-US" smtClean="0"/>
              <a:pPr/>
              <a:t>556</a:t>
            </a:fld>
            <a:endParaRPr lang="zh-TW" altLang="en-US"/>
          </a:p>
        </p:txBody>
      </p:sp>
    </p:spTree>
  </p:cSld>
  <p:clrMapOvr>
    <a:masterClrMapping/>
  </p:clrMapOvr>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a:off x="685800" y="457200"/>
            <a:ext cx="0" cy="563880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1028" name="Line 3"/>
          <p:cNvSpPr>
            <a:spLocks noChangeShapeType="1"/>
          </p:cNvSpPr>
          <p:nvPr/>
        </p:nvSpPr>
        <p:spPr bwMode="auto">
          <a:xfrm>
            <a:off x="685800" y="6096000"/>
            <a:ext cx="7315200" cy="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1029" name="Rectangle 4"/>
          <p:cNvSpPr>
            <a:spLocks noChangeArrowheads="1"/>
          </p:cNvSpPr>
          <p:nvPr/>
        </p:nvSpPr>
        <p:spPr bwMode="auto">
          <a:xfrm>
            <a:off x="685800" y="6248400"/>
            <a:ext cx="8382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dirty="0">
                <a:solidFill>
                  <a:schemeClr val="bg1"/>
                </a:solidFill>
                <a:latin typeface="Times New Roman" pitchFamily="18" charset="0"/>
                <a:ea typeface="新細明體" charset="-120"/>
              </a:rPr>
              <a:t>42.30</a:t>
            </a:r>
          </a:p>
        </p:txBody>
      </p:sp>
      <p:sp>
        <p:nvSpPr>
          <p:cNvPr id="1030" name="Rectangle 5"/>
          <p:cNvSpPr>
            <a:spLocks noChangeArrowheads="1"/>
          </p:cNvSpPr>
          <p:nvPr/>
        </p:nvSpPr>
        <p:spPr bwMode="auto">
          <a:xfrm>
            <a:off x="3124200" y="6248400"/>
            <a:ext cx="8382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dirty="0">
                <a:solidFill>
                  <a:schemeClr val="bg1"/>
                </a:solidFill>
                <a:latin typeface="Times New Roman" pitchFamily="18" charset="0"/>
                <a:ea typeface="新細明體" charset="-120"/>
              </a:rPr>
              <a:t>42.50</a:t>
            </a:r>
          </a:p>
        </p:txBody>
      </p:sp>
      <p:sp>
        <p:nvSpPr>
          <p:cNvPr id="1031" name="Rectangle 6"/>
          <p:cNvSpPr>
            <a:spLocks noChangeArrowheads="1"/>
          </p:cNvSpPr>
          <p:nvPr/>
        </p:nvSpPr>
        <p:spPr bwMode="auto">
          <a:xfrm>
            <a:off x="4343400" y="6248400"/>
            <a:ext cx="8382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dirty="0">
                <a:solidFill>
                  <a:schemeClr val="bg1"/>
                </a:solidFill>
                <a:latin typeface="Times New Roman" pitchFamily="18" charset="0"/>
                <a:ea typeface="新細明體" charset="-120"/>
              </a:rPr>
              <a:t>42.60</a:t>
            </a:r>
          </a:p>
        </p:txBody>
      </p:sp>
      <p:sp>
        <p:nvSpPr>
          <p:cNvPr id="1032" name="Rectangle 7"/>
          <p:cNvSpPr>
            <a:spLocks noChangeArrowheads="1"/>
          </p:cNvSpPr>
          <p:nvPr/>
        </p:nvSpPr>
        <p:spPr bwMode="auto">
          <a:xfrm>
            <a:off x="5562600" y="6248400"/>
            <a:ext cx="8382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dirty="0">
                <a:solidFill>
                  <a:schemeClr val="bg1"/>
                </a:solidFill>
                <a:latin typeface="Times New Roman" pitchFamily="18" charset="0"/>
                <a:ea typeface="新細明體" charset="-120"/>
              </a:rPr>
              <a:t>42.70</a:t>
            </a:r>
          </a:p>
        </p:txBody>
      </p:sp>
      <p:sp>
        <p:nvSpPr>
          <p:cNvPr id="1033" name="Rectangle 8"/>
          <p:cNvSpPr>
            <a:spLocks noChangeArrowheads="1"/>
          </p:cNvSpPr>
          <p:nvPr/>
        </p:nvSpPr>
        <p:spPr bwMode="auto">
          <a:xfrm>
            <a:off x="6781800" y="6248400"/>
            <a:ext cx="838200" cy="29845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dirty="0">
                <a:solidFill>
                  <a:schemeClr val="bg1"/>
                </a:solidFill>
                <a:latin typeface="Times New Roman" pitchFamily="18" charset="0"/>
                <a:ea typeface="新細明體" charset="-120"/>
              </a:rPr>
              <a:t>42.80</a:t>
            </a:r>
          </a:p>
        </p:txBody>
      </p:sp>
      <p:sp>
        <p:nvSpPr>
          <p:cNvPr id="1034" name="Rectangle 9"/>
          <p:cNvSpPr>
            <a:spLocks noChangeArrowheads="1"/>
          </p:cNvSpPr>
          <p:nvPr/>
        </p:nvSpPr>
        <p:spPr bwMode="auto">
          <a:xfrm>
            <a:off x="1981200" y="6248400"/>
            <a:ext cx="8382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dirty="0">
                <a:solidFill>
                  <a:schemeClr val="bg1"/>
                </a:solidFill>
                <a:latin typeface="Times New Roman" pitchFamily="18" charset="0"/>
                <a:ea typeface="新細明體" charset="-120"/>
              </a:rPr>
              <a:t>42.40</a:t>
            </a:r>
          </a:p>
        </p:txBody>
      </p:sp>
      <p:sp>
        <p:nvSpPr>
          <p:cNvPr id="1035" name="Line 10"/>
          <p:cNvSpPr>
            <a:spLocks noChangeShapeType="1"/>
          </p:cNvSpPr>
          <p:nvPr/>
        </p:nvSpPr>
        <p:spPr bwMode="auto">
          <a:xfrm>
            <a:off x="685800" y="4191000"/>
            <a:ext cx="7162800" cy="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1036" name="Line 11"/>
          <p:cNvSpPr>
            <a:spLocks noChangeShapeType="1"/>
          </p:cNvSpPr>
          <p:nvPr/>
        </p:nvSpPr>
        <p:spPr bwMode="auto">
          <a:xfrm>
            <a:off x="685800" y="5105400"/>
            <a:ext cx="2743200" cy="0"/>
          </a:xfrm>
          <a:prstGeom prst="line">
            <a:avLst/>
          </a:prstGeom>
          <a:noFill/>
          <a:ln w="12700" cap="sq">
            <a:solidFill>
              <a:srgbClr val="FF0000"/>
            </a:solidFill>
            <a:round/>
            <a:headEnd type="none" w="sm" len="sm"/>
            <a:tailEnd type="none" w="sm" len="sm"/>
          </a:ln>
        </p:spPr>
        <p:txBody>
          <a:bodyPr wrap="none"/>
          <a:lstStyle/>
          <a:p>
            <a:endParaRPr lang="zh-TW" altLang="en-US"/>
          </a:p>
        </p:txBody>
      </p:sp>
      <p:sp>
        <p:nvSpPr>
          <p:cNvPr id="1037" name="Line 12"/>
          <p:cNvSpPr>
            <a:spLocks noChangeShapeType="1"/>
          </p:cNvSpPr>
          <p:nvPr/>
        </p:nvSpPr>
        <p:spPr bwMode="auto">
          <a:xfrm flipV="1">
            <a:off x="3505200" y="3429000"/>
            <a:ext cx="4267200" cy="1676400"/>
          </a:xfrm>
          <a:prstGeom prst="line">
            <a:avLst/>
          </a:prstGeom>
          <a:noFill/>
          <a:ln w="12700" cap="sq">
            <a:solidFill>
              <a:srgbClr val="FF0000"/>
            </a:solidFill>
            <a:round/>
            <a:headEnd type="none" w="sm" len="sm"/>
            <a:tailEnd type="triangle" w="sm" len="sm"/>
          </a:ln>
        </p:spPr>
        <p:txBody>
          <a:bodyPr wrap="none"/>
          <a:lstStyle/>
          <a:p>
            <a:endParaRPr lang="zh-TW" altLang="en-US"/>
          </a:p>
        </p:txBody>
      </p:sp>
      <p:sp>
        <p:nvSpPr>
          <p:cNvPr id="1038" name="Line 13"/>
          <p:cNvSpPr>
            <a:spLocks noChangeShapeType="1"/>
          </p:cNvSpPr>
          <p:nvPr/>
        </p:nvSpPr>
        <p:spPr bwMode="auto">
          <a:xfrm>
            <a:off x="3429000" y="5105400"/>
            <a:ext cx="0" cy="990600"/>
          </a:xfrm>
          <a:prstGeom prst="line">
            <a:avLst/>
          </a:prstGeom>
          <a:noFill/>
          <a:ln w="12700" cap="sq">
            <a:solidFill>
              <a:schemeClr val="accent1"/>
            </a:solidFill>
            <a:round/>
            <a:headEnd type="none" w="sm" len="sm"/>
            <a:tailEnd type="none" w="sm" len="sm"/>
          </a:ln>
        </p:spPr>
        <p:txBody>
          <a:bodyPr wrap="none"/>
          <a:lstStyle/>
          <a:p>
            <a:endParaRPr lang="zh-TW" altLang="en-US"/>
          </a:p>
        </p:txBody>
      </p:sp>
      <p:sp>
        <p:nvSpPr>
          <p:cNvPr id="1039" name="Line 14"/>
          <p:cNvSpPr>
            <a:spLocks noChangeShapeType="1"/>
          </p:cNvSpPr>
          <p:nvPr/>
        </p:nvSpPr>
        <p:spPr bwMode="auto">
          <a:xfrm>
            <a:off x="5867400" y="4191000"/>
            <a:ext cx="0" cy="1905000"/>
          </a:xfrm>
          <a:prstGeom prst="line">
            <a:avLst/>
          </a:prstGeom>
          <a:noFill/>
          <a:ln w="12700" cap="sq">
            <a:solidFill>
              <a:schemeClr val="accent1"/>
            </a:solidFill>
            <a:round/>
            <a:headEnd type="none" w="sm" len="sm"/>
            <a:tailEnd type="none" w="sm" len="sm"/>
          </a:ln>
        </p:spPr>
        <p:txBody>
          <a:bodyPr wrap="none"/>
          <a:lstStyle/>
          <a:p>
            <a:endParaRPr lang="zh-TW" altLang="en-US"/>
          </a:p>
        </p:txBody>
      </p:sp>
      <p:sp>
        <p:nvSpPr>
          <p:cNvPr id="1040" name="Rectangle 15"/>
          <p:cNvSpPr>
            <a:spLocks noChangeArrowheads="1"/>
          </p:cNvSpPr>
          <p:nvPr/>
        </p:nvSpPr>
        <p:spPr bwMode="auto">
          <a:xfrm>
            <a:off x="0" y="4038600"/>
            <a:ext cx="609600" cy="304800"/>
          </a:xfrm>
          <a:prstGeom prst="rect">
            <a:avLst/>
          </a:prstGeom>
          <a:solidFill>
            <a:srgbClr val="63A0D7"/>
          </a:solidFill>
          <a:ln w="12700" cap="sq">
            <a:solidFill>
              <a:schemeClr val="tx1"/>
            </a:solidFill>
            <a:miter lim="800000"/>
            <a:headEnd type="none" w="sm" len="sm"/>
            <a:tailEnd type="none" w="sm" len="sm"/>
          </a:ln>
        </p:spPr>
        <p:txBody>
          <a:bodyPr wrap="none" anchor="ctr"/>
          <a:lstStyle/>
          <a:p>
            <a:pPr algn="ctr"/>
            <a:r>
              <a:rPr lang="en-US" altLang="zh-TW">
                <a:latin typeface="Times New Roman" pitchFamily="18" charset="0"/>
                <a:ea typeface="新細明體" charset="-120"/>
              </a:rPr>
              <a:t>0.00</a:t>
            </a:r>
          </a:p>
        </p:txBody>
      </p:sp>
      <p:sp>
        <p:nvSpPr>
          <p:cNvPr id="1041" name="Rectangle 16"/>
          <p:cNvSpPr>
            <a:spLocks noChangeArrowheads="1"/>
          </p:cNvSpPr>
          <p:nvPr/>
        </p:nvSpPr>
        <p:spPr bwMode="auto">
          <a:xfrm>
            <a:off x="0" y="4876800"/>
            <a:ext cx="609600" cy="304800"/>
          </a:xfrm>
          <a:prstGeom prst="rect">
            <a:avLst/>
          </a:prstGeom>
          <a:solidFill>
            <a:srgbClr val="63A0D7"/>
          </a:solidFill>
          <a:ln w="12700" cap="sq">
            <a:solidFill>
              <a:schemeClr val="tx1"/>
            </a:solidFill>
            <a:miter lim="800000"/>
            <a:headEnd type="none" w="sm" len="sm"/>
            <a:tailEnd type="none" w="sm" len="sm"/>
          </a:ln>
        </p:spPr>
        <p:txBody>
          <a:bodyPr wrap="none" anchor="ctr"/>
          <a:lstStyle/>
          <a:p>
            <a:pPr algn="ctr"/>
            <a:r>
              <a:rPr lang="en-US" altLang="zh-TW" b="1">
                <a:latin typeface="Times New Roman" pitchFamily="18" charset="0"/>
                <a:ea typeface="新細明體" charset="-120"/>
              </a:rPr>
              <a:t>-0.02</a:t>
            </a:r>
          </a:p>
        </p:txBody>
      </p:sp>
      <p:sp>
        <p:nvSpPr>
          <p:cNvPr id="1042" name="Rectangle 17"/>
          <p:cNvSpPr>
            <a:spLocks noChangeArrowheads="1"/>
          </p:cNvSpPr>
          <p:nvPr/>
        </p:nvSpPr>
        <p:spPr bwMode="auto">
          <a:xfrm>
            <a:off x="990600" y="0"/>
            <a:ext cx="7620000" cy="1371600"/>
          </a:xfrm>
          <a:prstGeom prst="rect">
            <a:avLst/>
          </a:prstGeom>
          <a:solidFill>
            <a:srgbClr val="92D050"/>
          </a:solidFill>
          <a:ln w="12700" cap="sq">
            <a:solidFill>
              <a:schemeClr val="tx1"/>
            </a:solidFill>
            <a:miter lim="800000"/>
            <a:headEnd type="none" w="sm" len="sm"/>
            <a:tailEnd type="none" w="sm" len="sm"/>
          </a:ln>
        </p:spPr>
        <p:txBody>
          <a:bodyPr wrap="none" anchor="ctr"/>
          <a:lstStyle/>
          <a:p>
            <a:pPr algn="ctr"/>
            <a:r>
              <a:rPr lang="en-US" altLang="zh-TW" dirty="0">
                <a:latin typeface="新細明體" charset="-120"/>
                <a:ea typeface="標楷體" pitchFamily="65" charset="-120"/>
              </a:rPr>
              <a:t>1.</a:t>
            </a:r>
            <a:r>
              <a:rPr lang="zh-TW" altLang="en-US" b="1" dirty="0">
                <a:latin typeface="標楷體" pitchFamily="65" charset="-120"/>
                <a:ea typeface="標楷體" pitchFamily="65" charset="-120"/>
              </a:rPr>
              <a:t>歐元即期匯率升值至</a:t>
            </a:r>
            <a:r>
              <a:rPr lang="en-US" altLang="zh-TW" b="1" dirty="0">
                <a:latin typeface="新細明體" charset="-120"/>
                <a:ea typeface="標楷體" pitchFamily="65" charset="-120"/>
              </a:rPr>
              <a:t>1EUR=TWD42.70</a:t>
            </a:r>
            <a:r>
              <a:rPr lang="zh-TW" altLang="en-US" b="1" dirty="0">
                <a:latin typeface="標楷體" pitchFamily="65" charset="-120"/>
                <a:ea typeface="標楷體" pitchFamily="65" charset="-120"/>
              </a:rPr>
              <a:t>以上，則</a:t>
            </a:r>
            <a:r>
              <a:rPr lang="en-US" altLang="zh-TW" b="1" dirty="0">
                <a:latin typeface="新細明體" charset="-120"/>
                <a:ea typeface="標楷體" pitchFamily="65" charset="-120"/>
              </a:rPr>
              <a:t>A</a:t>
            </a:r>
            <a:r>
              <a:rPr lang="zh-TW" altLang="en-US" b="1" dirty="0">
                <a:latin typeface="標楷體" pitchFamily="65" charset="-120"/>
                <a:ea typeface="標楷體" pitchFamily="65" charset="-120"/>
              </a:rPr>
              <a:t>公司將要求履約，</a:t>
            </a:r>
          </a:p>
          <a:p>
            <a:pPr algn="ctr"/>
            <a:r>
              <a:rPr lang="zh-TW" altLang="en-US" b="1" dirty="0">
                <a:latin typeface="標楷體" pitchFamily="65" charset="-120"/>
                <a:ea typeface="標楷體" pitchFamily="65" charset="-120"/>
              </a:rPr>
              <a:t>以</a:t>
            </a:r>
            <a:r>
              <a:rPr lang="en-US" altLang="zh-TW" b="1" dirty="0">
                <a:latin typeface="新細明體" charset="-120"/>
                <a:ea typeface="標楷體" pitchFamily="65" charset="-120"/>
              </a:rPr>
              <a:t>TWD42.50</a:t>
            </a:r>
            <a:r>
              <a:rPr lang="zh-TW" altLang="en-US" b="1" dirty="0">
                <a:latin typeface="標楷體" pitchFamily="65" charset="-120"/>
                <a:ea typeface="標楷體" pitchFamily="65" charset="-120"/>
              </a:rPr>
              <a:t>之價格向</a:t>
            </a:r>
            <a:r>
              <a:rPr lang="en-US" altLang="zh-TW" b="1" dirty="0">
                <a:latin typeface="新細明體" charset="-120"/>
                <a:ea typeface="標楷體" pitchFamily="65" charset="-120"/>
              </a:rPr>
              <a:t>X</a:t>
            </a:r>
            <a:r>
              <a:rPr lang="zh-TW" altLang="en-US" b="1" dirty="0">
                <a:latin typeface="標楷體" pitchFamily="65" charset="-120"/>
                <a:ea typeface="標楷體" pitchFamily="65" charset="-120"/>
              </a:rPr>
              <a:t>銀行買入</a:t>
            </a:r>
            <a:r>
              <a:rPr lang="en-US" altLang="zh-TW" b="1" dirty="0">
                <a:latin typeface="新細明體" charset="-120"/>
                <a:ea typeface="標楷體" pitchFamily="65" charset="-120"/>
              </a:rPr>
              <a:t>100</a:t>
            </a:r>
            <a:r>
              <a:rPr lang="zh-TW" altLang="en-US" b="1" dirty="0">
                <a:latin typeface="標楷體" pitchFamily="65" charset="-120"/>
                <a:ea typeface="標楷體" pitchFamily="65" charset="-120"/>
              </a:rPr>
              <a:t>萬歐元，其支付之總成本為：</a:t>
            </a:r>
            <a:endParaRPr lang="zh-TW" altLang="en-US" b="1" dirty="0">
              <a:latin typeface="新細明體" charset="-120"/>
              <a:ea typeface="新細明體" charset="-120"/>
            </a:endParaRPr>
          </a:p>
          <a:p>
            <a:pPr algn="ctr"/>
            <a:r>
              <a:rPr lang="en-US" altLang="zh-TW" b="1" dirty="0">
                <a:latin typeface="新細明體" charset="-120"/>
                <a:ea typeface="標楷體" pitchFamily="65" charset="-120"/>
              </a:rPr>
              <a:t>TWD42,700,000(TWD42.50x1,000,000+ TWD0.20x1,000,000)</a:t>
            </a:r>
            <a:endParaRPr lang="en-US" altLang="zh-TW" b="1" dirty="0">
              <a:latin typeface="新細明體" charset="-120"/>
              <a:ea typeface="新細明體" charset="-120"/>
            </a:endParaRPr>
          </a:p>
          <a:p>
            <a:pPr algn="ctr"/>
            <a:r>
              <a:rPr lang="zh-TW" altLang="en-US" b="1" dirty="0">
                <a:latin typeface="標楷體" pitchFamily="65" charset="-120"/>
                <a:ea typeface="標楷體" pitchFamily="65" charset="-120"/>
              </a:rPr>
              <a:t>因倘未買入此買權交易避險，則其總成本將大於</a:t>
            </a:r>
            <a:r>
              <a:rPr lang="en-US" altLang="zh-TW" b="1" dirty="0">
                <a:latin typeface="Times New Roman" pitchFamily="18" charset="0"/>
                <a:ea typeface="新細明體" charset="-120"/>
              </a:rPr>
              <a:t>TWD42,700,000</a:t>
            </a:r>
          </a:p>
          <a:p>
            <a:pPr algn="ctr"/>
            <a:r>
              <a:rPr lang="en-US" altLang="zh-TW" b="1" dirty="0">
                <a:latin typeface="Times New Roman" pitchFamily="18" charset="0"/>
                <a:ea typeface="新細明體" charset="-120"/>
              </a:rPr>
              <a:t>(</a:t>
            </a:r>
            <a:r>
              <a:rPr lang="zh-TW" altLang="en-US" b="1" dirty="0">
                <a:latin typeface="標楷體" pitchFamily="65" charset="-120"/>
                <a:ea typeface="標楷體" pitchFamily="65" charset="-120"/>
              </a:rPr>
              <a:t>例如即期匯率為</a:t>
            </a:r>
            <a:r>
              <a:rPr lang="en-US" altLang="zh-TW" b="1" dirty="0">
                <a:latin typeface="Times New Roman" pitchFamily="18" charset="0"/>
                <a:ea typeface="新細明體" charset="-120"/>
              </a:rPr>
              <a:t>TWD42.80</a:t>
            </a:r>
            <a:r>
              <a:rPr lang="zh-TW" altLang="en-US" b="1" dirty="0">
                <a:latin typeface="標楷體" pitchFamily="65" charset="-120"/>
                <a:ea typeface="標楷體" pitchFamily="65" charset="-120"/>
              </a:rPr>
              <a:t>，則其買入現貨之總成本為</a:t>
            </a:r>
            <a:r>
              <a:rPr lang="en-US" altLang="zh-TW" b="1" dirty="0">
                <a:latin typeface="Times New Roman" pitchFamily="18" charset="0"/>
                <a:ea typeface="新細明體" charset="-120"/>
              </a:rPr>
              <a:t>TWD42,800,000)</a:t>
            </a:r>
            <a:r>
              <a:rPr lang="zh-TW" altLang="en-US" b="1" dirty="0">
                <a:latin typeface="標楷體" pitchFamily="65" charset="-120"/>
                <a:ea typeface="標楷體" pitchFamily="65" charset="-120"/>
              </a:rPr>
              <a:t>。</a:t>
            </a:r>
            <a:r>
              <a:rPr lang="zh-TW" altLang="en-US" b="1" dirty="0">
                <a:ea typeface="新細明體" charset="-120"/>
              </a:rPr>
              <a:t> </a:t>
            </a:r>
          </a:p>
        </p:txBody>
      </p:sp>
      <p:sp>
        <p:nvSpPr>
          <p:cNvPr id="1043" name="Rectangle 18"/>
          <p:cNvSpPr>
            <a:spLocks noChangeArrowheads="1"/>
          </p:cNvSpPr>
          <p:nvPr/>
        </p:nvSpPr>
        <p:spPr bwMode="auto">
          <a:xfrm>
            <a:off x="990600" y="1524000"/>
            <a:ext cx="7620000" cy="1752600"/>
          </a:xfrm>
          <a:prstGeom prst="rect">
            <a:avLst/>
          </a:prstGeom>
          <a:solidFill>
            <a:srgbClr val="92D050"/>
          </a:solidFill>
          <a:ln w="12700" cap="sq">
            <a:solidFill>
              <a:schemeClr val="tx1"/>
            </a:solidFill>
            <a:miter lim="800000"/>
            <a:headEnd type="none" w="sm" len="sm"/>
            <a:tailEnd type="none" w="sm" len="sm"/>
          </a:ln>
        </p:spPr>
        <p:txBody>
          <a:bodyPr wrap="none" anchor="ctr"/>
          <a:lstStyle/>
          <a:p>
            <a:endParaRPr lang="zh-TW" altLang="en-US">
              <a:ea typeface="新細明體" charset="-120"/>
            </a:endParaRPr>
          </a:p>
        </p:txBody>
      </p:sp>
      <p:graphicFrame>
        <p:nvGraphicFramePr>
          <p:cNvPr id="1026" name="Object 19"/>
          <p:cNvGraphicFramePr>
            <a:graphicFrameLocks noChangeAspect="1"/>
          </p:cNvGraphicFramePr>
          <p:nvPr/>
        </p:nvGraphicFramePr>
        <p:xfrm>
          <a:off x="971600" y="1628800"/>
          <a:ext cx="7427912" cy="1916113"/>
        </p:xfrm>
        <a:graphic>
          <a:graphicData uri="http://schemas.openxmlformats.org/presentationml/2006/ole">
            <p:oleObj spid="_x0000_s513034" name="文件" r:id="rId3" imgW="7799832" imgH="2011680" progId="Word.Document.8">
              <p:embed/>
            </p:oleObj>
          </a:graphicData>
        </a:graphic>
      </p:graphicFrame>
      <p:sp>
        <p:nvSpPr>
          <p:cNvPr id="1044" name="Rectangle 20"/>
          <p:cNvSpPr>
            <a:spLocks noChangeArrowheads="1"/>
          </p:cNvSpPr>
          <p:nvPr/>
        </p:nvSpPr>
        <p:spPr bwMode="auto">
          <a:xfrm>
            <a:off x="1066800" y="3352800"/>
            <a:ext cx="4876800" cy="457200"/>
          </a:xfrm>
          <a:prstGeom prst="rect">
            <a:avLst/>
          </a:prstGeom>
          <a:solidFill>
            <a:srgbClr val="92D050"/>
          </a:solidFill>
          <a:ln w="12700" cap="sq">
            <a:solidFill>
              <a:schemeClr val="tx1"/>
            </a:solidFill>
            <a:miter lim="800000"/>
            <a:headEnd type="none" w="sm" len="sm"/>
            <a:tailEnd type="none" w="sm" len="sm"/>
          </a:ln>
        </p:spPr>
        <p:txBody>
          <a:bodyPr wrap="none" anchor="ctr"/>
          <a:lstStyle/>
          <a:p>
            <a:pPr algn="ctr"/>
            <a:r>
              <a:rPr lang="zh-TW" altLang="en-US" b="1" dirty="0">
                <a:latin typeface="Times New Roman" pitchFamily="18" charset="0"/>
                <a:ea typeface="標楷體" pitchFamily="65" charset="-120"/>
              </a:rPr>
              <a:t>匯率在</a:t>
            </a:r>
            <a:r>
              <a:rPr lang="en-US" altLang="zh-TW" b="1" dirty="0">
                <a:latin typeface="Times New Roman" pitchFamily="18" charset="0"/>
                <a:ea typeface="標楷體" pitchFamily="65" charset="-120"/>
              </a:rPr>
              <a:t>1EUR=TWD42.5</a:t>
            </a:r>
            <a:r>
              <a:rPr lang="zh-TW" altLang="en-US" b="1" dirty="0">
                <a:latin typeface="Times New Roman" pitchFamily="18" charset="0"/>
                <a:ea typeface="標楷體" pitchFamily="65" charset="-120"/>
              </a:rPr>
              <a:t>以下則無履約價值</a:t>
            </a:r>
          </a:p>
        </p:txBody>
      </p:sp>
      <p:sp>
        <p:nvSpPr>
          <p:cNvPr id="21" name="投影片編號版面配置區 20"/>
          <p:cNvSpPr>
            <a:spLocks noGrp="1"/>
          </p:cNvSpPr>
          <p:nvPr>
            <p:ph type="sldNum" sz="quarter" idx="12"/>
          </p:nvPr>
        </p:nvSpPr>
        <p:spPr/>
        <p:txBody>
          <a:bodyPr/>
          <a:lstStyle/>
          <a:p>
            <a:fld id="{AE7A1699-357E-46BF-9674-6A7AE8B4978D}" type="slidenum">
              <a:rPr lang="zh-TW" altLang="en-US" smtClean="0"/>
              <a:pPr/>
              <a:t>557</a:t>
            </a:fld>
            <a:endParaRPr lang="zh-TW" altLang="en-US" dirty="0"/>
          </a:p>
        </p:txBody>
      </p:sp>
    </p:spTree>
  </p:cSld>
  <p:clrMapOvr>
    <a:masterClrMapping/>
  </p:clrMapOvr>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395536" y="188640"/>
            <a:ext cx="7543800" cy="819150"/>
          </a:xfrm>
        </p:spPr>
        <p:txBody>
          <a:bodyPr>
            <a:normAutofit/>
          </a:bodyPr>
          <a:lstStyle/>
          <a:p>
            <a:pPr algn="ctr" eaLnBrk="1" hangingPunct="1"/>
            <a:r>
              <a:rPr lang="zh-TW" altLang="en-US" sz="4000" b="1" dirty="0" smtClean="0">
                <a:latin typeface="Times New Roman" pitchFamily="18" charset="0"/>
                <a:ea typeface="標楷體" pitchFamily="65" charset="-120"/>
              </a:rPr>
              <a:t>買入</a:t>
            </a:r>
            <a:r>
              <a:rPr lang="en-US" altLang="zh-TW" sz="4000" b="1" dirty="0" smtClean="0">
                <a:latin typeface="Times New Roman" pitchFamily="18" charset="0"/>
                <a:ea typeface="標楷體" pitchFamily="65" charset="-120"/>
              </a:rPr>
              <a:t>PUT OPTIONS(</a:t>
            </a:r>
            <a:r>
              <a:rPr lang="zh-TW" altLang="en-US" sz="4000" b="1" dirty="0" smtClean="0">
                <a:latin typeface="Times New Roman" pitchFamily="18" charset="0"/>
                <a:ea typeface="標楷體" pitchFamily="65" charset="-120"/>
              </a:rPr>
              <a:t>賣權</a:t>
            </a:r>
            <a:r>
              <a:rPr lang="en-US" altLang="zh-TW" sz="4000" dirty="0" smtClean="0">
                <a:latin typeface="Times New Roman" pitchFamily="18" charset="0"/>
                <a:ea typeface="標楷體" pitchFamily="65" charset="-120"/>
              </a:rPr>
              <a:t>)</a:t>
            </a:r>
          </a:p>
        </p:txBody>
      </p:sp>
      <p:sp>
        <p:nvSpPr>
          <p:cNvPr id="91139" name="Rectangle 3"/>
          <p:cNvSpPr>
            <a:spLocks noGrp="1" noChangeArrowheads="1"/>
          </p:cNvSpPr>
          <p:nvPr>
            <p:ph type="body" idx="4294967295"/>
          </p:nvPr>
        </p:nvSpPr>
        <p:spPr>
          <a:xfrm>
            <a:off x="0" y="1052513"/>
            <a:ext cx="8642350" cy="5545137"/>
          </a:xfrm>
        </p:spPr>
        <p:txBody>
          <a:bodyPr>
            <a:normAutofit/>
          </a:bodyPr>
          <a:lstStyle/>
          <a:p>
            <a:pPr eaLnBrk="1" hangingPunct="1"/>
            <a:r>
              <a:rPr lang="en-US" altLang="zh-TW" sz="3000" b="1" dirty="0" smtClean="0">
                <a:latin typeface="Times New Roman" pitchFamily="18" charset="0"/>
                <a:ea typeface="標楷體" pitchFamily="65" charset="-120"/>
              </a:rPr>
              <a:t>B</a:t>
            </a:r>
            <a:r>
              <a:rPr lang="zh-TW" altLang="en-US" sz="3000" b="1" dirty="0" smtClean="0">
                <a:latin typeface="Times New Roman" pitchFamily="18" charset="0"/>
                <a:ea typeface="標楷體" pitchFamily="65" charset="-120"/>
              </a:rPr>
              <a:t>公司</a:t>
            </a:r>
            <a:r>
              <a:rPr lang="en-US" altLang="zh-TW" sz="3000" b="1" dirty="0" smtClean="0">
                <a:latin typeface="Times New Roman" pitchFamily="18" charset="0"/>
                <a:ea typeface="標楷體" pitchFamily="65" charset="-120"/>
              </a:rPr>
              <a:t>120</a:t>
            </a:r>
            <a:r>
              <a:rPr lang="zh-TW" altLang="en-US" sz="3000" b="1" dirty="0" smtClean="0">
                <a:latin typeface="Times New Roman" pitchFamily="18" charset="0"/>
                <a:ea typeface="標楷體" pitchFamily="65" charset="-120"/>
              </a:rPr>
              <a:t>天後將有一筆出口押匯款</a:t>
            </a:r>
            <a:r>
              <a:rPr lang="en-US" altLang="zh-TW" sz="3000" b="1" dirty="0" smtClean="0">
                <a:latin typeface="Times New Roman" pitchFamily="18" charset="0"/>
                <a:ea typeface="標楷體" pitchFamily="65" charset="-120"/>
              </a:rPr>
              <a:t>100</a:t>
            </a:r>
            <a:r>
              <a:rPr lang="zh-TW" altLang="en-US" sz="3000" b="1" dirty="0" smtClean="0">
                <a:latin typeface="Times New Roman" pitchFamily="18" charset="0"/>
                <a:ea typeface="標楷體" pitchFamily="65" charset="-120"/>
              </a:rPr>
              <a:t>萬美元，美元目前之即期匯率為</a:t>
            </a:r>
            <a:r>
              <a:rPr lang="en-US" altLang="zh-TW" sz="3000" b="1" dirty="0" smtClean="0">
                <a:latin typeface="Times New Roman" pitchFamily="18" charset="0"/>
                <a:ea typeface="標楷體" pitchFamily="65" charset="-120"/>
              </a:rPr>
              <a:t>1USD=TWD34.00</a:t>
            </a:r>
            <a:r>
              <a:rPr lang="zh-TW" altLang="en-US" sz="3000" b="1" dirty="0" smtClean="0">
                <a:latin typeface="Times New Roman" pitchFamily="18" charset="0"/>
                <a:ea typeface="標楷體" pitchFamily="65" charset="-120"/>
              </a:rPr>
              <a:t>，</a:t>
            </a:r>
            <a:r>
              <a:rPr lang="en-US" altLang="zh-TW" sz="3000" b="1" dirty="0" smtClean="0">
                <a:latin typeface="Times New Roman" pitchFamily="18" charset="0"/>
                <a:ea typeface="標楷體" pitchFamily="65" charset="-120"/>
              </a:rPr>
              <a:t>B</a:t>
            </a:r>
            <a:r>
              <a:rPr lang="zh-TW" altLang="en-US" sz="3000" b="1" dirty="0" smtClean="0">
                <a:latin typeface="Times New Roman" pitchFamily="18" charset="0"/>
                <a:ea typeface="標楷體" pitchFamily="65" charset="-120"/>
              </a:rPr>
              <a:t>公司與</a:t>
            </a:r>
            <a:r>
              <a:rPr lang="en-US" altLang="zh-TW" sz="3000" b="1" dirty="0" smtClean="0">
                <a:latin typeface="Times New Roman" pitchFamily="18" charset="0"/>
                <a:ea typeface="標楷體" pitchFamily="65" charset="-120"/>
              </a:rPr>
              <a:t>X</a:t>
            </a:r>
            <a:r>
              <a:rPr lang="zh-TW" altLang="en-US" sz="3000" b="1" dirty="0" smtClean="0">
                <a:latin typeface="Times New Roman" pitchFamily="18" charset="0"/>
                <a:ea typeface="標楷體" pitchFamily="65" charset="-120"/>
              </a:rPr>
              <a:t>銀行</a:t>
            </a:r>
            <a:r>
              <a:rPr lang="en-US" altLang="zh-TW" sz="3000" b="1" dirty="0" smtClean="0">
                <a:latin typeface="Times New Roman" pitchFamily="18" charset="0"/>
                <a:ea typeface="標楷體" pitchFamily="65" charset="-120"/>
              </a:rPr>
              <a:t>(</a:t>
            </a:r>
            <a:r>
              <a:rPr lang="zh-TW" altLang="en-US" sz="3000" b="1" dirty="0" smtClean="0">
                <a:latin typeface="Times New Roman" pitchFamily="18" charset="0"/>
                <a:ea typeface="標楷體" pitchFamily="65" charset="-120"/>
              </a:rPr>
              <a:t>屬店頭市場交易</a:t>
            </a:r>
            <a:r>
              <a:rPr lang="en-US" altLang="zh-TW" sz="3000" b="1" dirty="0" smtClean="0">
                <a:latin typeface="Times New Roman" pitchFamily="18" charset="0"/>
                <a:ea typeface="標楷體" pitchFamily="65" charset="-120"/>
              </a:rPr>
              <a:t>)</a:t>
            </a:r>
            <a:r>
              <a:rPr lang="zh-TW" altLang="en-US" sz="3000" b="1" dirty="0" smtClean="0">
                <a:latin typeface="Times New Roman" pitchFamily="18" charset="0"/>
                <a:ea typeface="標楷體" pitchFamily="65" charset="-120"/>
              </a:rPr>
              <a:t>訂定一</a:t>
            </a:r>
            <a:r>
              <a:rPr lang="en-US" altLang="zh-TW" sz="3000" b="1" dirty="0" smtClean="0">
                <a:latin typeface="Times New Roman" pitchFamily="18" charset="0"/>
                <a:ea typeface="標楷體" pitchFamily="65" charset="-120"/>
              </a:rPr>
              <a:t>120</a:t>
            </a:r>
            <a:r>
              <a:rPr lang="zh-TW" altLang="en-US" sz="3000" b="1" dirty="0" smtClean="0">
                <a:latin typeface="Times New Roman" pitchFamily="18" charset="0"/>
                <a:ea typeface="標楷體" pitchFamily="65" charset="-120"/>
              </a:rPr>
              <a:t>天期、匯率</a:t>
            </a:r>
            <a:r>
              <a:rPr lang="en-US" altLang="zh-TW" sz="3000" b="1" dirty="0" smtClean="0">
                <a:latin typeface="Times New Roman" pitchFamily="18" charset="0"/>
                <a:ea typeface="標楷體" pitchFamily="65" charset="-120"/>
              </a:rPr>
              <a:t>1USD=TWD33.50</a:t>
            </a:r>
            <a:r>
              <a:rPr lang="zh-TW" altLang="en-US" sz="3000" b="1" dirty="0" smtClean="0">
                <a:latin typeface="Times New Roman" pitchFamily="18" charset="0"/>
                <a:ea typeface="標楷體" pitchFamily="65" charset="-120"/>
              </a:rPr>
              <a:t>、金額</a:t>
            </a:r>
            <a:r>
              <a:rPr lang="en-US" altLang="zh-TW" sz="3000" b="1" dirty="0" smtClean="0">
                <a:latin typeface="Times New Roman" pitchFamily="18" charset="0"/>
                <a:ea typeface="標楷體" pitchFamily="65" charset="-120"/>
              </a:rPr>
              <a:t>100</a:t>
            </a:r>
            <a:r>
              <a:rPr lang="zh-TW" altLang="en-US" sz="3000" b="1" dirty="0" smtClean="0">
                <a:latin typeface="Times New Roman" pitchFamily="18" charset="0"/>
                <a:ea typeface="標楷體" pitchFamily="65" charset="-120"/>
              </a:rPr>
              <a:t>萬美元之賣權，權利金為每一美元</a:t>
            </a:r>
            <a:r>
              <a:rPr lang="en-US" altLang="zh-TW" sz="3000" b="1" dirty="0" smtClean="0">
                <a:latin typeface="Times New Roman" pitchFamily="18" charset="0"/>
                <a:ea typeface="標楷體" pitchFamily="65" charset="-120"/>
              </a:rPr>
              <a:t>TWD0.20(</a:t>
            </a:r>
            <a:r>
              <a:rPr lang="zh-TW" altLang="en-US" sz="3000" b="1" dirty="0" smtClean="0">
                <a:latin typeface="Times New Roman" pitchFamily="18" charset="0"/>
                <a:ea typeface="標楷體" pitchFamily="65" charset="-120"/>
              </a:rPr>
              <a:t>共計</a:t>
            </a:r>
            <a:r>
              <a:rPr lang="en-US" altLang="zh-TW" sz="3000" b="1" dirty="0" smtClean="0">
                <a:latin typeface="Times New Roman" pitchFamily="18" charset="0"/>
                <a:ea typeface="標楷體" pitchFamily="65" charset="-120"/>
              </a:rPr>
              <a:t>TWD200,000.00)</a:t>
            </a:r>
            <a:r>
              <a:rPr lang="zh-TW" altLang="en-US" sz="3000" b="1" dirty="0" smtClean="0">
                <a:latin typeface="Times New Roman" pitchFamily="18" charset="0"/>
                <a:ea typeface="標楷體" pitchFamily="65" charset="-120"/>
              </a:rPr>
              <a:t>，</a:t>
            </a:r>
            <a:r>
              <a:rPr lang="en-US" altLang="zh-TW" sz="3000" b="1" dirty="0" smtClean="0">
                <a:latin typeface="Times New Roman" pitchFamily="18" charset="0"/>
                <a:ea typeface="標楷體" pitchFamily="65" charset="-120"/>
              </a:rPr>
              <a:t>120</a:t>
            </a:r>
            <a:r>
              <a:rPr lang="zh-TW" altLang="en-US" sz="3000" b="1" dirty="0" smtClean="0">
                <a:latin typeface="Times New Roman" pitchFamily="18" charset="0"/>
                <a:ea typeface="標楷體" pitchFamily="65" charset="-120"/>
              </a:rPr>
              <a:t>天後若：</a:t>
            </a:r>
          </a:p>
          <a:p>
            <a:pPr eaLnBrk="1" hangingPunct="1"/>
            <a:r>
              <a:rPr lang="zh-TW" altLang="en-US" sz="3000" b="1" dirty="0" smtClean="0">
                <a:latin typeface="Times New Roman" pitchFamily="18" charset="0"/>
                <a:ea typeface="標楷體" pitchFamily="65" charset="-120"/>
              </a:rPr>
              <a:t>到期時即期匯率</a:t>
            </a:r>
            <a:r>
              <a:rPr lang="en-US" altLang="zh-TW" sz="3000" b="1" dirty="0" smtClean="0">
                <a:latin typeface="Times New Roman" pitchFamily="18" charset="0"/>
                <a:ea typeface="標楷體" pitchFamily="65" charset="-120"/>
              </a:rPr>
              <a:t>:</a:t>
            </a:r>
          </a:p>
          <a:p>
            <a:pPr eaLnBrk="1" hangingPunct="1">
              <a:buFontTx/>
              <a:buNone/>
            </a:pPr>
            <a:r>
              <a:rPr lang="en-US" altLang="zh-TW" sz="3000" b="1" dirty="0" smtClean="0">
                <a:latin typeface="Times New Roman" pitchFamily="18" charset="0"/>
                <a:ea typeface="標楷體" pitchFamily="65" charset="-120"/>
              </a:rPr>
              <a:t>  -USD/NTD</a:t>
            </a:r>
            <a:r>
              <a:rPr lang="en-US" altLang="zh-TW" b="1" dirty="0" smtClean="0">
                <a:ea typeface="新細明體" charset="-120"/>
              </a:rPr>
              <a:t>≧</a:t>
            </a:r>
            <a:r>
              <a:rPr lang="en-US" altLang="zh-TW" sz="3000" b="1" dirty="0" smtClean="0">
                <a:latin typeface="Times New Roman" pitchFamily="18" charset="0"/>
                <a:ea typeface="新細明體" charset="-120"/>
              </a:rPr>
              <a:t>33.50</a:t>
            </a:r>
            <a:r>
              <a:rPr lang="zh-TW" altLang="en-US" sz="3000" b="1" dirty="0" smtClean="0">
                <a:latin typeface="Times New Roman" pitchFamily="18" charset="0"/>
                <a:ea typeface="標楷體" pitchFamily="65" charset="-120"/>
              </a:rPr>
              <a:t>無履約價值</a:t>
            </a:r>
          </a:p>
          <a:p>
            <a:pPr eaLnBrk="1" hangingPunct="1">
              <a:buFontTx/>
              <a:buNone/>
            </a:pPr>
            <a:r>
              <a:rPr lang="zh-TW" altLang="en-US" sz="3000" b="1" dirty="0" smtClean="0">
                <a:latin typeface="Times New Roman" pitchFamily="18" charset="0"/>
                <a:ea typeface="標楷體" pitchFamily="65" charset="-120"/>
              </a:rPr>
              <a:t>  </a:t>
            </a:r>
            <a:r>
              <a:rPr lang="en-US" altLang="zh-TW" sz="3000" b="1" dirty="0" smtClean="0">
                <a:latin typeface="Times New Roman" pitchFamily="18" charset="0"/>
                <a:ea typeface="標楷體" pitchFamily="65" charset="-120"/>
              </a:rPr>
              <a:t>-USD/NTD</a:t>
            </a:r>
            <a:r>
              <a:rPr lang="zh-TW" altLang="en-US" sz="3000" b="1" dirty="0" smtClean="0">
                <a:latin typeface="Times New Roman" pitchFamily="18" charset="0"/>
                <a:ea typeface="標楷體" pitchFamily="65" charset="-120"/>
              </a:rPr>
              <a:t>在</a:t>
            </a:r>
            <a:r>
              <a:rPr lang="en-US" altLang="zh-TW" sz="3000" b="1" dirty="0" smtClean="0">
                <a:latin typeface="Times New Roman" pitchFamily="18" charset="0"/>
                <a:ea typeface="標楷體" pitchFamily="65" charset="-120"/>
              </a:rPr>
              <a:t>33.30-33.5</a:t>
            </a:r>
            <a:r>
              <a:rPr lang="zh-TW" altLang="en-US" sz="3000" b="1" dirty="0" smtClean="0">
                <a:latin typeface="Times New Roman" pitchFamily="18" charset="0"/>
                <a:ea typeface="標楷體" pitchFamily="65" charset="-120"/>
              </a:rPr>
              <a:t>仍會選擇要求履約，</a:t>
            </a:r>
            <a:r>
              <a:rPr lang="zh-TW" altLang="zh-TW" sz="3000" b="1" dirty="0" smtClean="0">
                <a:latin typeface="Times New Roman" pitchFamily="18" charset="0"/>
                <a:ea typeface="標楷體" pitchFamily="65" charset="-120"/>
              </a:rPr>
              <a:t>但其將較未從事選擇權交易之收取之新台幣少</a:t>
            </a:r>
            <a:r>
              <a:rPr lang="en-US" altLang="zh-TW" sz="3000" b="1" dirty="0" smtClean="0">
                <a:latin typeface="Times New Roman" pitchFamily="18" charset="0"/>
                <a:ea typeface="標楷體" pitchFamily="65" charset="-120"/>
              </a:rPr>
              <a:t>.</a:t>
            </a:r>
          </a:p>
          <a:p>
            <a:pPr eaLnBrk="1" hangingPunct="1">
              <a:buFontTx/>
              <a:buNone/>
            </a:pPr>
            <a:r>
              <a:rPr lang="en-US" altLang="zh-TW" sz="3000" b="1" dirty="0" smtClean="0">
                <a:latin typeface="Times New Roman" pitchFamily="18" charset="0"/>
                <a:ea typeface="標楷體" pitchFamily="65" charset="-120"/>
              </a:rPr>
              <a:t> -USD/NTD</a:t>
            </a:r>
            <a:r>
              <a:rPr lang="en-US" altLang="zh-TW" b="1" dirty="0" smtClean="0">
                <a:ea typeface="新細明體" charset="-120"/>
              </a:rPr>
              <a:t>≦</a:t>
            </a:r>
            <a:r>
              <a:rPr lang="en-US" altLang="zh-TW" sz="3000" b="1" dirty="0" smtClean="0">
                <a:latin typeface="Times New Roman" pitchFamily="18" charset="0"/>
                <a:ea typeface="新細明體" charset="-120"/>
              </a:rPr>
              <a:t>33.30</a:t>
            </a:r>
            <a:r>
              <a:rPr lang="zh-TW" altLang="en-US" sz="3000" b="1" dirty="0" smtClean="0">
                <a:latin typeface="Times New Roman" pitchFamily="18" charset="0"/>
                <a:ea typeface="標楷體" pitchFamily="65" charset="-120"/>
              </a:rPr>
              <a:t>將</a:t>
            </a:r>
            <a:r>
              <a:rPr lang="zh-TW" altLang="en-US" sz="3000" b="1" dirty="0" smtClean="0">
                <a:latin typeface="Times New Roman" pitchFamily="18" charset="0"/>
                <a:ea typeface="標楷體" pitchFamily="65" charset="-120"/>
              </a:rPr>
              <a:t>要求履約 </a:t>
            </a:r>
          </a:p>
        </p:txBody>
      </p:sp>
      <p:sp>
        <p:nvSpPr>
          <p:cNvPr id="4" name="投影片編號版面配置區 3"/>
          <p:cNvSpPr>
            <a:spLocks noGrp="1"/>
          </p:cNvSpPr>
          <p:nvPr>
            <p:ph type="sldNum" sz="quarter" idx="12"/>
          </p:nvPr>
        </p:nvSpPr>
        <p:spPr/>
        <p:txBody>
          <a:bodyPr/>
          <a:lstStyle/>
          <a:p>
            <a:fld id="{AE7A1699-357E-46BF-9674-6A7AE8B4978D}" type="slidenum">
              <a:rPr lang="zh-TW" altLang="en-US" smtClean="0"/>
              <a:pPr/>
              <a:t>558</a:t>
            </a:fld>
            <a:endParaRPr lang="zh-TW" altLang="en-US"/>
          </a:p>
        </p:txBody>
      </p:sp>
    </p:spTree>
  </p:cSld>
  <p:clrMapOvr>
    <a:masterClrMapping/>
  </p:clrMapOvr>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2"/>
          <p:cNvSpPr>
            <a:spLocks noChangeShapeType="1"/>
          </p:cNvSpPr>
          <p:nvPr/>
        </p:nvSpPr>
        <p:spPr bwMode="auto">
          <a:xfrm>
            <a:off x="685800" y="457200"/>
            <a:ext cx="0" cy="563880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92163" name="Line 3"/>
          <p:cNvSpPr>
            <a:spLocks noChangeShapeType="1"/>
          </p:cNvSpPr>
          <p:nvPr/>
        </p:nvSpPr>
        <p:spPr bwMode="auto">
          <a:xfrm>
            <a:off x="685800" y="6096000"/>
            <a:ext cx="7315200" cy="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92164" name="Rectangle 4"/>
          <p:cNvSpPr>
            <a:spLocks noChangeArrowheads="1"/>
          </p:cNvSpPr>
          <p:nvPr/>
        </p:nvSpPr>
        <p:spPr bwMode="auto">
          <a:xfrm>
            <a:off x="685800" y="6248400"/>
            <a:ext cx="8382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dirty="0">
                <a:solidFill>
                  <a:schemeClr val="bg1"/>
                </a:solidFill>
                <a:latin typeface="Times New Roman" pitchFamily="18" charset="0"/>
                <a:ea typeface="新細明體" charset="-120"/>
              </a:rPr>
              <a:t>33.10</a:t>
            </a:r>
          </a:p>
        </p:txBody>
      </p:sp>
      <p:sp>
        <p:nvSpPr>
          <p:cNvPr id="92165" name="Rectangle 5"/>
          <p:cNvSpPr>
            <a:spLocks noChangeArrowheads="1"/>
          </p:cNvSpPr>
          <p:nvPr/>
        </p:nvSpPr>
        <p:spPr bwMode="auto">
          <a:xfrm>
            <a:off x="3124200" y="6248400"/>
            <a:ext cx="8382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dirty="0">
                <a:solidFill>
                  <a:schemeClr val="bg1"/>
                </a:solidFill>
                <a:latin typeface="Times New Roman" pitchFamily="18" charset="0"/>
                <a:ea typeface="新細明體" charset="-120"/>
              </a:rPr>
              <a:t>33.30</a:t>
            </a:r>
          </a:p>
        </p:txBody>
      </p:sp>
      <p:sp>
        <p:nvSpPr>
          <p:cNvPr id="92166" name="Rectangle 6"/>
          <p:cNvSpPr>
            <a:spLocks noChangeArrowheads="1"/>
          </p:cNvSpPr>
          <p:nvPr/>
        </p:nvSpPr>
        <p:spPr bwMode="auto">
          <a:xfrm>
            <a:off x="4343400" y="6248400"/>
            <a:ext cx="8382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dirty="0">
                <a:solidFill>
                  <a:schemeClr val="bg1"/>
                </a:solidFill>
                <a:latin typeface="Times New Roman" pitchFamily="18" charset="0"/>
                <a:ea typeface="新細明體" charset="-120"/>
              </a:rPr>
              <a:t>33.40</a:t>
            </a:r>
          </a:p>
        </p:txBody>
      </p:sp>
      <p:sp>
        <p:nvSpPr>
          <p:cNvPr id="92167" name="Rectangle 7"/>
          <p:cNvSpPr>
            <a:spLocks noChangeArrowheads="1"/>
          </p:cNvSpPr>
          <p:nvPr/>
        </p:nvSpPr>
        <p:spPr bwMode="auto">
          <a:xfrm>
            <a:off x="5562600" y="6248400"/>
            <a:ext cx="8382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a:solidFill>
                  <a:schemeClr val="bg1"/>
                </a:solidFill>
                <a:latin typeface="Times New Roman" pitchFamily="18" charset="0"/>
                <a:ea typeface="新細明體" charset="-120"/>
              </a:rPr>
              <a:t>33.50</a:t>
            </a:r>
          </a:p>
        </p:txBody>
      </p:sp>
      <p:sp>
        <p:nvSpPr>
          <p:cNvPr id="92168" name="Rectangle 8"/>
          <p:cNvSpPr>
            <a:spLocks noChangeArrowheads="1"/>
          </p:cNvSpPr>
          <p:nvPr/>
        </p:nvSpPr>
        <p:spPr bwMode="auto">
          <a:xfrm>
            <a:off x="6781800" y="6248400"/>
            <a:ext cx="838200" cy="29845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a:solidFill>
                  <a:schemeClr val="bg1"/>
                </a:solidFill>
                <a:latin typeface="Times New Roman" pitchFamily="18" charset="0"/>
                <a:ea typeface="新細明體" charset="-120"/>
              </a:rPr>
              <a:t>33.60</a:t>
            </a:r>
          </a:p>
        </p:txBody>
      </p:sp>
      <p:sp>
        <p:nvSpPr>
          <p:cNvPr id="92169" name="Rectangle 9"/>
          <p:cNvSpPr>
            <a:spLocks noChangeArrowheads="1"/>
          </p:cNvSpPr>
          <p:nvPr/>
        </p:nvSpPr>
        <p:spPr bwMode="auto">
          <a:xfrm>
            <a:off x="1981200" y="6248400"/>
            <a:ext cx="8382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a:r>
              <a:rPr lang="en-US" altLang="zh-TW" b="1" dirty="0">
                <a:solidFill>
                  <a:schemeClr val="bg1"/>
                </a:solidFill>
                <a:latin typeface="Times New Roman" pitchFamily="18" charset="0"/>
                <a:ea typeface="新細明體" charset="-120"/>
              </a:rPr>
              <a:t>33.20</a:t>
            </a:r>
          </a:p>
        </p:txBody>
      </p:sp>
      <p:sp>
        <p:nvSpPr>
          <p:cNvPr id="92170" name="Line 10"/>
          <p:cNvSpPr>
            <a:spLocks noChangeShapeType="1"/>
          </p:cNvSpPr>
          <p:nvPr/>
        </p:nvSpPr>
        <p:spPr bwMode="auto">
          <a:xfrm>
            <a:off x="685800" y="4191000"/>
            <a:ext cx="7162800" cy="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92171" name="Rectangle 11"/>
          <p:cNvSpPr>
            <a:spLocks noChangeArrowheads="1"/>
          </p:cNvSpPr>
          <p:nvPr/>
        </p:nvSpPr>
        <p:spPr bwMode="auto">
          <a:xfrm>
            <a:off x="0" y="4038600"/>
            <a:ext cx="609600" cy="304800"/>
          </a:xfrm>
          <a:prstGeom prst="rect">
            <a:avLst/>
          </a:prstGeom>
          <a:solidFill>
            <a:srgbClr val="63A0D7"/>
          </a:solidFill>
          <a:ln w="12700" cap="sq">
            <a:solidFill>
              <a:schemeClr val="tx1"/>
            </a:solidFill>
            <a:miter lim="800000"/>
            <a:headEnd type="none" w="sm" len="sm"/>
            <a:tailEnd type="none" w="sm" len="sm"/>
          </a:ln>
        </p:spPr>
        <p:txBody>
          <a:bodyPr wrap="none" anchor="ctr"/>
          <a:lstStyle/>
          <a:p>
            <a:pPr algn="ctr"/>
            <a:r>
              <a:rPr lang="en-US" altLang="zh-TW">
                <a:latin typeface="Times New Roman" pitchFamily="18" charset="0"/>
                <a:ea typeface="新細明體" charset="-120"/>
              </a:rPr>
              <a:t>0.00</a:t>
            </a:r>
          </a:p>
        </p:txBody>
      </p:sp>
      <p:sp>
        <p:nvSpPr>
          <p:cNvPr id="92172" name="Rectangle 12"/>
          <p:cNvSpPr>
            <a:spLocks noChangeArrowheads="1"/>
          </p:cNvSpPr>
          <p:nvPr/>
        </p:nvSpPr>
        <p:spPr bwMode="auto">
          <a:xfrm>
            <a:off x="0" y="4876800"/>
            <a:ext cx="609600" cy="304800"/>
          </a:xfrm>
          <a:prstGeom prst="rect">
            <a:avLst/>
          </a:prstGeom>
          <a:solidFill>
            <a:srgbClr val="63A0D7"/>
          </a:solidFill>
          <a:ln w="12700" cap="sq">
            <a:solidFill>
              <a:schemeClr val="tx1"/>
            </a:solidFill>
            <a:miter lim="800000"/>
            <a:headEnd type="none" w="sm" len="sm"/>
            <a:tailEnd type="none" w="sm" len="sm"/>
          </a:ln>
        </p:spPr>
        <p:txBody>
          <a:bodyPr wrap="none" anchor="ctr"/>
          <a:lstStyle/>
          <a:p>
            <a:pPr algn="ctr"/>
            <a:r>
              <a:rPr lang="en-US" altLang="zh-TW" b="1">
                <a:latin typeface="Times New Roman" pitchFamily="18" charset="0"/>
                <a:ea typeface="新細明體" charset="-120"/>
              </a:rPr>
              <a:t>-0.02</a:t>
            </a:r>
          </a:p>
        </p:txBody>
      </p:sp>
      <p:sp>
        <p:nvSpPr>
          <p:cNvPr id="92173" name="Line 13"/>
          <p:cNvSpPr>
            <a:spLocks noChangeShapeType="1"/>
          </p:cNvSpPr>
          <p:nvPr/>
        </p:nvSpPr>
        <p:spPr bwMode="auto">
          <a:xfrm flipV="1">
            <a:off x="3581400" y="4191000"/>
            <a:ext cx="0" cy="190500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92174" name="Line 14"/>
          <p:cNvSpPr>
            <a:spLocks noChangeShapeType="1"/>
          </p:cNvSpPr>
          <p:nvPr/>
        </p:nvSpPr>
        <p:spPr bwMode="auto">
          <a:xfrm>
            <a:off x="685800" y="5029200"/>
            <a:ext cx="5257800" cy="0"/>
          </a:xfrm>
          <a:prstGeom prst="line">
            <a:avLst/>
          </a:prstGeom>
          <a:noFill/>
          <a:ln w="12700" cap="rnd">
            <a:solidFill>
              <a:schemeClr val="tx1"/>
            </a:solidFill>
            <a:prstDash val="sysDot"/>
            <a:round/>
            <a:headEnd type="none" w="sm" len="sm"/>
            <a:tailEnd type="none" w="sm" len="sm"/>
          </a:ln>
        </p:spPr>
        <p:txBody>
          <a:bodyPr wrap="none"/>
          <a:lstStyle/>
          <a:p>
            <a:endParaRPr lang="zh-TW" altLang="en-US"/>
          </a:p>
        </p:txBody>
      </p:sp>
      <p:sp>
        <p:nvSpPr>
          <p:cNvPr id="92175" name="Line 15"/>
          <p:cNvSpPr>
            <a:spLocks noChangeShapeType="1"/>
          </p:cNvSpPr>
          <p:nvPr/>
        </p:nvSpPr>
        <p:spPr bwMode="auto">
          <a:xfrm flipV="1">
            <a:off x="5943600" y="5029200"/>
            <a:ext cx="0" cy="1066800"/>
          </a:xfrm>
          <a:prstGeom prst="line">
            <a:avLst/>
          </a:prstGeom>
          <a:noFill/>
          <a:ln w="12700" cap="sq">
            <a:solidFill>
              <a:schemeClr val="tx1"/>
            </a:solidFill>
            <a:round/>
            <a:headEnd type="none" w="sm" len="sm"/>
            <a:tailEnd type="none" w="sm" len="sm"/>
          </a:ln>
        </p:spPr>
        <p:txBody>
          <a:bodyPr wrap="none"/>
          <a:lstStyle/>
          <a:p>
            <a:endParaRPr lang="zh-TW" altLang="en-US"/>
          </a:p>
        </p:txBody>
      </p:sp>
      <p:sp>
        <p:nvSpPr>
          <p:cNvPr id="92176" name="Line 16"/>
          <p:cNvSpPr>
            <a:spLocks noChangeShapeType="1"/>
          </p:cNvSpPr>
          <p:nvPr/>
        </p:nvSpPr>
        <p:spPr bwMode="auto">
          <a:xfrm>
            <a:off x="5943600" y="5029200"/>
            <a:ext cx="1905000" cy="0"/>
          </a:xfrm>
          <a:prstGeom prst="line">
            <a:avLst/>
          </a:prstGeom>
          <a:noFill/>
          <a:ln w="12700" cap="sq">
            <a:solidFill>
              <a:srgbClr val="FF0000"/>
            </a:solidFill>
            <a:round/>
            <a:headEnd type="none" w="sm" len="sm"/>
            <a:tailEnd type="none" w="sm" len="sm"/>
          </a:ln>
        </p:spPr>
        <p:txBody>
          <a:bodyPr wrap="none"/>
          <a:lstStyle/>
          <a:p>
            <a:endParaRPr lang="zh-TW" altLang="en-US"/>
          </a:p>
        </p:txBody>
      </p:sp>
      <p:sp>
        <p:nvSpPr>
          <p:cNvPr id="92177" name="Line 17"/>
          <p:cNvSpPr>
            <a:spLocks noChangeShapeType="1"/>
          </p:cNvSpPr>
          <p:nvPr/>
        </p:nvSpPr>
        <p:spPr bwMode="auto">
          <a:xfrm flipH="1" flipV="1">
            <a:off x="2514600" y="3810000"/>
            <a:ext cx="3429000" cy="1219200"/>
          </a:xfrm>
          <a:prstGeom prst="line">
            <a:avLst/>
          </a:prstGeom>
          <a:noFill/>
          <a:ln w="12700" cap="sq">
            <a:solidFill>
              <a:srgbClr val="FF0000"/>
            </a:solidFill>
            <a:round/>
            <a:headEnd type="none" w="sm" len="sm"/>
            <a:tailEnd type="triangle" w="sm" len="sm"/>
          </a:ln>
        </p:spPr>
        <p:txBody>
          <a:bodyPr wrap="none"/>
          <a:lstStyle/>
          <a:p>
            <a:endParaRPr lang="zh-TW" altLang="en-US"/>
          </a:p>
        </p:txBody>
      </p:sp>
      <p:sp>
        <p:nvSpPr>
          <p:cNvPr id="92178" name="Rectangle 18"/>
          <p:cNvSpPr>
            <a:spLocks noChangeArrowheads="1"/>
          </p:cNvSpPr>
          <p:nvPr/>
        </p:nvSpPr>
        <p:spPr bwMode="auto">
          <a:xfrm>
            <a:off x="838200" y="152400"/>
            <a:ext cx="8001000" cy="1600200"/>
          </a:xfrm>
          <a:prstGeom prst="rect">
            <a:avLst/>
          </a:prstGeom>
          <a:solidFill>
            <a:srgbClr val="92D050"/>
          </a:solidFill>
          <a:ln w="12700" cap="sq">
            <a:solidFill>
              <a:schemeClr val="tx1"/>
            </a:solidFill>
            <a:miter lim="800000"/>
            <a:headEnd type="none" w="sm" len="sm"/>
            <a:tailEnd type="none" w="sm" len="sm"/>
          </a:ln>
        </p:spPr>
        <p:txBody>
          <a:bodyPr wrap="none" anchor="ctr"/>
          <a:lstStyle/>
          <a:p>
            <a:r>
              <a:rPr lang="en-US" altLang="zh-TW" dirty="0">
                <a:latin typeface="新細明體" charset="-120"/>
                <a:ea typeface="標楷體" pitchFamily="65" charset="-120"/>
              </a:rPr>
              <a:t>1</a:t>
            </a:r>
            <a:r>
              <a:rPr lang="en-US" altLang="zh-TW" b="1" dirty="0">
                <a:latin typeface="新細明體" charset="-120"/>
                <a:ea typeface="標楷體" pitchFamily="65" charset="-120"/>
              </a:rPr>
              <a:t>.</a:t>
            </a:r>
            <a:r>
              <a:rPr lang="zh-TW" altLang="en-US" b="1" dirty="0">
                <a:latin typeface="標楷體" pitchFamily="65" charset="-120"/>
                <a:ea typeface="標楷體" pitchFamily="65" charset="-120"/>
              </a:rPr>
              <a:t>美元即期匯率貶值至</a:t>
            </a:r>
            <a:r>
              <a:rPr lang="en-US" altLang="zh-TW" b="1" dirty="0">
                <a:latin typeface="新細明體" charset="-120"/>
                <a:ea typeface="標楷體" pitchFamily="65" charset="-120"/>
              </a:rPr>
              <a:t>1USD=TWD33.30</a:t>
            </a:r>
            <a:r>
              <a:rPr lang="zh-TW" altLang="en-US" b="1" dirty="0">
                <a:latin typeface="標楷體" pitchFamily="65" charset="-120"/>
                <a:ea typeface="標楷體" pitchFamily="65" charset="-120"/>
              </a:rPr>
              <a:t>以下，則</a:t>
            </a:r>
            <a:r>
              <a:rPr lang="en-US" altLang="zh-TW" b="1" dirty="0">
                <a:latin typeface="新細明體" charset="-120"/>
                <a:ea typeface="標楷體" pitchFamily="65" charset="-120"/>
              </a:rPr>
              <a:t>B</a:t>
            </a:r>
            <a:r>
              <a:rPr lang="zh-TW" altLang="en-US" b="1" dirty="0">
                <a:latin typeface="標楷體" pitchFamily="65" charset="-120"/>
                <a:ea typeface="標楷體" pitchFamily="65" charset="-120"/>
              </a:rPr>
              <a:t>公司將要求履約，以</a:t>
            </a:r>
            <a:r>
              <a:rPr lang="en-US" altLang="zh-TW" b="1" dirty="0">
                <a:latin typeface="新細明體" charset="-120"/>
                <a:ea typeface="標楷體" pitchFamily="65" charset="-120"/>
              </a:rPr>
              <a:t>TWD33.50</a:t>
            </a:r>
          </a:p>
          <a:p>
            <a:r>
              <a:rPr lang="zh-TW" altLang="en-US" b="1" dirty="0">
                <a:latin typeface="標楷體" pitchFamily="65" charset="-120"/>
                <a:ea typeface="標楷體" pitchFamily="65" charset="-120"/>
              </a:rPr>
              <a:t>之價格賣</a:t>
            </a:r>
            <a:r>
              <a:rPr lang="en-US" altLang="zh-TW" b="1" dirty="0">
                <a:latin typeface="新細明體" charset="-120"/>
                <a:ea typeface="標楷體" pitchFamily="65" charset="-120"/>
              </a:rPr>
              <a:t>100</a:t>
            </a:r>
            <a:r>
              <a:rPr lang="zh-TW" altLang="en-US" b="1" dirty="0">
                <a:latin typeface="標楷體" pitchFamily="65" charset="-120"/>
                <a:ea typeface="標楷體" pitchFamily="65" charset="-120"/>
              </a:rPr>
              <a:t>萬美元予</a:t>
            </a:r>
            <a:r>
              <a:rPr lang="en-US" altLang="zh-TW" b="1" dirty="0">
                <a:latin typeface="新細明體" charset="-120"/>
                <a:ea typeface="標楷體" pitchFamily="65" charset="-120"/>
              </a:rPr>
              <a:t>X</a:t>
            </a:r>
            <a:r>
              <a:rPr lang="zh-TW" altLang="en-US" b="1" dirty="0">
                <a:latin typeface="標楷體" pitchFamily="65" charset="-120"/>
                <a:ea typeface="標楷體" pitchFamily="65" charset="-120"/>
              </a:rPr>
              <a:t>銀行，其取得之新台幣為</a:t>
            </a:r>
            <a:r>
              <a:rPr lang="en-US" altLang="zh-TW" b="1" dirty="0">
                <a:latin typeface="新細明體" charset="-120"/>
                <a:ea typeface="標楷體" pitchFamily="65" charset="-120"/>
              </a:rPr>
              <a:t>TWD33,300,000(TWD33.50x</a:t>
            </a:r>
          </a:p>
          <a:p>
            <a:r>
              <a:rPr lang="en-US" altLang="zh-TW" b="1" dirty="0">
                <a:latin typeface="新細明體" charset="-120"/>
                <a:ea typeface="標楷體" pitchFamily="65" charset="-120"/>
              </a:rPr>
              <a:t>1,000,000-TWD0.20x1,000,000)</a:t>
            </a:r>
            <a:r>
              <a:rPr lang="zh-TW" altLang="en-US" b="1" dirty="0">
                <a:latin typeface="標楷體" pitchFamily="65" charset="-120"/>
                <a:ea typeface="標楷體" pitchFamily="65" charset="-120"/>
              </a:rPr>
              <a:t>因倘未買入此</a:t>
            </a:r>
            <a:r>
              <a:rPr lang="zh-TW" altLang="en-US" b="1" dirty="0">
                <a:latin typeface="Times New Roman" pitchFamily="18" charset="0"/>
                <a:ea typeface="新細明體" charset="-120"/>
              </a:rPr>
              <a:t>”</a:t>
            </a:r>
            <a:r>
              <a:rPr lang="zh-TW" altLang="en-US" b="1" dirty="0">
                <a:latin typeface="標楷體" pitchFamily="65" charset="-120"/>
                <a:ea typeface="標楷體" pitchFamily="65" charset="-120"/>
              </a:rPr>
              <a:t>賣權</a:t>
            </a:r>
            <a:r>
              <a:rPr lang="zh-TW" altLang="en-US" b="1" dirty="0">
                <a:latin typeface="Times New Roman" pitchFamily="18" charset="0"/>
                <a:ea typeface="新細明體" charset="-120"/>
              </a:rPr>
              <a:t>”</a:t>
            </a:r>
            <a:r>
              <a:rPr lang="zh-TW" altLang="en-US" b="1" dirty="0">
                <a:latin typeface="標楷體" pitchFamily="65" charset="-120"/>
                <a:ea typeface="標楷體" pitchFamily="65" charset="-120"/>
              </a:rPr>
              <a:t>交易避險，則其取得之新台幣</a:t>
            </a:r>
          </a:p>
          <a:p>
            <a:r>
              <a:rPr lang="zh-TW" altLang="en-US" b="1" dirty="0">
                <a:latin typeface="標楷體" pitchFamily="65" charset="-120"/>
                <a:ea typeface="標楷體" pitchFamily="65" charset="-120"/>
              </a:rPr>
              <a:t>將小於</a:t>
            </a:r>
            <a:r>
              <a:rPr lang="en-US" altLang="zh-TW" b="1" dirty="0">
                <a:latin typeface="Times New Roman" pitchFamily="18" charset="0"/>
                <a:ea typeface="新細明體" charset="-120"/>
              </a:rPr>
              <a:t>TWD33,300,000(</a:t>
            </a:r>
            <a:r>
              <a:rPr lang="zh-TW" altLang="en-US" b="1" dirty="0">
                <a:latin typeface="標楷體" pitchFamily="65" charset="-120"/>
                <a:ea typeface="標楷體" pitchFamily="65" charset="-120"/>
              </a:rPr>
              <a:t>例如即期匯率為</a:t>
            </a:r>
            <a:r>
              <a:rPr lang="en-US" altLang="zh-TW" b="1" dirty="0">
                <a:latin typeface="Times New Roman" pitchFamily="18" charset="0"/>
                <a:ea typeface="新細明體" charset="-120"/>
              </a:rPr>
              <a:t>TWD33.20</a:t>
            </a:r>
            <a:r>
              <a:rPr lang="zh-TW" altLang="en-US" b="1" dirty="0">
                <a:latin typeface="標楷體" pitchFamily="65" charset="-120"/>
                <a:ea typeface="標楷體" pitchFamily="65" charset="-120"/>
              </a:rPr>
              <a:t>，則其賣出現貨所取得之</a:t>
            </a:r>
          </a:p>
          <a:p>
            <a:r>
              <a:rPr lang="zh-TW" altLang="en-US" b="1" dirty="0">
                <a:latin typeface="標楷體" pitchFamily="65" charset="-120"/>
                <a:ea typeface="標楷體" pitchFamily="65" charset="-120"/>
              </a:rPr>
              <a:t>新台幣為</a:t>
            </a:r>
            <a:r>
              <a:rPr lang="en-US" altLang="zh-TW" b="1" dirty="0">
                <a:latin typeface="Times New Roman" pitchFamily="18" charset="0"/>
                <a:ea typeface="新細明體" charset="-120"/>
              </a:rPr>
              <a:t>TWD33,200,000)</a:t>
            </a:r>
            <a:r>
              <a:rPr lang="zh-TW" altLang="en-US" b="1" dirty="0">
                <a:latin typeface="標楷體" pitchFamily="65" charset="-120"/>
                <a:ea typeface="標楷體" pitchFamily="65" charset="-120"/>
              </a:rPr>
              <a:t>。</a:t>
            </a:r>
            <a:r>
              <a:rPr lang="zh-TW" altLang="en-US" b="1" dirty="0">
                <a:ea typeface="新細明體" charset="-120"/>
              </a:rPr>
              <a:t> </a:t>
            </a:r>
          </a:p>
        </p:txBody>
      </p:sp>
      <p:sp>
        <p:nvSpPr>
          <p:cNvPr id="92179" name="Rectangle 19"/>
          <p:cNvSpPr>
            <a:spLocks noChangeArrowheads="1"/>
          </p:cNvSpPr>
          <p:nvPr/>
        </p:nvSpPr>
        <p:spPr bwMode="auto">
          <a:xfrm>
            <a:off x="914400" y="1828800"/>
            <a:ext cx="7848600" cy="1752600"/>
          </a:xfrm>
          <a:prstGeom prst="rect">
            <a:avLst/>
          </a:prstGeom>
          <a:solidFill>
            <a:srgbClr val="92D050"/>
          </a:solidFill>
          <a:ln w="12700" cap="sq">
            <a:solidFill>
              <a:schemeClr val="tx1"/>
            </a:solidFill>
            <a:miter lim="800000"/>
            <a:headEnd type="none" w="sm" len="sm"/>
            <a:tailEnd type="none" w="sm" len="sm"/>
          </a:ln>
        </p:spPr>
        <p:txBody>
          <a:bodyPr wrap="none" anchor="ctr"/>
          <a:lstStyle/>
          <a:p>
            <a:r>
              <a:rPr lang="zh-TW" altLang="en-US" b="1" dirty="0">
                <a:latin typeface="標楷體" pitchFamily="65" charset="-120"/>
                <a:ea typeface="標楷體" pitchFamily="65" charset="-120"/>
              </a:rPr>
              <a:t>匯率在</a:t>
            </a:r>
            <a:r>
              <a:rPr lang="en-US" altLang="zh-TW" b="1" dirty="0">
                <a:latin typeface="Times New Roman" pitchFamily="18" charset="0"/>
                <a:ea typeface="新細明體" charset="-120"/>
              </a:rPr>
              <a:t>TWD33.30-TWD33.50</a:t>
            </a:r>
            <a:r>
              <a:rPr lang="zh-TW" altLang="en-US" b="1" dirty="0">
                <a:latin typeface="標楷體" pitchFamily="65" charset="-120"/>
                <a:ea typeface="標楷體" pitchFamily="65" charset="-120"/>
              </a:rPr>
              <a:t>間，</a:t>
            </a:r>
            <a:r>
              <a:rPr lang="en-US" altLang="zh-TW" b="1" dirty="0">
                <a:latin typeface="Times New Roman" pitchFamily="18" charset="0"/>
                <a:ea typeface="新細明體" charset="-120"/>
              </a:rPr>
              <a:t>B</a:t>
            </a:r>
            <a:r>
              <a:rPr lang="zh-TW" altLang="en-US" b="1" dirty="0">
                <a:latin typeface="標楷體" pitchFamily="65" charset="-120"/>
                <a:ea typeface="標楷體" pitchFamily="65" charset="-120"/>
              </a:rPr>
              <a:t>公司仍會選擇履約，但其將較未從事選擇權</a:t>
            </a:r>
          </a:p>
          <a:p>
            <a:r>
              <a:rPr lang="zh-TW" altLang="en-US" b="1" dirty="0">
                <a:latin typeface="標楷體" pitchFamily="65" charset="-120"/>
                <a:ea typeface="標楷體" pitchFamily="65" charset="-120"/>
              </a:rPr>
              <a:t>交易之收取之新台幣少，譬如屆期之即期匯率為</a:t>
            </a:r>
            <a:r>
              <a:rPr lang="en-US" altLang="zh-TW" b="1" dirty="0">
                <a:latin typeface="Times New Roman" pitchFamily="18" charset="0"/>
                <a:ea typeface="新細明體" charset="-120"/>
              </a:rPr>
              <a:t>TWD33.40</a:t>
            </a:r>
            <a:r>
              <a:rPr lang="zh-TW" altLang="en-US" b="1" dirty="0">
                <a:latin typeface="標楷體" pitchFamily="65" charset="-120"/>
                <a:ea typeface="標楷體" pitchFamily="65" charset="-120"/>
              </a:rPr>
              <a:t>時，倘</a:t>
            </a:r>
            <a:r>
              <a:rPr lang="en-US" altLang="zh-TW" b="1" dirty="0">
                <a:latin typeface="Times New Roman" pitchFamily="18" charset="0"/>
                <a:ea typeface="新細明體" charset="-120"/>
              </a:rPr>
              <a:t>B</a:t>
            </a:r>
            <a:r>
              <a:rPr lang="zh-TW" altLang="en-US" b="1" dirty="0">
                <a:latin typeface="標楷體" pitchFamily="65" charset="-120"/>
                <a:ea typeface="標楷體" pitchFamily="65" charset="-120"/>
              </a:rPr>
              <a:t>公司放棄</a:t>
            </a:r>
          </a:p>
          <a:p>
            <a:r>
              <a:rPr lang="zh-TW" altLang="en-US" b="1" dirty="0">
                <a:latin typeface="標楷體" pitchFamily="65" charset="-120"/>
                <a:ea typeface="標楷體" pitchFamily="65" charset="-120"/>
              </a:rPr>
              <a:t>履約權利，則賣出現貨所取得之新台幣為</a:t>
            </a:r>
            <a:r>
              <a:rPr lang="en-US" altLang="zh-TW" b="1" dirty="0">
                <a:latin typeface="Times New Roman" pitchFamily="18" charset="0"/>
                <a:ea typeface="新細明體" charset="-120"/>
              </a:rPr>
              <a:t>TWD33,400,000</a:t>
            </a:r>
            <a:r>
              <a:rPr lang="zh-TW" altLang="en-US" b="1" dirty="0">
                <a:latin typeface="標楷體" pitchFamily="65" charset="-120"/>
                <a:ea typeface="標楷體" pitchFamily="65" charset="-120"/>
              </a:rPr>
              <a:t>，扣除其先前支付之</a:t>
            </a:r>
          </a:p>
          <a:p>
            <a:r>
              <a:rPr lang="zh-TW" altLang="en-US" b="1" dirty="0">
                <a:latin typeface="標楷體" pitchFamily="65" charset="-120"/>
                <a:ea typeface="標楷體" pitchFamily="65" charset="-120"/>
              </a:rPr>
              <a:t>權利金</a:t>
            </a:r>
            <a:r>
              <a:rPr lang="en-US" altLang="zh-TW" b="1" dirty="0">
                <a:latin typeface="Times New Roman" pitchFamily="18" charset="0"/>
                <a:ea typeface="新細明體" charset="-120"/>
              </a:rPr>
              <a:t>TWD200,000.00</a:t>
            </a:r>
            <a:r>
              <a:rPr lang="zh-TW" altLang="en-US" b="1" dirty="0">
                <a:latin typeface="標楷體" pitchFamily="65" charset="-120"/>
                <a:ea typeface="標楷體" pitchFamily="65" charset="-120"/>
              </a:rPr>
              <a:t>，其取得新台幣之淨額為</a:t>
            </a:r>
            <a:r>
              <a:rPr lang="en-US" altLang="zh-TW" b="1" dirty="0">
                <a:latin typeface="Times New Roman" pitchFamily="18" charset="0"/>
                <a:ea typeface="新細明體" charset="-120"/>
              </a:rPr>
              <a:t>TWD33,200,000</a:t>
            </a:r>
            <a:r>
              <a:rPr lang="zh-TW" altLang="en-US" b="1" dirty="0">
                <a:latin typeface="標楷體" pitchFamily="65" charset="-120"/>
                <a:ea typeface="標楷體" pitchFamily="65" charset="-120"/>
              </a:rPr>
              <a:t>，將較履約所</a:t>
            </a:r>
          </a:p>
          <a:p>
            <a:r>
              <a:rPr lang="zh-TW" altLang="en-US" b="1" dirty="0">
                <a:latin typeface="標楷體" pitchFamily="65" charset="-120"/>
                <a:ea typeface="標楷體" pitchFamily="65" charset="-120"/>
              </a:rPr>
              <a:t>取得新台幣之淨額為</a:t>
            </a:r>
            <a:r>
              <a:rPr lang="en-US" altLang="zh-TW" b="1" dirty="0">
                <a:latin typeface="Times New Roman" pitchFamily="18" charset="0"/>
                <a:ea typeface="新細明體" charset="-120"/>
              </a:rPr>
              <a:t>TWD33,300,000</a:t>
            </a:r>
            <a:r>
              <a:rPr lang="zh-TW" altLang="en-US" b="1" dirty="0">
                <a:latin typeface="標楷體" pitchFamily="65" charset="-120"/>
                <a:ea typeface="標楷體" pitchFamily="65" charset="-120"/>
              </a:rPr>
              <a:t>少，但倘一開始即未買入賣權，則屆期</a:t>
            </a:r>
          </a:p>
          <a:p>
            <a:r>
              <a:rPr lang="zh-TW" altLang="en-US" b="1" dirty="0">
                <a:latin typeface="標楷體" pitchFamily="65" charset="-120"/>
                <a:ea typeface="標楷體" pitchFamily="65" charset="-120"/>
              </a:rPr>
              <a:t>賣現貨取得新台幣之淨額為</a:t>
            </a:r>
            <a:r>
              <a:rPr lang="en-US" altLang="zh-TW" b="1" dirty="0">
                <a:latin typeface="Times New Roman" pitchFamily="18" charset="0"/>
                <a:ea typeface="新細明體" charset="-120"/>
              </a:rPr>
              <a:t>TWD33,400,000</a:t>
            </a:r>
            <a:r>
              <a:rPr lang="zh-TW" altLang="en-US" b="1" dirty="0">
                <a:latin typeface="標楷體" pitchFamily="65" charset="-120"/>
                <a:ea typeface="標楷體" pitchFamily="65" charset="-120"/>
              </a:rPr>
              <a:t>，但此應屬避險不可避免之成本。</a:t>
            </a:r>
            <a:r>
              <a:rPr lang="zh-TW" altLang="en-US" dirty="0">
                <a:ea typeface="新細明體" charset="-120"/>
              </a:rPr>
              <a:t> </a:t>
            </a:r>
          </a:p>
        </p:txBody>
      </p:sp>
      <p:sp>
        <p:nvSpPr>
          <p:cNvPr id="20" name="投影片編號版面配置區 19"/>
          <p:cNvSpPr>
            <a:spLocks noGrp="1"/>
          </p:cNvSpPr>
          <p:nvPr>
            <p:ph type="sldNum" sz="quarter" idx="12"/>
          </p:nvPr>
        </p:nvSpPr>
        <p:spPr/>
        <p:txBody>
          <a:bodyPr/>
          <a:lstStyle/>
          <a:p>
            <a:fld id="{AE7A1699-357E-46BF-9674-6A7AE8B4978D}" type="slidenum">
              <a:rPr lang="zh-TW" altLang="en-US" smtClean="0"/>
              <a:pPr/>
              <a:t>559</a:t>
            </a:fld>
            <a:endParaRPr lang="zh-TW"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非關稅壁壘</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56</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非</a:t>
            </a:r>
            <a:r>
              <a:rPr lang="zh-TW" altLang="zh-TW" sz="3200" b="1" dirty="0" smtClean="0"/>
              <a:t>關稅壁壘又</a:t>
            </a:r>
            <a:r>
              <a:rPr lang="zh-TW" altLang="zh-TW" sz="3200" b="1" dirty="0"/>
              <a:t>稱非關稅貿易</a:t>
            </a:r>
            <a:r>
              <a:rPr lang="zh-TW" altLang="zh-TW" sz="3200" b="1" dirty="0" smtClean="0"/>
              <a:t>障礙</a:t>
            </a:r>
            <a:r>
              <a:rPr lang="en-US" altLang="zh-TW" sz="3200" b="1" dirty="0" smtClean="0"/>
              <a:t>,</a:t>
            </a:r>
            <a:r>
              <a:rPr lang="zh-TW" altLang="zh-TW" sz="3200" b="1" dirty="0" smtClean="0"/>
              <a:t>就是</a:t>
            </a:r>
            <a:r>
              <a:rPr lang="zh-TW" altLang="zh-TW" sz="3200" b="1" dirty="0"/>
              <a:t>指一國政府採取除關稅以外的各種</a:t>
            </a:r>
            <a:r>
              <a:rPr lang="zh-TW" altLang="zh-TW" sz="3200" b="1" dirty="0" smtClean="0"/>
              <a:t>辦法</a:t>
            </a:r>
            <a:r>
              <a:rPr lang="en-US" altLang="zh-TW" sz="3200" b="1" dirty="0" smtClean="0"/>
              <a:t>,</a:t>
            </a:r>
            <a:r>
              <a:rPr lang="zh-TW" altLang="zh-TW" sz="3200" b="1" dirty="0" smtClean="0"/>
              <a:t>來</a:t>
            </a:r>
            <a:r>
              <a:rPr lang="zh-TW" altLang="zh-TW" sz="3200" b="1" dirty="0"/>
              <a:t>對本國的對外貿易活動進行調節、管理和控制的一切政策與手段的</a:t>
            </a:r>
            <a:r>
              <a:rPr lang="zh-TW" altLang="zh-TW" sz="3200" b="1" dirty="0" smtClean="0"/>
              <a:t>總和</a:t>
            </a:r>
            <a:r>
              <a:rPr lang="en-US" altLang="zh-TW" sz="3200" b="1" dirty="0" smtClean="0"/>
              <a:t>,</a:t>
            </a:r>
            <a:r>
              <a:rPr lang="zh-TW" altLang="zh-TW" sz="3200" b="1" dirty="0" smtClean="0"/>
              <a:t>其</a:t>
            </a:r>
            <a:r>
              <a:rPr lang="zh-TW" altLang="zh-TW" sz="3200" b="1" dirty="0"/>
              <a:t>目的就是試圖在一定程度上限制</a:t>
            </a:r>
            <a:r>
              <a:rPr lang="zh-TW" altLang="zh-TW" sz="3200" b="1" dirty="0" smtClean="0"/>
              <a:t>進口</a:t>
            </a:r>
            <a:r>
              <a:rPr lang="en-US" altLang="zh-TW" sz="3200" b="1" dirty="0" smtClean="0"/>
              <a:t>,</a:t>
            </a:r>
            <a:r>
              <a:rPr lang="zh-TW" altLang="zh-TW" sz="3200" b="1" dirty="0" smtClean="0"/>
              <a:t>以</a:t>
            </a:r>
            <a:r>
              <a:rPr lang="zh-TW" altLang="zh-TW" sz="3200" b="1" dirty="0"/>
              <a:t>保護國內市場和國內產業的</a:t>
            </a:r>
            <a:r>
              <a:rPr lang="zh-TW" altLang="zh-TW" sz="3200" b="1" dirty="0" smtClean="0"/>
              <a:t>發展</a:t>
            </a:r>
            <a:r>
              <a:rPr lang="en-US" altLang="zh-TW" sz="3200" b="1" dirty="0" smtClean="0"/>
              <a:t>.</a:t>
            </a:r>
            <a:endParaRPr lang="zh-TW" altLang="en-US" sz="3200" b="1" dirty="0"/>
          </a:p>
        </p:txBody>
      </p:sp>
    </p:spTree>
    <p:extLst>
      <p:ext uri="{BB962C8B-B14F-4D97-AF65-F5344CB8AC3E}">
        <p14:creationId xmlns:p14="http://schemas.microsoft.com/office/powerpoint/2010/main" xmlns="" val="2767190134"/>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8642350" cy="1052736"/>
          </a:xfrm>
        </p:spPr>
        <p:txBody>
          <a:bodyPr>
            <a:normAutofit/>
          </a:bodyPr>
          <a:lstStyle/>
          <a:p>
            <a:pPr algn="ctr" eaLnBrk="1" hangingPunct="1"/>
            <a:r>
              <a:rPr lang="zh-TW" altLang="en-US" sz="4000" b="1" dirty="0" smtClean="0">
                <a:latin typeface="Times New Roman" pitchFamily="18" charset="0"/>
                <a:ea typeface="標楷體" pitchFamily="65" charset="-120"/>
              </a:rPr>
              <a:t>外幣選擇權</a:t>
            </a:r>
            <a:r>
              <a:rPr lang="en-US" altLang="zh-TW" sz="4000" b="1" dirty="0" smtClean="0">
                <a:latin typeface="Times New Roman" pitchFamily="18" charset="0"/>
                <a:ea typeface="標楷體" pitchFamily="65" charset="-120"/>
              </a:rPr>
              <a:t>vs.</a:t>
            </a:r>
            <a:r>
              <a:rPr lang="zh-TW" altLang="en-US" sz="4000" b="1" dirty="0" smtClean="0">
                <a:latin typeface="Times New Roman" pitchFamily="18" charset="0"/>
                <a:ea typeface="標楷體" pitchFamily="65" charset="-120"/>
              </a:rPr>
              <a:t>遠匯避險功能比較</a:t>
            </a:r>
          </a:p>
        </p:txBody>
      </p:sp>
      <p:sp>
        <p:nvSpPr>
          <p:cNvPr id="93187" name="Rectangle 3"/>
          <p:cNvSpPr>
            <a:spLocks noGrp="1" noChangeArrowheads="1"/>
          </p:cNvSpPr>
          <p:nvPr>
            <p:ph type="body" idx="1"/>
          </p:nvPr>
        </p:nvSpPr>
        <p:spPr/>
        <p:txBody>
          <a:bodyPr/>
          <a:lstStyle/>
          <a:p>
            <a:pPr eaLnBrk="1" hangingPunct="1"/>
            <a:r>
              <a:rPr lang="zh-TW" altLang="en-US" sz="3400" b="1" dirty="0" smtClean="0">
                <a:latin typeface="Times New Roman" pitchFamily="18" charset="0"/>
                <a:ea typeface="標楷體" pitchFamily="65" charset="-120"/>
              </a:rPr>
              <a:t>優點</a:t>
            </a:r>
          </a:p>
          <a:p>
            <a:pPr eaLnBrk="1" hangingPunct="1">
              <a:buFontTx/>
              <a:buNone/>
            </a:pPr>
            <a:r>
              <a:rPr lang="zh-TW" altLang="en-US" sz="3400" b="1" dirty="0" smtClean="0">
                <a:latin typeface="Times New Roman" pitchFamily="18" charset="0"/>
                <a:ea typeface="標楷體" pitchFamily="65" charset="-120"/>
              </a:rPr>
              <a:t>    彈性較遠匯大</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無須交易文件</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無須實體交割</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兼具避險與投資</a:t>
            </a:r>
            <a:r>
              <a:rPr lang="en-US" altLang="zh-TW" sz="3400" b="1" dirty="0" smtClean="0">
                <a:latin typeface="Times New Roman" pitchFamily="18" charset="0"/>
                <a:ea typeface="標楷體" pitchFamily="65" charset="-120"/>
              </a:rPr>
              <a:t>.</a:t>
            </a:r>
          </a:p>
          <a:p>
            <a:pPr eaLnBrk="1" hangingPunct="1"/>
            <a:r>
              <a:rPr lang="zh-TW" altLang="en-US" sz="3400" b="1" dirty="0" smtClean="0">
                <a:latin typeface="Times New Roman" pitchFamily="18" charset="0"/>
                <a:ea typeface="標楷體" pitchFamily="65" charset="-120"/>
              </a:rPr>
              <a:t>缺點</a:t>
            </a:r>
          </a:p>
          <a:p>
            <a:pPr eaLnBrk="1" hangingPunct="1">
              <a:buFontTx/>
              <a:buNone/>
            </a:pPr>
            <a:r>
              <a:rPr lang="zh-TW" altLang="en-US" sz="3400" b="1" dirty="0" smtClean="0">
                <a:latin typeface="Times New Roman" pitchFamily="18" charset="0"/>
                <a:ea typeface="標楷體" pitchFamily="65" charset="-120"/>
              </a:rPr>
              <a:t>   基本承作金額較高</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權利金有時亦不低</a:t>
            </a:r>
            <a:r>
              <a:rPr lang="en-US" altLang="zh-TW" sz="3400" b="1" dirty="0" smtClean="0">
                <a:latin typeface="Times New Roman" pitchFamily="18" charset="0"/>
                <a:ea typeface="標楷體" pitchFamily="65" charset="-120"/>
              </a:rPr>
              <a:t>,</a:t>
            </a:r>
            <a:r>
              <a:rPr lang="zh-TW" altLang="en-US" sz="3400" b="1" dirty="0" smtClean="0">
                <a:latin typeface="Times New Roman" pitchFamily="18" charset="0"/>
                <a:ea typeface="標楷體" pitchFamily="65" charset="-120"/>
              </a:rPr>
              <a:t>財務槓桿操作風險較高</a:t>
            </a:r>
            <a:r>
              <a:rPr lang="en-US" altLang="zh-TW" sz="3400" b="1" dirty="0" smtClean="0">
                <a:latin typeface="Times New Roman" pitchFamily="18" charset="0"/>
                <a:ea typeface="標楷體" pitchFamily="65" charset="-120"/>
              </a:rPr>
              <a:t>.</a:t>
            </a:r>
          </a:p>
        </p:txBody>
      </p:sp>
      <p:sp>
        <p:nvSpPr>
          <p:cNvPr id="4" name="投影片編號版面配置區 3"/>
          <p:cNvSpPr>
            <a:spLocks noGrp="1"/>
          </p:cNvSpPr>
          <p:nvPr>
            <p:ph type="sldNum" sz="quarter" idx="12"/>
          </p:nvPr>
        </p:nvSpPr>
        <p:spPr/>
        <p:txBody>
          <a:bodyPr/>
          <a:lstStyle/>
          <a:p>
            <a:fld id="{AE7A1699-357E-46BF-9674-6A7AE8B4978D}" type="slidenum">
              <a:rPr lang="zh-TW" altLang="en-US" smtClean="0"/>
              <a:pPr/>
              <a:t>560</a:t>
            </a:fld>
            <a:endParaRPr lang="zh-TW" altLang="en-US"/>
          </a:p>
        </p:txBody>
      </p:sp>
    </p:spTree>
  </p:cSld>
  <p:clrMapOvr>
    <a:masterClrMapping/>
  </p:clrMapOvr>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200" b="1" dirty="0" smtClean="0">
                <a:solidFill>
                  <a:schemeClr val="bg1"/>
                </a:solidFill>
                <a:ea typeface="+mj-ea"/>
                <a:cs typeface="Times New Roman" panose="02020603050405020304" pitchFamily="18" charset="0"/>
              </a:rPr>
              <a:t>CH7.</a:t>
            </a:r>
            <a:r>
              <a:rPr lang="zh-TW" altLang="zh-TW" sz="3200" b="1" dirty="0">
                <a:solidFill>
                  <a:schemeClr val="bg1"/>
                </a:solidFill>
                <a:ea typeface="+mj-ea"/>
                <a:cs typeface="Times New Roman" panose="02020603050405020304" pitchFamily="18" charset="0"/>
              </a:rPr>
              <a:t>進出口價格</a:t>
            </a:r>
            <a:r>
              <a:rPr lang="zh-TW" altLang="zh-TW" sz="3200" b="1" dirty="0" smtClean="0">
                <a:solidFill>
                  <a:schemeClr val="bg1"/>
                </a:solidFill>
                <a:ea typeface="+mj-ea"/>
                <a:cs typeface="Times New Roman" panose="02020603050405020304" pitchFamily="18" charset="0"/>
              </a:rPr>
              <a:t>核算</a:t>
            </a:r>
            <a:endParaRPr lang="en-US" altLang="zh-TW" sz="3200" b="1" dirty="0" smtClean="0">
              <a:solidFill>
                <a:schemeClr val="bg1"/>
              </a:solidFill>
              <a:ea typeface="+mj-ea"/>
              <a:cs typeface="Times New Roman" panose="02020603050405020304" pitchFamily="18" charset="0"/>
            </a:endParaRPr>
          </a:p>
          <a:p>
            <a:pPr algn="ctr" eaLnBrk="1" hangingPunct="1"/>
            <a:r>
              <a:rPr lang="en-US" altLang="zh-TW" sz="3200" b="1" dirty="0" smtClean="0">
                <a:solidFill>
                  <a:schemeClr val="bg1"/>
                </a:solidFill>
                <a:ea typeface="+mn-ea"/>
                <a:cs typeface="Times New Roman" panose="02020603050405020304" pitchFamily="18" charset="0"/>
              </a:rPr>
              <a:t>-1.</a:t>
            </a:r>
            <a:r>
              <a:rPr lang="zh-TW" altLang="zh-TW" sz="3200" b="1" dirty="0">
                <a:solidFill>
                  <a:schemeClr val="bg1"/>
                </a:solidFill>
                <a:ea typeface="+mn-ea"/>
                <a:cs typeface="Times New Roman" panose="02020603050405020304" pitchFamily="18" charset="0"/>
              </a:rPr>
              <a:t>出口貨物價格計算</a:t>
            </a:r>
            <a:endParaRPr kumimoji="0" lang="zh-TW" altLang="en-US" sz="32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561</a:t>
            </a:fld>
            <a:endParaRPr lang="zh-TW" altLang="en-US"/>
          </a:p>
        </p:txBody>
      </p:sp>
    </p:spTree>
    <p:extLst>
      <p:ext uri="{BB962C8B-B14F-4D97-AF65-F5344CB8AC3E}">
        <p14:creationId xmlns:p14="http://schemas.microsoft.com/office/powerpoint/2010/main" xmlns="" val="2546223540"/>
      </p:ext>
    </p:extLst>
  </p:cSld>
  <p:clrMapOvr>
    <a:masterClrMapping/>
  </p:clrMapOvr>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562</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出口價格計算之相關</a:t>
            </a:r>
            <a:r>
              <a:rPr lang="zh-TW" altLang="zh-TW" sz="3200" b="1" dirty="0" smtClean="0"/>
              <a:t>參數</a:t>
            </a:r>
            <a:endParaRPr lang="en-US" altLang="zh-TW" sz="3200" b="1" dirty="0" smtClean="0"/>
          </a:p>
          <a:p>
            <a:r>
              <a:rPr lang="zh-TW" altLang="zh-TW" sz="3200" b="1" dirty="0"/>
              <a:t>出口報價之</a:t>
            </a:r>
            <a:r>
              <a:rPr lang="zh-TW" altLang="zh-TW" sz="3200" b="1" dirty="0" smtClean="0"/>
              <a:t>結構</a:t>
            </a:r>
            <a:endParaRPr lang="en-US" altLang="zh-TW" sz="3200" b="1" dirty="0" smtClean="0"/>
          </a:p>
          <a:p>
            <a:r>
              <a:rPr lang="zh-TW" altLang="zh-TW" sz="3200" b="1" dirty="0"/>
              <a:t>海運運費之</a:t>
            </a:r>
            <a:r>
              <a:rPr lang="zh-TW" altLang="zh-TW" sz="3200" b="1" dirty="0" smtClean="0"/>
              <a:t>計算</a:t>
            </a:r>
            <a:endParaRPr lang="en-US" altLang="zh-TW" sz="3200" b="1" dirty="0" smtClean="0"/>
          </a:p>
          <a:p>
            <a:r>
              <a:rPr lang="zh-TW" altLang="zh-TW" sz="3200" b="1" dirty="0"/>
              <a:t>保險費之</a:t>
            </a:r>
            <a:r>
              <a:rPr lang="zh-TW" altLang="zh-TW" sz="3200" b="1" dirty="0" smtClean="0"/>
              <a:t>計算</a:t>
            </a:r>
            <a:endParaRPr lang="en-US" altLang="zh-TW" sz="3200" b="1" dirty="0" smtClean="0"/>
          </a:p>
          <a:p>
            <a:r>
              <a:rPr lang="zh-TW" altLang="zh-TW" sz="3200" b="1" dirty="0"/>
              <a:t>出口報價之計算</a:t>
            </a:r>
            <a:endParaRPr lang="zh-TW" altLang="en-US" sz="3200" dirty="0"/>
          </a:p>
        </p:txBody>
      </p:sp>
    </p:spTree>
    <p:extLst>
      <p:ext uri="{BB962C8B-B14F-4D97-AF65-F5344CB8AC3E}">
        <p14:creationId xmlns:p14="http://schemas.microsoft.com/office/powerpoint/2010/main" xmlns="" val="1265864770"/>
      </p:ext>
    </p:extLst>
  </p:cSld>
  <p:clrMapOvr>
    <a:masterClrMapping/>
  </p:clrMapOvr>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755576" y="-33582"/>
            <a:ext cx="7772400" cy="1086318"/>
          </a:xfrm>
        </p:spPr>
        <p:txBody>
          <a:bodyPr>
            <a:normAutofit/>
          </a:bodyPr>
          <a:lstStyle/>
          <a:p>
            <a:pPr algn="ctr" eaLnBrk="1" hangingPunct="1">
              <a:defRPr/>
            </a:pPr>
            <a:r>
              <a:rPr lang="zh-TW" altLang="en-US" sz="4000" b="1" dirty="0" smtClean="0">
                <a:solidFill>
                  <a:srgbClr val="003300"/>
                </a:solidFill>
                <a:latin typeface="Times New Roman" pitchFamily="18" charset="0"/>
                <a:ea typeface="標楷體" pitchFamily="65" charset="-120"/>
              </a:rPr>
              <a:t>影響價格之主要因素</a:t>
            </a:r>
            <a:r>
              <a:rPr lang="zh-TW" altLang="en-US" sz="4000" dirty="0" smtClean="0">
                <a:solidFill>
                  <a:srgbClr val="003300"/>
                </a:solidFill>
              </a:rPr>
              <a:t> </a:t>
            </a:r>
          </a:p>
        </p:txBody>
      </p:sp>
      <p:sp>
        <p:nvSpPr>
          <p:cNvPr id="516099" name="Rectangle 3"/>
          <p:cNvSpPr>
            <a:spLocks noGrp="1" noChangeArrowheads="1"/>
          </p:cNvSpPr>
          <p:nvPr>
            <p:ph type="body" idx="1"/>
          </p:nvPr>
        </p:nvSpPr>
        <p:spPr>
          <a:xfrm>
            <a:off x="0" y="1196752"/>
            <a:ext cx="9144000" cy="5661248"/>
          </a:xfrm>
        </p:spPr>
        <p:txBody>
          <a:bodyPr>
            <a:normAutofit/>
          </a:bodyPr>
          <a:lstStyle/>
          <a:p>
            <a:pPr eaLnBrk="1" hangingPunct="1">
              <a:lnSpc>
                <a:spcPct val="90000"/>
              </a:lnSpc>
            </a:pPr>
            <a:r>
              <a:rPr lang="zh-TW" altLang="en-US" sz="3200" b="1" dirty="0" smtClean="0">
                <a:ea typeface="標楷體" pitchFamily="65" charset="-120"/>
              </a:rPr>
              <a:t>貨物之成本</a:t>
            </a:r>
            <a:r>
              <a:rPr lang="en-US" altLang="zh-TW" sz="3200" b="1" dirty="0" smtClean="0">
                <a:ea typeface="標楷體" pitchFamily="65" charset="-120"/>
              </a:rPr>
              <a:t>(</a:t>
            </a:r>
            <a:r>
              <a:rPr lang="zh-TW" altLang="en-US" sz="3200" b="1" dirty="0" smtClean="0">
                <a:ea typeface="標楷體" pitchFamily="65" charset="-120"/>
              </a:rPr>
              <a:t>外購貨款或生產成本</a:t>
            </a:r>
            <a:r>
              <a:rPr lang="en-US" altLang="zh-TW" sz="3200" b="1" dirty="0" smtClean="0">
                <a:ea typeface="標楷體" pitchFamily="65" charset="-120"/>
              </a:rPr>
              <a:t>)</a:t>
            </a:r>
            <a:r>
              <a:rPr lang="zh-TW" altLang="en-US" sz="3200" b="1" dirty="0" smtClean="0">
                <a:ea typeface="標楷體" pitchFamily="65" charset="-120"/>
              </a:rPr>
              <a:t>與預期利潤</a:t>
            </a:r>
            <a:r>
              <a:rPr lang="en-US" altLang="zh-TW" sz="3200" b="1" dirty="0" smtClean="0">
                <a:ea typeface="標楷體" pitchFamily="65" charset="-120"/>
              </a:rPr>
              <a:t>.</a:t>
            </a:r>
          </a:p>
          <a:p>
            <a:pPr eaLnBrk="1" hangingPunct="1">
              <a:lnSpc>
                <a:spcPct val="90000"/>
              </a:lnSpc>
            </a:pPr>
            <a:r>
              <a:rPr lang="zh-TW" altLang="en-US" sz="3200" b="1" dirty="0" smtClean="0">
                <a:ea typeface="標楷體" pitchFamily="65" charset="-120"/>
              </a:rPr>
              <a:t>使用之貿易條件</a:t>
            </a:r>
            <a:r>
              <a:rPr lang="en-US" altLang="zh-TW" sz="3200" b="1" dirty="0" smtClean="0">
                <a:ea typeface="標楷體" pitchFamily="65" charset="-120"/>
              </a:rPr>
              <a:t>.</a:t>
            </a:r>
          </a:p>
          <a:p>
            <a:pPr eaLnBrk="1" hangingPunct="1">
              <a:lnSpc>
                <a:spcPct val="90000"/>
              </a:lnSpc>
            </a:pPr>
            <a:r>
              <a:rPr lang="zh-TW" altLang="en-US" sz="3200" b="1" dirty="0" smtClean="0">
                <a:ea typeface="標楷體" pitchFamily="65" charset="-120"/>
              </a:rPr>
              <a:t>付款條件包含付款方式與付款時點</a:t>
            </a:r>
            <a:r>
              <a:rPr lang="en-US" altLang="zh-TW" sz="3200" b="1" dirty="0" smtClean="0">
                <a:ea typeface="標楷體" pitchFamily="65" charset="-120"/>
              </a:rPr>
              <a:t>(</a:t>
            </a:r>
            <a:r>
              <a:rPr lang="zh-TW" altLang="en-US" sz="3200" b="1" dirty="0" smtClean="0">
                <a:ea typeface="標楷體" pitchFamily="65" charset="-120"/>
              </a:rPr>
              <a:t>即期付款或到期付款</a:t>
            </a:r>
            <a:r>
              <a:rPr lang="en-US" altLang="zh-TW" sz="3200" b="1" dirty="0" smtClean="0">
                <a:ea typeface="標楷體" pitchFamily="65" charset="-120"/>
              </a:rPr>
              <a:t>).</a:t>
            </a:r>
          </a:p>
          <a:p>
            <a:pPr eaLnBrk="1" hangingPunct="1">
              <a:lnSpc>
                <a:spcPct val="90000"/>
              </a:lnSpc>
            </a:pPr>
            <a:r>
              <a:rPr lang="zh-TW" altLang="en-US" sz="3200" b="1" dirty="0" smtClean="0">
                <a:ea typeface="標楷體" pitchFamily="65" charset="-120"/>
              </a:rPr>
              <a:t>運送模式</a:t>
            </a:r>
            <a:r>
              <a:rPr lang="en-US" altLang="zh-TW" sz="3200" b="1" dirty="0" smtClean="0">
                <a:ea typeface="標楷體" pitchFamily="65" charset="-120"/>
              </a:rPr>
              <a:t>(</a:t>
            </a:r>
            <a:r>
              <a:rPr lang="zh-TW" altLang="en-US" sz="3200" b="1" dirty="0" smtClean="0">
                <a:ea typeface="標楷體" pitchFamily="65" charset="-120"/>
              </a:rPr>
              <a:t>海運或空運</a:t>
            </a:r>
            <a:r>
              <a:rPr lang="en-US" altLang="zh-TW" sz="3200" b="1" dirty="0" smtClean="0">
                <a:ea typeface="標楷體" pitchFamily="65" charset="-120"/>
              </a:rPr>
              <a:t>)</a:t>
            </a:r>
            <a:r>
              <a:rPr lang="zh-TW" altLang="en-US" sz="3200" b="1" dirty="0" smtClean="0">
                <a:ea typeface="標楷體" pitchFamily="65" charset="-120"/>
              </a:rPr>
              <a:t>與包裝</a:t>
            </a:r>
            <a:r>
              <a:rPr lang="en-US" altLang="zh-TW" sz="3200" b="1" dirty="0" smtClean="0">
                <a:ea typeface="標楷體" pitchFamily="65" charset="-120"/>
              </a:rPr>
              <a:t>.</a:t>
            </a:r>
          </a:p>
          <a:p>
            <a:pPr eaLnBrk="1" hangingPunct="1">
              <a:lnSpc>
                <a:spcPct val="90000"/>
              </a:lnSpc>
            </a:pPr>
            <a:r>
              <a:rPr lang="zh-TW" altLang="en-US" sz="3200" b="1" dirty="0" smtClean="0">
                <a:ea typeface="標楷體" pitchFamily="65" charset="-120"/>
              </a:rPr>
              <a:t>其他</a:t>
            </a:r>
            <a:r>
              <a:rPr lang="en-US" altLang="zh-TW" sz="3200" b="1" dirty="0" smtClean="0">
                <a:ea typeface="標楷體" pitchFamily="65" charset="-120"/>
              </a:rPr>
              <a:t>:</a:t>
            </a:r>
            <a:r>
              <a:rPr lang="zh-TW" altLang="en-US" sz="3200" b="1" dirty="0" smtClean="0">
                <a:ea typeface="標楷體" pitchFamily="65" charset="-120"/>
              </a:rPr>
              <a:t>貨物之品質規格</a:t>
            </a:r>
            <a:r>
              <a:rPr lang="en-US" altLang="zh-TW" sz="3200" b="1" dirty="0" smtClean="0">
                <a:ea typeface="標楷體" pitchFamily="65" charset="-120"/>
              </a:rPr>
              <a:t>,</a:t>
            </a:r>
            <a:r>
              <a:rPr lang="zh-TW" altLang="en-US" sz="3200" b="1" dirty="0" smtClean="0">
                <a:ea typeface="標楷體" pitchFamily="65" charset="-120"/>
              </a:rPr>
              <a:t>進口商之採購量及要求較短之交貨期或較長之報價有效期</a:t>
            </a:r>
            <a:r>
              <a:rPr lang="en-US" altLang="zh-TW" sz="3200" b="1" dirty="0" smtClean="0">
                <a:ea typeface="標楷體" pitchFamily="65" charset="-120"/>
              </a:rPr>
              <a:t>,</a:t>
            </a:r>
            <a:r>
              <a:rPr lang="zh-TW" altLang="en-US" sz="3200" b="1" dirty="0" smtClean="0">
                <a:ea typeface="標楷體" pitchFamily="65" charset="-120"/>
              </a:rPr>
              <a:t>出口商所提供之保固期長短</a:t>
            </a:r>
            <a:r>
              <a:rPr lang="en-US" altLang="zh-TW" sz="3200" b="1" dirty="0" smtClean="0">
                <a:ea typeface="標楷體" pitchFamily="65" charset="-120"/>
              </a:rPr>
              <a:t>,</a:t>
            </a:r>
            <a:r>
              <a:rPr lang="zh-TW" altLang="en-US" sz="3200" b="1" dirty="0" smtClean="0">
                <a:ea typeface="標楷體" pitchFamily="65" charset="-120"/>
              </a:rPr>
              <a:t>仲介貿易</a:t>
            </a:r>
            <a:r>
              <a:rPr lang="en-US" altLang="zh-TW" sz="3200" b="1" dirty="0" smtClean="0">
                <a:ea typeface="標楷體" pitchFamily="65" charset="-120"/>
              </a:rPr>
              <a:t>(</a:t>
            </a:r>
            <a:r>
              <a:rPr lang="zh-TW" altLang="en-US" sz="3200" b="1" dirty="0" smtClean="0">
                <a:ea typeface="標楷體" pitchFamily="65" charset="-120"/>
              </a:rPr>
              <a:t>如有者</a:t>
            </a:r>
            <a:r>
              <a:rPr lang="en-US" altLang="zh-TW" sz="3200" b="1" dirty="0" smtClean="0">
                <a:ea typeface="標楷體" pitchFamily="65" charset="-120"/>
              </a:rPr>
              <a:t>)</a:t>
            </a:r>
            <a:r>
              <a:rPr lang="zh-TW" altLang="en-US" sz="3200" b="1" dirty="0" smtClean="0">
                <a:ea typeface="標楷體" pitchFamily="65" charset="-120"/>
              </a:rPr>
              <a:t>之佣金</a:t>
            </a:r>
            <a:r>
              <a:rPr lang="en-US" altLang="zh-TW" sz="3200" b="1" dirty="0" smtClean="0">
                <a:ea typeface="標楷體" pitchFamily="65" charset="-120"/>
              </a:rPr>
              <a:t>…</a:t>
            </a:r>
            <a:r>
              <a:rPr lang="zh-TW" altLang="en-US" sz="3200" b="1" dirty="0" smtClean="0">
                <a:ea typeface="標楷體" pitchFamily="65" charset="-120"/>
              </a:rPr>
              <a:t>等</a:t>
            </a:r>
            <a:r>
              <a:rPr lang="en-US" altLang="zh-TW" sz="3200" b="1" dirty="0" smtClean="0">
                <a:ea typeface="標楷體" pitchFamily="65" charset="-120"/>
              </a:rPr>
              <a:t>,</a:t>
            </a:r>
            <a:r>
              <a:rPr lang="zh-TW" altLang="en-US" sz="3200" b="1" dirty="0" smtClean="0">
                <a:ea typeface="標楷體" pitchFamily="65" charset="-120"/>
              </a:rPr>
              <a:t>亦將影響出口報價之高低</a:t>
            </a:r>
            <a:r>
              <a:rPr lang="en-US" altLang="zh-TW" sz="3200" b="1" dirty="0" smtClean="0">
                <a:ea typeface="標楷體" pitchFamily="65" charset="-120"/>
              </a:rPr>
              <a:t>.</a:t>
            </a:r>
          </a:p>
          <a:p>
            <a:pPr eaLnBrk="1" hangingPunct="1">
              <a:lnSpc>
                <a:spcPct val="90000"/>
              </a:lnSpc>
              <a:buFont typeface="Wingdings" pitchFamily="2" charset="2"/>
              <a:buNone/>
            </a:pPr>
            <a:r>
              <a:rPr lang="zh-TW" altLang="en-US" sz="3200" b="1" dirty="0" smtClean="0">
                <a:ea typeface="標楷體" pitchFamily="65" charset="-120"/>
              </a:rPr>
              <a:t>*而構成價格之因素:貨物成本,運費,保險費,佣金,業務費用,預期利潤.</a:t>
            </a:r>
          </a:p>
        </p:txBody>
      </p:sp>
      <p:sp>
        <p:nvSpPr>
          <p:cNvPr id="51610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4515AFCD-B959-49DA-AED2-34CFF89DA024}" type="slidenum">
              <a:rPr kumimoji="0" lang="zh-TW" altLang="en-US" sz="1400" smtClean="0"/>
              <a:pPr eaLnBrk="1" hangingPunct="1"/>
              <a:t>563</a:t>
            </a:fld>
            <a:endParaRPr kumimoji="0" lang="en-US" altLang="zh-TW" sz="1400" smtClean="0"/>
          </a:p>
        </p:txBody>
      </p:sp>
    </p:spTree>
    <p:extLst>
      <p:ext uri="{BB962C8B-B14F-4D97-AF65-F5344CB8AC3E}">
        <p14:creationId xmlns:p14="http://schemas.microsoft.com/office/powerpoint/2010/main" xmlns="" val="3210118710"/>
      </p:ext>
    </p:extLst>
  </p:cSld>
  <p:clrMapOvr>
    <a:masterClrMapping/>
  </p:clrMapOvr>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685800" y="0"/>
            <a:ext cx="7772400" cy="980728"/>
          </a:xfrm>
        </p:spPr>
        <p:txBody>
          <a:bodyPr/>
          <a:lstStyle/>
          <a:p>
            <a:pPr algn="ctr" eaLnBrk="1" hangingPunct="1">
              <a:defRPr/>
            </a:pPr>
            <a:r>
              <a:rPr lang="zh-TW" altLang="en-US" sz="4000" b="1" dirty="0" smtClean="0">
                <a:ea typeface="標楷體" pitchFamily="65" charset="-120"/>
              </a:rPr>
              <a:t>出口報價範例</a:t>
            </a:r>
          </a:p>
        </p:txBody>
      </p:sp>
      <p:sp>
        <p:nvSpPr>
          <p:cNvPr id="518147" name="Rectangle 3"/>
          <p:cNvSpPr>
            <a:spLocks noGrp="1" noChangeArrowheads="1"/>
          </p:cNvSpPr>
          <p:nvPr>
            <p:ph type="body" idx="1"/>
          </p:nvPr>
        </p:nvSpPr>
        <p:spPr>
          <a:xfrm>
            <a:off x="0" y="1196752"/>
            <a:ext cx="9144000" cy="5661248"/>
          </a:xfrm>
        </p:spPr>
        <p:txBody>
          <a:bodyPr>
            <a:normAutofit/>
          </a:bodyPr>
          <a:lstStyle/>
          <a:p>
            <a:pPr eaLnBrk="1" hangingPunct="1">
              <a:lnSpc>
                <a:spcPct val="90000"/>
              </a:lnSpc>
            </a:pPr>
            <a:r>
              <a:rPr lang="zh-TW" altLang="en-US" sz="2800" b="1" u="sng" dirty="0" smtClean="0">
                <a:latin typeface="Times New Roman" panose="02020603050405020304" pitchFamily="18" charset="0"/>
                <a:ea typeface="標楷體" pitchFamily="65" charset="-120"/>
                <a:cs typeface="Times New Roman" panose="02020603050405020304" pitchFamily="18" charset="0"/>
              </a:rPr>
              <a:t>工廠交貨</a:t>
            </a:r>
            <a:r>
              <a:rPr lang="en-US" altLang="zh-TW" sz="2800" b="1" u="sng" dirty="0" smtClean="0">
                <a:latin typeface="Times New Roman" panose="02020603050405020304" pitchFamily="18" charset="0"/>
                <a:ea typeface="標楷體" pitchFamily="65" charset="-120"/>
                <a:cs typeface="Times New Roman" panose="02020603050405020304" pitchFamily="18" charset="0"/>
              </a:rPr>
              <a:t>(EXW)</a:t>
            </a:r>
            <a:r>
              <a:rPr lang="zh-TW" altLang="en-US" sz="2800" b="1" u="sng" dirty="0" smtClean="0">
                <a:latin typeface="Times New Roman" panose="02020603050405020304" pitchFamily="18" charset="0"/>
                <a:ea typeface="標楷體" pitchFamily="65" charset="-120"/>
                <a:cs typeface="Times New Roman" panose="02020603050405020304" pitchFamily="18" charset="0"/>
              </a:rPr>
              <a:t>價</a:t>
            </a:r>
            <a:endParaRPr lang="zh-TW" altLang="en-US" sz="2800" b="1" dirty="0" smtClean="0">
              <a:latin typeface="Times New Roman" panose="02020603050405020304" pitchFamily="18" charset="0"/>
              <a:ea typeface="標楷體" pitchFamily="65" charset="-120"/>
              <a:cs typeface="Times New Roman" panose="02020603050405020304" pitchFamily="18" charset="0"/>
            </a:endParaRPr>
          </a:p>
          <a:p>
            <a:pPr eaLnBrk="1" hangingPunct="1">
              <a:lnSpc>
                <a:spcPct val="90000"/>
              </a:lnSpc>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a:t>
            </a:r>
            <a:r>
              <a:rPr lang="zh-TW" altLang="en-US" sz="2800" b="1" dirty="0" smtClean="0">
                <a:latin typeface="Times New Roman" panose="02020603050405020304" pitchFamily="18" charset="0"/>
                <a:ea typeface="標楷體" pitchFamily="65" charset="-120"/>
                <a:cs typeface="Times New Roman" panose="02020603050405020304" pitchFamily="18" charset="0"/>
              </a:rPr>
              <a:t>內陸運費</a:t>
            </a:r>
            <a:r>
              <a:rPr lang="en-US" altLang="zh-TW" sz="2800" b="1" dirty="0" smtClean="0">
                <a:latin typeface="Times New Roman" panose="02020603050405020304" pitchFamily="18" charset="0"/>
                <a:ea typeface="標楷體" pitchFamily="65" charset="-120"/>
                <a:cs typeface="Times New Roman" panose="02020603050405020304" pitchFamily="18" charset="0"/>
              </a:rPr>
              <a:t>(inland freight)</a:t>
            </a:r>
          </a:p>
          <a:p>
            <a:pPr eaLnBrk="1" hangingPunct="1">
              <a:lnSpc>
                <a:spcPct val="90000"/>
              </a:lnSpc>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a:t>
            </a:r>
            <a:r>
              <a:rPr lang="zh-TW" altLang="en-US" sz="2800" b="1" dirty="0" smtClean="0">
                <a:latin typeface="Times New Roman" panose="02020603050405020304" pitchFamily="18" charset="0"/>
                <a:ea typeface="標楷體" pitchFamily="65" charset="-120"/>
                <a:cs typeface="Times New Roman" panose="02020603050405020304" pitchFamily="18" charset="0"/>
              </a:rPr>
              <a:t>報關費</a:t>
            </a:r>
            <a:r>
              <a:rPr lang="en-US" altLang="zh-TW" sz="2800" b="1" dirty="0" smtClean="0">
                <a:latin typeface="Times New Roman" panose="02020603050405020304" pitchFamily="18" charset="0"/>
                <a:ea typeface="標楷體" pitchFamily="65" charset="-120"/>
                <a:cs typeface="Times New Roman" panose="02020603050405020304" pitchFamily="18" charset="0"/>
              </a:rPr>
              <a:t>(customs brokerage)</a:t>
            </a:r>
          </a:p>
          <a:p>
            <a:pPr eaLnBrk="1" hangingPunct="1">
              <a:lnSpc>
                <a:spcPct val="90000"/>
              </a:lnSpc>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a:t>
            </a:r>
            <a:r>
              <a:rPr lang="zh-TW" altLang="en-US" sz="2800" b="1" dirty="0" smtClean="0">
                <a:latin typeface="Times New Roman" panose="02020603050405020304" pitchFamily="18" charset="0"/>
                <a:ea typeface="標楷體" pitchFamily="65" charset="-120"/>
                <a:cs typeface="Times New Roman" panose="02020603050405020304" pitchFamily="18" charset="0"/>
              </a:rPr>
              <a:t>貨櫃場作業費</a:t>
            </a:r>
            <a:r>
              <a:rPr lang="en-US" altLang="zh-TW" sz="2800" b="1" dirty="0" smtClean="0">
                <a:latin typeface="Times New Roman" panose="02020603050405020304" pitchFamily="18" charset="0"/>
                <a:ea typeface="標楷體" pitchFamily="65" charset="-120"/>
                <a:cs typeface="Times New Roman" panose="02020603050405020304" pitchFamily="18" charset="0"/>
              </a:rPr>
              <a:t>(terminal handling charge=THC)</a:t>
            </a:r>
          </a:p>
          <a:p>
            <a:pPr eaLnBrk="1" hangingPunct="1">
              <a:lnSpc>
                <a:spcPct val="90000"/>
              </a:lnSpc>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a:t>
            </a:r>
            <a:r>
              <a:rPr lang="zh-TW" altLang="en-US" sz="2800" b="1" dirty="0" smtClean="0">
                <a:latin typeface="Times New Roman" panose="02020603050405020304" pitchFamily="18" charset="0"/>
                <a:ea typeface="標楷體" pitchFamily="65" charset="-120"/>
                <a:cs typeface="Times New Roman" panose="02020603050405020304" pitchFamily="18" charset="0"/>
              </a:rPr>
              <a:t>商港服務及推廣貿易費</a:t>
            </a:r>
            <a:r>
              <a:rPr lang="en-US" altLang="zh-TW" sz="2800" b="1" dirty="0" smtClean="0">
                <a:latin typeface="Times New Roman" panose="02020603050405020304" pitchFamily="18" charset="0"/>
                <a:ea typeface="標楷體" pitchFamily="65" charset="-120"/>
                <a:cs typeface="Times New Roman" panose="02020603050405020304" pitchFamily="18" charset="0"/>
              </a:rPr>
              <a:t>(port service charge and trade promotion contribution)</a:t>
            </a:r>
          </a:p>
          <a:p>
            <a:pPr eaLnBrk="1" hangingPunct="1">
              <a:lnSpc>
                <a:spcPct val="90000"/>
              </a:lnSpc>
            </a:pP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u="sng" dirty="0" smtClean="0">
                <a:latin typeface="Times New Roman" panose="02020603050405020304" pitchFamily="18" charset="0"/>
                <a:ea typeface="標楷體" pitchFamily="65" charset="-120"/>
                <a:cs typeface="Times New Roman" panose="02020603050405020304" pitchFamily="18" charset="0"/>
              </a:rPr>
              <a:t>船上交貨價成本</a:t>
            </a:r>
            <a:r>
              <a:rPr lang="en-US" altLang="zh-TW" sz="2800" b="1" u="sng" dirty="0" smtClean="0">
                <a:latin typeface="Times New Roman" panose="02020603050405020304" pitchFamily="18" charset="0"/>
                <a:ea typeface="標楷體" pitchFamily="65" charset="-120"/>
                <a:cs typeface="Times New Roman" panose="02020603050405020304" pitchFamily="18" charset="0"/>
              </a:rPr>
              <a:t>(FOB cost)</a:t>
            </a:r>
            <a:endParaRPr lang="en-US" altLang="zh-TW" sz="2800" b="1" dirty="0" smtClean="0">
              <a:latin typeface="Times New Roman" panose="02020603050405020304" pitchFamily="18" charset="0"/>
              <a:ea typeface="標楷體" pitchFamily="65" charset="-120"/>
              <a:cs typeface="Times New Roman" panose="02020603050405020304" pitchFamily="18" charset="0"/>
            </a:endParaRPr>
          </a:p>
          <a:p>
            <a:pPr eaLnBrk="1" hangingPunct="1">
              <a:lnSpc>
                <a:spcPct val="90000"/>
              </a:lnSpc>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×(1+m)   “</a:t>
            </a:r>
            <a:r>
              <a:rPr lang="zh-TW" altLang="en-US" sz="2800" b="1" dirty="0" smtClean="0">
                <a:latin typeface="Times New Roman" panose="02020603050405020304" pitchFamily="18" charset="0"/>
                <a:ea typeface="標楷體" pitchFamily="65" charset="-120"/>
                <a:cs typeface="Times New Roman" panose="02020603050405020304" pitchFamily="18" charset="0"/>
              </a:rPr>
              <a:t>註：</a:t>
            </a:r>
            <a:r>
              <a:rPr lang="en-US" altLang="zh-TW" sz="2800" b="1" dirty="0" smtClean="0">
                <a:latin typeface="Times New Roman" panose="02020603050405020304" pitchFamily="18" charset="0"/>
                <a:ea typeface="標楷體" pitchFamily="65" charset="-120"/>
                <a:cs typeface="Times New Roman" panose="02020603050405020304" pitchFamily="18" charset="0"/>
              </a:rPr>
              <a:t>m=</a:t>
            </a:r>
            <a:r>
              <a:rPr lang="zh-TW" altLang="en-US" sz="2800" b="1" dirty="0" smtClean="0">
                <a:latin typeface="Times New Roman" panose="02020603050405020304" pitchFamily="18" charset="0"/>
                <a:ea typeface="標楷體" pitchFamily="65" charset="-120"/>
                <a:cs typeface="Times New Roman" panose="02020603050405020304" pitchFamily="18" charset="0"/>
              </a:rPr>
              <a:t>加價比率，即加計利潤、財務費用、業務費用</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等”</a:t>
            </a:r>
          </a:p>
          <a:p>
            <a:pPr eaLnBrk="1" hangingPunct="1">
              <a:lnSpc>
                <a:spcPct val="90000"/>
              </a:lnSpc>
            </a:pP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u="sng" dirty="0" smtClean="0">
                <a:latin typeface="Times New Roman" panose="02020603050405020304" pitchFamily="18" charset="0"/>
                <a:ea typeface="標楷體" pitchFamily="65" charset="-120"/>
                <a:cs typeface="Times New Roman" panose="02020603050405020304" pitchFamily="18" charset="0"/>
              </a:rPr>
              <a:t>船上交貨價淨值</a:t>
            </a:r>
            <a:r>
              <a:rPr lang="en-US" altLang="zh-TW" sz="2800" b="1" u="sng" dirty="0" smtClean="0">
                <a:latin typeface="Times New Roman" panose="02020603050405020304" pitchFamily="18" charset="0"/>
                <a:ea typeface="標楷體" pitchFamily="65" charset="-120"/>
                <a:cs typeface="Times New Roman" panose="02020603050405020304" pitchFamily="18" charset="0"/>
              </a:rPr>
              <a:t>(FOB net</a:t>
            </a:r>
            <a:r>
              <a:rPr lang="zh-TW" altLang="en-US" sz="2800" b="1" dirty="0" smtClean="0">
                <a:latin typeface="Times New Roman" panose="02020603050405020304" pitchFamily="18" charset="0"/>
                <a:ea typeface="標楷體" pitchFamily="65" charset="-120"/>
                <a:cs typeface="Times New Roman" panose="02020603050405020304" pitchFamily="18" charset="0"/>
              </a:rPr>
              <a:t>；即不包含佣金之價格</a:t>
            </a:r>
            <a:r>
              <a:rPr lang="en-US" altLang="zh-TW" sz="2800" b="1" dirty="0" smtClean="0">
                <a:latin typeface="Times New Roman" panose="02020603050405020304" pitchFamily="18" charset="0"/>
                <a:cs typeface="Times New Roman" panose="02020603050405020304" pitchFamily="18" charset="0"/>
              </a:rPr>
              <a:t>)</a:t>
            </a:r>
          </a:p>
          <a:p>
            <a:pPr eaLnBrk="1" hangingPunct="1">
              <a:lnSpc>
                <a:spcPct val="90000"/>
              </a:lnSpc>
              <a:buFont typeface="Wingdings" pitchFamily="2" charset="2"/>
              <a:buNone/>
            </a:pPr>
            <a:r>
              <a:rPr lang="en-US" altLang="zh-TW" sz="2800" b="1" dirty="0" smtClean="0">
                <a:latin typeface="Times New Roman" panose="02020603050405020304" pitchFamily="18" charset="0"/>
                <a:cs typeface="Times New Roman" panose="02020603050405020304" pitchFamily="18" charset="0"/>
              </a:rPr>
              <a:t>-be continued</a:t>
            </a:r>
          </a:p>
        </p:txBody>
      </p:sp>
      <p:sp>
        <p:nvSpPr>
          <p:cNvPr id="51814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1244BBCA-5855-411B-BE60-55131F04A823}" type="slidenum">
              <a:rPr kumimoji="0" lang="zh-TW" altLang="en-US" sz="1400" smtClean="0"/>
              <a:pPr eaLnBrk="1" hangingPunct="1"/>
              <a:t>564</a:t>
            </a:fld>
            <a:endParaRPr kumimoji="0" lang="en-US" altLang="zh-TW" sz="1400" smtClean="0"/>
          </a:p>
        </p:txBody>
      </p:sp>
    </p:spTree>
    <p:extLst>
      <p:ext uri="{BB962C8B-B14F-4D97-AF65-F5344CB8AC3E}">
        <p14:creationId xmlns:p14="http://schemas.microsoft.com/office/powerpoint/2010/main" xmlns="" val="1288430745"/>
      </p:ext>
    </p:extLst>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685800" y="0"/>
            <a:ext cx="7772400" cy="1124744"/>
          </a:xfrm>
        </p:spPr>
        <p:txBody>
          <a:bodyPr>
            <a:normAutofit/>
          </a:bodyPr>
          <a:lstStyle/>
          <a:p>
            <a:pPr algn="ctr" eaLnBrk="1" hangingPunct="1">
              <a:defRPr/>
            </a:pPr>
            <a:r>
              <a:rPr lang="zh-TW" altLang="en-US" sz="4000" b="1" dirty="0" smtClean="0">
                <a:ea typeface="標楷體" pitchFamily="65" charset="-120"/>
              </a:rPr>
              <a:t>出口報價範例</a:t>
            </a:r>
          </a:p>
        </p:txBody>
      </p:sp>
      <p:sp>
        <p:nvSpPr>
          <p:cNvPr id="519171" name="Rectangle 3"/>
          <p:cNvSpPr>
            <a:spLocks noGrp="1" noChangeArrowheads="1"/>
          </p:cNvSpPr>
          <p:nvPr>
            <p:ph type="body" idx="1"/>
          </p:nvPr>
        </p:nvSpPr>
        <p:spPr>
          <a:xfrm>
            <a:off x="0" y="1196752"/>
            <a:ext cx="9144000" cy="5661248"/>
          </a:xfrm>
        </p:spPr>
        <p:txBody>
          <a:bodyPr>
            <a:normAutofit/>
          </a:bodyPr>
          <a:lstStyle/>
          <a:p>
            <a:pPr eaLnBrk="1" hangingPunct="1">
              <a:buFont typeface="Wingdings" pitchFamily="2" charset="2"/>
              <a:buNone/>
            </a:pPr>
            <a:r>
              <a:rPr lang="zh-TW" altLang="en-US" sz="2800" b="1" u="sng" dirty="0" smtClean="0">
                <a:ea typeface="標楷體" pitchFamily="65" charset="-120"/>
              </a:rPr>
              <a:t>船上交貨價淨值</a:t>
            </a:r>
            <a:r>
              <a:rPr lang="en-US" altLang="zh-TW" sz="2800" b="1" u="sng" dirty="0" smtClean="0">
                <a:ea typeface="標楷體" pitchFamily="65" charset="-120"/>
              </a:rPr>
              <a:t>(FOB net</a:t>
            </a:r>
            <a:r>
              <a:rPr lang="zh-TW" altLang="en-US" sz="2800" b="1" dirty="0" smtClean="0">
                <a:ea typeface="標楷體" pitchFamily="65" charset="-120"/>
              </a:rPr>
              <a:t>；即不包含佣金之價格</a:t>
            </a:r>
            <a:r>
              <a:rPr lang="en-US" altLang="zh-TW" sz="2800" b="1" dirty="0" smtClean="0">
                <a:ea typeface="標楷體" pitchFamily="65" charset="-120"/>
              </a:rPr>
              <a:t>)</a:t>
            </a:r>
          </a:p>
          <a:p>
            <a:pPr eaLnBrk="1" hangingPunct="1">
              <a:buFont typeface="Wingdings" pitchFamily="2" charset="2"/>
              <a:buNone/>
            </a:pPr>
            <a:r>
              <a:rPr lang="en-US" altLang="zh-TW" sz="2800" b="1" dirty="0" smtClean="0">
                <a:ea typeface="標楷體" pitchFamily="65" charset="-120"/>
              </a:rPr>
              <a:t>  ÷(1</a:t>
            </a:r>
            <a:r>
              <a:rPr lang="zh-TW" altLang="en-US" sz="2800" b="1" dirty="0" smtClean="0">
                <a:ea typeface="標楷體" pitchFamily="65" charset="-120"/>
              </a:rPr>
              <a:t>－</a:t>
            </a:r>
            <a:r>
              <a:rPr lang="en-US" altLang="zh-TW" sz="2800" b="1" dirty="0" smtClean="0">
                <a:ea typeface="標楷體" pitchFamily="65" charset="-120"/>
              </a:rPr>
              <a:t>c)   “</a:t>
            </a:r>
            <a:r>
              <a:rPr lang="zh-TW" altLang="en-US" sz="2800" b="1" dirty="0" smtClean="0">
                <a:ea typeface="標楷體" pitchFamily="65" charset="-120"/>
              </a:rPr>
              <a:t>註：</a:t>
            </a:r>
            <a:r>
              <a:rPr lang="en-US" altLang="zh-TW" sz="2800" b="1" dirty="0" smtClean="0">
                <a:ea typeface="標楷體" pitchFamily="65" charset="-120"/>
              </a:rPr>
              <a:t>c</a:t>
            </a:r>
            <a:r>
              <a:rPr lang="zh-TW" altLang="en-US" sz="2800" b="1" dirty="0" smtClean="0">
                <a:ea typeface="標楷體" pitchFamily="65" charset="-120"/>
              </a:rPr>
              <a:t>為佣金比率”</a:t>
            </a:r>
          </a:p>
          <a:p>
            <a:pPr eaLnBrk="1" hangingPunct="1"/>
            <a:r>
              <a:rPr lang="en-US" altLang="zh-TW" sz="2800" b="1" dirty="0" smtClean="0">
                <a:ea typeface="標楷體" pitchFamily="65" charset="-120"/>
              </a:rPr>
              <a:t>=</a:t>
            </a:r>
            <a:r>
              <a:rPr lang="zh-TW" altLang="en-US" sz="2800" b="1" u="sng" dirty="0" smtClean="0">
                <a:ea typeface="標楷體" pitchFamily="65" charset="-120"/>
              </a:rPr>
              <a:t>含佣金之船上交貨價</a:t>
            </a:r>
            <a:r>
              <a:rPr lang="en-US" altLang="zh-TW" sz="2800" b="1" u="sng" dirty="0" smtClean="0">
                <a:ea typeface="標楷體" pitchFamily="65" charset="-120"/>
              </a:rPr>
              <a:t>(FOBC)</a:t>
            </a:r>
            <a:endParaRPr lang="en-US" altLang="zh-TW" sz="2800" b="1" dirty="0" smtClean="0">
              <a:ea typeface="標楷體" pitchFamily="65" charset="-120"/>
            </a:endParaRPr>
          </a:p>
          <a:p>
            <a:pPr eaLnBrk="1" hangingPunct="1">
              <a:buFont typeface="Wingdings" pitchFamily="2" charset="2"/>
              <a:buNone/>
            </a:pPr>
            <a:r>
              <a:rPr lang="en-US" altLang="zh-TW" sz="2800" b="1" dirty="0" smtClean="0">
                <a:ea typeface="標楷體" pitchFamily="65" charset="-120"/>
              </a:rPr>
              <a:t>  +</a:t>
            </a:r>
            <a:r>
              <a:rPr lang="zh-TW" altLang="en-US" sz="2800" b="1" dirty="0" smtClean="0">
                <a:ea typeface="標楷體" pitchFamily="65" charset="-120"/>
              </a:rPr>
              <a:t>海運費</a:t>
            </a:r>
            <a:r>
              <a:rPr lang="en-US" altLang="zh-TW" sz="2800" b="1" dirty="0" smtClean="0">
                <a:ea typeface="標楷體" pitchFamily="65" charset="-120"/>
              </a:rPr>
              <a:t>(F=freight)</a:t>
            </a:r>
          </a:p>
          <a:p>
            <a:pPr eaLnBrk="1" hangingPunct="1"/>
            <a:r>
              <a:rPr lang="en-US" altLang="zh-TW" sz="2800" b="1" dirty="0" smtClean="0">
                <a:ea typeface="標楷體" pitchFamily="65" charset="-120"/>
              </a:rPr>
              <a:t>=</a:t>
            </a:r>
            <a:r>
              <a:rPr lang="zh-TW" altLang="en-US" sz="2800" b="1" dirty="0" smtClean="0">
                <a:ea typeface="標楷體" pitchFamily="65" charset="-120"/>
              </a:rPr>
              <a:t>運費在內價</a:t>
            </a:r>
            <a:r>
              <a:rPr lang="en-US" altLang="zh-TW" sz="2800" b="1" dirty="0" smtClean="0">
                <a:ea typeface="標楷體" pitchFamily="65" charset="-120"/>
              </a:rPr>
              <a:t>(CFR)</a:t>
            </a:r>
          </a:p>
          <a:p>
            <a:pPr eaLnBrk="1" hangingPunct="1">
              <a:buFont typeface="Wingdings" pitchFamily="2" charset="2"/>
              <a:buNone/>
            </a:pPr>
            <a:r>
              <a:rPr lang="en-US" altLang="zh-TW" sz="2800" b="1" dirty="0" smtClean="0">
                <a:ea typeface="標楷體" pitchFamily="65" charset="-120"/>
              </a:rPr>
              <a:t>  +</a:t>
            </a:r>
            <a:r>
              <a:rPr lang="zh-TW" altLang="en-US" sz="2800" b="1" dirty="0" smtClean="0">
                <a:ea typeface="標楷體" pitchFamily="65" charset="-120"/>
              </a:rPr>
              <a:t>保險費</a:t>
            </a:r>
            <a:r>
              <a:rPr lang="en-US" altLang="zh-TW" sz="2800" b="1" dirty="0" smtClean="0">
                <a:ea typeface="標楷體" pitchFamily="65" charset="-120"/>
              </a:rPr>
              <a:t>(I=insurance premium)</a:t>
            </a:r>
          </a:p>
          <a:p>
            <a:pPr eaLnBrk="1" hangingPunct="1"/>
            <a:r>
              <a:rPr lang="en-US" altLang="zh-TW" sz="2800" b="1" dirty="0" smtClean="0">
                <a:ea typeface="標楷體" pitchFamily="65" charset="-120"/>
              </a:rPr>
              <a:t>=</a:t>
            </a:r>
            <a:r>
              <a:rPr lang="zh-TW" altLang="en-US" sz="2800" b="1" dirty="0" smtClean="0">
                <a:ea typeface="標楷體" pitchFamily="65" charset="-120"/>
              </a:rPr>
              <a:t>即期信用狀之運保費在內價</a:t>
            </a:r>
            <a:r>
              <a:rPr lang="en-US" altLang="zh-TW" sz="2800" b="1" dirty="0" smtClean="0">
                <a:ea typeface="標楷體" pitchFamily="65" charset="-120"/>
              </a:rPr>
              <a:t>(CIFs)</a:t>
            </a:r>
          </a:p>
          <a:p>
            <a:pPr eaLnBrk="1" hangingPunct="1">
              <a:buFont typeface="Wingdings" pitchFamily="2" charset="2"/>
              <a:buNone/>
            </a:pPr>
            <a:r>
              <a:rPr lang="en-US" altLang="zh-TW" sz="2800" b="1" dirty="0" smtClean="0">
                <a:ea typeface="標楷體" pitchFamily="65" charset="-120"/>
              </a:rPr>
              <a:t>  ×(1+i×n/360) “</a:t>
            </a:r>
            <a:r>
              <a:rPr lang="zh-TW" altLang="en-US" sz="2800" b="1" dirty="0" smtClean="0">
                <a:ea typeface="標楷體" pitchFamily="65" charset="-120"/>
              </a:rPr>
              <a:t>註：</a:t>
            </a:r>
            <a:r>
              <a:rPr lang="en-US" altLang="zh-TW" sz="2800" b="1" dirty="0" err="1" smtClean="0">
                <a:ea typeface="標楷體" pitchFamily="65" charset="-120"/>
              </a:rPr>
              <a:t>i</a:t>
            </a:r>
            <a:r>
              <a:rPr lang="zh-TW" altLang="en-US" sz="2800" b="1" dirty="0" smtClean="0">
                <a:ea typeface="標楷體" pitchFamily="65" charset="-120"/>
              </a:rPr>
              <a:t>為貼現之年利率，</a:t>
            </a:r>
            <a:r>
              <a:rPr lang="en-US" altLang="zh-TW" sz="2800" b="1" dirty="0" smtClean="0">
                <a:ea typeface="標楷體" pitchFamily="65" charset="-120"/>
              </a:rPr>
              <a:t>n</a:t>
            </a:r>
            <a:r>
              <a:rPr lang="zh-TW" altLang="en-US" sz="2800" b="1" dirty="0" smtClean="0">
                <a:ea typeface="標楷體" pitchFamily="65" charset="-120"/>
              </a:rPr>
              <a:t>為遠期信用狀之天期”</a:t>
            </a:r>
          </a:p>
          <a:p>
            <a:pPr eaLnBrk="1" hangingPunct="1"/>
            <a:r>
              <a:rPr lang="en-US" altLang="zh-TW" sz="2800" b="1" dirty="0" smtClean="0">
                <a:ea typeface="標楷體" pitchFamily="65" charset="-120"/>
              </a:rPr>
              <a:t>=</a:t>
            </a:r>
            <a:r>
              <a:rPr lang="zh-TW" altLang="en-US" sz="2800" b="1" dirty="0" smtClean="0">
                <a:ea typeface="標楷體" pitchFamily="65" charset="-120"/>
              </a:rPr>
              <a:t>遠期信用狀之運保費在內價</a:t>
            </a:r>
            <a:r>
              <a:rPr lang="en-US" altLang="zh-TW" sz="2800" b="1" dirty="0" smtClean="0">
                <a:ea typeface="標楷體" pitchFamily="65" charset="-120"/>
              </a:rPr>
              <a:t>(</a:t>
            </a:r>
            <a:r>
              <a:rPr lang="en-US" altLang="zh-TW" sz="2800" b="1" dirty="0" err="1" smtClean="0">
                <a:ea typeface="標楷體" pitchFamily="65" charset="-120"/>
              </a:rPr>
              <a:t>CIFu</a:t>
            </a:r>
            <a:r>
              <a:rPr lang="en-US" altLang="zh-TW" sz="2800" b="1" dirty="0" smtClean="0">
                <a:ea typeface="標楷體" pitchFamily="65" charset="-120"/>
              </a:rPr>
              <a:t>)</a:t>
            </a:r>
            <a:endParaRPr lang="zh-TW" altLang="en-US" sz="2800" b="1" dirty="0" smtClean="0">
              <a:ea typeface="標楷體" pitchFamily="65" charset="-120"/>
            </a:endParaRPr>
          </a:p>
        </p:txBody>
      </p:sp>
      <p:sp>
        <p:nvSpPr>
          <p:cNvPr id="51917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13FA9F93-694F-4232-86BA-52B32AB93B5A}" type="slidenum">
              <a:rPr kumimoji="0" lang="zh-TW" altLang="en-US" sz="1400" smtClean="0"/>
              <a:pPr eaLnBrk="1" hangingPunct="1"/>
              <a:t>565</a:t>
            </a:fld>
            <a:endParaRPr kumimoji="0" lang="en-US" altLang="zh-TW" sz="1400" smtClean="0"/>
          </a:p>
        </p:txBody>
      </p:sp>
    </p:spTree>
    <p:extLst>
      <p:ext uri="{BB962C8B-B14F-4D97-AF65-F5344CB8AC3E}">
        <p14:creationId xmlns:p14="http://schemas.microsoft.com/office/powerpoint/2010/main" xmlns="" val="816255985"/>
      </p:ext>
    </p:extLst>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685800" y="152400"/>
            <a:ext cx="7772400" cy="838200"/>
          </a:xfrm>
        </p:spPr>
        <p:txBody>
          <a:bodyPr>
            <a:normAutofit/>
          </a:bodyPr>
          <a:lstStyle/>
          <a:p>
            <a:pPr algn="ctr" eaLnBrk="1" hangingPunct="1">
              <a:defRPr/>
            </a:pPr>
            <a:r>
              <a:rPr lang="zh-TW" altLang="en-US" sz="4000" b="1" dirty="0" smtClean="0">
                <a:ea typeface="標楷體" pitchFamily="65" charset="-120"/>
              </a:rPr>
              <a:t>海運運費之計算</a:t>
            </a:r>
            <a:r>
              <a:rPr lang="zh-TW" altLang="en-US" sz="4000" dirty="0" smtClean="0"/>
              <a:t> </a:t>
            </a:r>
          </a:p>
        </p:txBody>
      </p:sp>
      <p:sp>
        <p:nvSpPr>
          <p:cNvPr id="520195" name="Rectangle 3"/>
          <p:cNvSpPr>
            <a:spLocks noGrp="1" noChangeArrowheads="1"/>
          </p:cNvSpPr>
          <p:nvPr>
            <p:ph type="body" idx="1"/>
          </p:nvPr>
        </p:nvSpPr>
        <p:spPr>
          <a:xfrm>
            <a:off x="228600" y="1143000"/>
            <a:ext cx="8915400" cy="5486400"/>
          </a:xfrm>
        </p:spPr>
        <p:txBody>
          <a:bodyPr>
            <a:normAutofit/>
          </a:bodyPr>
          <a:lstStyle/>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整櫃貨</a:t>
            </a:r>
            <a:r>
              <a:rPr lang="en-US" altLang="zh-TW" sz="2800" b="1" dirty="0" smtClean="0">
                <a:latin typeface="Times New Roman" panose="02020603050405020304" pitchFamily="18" charset="0"/>
                <a:ea typeface="標楷體" pitchFamily="65" charset="-120"/>
                <a:cs typeface="Times New Roman" panose="02020603050405020304" pitchFamily="18" charset="0"/>
              </a:rPr>
              <a:t>(CY)</a:t>
            </a:r>
            <a:r>
              <a:rPr lang="zh-TW" altLang="en-US" sz="2800" b="1" dirty="0" smtClean="0">
                <a:latin typeface="Times New Roman" panose="02020603050405020304" pitchFamily="18" charset="0"/>
                <a:ea typeface="標楷體" pitchFamily="65" charset="-120"/>
                <a:cs typeface="Times New Roman" panose="02020603050405020304" pitchFamily="18" charset="0"/>
              </a:rPr>
              <a:t>：以貨櫃為計算運費之單位。</a:t>
            </a:r>
          </a:p>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併櫃貨</a:t>
            </a:r>
            <a:r>
              <a:rPr lang="en-US" altLang="zh-TW" sz="2800" b="1" dirty="0" smtClean="0">
                <a:latin typeface="Times New Roman" panose="02020603050405020304" pitchFamily="18" charset="0"/>
                <a:ea typeface="標楷體" pitchFamily="65" charset="-120"/>
                <a:cs typeface="Times New Roman" panose="02020603050405020304" pitchFamily="18" charset="0"/>
              </a:rPr>
              <a:t>(CFS)</a:t>
            </a:r>
            <a:r>
              <a:rPr lang="zh-TW" altLang="en-US" sz="2800" b="1" dirty="0" smtClean="0">
                <a:latin typeface="Times New Roman" panose="02020603050405020304" pitchFamily="18" charset="0"/>
                <a:ea typeface="標楷體" pitchFamily="65" charset="-120"/>
                <a:cs typeface="Times New Roman" panose="02020603050405020304" pitchFamily="18" charset="0"/>
              </a:rPr>
              <a:t>：以下列兩種方式計算，以孰高為收費標準：</a:t>
            </a:r>
          </a:p>
          <a:p>
            <a:pPr marL="609600" indent="-609600" eaLnBrk="1" hangingPunct="1">
              <a:buFont typeface="Wingdings" pitchFamily="2" charset="2"/>
              <a:buNone/>
            </a:pPr>
            <a:r>
              <a:rPr lang="en-US" altLang="zh-TW" sz="2800" b="1" dirty="0" smtClean="0">
                <a:latin typeface="Times New Roman" panose="02020603050405020304" pitchFamily="18" charset="0"/>
                <a:cs typeface="Times New Roman" panose="02020603050405020304" pitchFamily="18" charset="0"/>
              </a:rPr>
              <a:t> </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重量頓</a:t>
            </a:r>
            <a:r>
              <a:rPr lang="en-US" altLang="zh-TW" sz="2800" b="1" dirty="0" smtClean="0">
                <a:latin typeface="Times New Roman" panose="02020603050405020304" pitchFamily="18" charset="0"/>
                <a:ea typeface="標楷體" pitchFamily="65" charset="-120"/>
                <a:cs typeface="Times New Roman" panose="02020603050405020304" pitchFamily="18" charset="0"/>
              </a:rPr>
              <a:t>(weight ton)</a:t>
            </a:r>
            <a:r>
              <a:rPr lang="zh-TW" altLang="en-US" sz="2800" b="1" dirty="0" smtClean="0">
                <a:latin typeface="Times New Roman" panose="02020603050405020304" pitchFamily="18" charset="0"/>
                <a:ea typeface="標楷體" pitchFamily="65" charset="-120"/>
                <a:cs typeface="Times New Roman" panose="02020603050405020304" pitchFamily="18" charset="0"/>
              </a:rPr>
              <a:t>：按貨物總毛重，以公噸</a:t>
            </a:r>
            <a:r>
              <a:rPr lang="en-US" altLang="zh-TW" sz="2800" b="1" dirty="0" smtClean="0">
                <a:latin typeface="Times New Roman" panose="02020603050405020304" pitchFamily="18" charset="0"/>
                <a:ea typeface="標楷體" pitchFamily="65" charset="-120"/>
                <a:cs typeface="Times New Roman" panose="02020603050405020304" pitchFamily="18" charset="0"/>
              </a:rPr>
              <a:t>(1TNE=1000KGM)</a:t>
            </a:r>
            <a:r>
              <a:rPr lang="zh-TW" altLang="en-US" sz="2800" b="1" dirty="0" smtClean="0">
                <a:latin typeface="Times New Roman" panose="02020603050405020304" pitchFamily="18" charset="0"/>
                <a:ea typeface="標楷體" pitchFamily="65" charset="-120"/>
                <a:cs typeface="Times New Roman" panose="02020603050405020304" pitchFamily="18" charset="0"/>
              </a:rPr>
              <a:t>為一運費頓。</a:t>
            </a:r>
          </a:p>
          <a:p>
            <a:pPr marL="609600" indent="-609600"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a:t>
            </a:r>
            <a:r>
              <a:rPr lang="zh-TW" altLang="en-US" sz="2800" b="1" dirty="0" smtClean="0">
                <a:latin typeface="Times New Roman" panose="02020603050405020304" pitchFamily="18" charset="0"/>
                <a:ea typeface="標楷體" pitchFamily="65" charset="-120"/>
                <a:cs typeface="Times New Roman" panose="02020603050405020304" pitchFamily="18" charset="0"/>
              </a:rPr>
              <a:t>才積噸</a:t>
            </a:r>
            <a:r>
              <a:rPr lang="en-US" altLang="zh-TW" sz="2800" b="1" dirty="0" smtClean="0">
                <a:latin typeface="Times New Roman" panose="02020603050405020304" pitchFamily="18" charset="0"/>
                <a:ea typeface="標楷體" pitchFamily="65" charset="-120"/>
                <a:cs typeface="Times New Roman" panose="02020603050405020304" pitchFamily="18" charset="0"/>
              </a:rPr>
              <a:t>(measurement ton)</a:t>
            </a:r>
            <a:r>
              <a:rPr lang="zh-TW" altLang="en-US" sz="2800" b="1" dirty="0" smtClean="0">
                <a:latin typeface="Times New Roman" panose="02020603050405020304" pitchFamily="18" charset="0"/>
                <a:ea typeface="標楷體" pitchFamily="65" charset="-120"/>
                <a:cs typeface="Times New Roman" panose="02020603050405020304" pitchFamily="18" charset="0"/>
              </a:rPr>
              <a:t>：按貨物總毛體積，以一立方公尺</a:t>
            </a:r>
            <a:r>
              <a:rPr lang="en-US" altLang="zh-TW" sz="2800" b="1" dirty="0" smtClean="0">
                <a:latin typeface="Times New Roman" panose="02020603050405020304" pitchFamily="18" charset="0"/>
                <a:ea typeface="標楷體" pitchFamily="65" charset="-120"/>
                <a:cs typeface="Times New Roman" panose="02020603050405020304" pitchFamily="18" charset="0"/>
              </a:rPr>
              <a:t>(1 cubic meter</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1CBM or 1MTQ</a:t>
            </a:r>
            <a:r>
              <a:rPr lang="zh-TW" altLang="en-US" sz="2800" b="1" dirty="0" smtClean="0">
                <a:latin typeface="Times New Roman" panose="02020603050405020304" pitchFamily="18" charset="0"/>
                <a:ea typeface="標楷體" pitchFamily="65" charset="-120"/>
                <a:cs typeface="Times New Roman" panose="02020603050405020304" pitchFamily="18" charset="0"/>
              </a:rPr>
              <a:t>；又稱一體積噸</a:t>
            </a:r>
            <a:r>
              <a:rPr lang="en-US" altLang="zh-TW" sz="2800" b="1" dirty="0" smtClean="0">
                <a:latin typeface="Times New Roman" panose="02020603050405020304" pitchFamily="18" charset="0"/>
                <a:ea typeface="標楷體" pitchFamily="65" charset="-120"/>
                <a:cs typeface="Times New Roman" panose="02020603050405020304" pitchFamily="18" charset="0"/>
              </a:rPr>
              <a:t>) </a:t>
            </a:r>
            <a:r>
              <a:rPr lang="zh-TW" altLang="en-US" sz="2800" b="1" dirty="0" smtClean="0">
                <a:latin typeface="Times New Roman" panose="02020603050405020304" pitchFamily="18" charset="0"/>
                <a:ea typeface="標楷體" pitchFamily="65" charset="-120"/>
                <a:cs typeface="Times New Roman" panose="02020603050405020304" pitchFamily="18" charset="0"/>
              </a:rPr>
              <a:t>為一運費頓；另</a:t>
            </a:r>
            <a:r>
              <a:rPr lang="en-US" altLang="zh-TW" sz="2800" b="1" dirty="0" smtClean="0">
                <a:latin typeface="Times New Roman" panose="02020603050405020304" pitchFamily="18" charset="0"/>
                <a:ea typeface="標楷體" pitchFamily="65" charset="-120"/>
                <a:cs typeface="Times New Roman" panose="02020603050405020304" pitchFamily="18" charset="0"/>
              </a:rPr>
              <a:t>1FOT(</a:t>
            </a:r>
            <a:r>
              <a:rPr lang="zh-TW" altLang="en-US" sz="2800" b="1" dirty="0" smtClean="0">
                <a:latin typeface="Times New Roman" panose="02020603050405020304" pitchFamily="18" charset="0"/>
                <a:ea typeface="標楷體" pitchFamily="65" charset="-120"/>
                <a:cs typeface="Times New Roman" panose="02020603050405020304" pitchFamily="18" charset="0"/>
              </a:rPr>
              <a:t>呎</a:t>
            </a:r>
            <a:r>
              <a:rPr lang="en-US" altLang="zh-TW" sz="2800" b="1" dirty="0" smtClean="0">
                <a:latin typeface="Times New Roman" panose="02020603050405020304" pitchFamily="18" charset="0"/>
                <a:ea typeface="標楷體" pitchFamily="65" charset="-120"/>
                <a:cs typeface="Times New Roman" panose="02020603050405020304" pitchFamily="18" charset="0"/>
              </a:rPr>
              <a:t>)=12 INH(</a:t>
            </a:r>
            <a:r>
              <a:rPr lang="zh-TW" altLang="en-US" sz="2800" b="1" dirty="0" smtClean="0">
                <a:latin typeface="Times New Roman" panose="02020603050405020304" pitchFamily="18" charset="0"/>
                <a:ea typeface="標楷體" pitchFamily="65" charset="-120"/>
                <a:cs typeface="Times New Roman" panose="02020603050405020304" pitchFamily="18" charset="0"/>
              </a:rPr>
              <a:t>吋</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1FTQ(</a:t>
            </a:r>
            <a:r>
              <a:rPr lang="zh-TW" altLang="en-US" sz="2800" b="1" dirty="0" smtClean="0">
                <a:latin typeface="Times New Roman" panose="02020603050405020304" pitchFamily="18" charset="0"/>
                <a:ea typeface="標楷體" pitchFamily="65" charset="-120"/>
                <a:cs typeface="Times New Roman" panose="02020603050405020304" pitchFamily="18" charset="0"/>
              </a:rPr>
              <a:t>立方呎</a:t>
            </a:r>
            <a:r>
              <a:rPr lang="en-US" altLang="zh-TW" sz="2800" b="1" dirty="0" smtClean="0">
                <a:latin typeface="Times New Roman" panose="02020603050405020304" pitchFamily="18" charset="0"/>
                <a:ea typeface="標楷體" pitchFamily="65" charset="-120"/>
                <a:cs typeface="Times New Roman" panose="02020603050405020304" pitchFamily="18" charset="0"/>
              </a:rPr>
              <a:t>)=17281INQ(</a:t>
            </a:r>
            <a:r>
              <a:rPr lang="zh-TW" altLang="en-US" sz="2800" b="1" dirty="0" smtClean="0">
                <a:latin typeface="Times New Roman" panose="02020603050405020304" pitchFamily="18" charset="0"/>
                <a:ea typeface="標楷體" pitchFamily="65" charset="-120"/>
                <a:cs typeface="Times New Roman" panose="02020603050405020304" pitchFamily="18" charset="0"/>
              </a:rPr>
              <a:t>立方吋</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p>
        </p:txBody>
      </p:sp>
      <p:sp>
        <p:nvSpPr>
          <p:cNvPr id="52019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876834DF-4224-4D3A-9723-1AD3164BCB06}" type="slidenum">
              <a:rPr kumimoji="0" lang="zh-TW" altLang="en-US" sz="1400" smtClean="0"/>
              <a:pPr eaLnBrk="1" hangingPunct="1"/>
              <a:t>566</a:t>
            </a:fld>
            <a:endParaRPr kumimoji="0" lang="en-US" altLang="zh-TW" sz="1400" smtClean="0"/>
          </a:p>
        </p:txBody>
      </p:sp>
    </p:spTree>
    <p:extLst>
      <p:ext uri="{BB962C8B-B14F-4D97-AF65-F5344CB8AC3E}">
        <p14:creationId xmlns:p14="http://schemas.microsoft.com/office/powerpoint/2010/main" xmlns="" val="3003578156"/>
      </p:ext>
    </p:extLst>
  </p:cSld>
  <p:clrMapOvr>
    <a:masterClrMapping/>
  </p:clrMapOvr>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762000" y="0"/>
            <a:ext cx="7772400" cy="980728"/>
          </a:xfrm>
        </p:spPr>
        <p:txBody>
          <a:bodyPr>
            <a:normAutofit/>
          </a:bodyPr>
          <a:lstStyle/>
          <a:p>
            <a:pPr algn="ctr" eaLnBrk="1" hangingPunct="1">
              <a:defRPr/>
            </a:pPr>
            <a:r>
              <a:rPr lang="zh-TW" altLang="en-US" sz="4000" b="1" dirty="0" smtClean="0">
                <a:ea typeface="標楷體" pitchFamily="65" charset="-120"/>
              </a:rPr>
              <a:t>海運運費計算之舉例</a:t>
            </a:r>
          </a:p>
        </p:txBody>
      </p:sp>
      <p:sp>
        <p:nvSpPr>
          <p:cNvPr id="521219" name="Rectangle 3"/>
          <p:cNvSpPr>
            <a:spLocks noGrp="1" noChangeArrowheads="1"/>
          </p:cNvSpPr>
          <p:nvPr>
            <p:ph type="body" sz="half" idx="1"/>
          </p:nvPr>
        </p:nvSpPr>
        <p:spPr>
          <a:xfrm>
            <a:off x="179513" y="1124744"/>
            <a:ext cx="8964488" cy="5395119"/>
          </a:xfrm>
        </p:spPr>
        <p:txBody>
          <a:bodyPr>
            <a:normAutofit/>
          </a:bodyPr>
          <a:lstStyle/>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假設</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p>
          <a:p>
            <a:pPr marL="609600" indent="-609600"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某種產品之包裝為</a:t>
            </a:r>
            <a:r>
              <a:rPr lang="en-US" altLang="zh-TW" sz="2800" b="1" dirty="0" smtClean="0">
                <a:latin typeface="Times New Roman" panose="02020603050405020304" pitchFamily="18" charset="0"/>
                <a:ea typeface="標楷體" pitchFamily="65" charset="-120"/>
                <a:cs typeface="Times New Roman" panose="02020603050405020304" pitchFamily="18" charset="0"/>
              </a:rPr>
              <a:t>2pcs/</a:t>
            </a:r>
            <a:r>
              <a:rPr lang="en-US" altLang="zh-TW" sz="2800" b="1" dirty="0" err="1" smtClean="0">
                <a:latin typeface="Times New Roman" panose="02020603050405020304" pitchFamily="18" charset="0"/>
                <a:ea typeface="標楷體" pitchFamily="65" charset="-120"/>
                <a:cs typeface="Times New Roman" panose="02020603050405020304" pitchFamily="18" charset="0"/>
              </a:rPr>
              <a:t>ctn</a:t>
            </a:r>
            <a:r>
              <a:rPr lang="en-US" altLang="zh-TW" sz="2800" b="1" dirty="0" smtClean="0">
                <a:latin typeface="Times New Roman" panose="02020603050405020304" pitchFamily="18" charset="0"/>
                <a:ea typeface="標楷體" pitchFamily="65" charset="-120"/>
                <a:cs typeface="Times New Roman" panose="02020603050405020304" pitchFamily="18" charset="0"/>
              </a:rPr>
              <a:t>/16kgs/4’</a:t>
            </a:r>
          </a:p>
          <a:p>
            <a:pPr marL="609600" indent="-609600"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船公司所報之海運運費費率如下：</a:t>
            </a:r>
          </a:p>
          <a:p>
            <a:pPr marL="609600" indent="-609600" eaLnBrk="1" hangingPunct="1">
              <a:buFont typeface="Wingdings" pitchFamily="2" charset="2"/>
              <a:buNone/>
            </a:pPr>
            <a:r>
              <a:rPr lang="zh-TW" altLang="en-US" sz="2800" b="1" dirty="0" smtClean="0">
                <a:latin typeface="Times New Roman" panose="02020603050405020304" pitchFamily="18" charset="0"/>
                <a:ea typeface="標楷體" pitchFamily="65" charset="-120"/>
                <a:cs typeface="Times New Roman" panose="02020603050405020304" pitchFamily="18" charset="0"/>
              </a:rPr>
              <a:t>   併櫃貨：</a:t>
            </a:r>
            <a:r>
              <a:rPr lang="en-US" altLang="zh-TW" sz="2800" b="1" dirty="0" smtClean="0">
                <a:latin typeface="Times New Roman" panose="02020603050405020304" pitchFamily="18" charset="0"/>
                <a:ea typeface="標楷體" pitchFamily="65" charset="-120"/>
                <a:cs typeface="Times New Roman" panose="02020603050405020304" pitchFamily="18" charset="0"/>
              </a:rPr>
              <a:t>USD100/ton</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USD105/CBM</a:t>
            </a:r>
          </a:p>
          <a:p>
            <a:pPr marL="609600" indent="-609600" eaLnBrk="1" hangingPunct="1">
              <a:buFont typeface="Wingdings" pitchFamily="2" charset="2"/>
              <a:buNone/>
            </a:pPr>
            <a:r>
              <a:rPr lang="zh-TW" altLang="en-US" sz="2800" b="1" dirty="0" smtClean="0">
                <a:latin typeface="Times New Roman" panose="02020603050405020304" pitchFamily="18" charset="0"/>
                <a:ea typeface="標楷體" pitchFamily="65" charset="-120"/>
                <a:cs typeface="Times New Roman" panose="02020603050405020304" pitchFamily="18" charset="0"/>
              </a:rPr>
              <a:t>   整櫃貨：</a:t>
            </a:r>
            <a:r>
              <a:rPr lang="en-US" altLang="zh-TW" sz="2800" b="1" dirty="0" smtClean="0">
                <a:latin typeface="Times New Roman" panose="02020603050405020304" pitchFamily="18" charset="0"/>
                <a:ea typeface="標楷體" pitchFamily="65" charset="-120"/>
                <a:cs typeface="Times New Roman" panose="02020603050405020304" pitchFamily="18" charset="0"/>
              </a:rPr>
              <a:t>20’</a:t>
            </a:r>
            <a:r>
              <a:rPr lang="zh-TW" altLang="en-US" sz="2800" b="1" dirty="0" smtClean="0">
                <a:latin typeface="Times New Roman" panose="02020603050405020304" pitchFamily="18" charset="0"/>
                <a:ea typeface="標楷體" pitchFamily="65" charset="-120"/>
                <a:cs typeface="Times New Roman" panose="02020603050405020304" pitchFamily="18" charset="0"/>
              </a:rPr>
              <a:t>貨櫃</a:t>
            </a:r>
            <a:r>
              <a:rPr lang="en-US" altLang="zh-TW" sz="2800" b="1" dirty="0" smtClean="0">
                <a:latin typeface="Times New Roman" panose="02020603050405020304" pitchFamily="18" charset="0"/>
                <a:ea typeface="標楷體" pitchFamily="65" charset="-120"/>
                <a:cs typeface="Times New Roman" panose="02020603050405020304" pitchFamily="18" charset="0"/>
              </a:rPr>
              <a:t>USD2,000</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40’</a:t>
            </a:r>
            <a:r>
              <a:rPr lang="zh-TW" altLang="en-US" sz="2800" b="1" dirty="0" smtClean="0">
                <a:latin typeface="Times New Roman" panose="02020603050405020304" pitchFamily="18" charset="0"/>
                <a:ea typeface="標楷體" pitchFamily="65" charset="-120"/>
                <a:cs typeface="Times New Roman" panose="02020603050405020304" pitchFamily="18" charset="0"/>
              </a:rPr>
              <a:t>貨櫃</a:t>
            </a:r>
            <a:r>
              <a:rPr lang="en-US" altLang="zh-TW" sz="2800" b="1" dirty="0" smtClean="0">
                <a:latin typeface="Times New Roman" panose="02020603050405020304" pitchFamily="18" charset="0"/>
                <a:ea typeface="標楷體" pitchFamily="65" charset="-120"/>
                <a:cs typeface="Times New Roman" panose="02020603050405020304" pitchFamily="18" charset="0"/>
              </a:rPr>
              <a:t>USD4,000</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p>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估量整櫃貨之滿櫃量參考數據</a:t>
            </a:r>
          </a:p>
        </p:txBody>
      </p:sp>
      <p:graphicFrame>
        <p:nvGraphicFramePr>
          <p:cNvPr id="283652" name="Group 4"/>
          <p:cNvGraphicFramePr>
            <a:graphicFrameLocks noGrp="1"/>
          </p:cNvGraphicFramePr>
          <p:nvPr>
            <p:ph sz="half" idx="2"/>
          </p:nvPr>
        </p:nvGraphicFramePr>
        <p:xfrm>
          <a:off x="1009650" y="4727575"/>
          <a:ext cx="7188200" cy="1577976"/>
        </p:xfrm>
        <a:graphic>
          <a:graphicData uri="http://schemas.openxmlformats.org/drawingml/2006/table">
            <a:tbl>
              <a:tblPr/>
              <a:tblGrid>
                <a:gridCol w="2395538"/>
                <a:gridCol w="2397125"/>
                <a:gridCol w="2395537"/>
              </a:tblGrid>
              <a:tr h="5254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28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 重     量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材    積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20’</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櫃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17,500kgs </a:t>
                      </a:r>
                      <a:endParaRPr kumimoji="1" lang="zh-TW" altLang="en-US" sz="28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900’ </a:t>
                      </a:r>
                      <a:endParaRPr kumimoji="1" lang="zh-TW" altLang="en-US" sz="28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40’</a:t>
                      </a:r>
                      <a:r>
                        <a:rPr kumimoji="1" lang="zh-TW" altLang="en-US" sz="2800" b="1" i="0" u="none" strike="noStrike" cap="none" normalizeH="0" baseline="0" smtClean="0">
                          <a:ln>
                            <a:noFill/>
                          </a:ln>
                          <a:solidFill>
                            <a:schemeClr val="tx1"/>
                          </a:solidFill>
                          <a:effectLst/>
                          <a:latin typeface="Times New Roman" pitchFamily="18" charset="0"/>
                          <a:ea typeface="標楷體" pitchFamily="65" charset="-120"/>
                        </a:rPr>
                        <a:t>櫃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23,000kgs </a:t>
                      </a:r>
                      <a:endParaRPr kumimoji="1" lang="zh-TW" altLang="en-US" sz="28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800" b="1" i="0" u="none" strike="noStrike" cap="none" normalizeH="0" baseline="0" smtClean="0">
                          <a:ln>
                            <a:noFill/>
                          </a:ln>
                          <a:solidFill>
                            <a:schemeClr val="tx1"/>
                          </a:solidFill>
                          <a:effectLst/>
                          <a:latin typeface="Times New Roman" pitchFamily="18" charset="0"/>
                          <a:ea typeface="標楷體" pitchFamily="65" charset="-120"/>
                        </a:rPr>
                        <a:t>2,000’ </a:t>
                      </a:r>
                      <a:endParaRPr kumimoji="1" lang="zh-TW" altLang="en-US" sz="28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21238" name="投影片編號版面配置區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ACAF87EB-497E-4B9A-A509-FB551FE1CE4C}" type="slidenum">
              <a:rPr kumimoji="0" lang="zh-TW" altLang="en-US" sz="1400" smtClean="0"/>
              <a:pPr eaLnBrk="1" hangingPunct="1"/>
              <a:t>567</a:t>
            </a:fld>
            <a:endParaRPr kumimoji="0" lang="en-US" altLang="zh-TW" sz="1400" smtClean="0"/>
          </a:p>
        </p:txBody>
      </p:sp>
    </p:spTree>
    <p:extLst>
      <p:ext uri="{BB962C8B-B14F-4D97-AF65-F5344CB8AC3E}">
        <p14:creationId xmlns:p14="http://schemas.microsoft.com/office/powerpoint/2010/main" xmlns="" val="2916226624"/>
      </p:ext>
    </p:extLst>
  </p:cSld>
  <p:clrMapOvr>
    <a:masterClrMapping/>
  </p:clrMapOvr>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normAutofit/>
          </a:bodyPr>
          <a:lstStyle/>
          <a:p>
            <a:pPr algn="ctr" eaLnBrk="1" hangingPunct="1">
              <a:defRPr/>
            </a:pPr>
            <a:r>
              <a:rPr lang="zh-TW" altLang="en-US" sz="4000" b="1" dirty="0" smtClean="0">
                <a:latin typeface="Times New Roman" pitchFamily="18" charset="0"/>
                <a:ea typeface="標楷體" pitchFamily="65" charset="-120"/>
              </a:rPr>
              <a:t>以併櫃出口時之單位運價</a:t>
            </a:r>
            <a:r>
              <a:rPr lang="zh-TW" altLang="en-US" sz="4000" dirty="0" smtClean="0"/>
              <a:t> </a:t>
            </a:r>
          </a:p>
        </p:txBody>
      </p:sp>
      <p:sp>
        <p:nvSpPr>
          <p:cNvPr id="522243" name="Rectangle 3"/>
          <p:cNvSpPr>
            <a:spLocks noGrp="1" noChangeArrowheads="1"/>
          </p:cNvSpPr>
          <p:nvPr>
            <p:ph type="body" idx="1"/>
          </p:nvPr>
        </p:nvSpPr>
        <p:spPr/>
        <p:txBody>
          <a:bodyPr/>
          <a:lstStyle/>
          <a:p>
            <a:pPr eaLnBrk="1" hangingPunct="1">
              <a:buFont typeface="Wingdings" pitchFamily="2" charset="2"/>
              <a:buNone/>
            </a:pPr>
            <a:r>
              <a:rPr lang="zh-TW" altLang="en-US" dirty="0" smtClean="0"/>
              <a:t>  </a:t>
            </a:r>
            <a:r>
              <a:rPr lang="zh-TW" altLang="en-US" sz="2800" b="1" dirty="0" smtClean="0">
                <a:latin typeface="Times New Roman" panose="02020603050405020304" pitchFamily="18" charset="0"/>
                <a:ea typeface="標楷體" pitchFamily="65" charset="-120"/>
                <a:cs typeface="Times New Roman" panose="02020603050405020304" pitchFamily="18" charset="0"/>
              </a:rPr>
              <a:t>每箱</a:t>
            </a:r>
            <a:r>
              <a:rPr lang="en-US" altLang="zh-TW" sz="2800" b="1" dirty="0" smtClean="0">
                <a:latin typeface="Times New Roman" panose="02020603050405020304" pitchFamily="18" charset="0"/>
                <a:ea typeface="標楷體" pitchFamily="65" charset="-120"/>
                <a:cs typeface="Times New Roman" panose="02020603050405020304" pitchFamily="18" charset="0"/>
              </a:rPr>
              <a:t>(2 PCS)</a:t>
            </a:r>
            <a:r>
              <a:rPr lang="zh-TW" altLang="en-US" sz="2800" b="1" dirty="0" smtClean="0">
                <a:latin typeface="Times New Roman" panose="02020603050405020304" pitchFamily="18" charset="0"/>
                <a:ea typeface="標楷體" pitchFamily="65" charset="-120"/>
                <a:cs typeface="Times New Roman" panose="02020603050405020304" pitchFamily="18" charset="0"/>
              </a:rPr>
              <a:t>之運費：</a:t>
            </a:r>
            <a:r>
              <a:rPr lang="en-US" altLang="zh-TW" sz="2800" b="1" dirty="0" smtClean="0">
                <a:latin typeface="Times New Roman" panose="02020603050405020304" pitchFamily="18" charset="0"/>
                <a:ea typeface="標楷體" pitchFamily="65" charset="-120"/>
                <a:cs typeface="Times New Roman" panose="02020603050405020304" pitchFamily="18" charset="0"/>
              </a:rPr>
              <a:t>USD100/1000×16=USD1.60(</a:t>
            </a:r>
            <a:r>
              <a:rPr lang="zh-TW" altLang="en-US" sz="2800" b="1" dirty="0" smtClean="0">
                <a:latin typeface="Times New Roman" panose="02020603050405020304" pitchFamily="18" charset="0"/>
                <a:ea typeface="標楷體" pitchFamily="65" charset="-120"/>
                <a:cs typeface="Times New Roman" panose="02020603050405020304" pitchFamily="18" charset="0"/>
              </a:rPr>
              <a:t>以重量計算</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p>
          <a:p>
            <a:pPr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USD105/35’×4’=USD12(</a:t>
            </a:r>
            <a:r>
              <a:rPr lang="zh-TW" altLang="en-US" sz="2800" b="1" dirty="0" smtClean="0">
                <a:latin typeface="Times New Roman" panose="02020603050405020304" pitchFamily="18" charset="0"/>
                <a:ea typeface="標楷體" pitchFamily="65" charset="-120"/>
                <a:cs typeface="Times New Roman" panose="02020603050405020304" pitchFamily="18" charset="0"/>
              </a:rPr>
              <a:t>以體積計算；</a:t>
            </a:r>
            <a:r>
              <a:rPr lang="en-US" altLang="zh-TW" sz="2800" b="1" dirty="0" smtClean="0">
                <a:latin typeface="Times New Roman" panose="02020603050405020304" pitchFamily="18" charset="0"/>
                <a:ea typeface="標楷體" pitchFamily="65" charset="-120"/>
                <a:cs typeface="Times New Roman" panose="02020603050405020304" pitchFamily="18" charset="0"/>
              </a:rPr>
              <a:t>1CBM=35’)</a:t>
            </a:r>
          </a:p>
          <a:p>
            <a:pPr eaLnBrk="1" hangingPunct="1">
              <a:buFont typeface="Wingdings" pitchFamily="2" charset="2"/>
              <a:buNone/>
            </a:pPr>
            <a:r>
              <a:rPr lang="zh-TW" altLang="en-US" sz="2800" b="1" dirty="0" smtClean="0">
                <a:latin typeface="Times New Roman" panose="02020603050405020304" pitchFamily="18" charset="0"/>
                <a:ea typeface="標楷體" pitchFamily="65" charset="-120"/>
                <a:cs typeface="Times New Roman" panose="02020603050405020304" pitchFamily="18" charset="0"/>
              </a:rPr>
              <a:t>  每</a:t>
            </a:r>
            <a:r>
              <a:rPr lang="en-US" altLang="zh-TW" sz="2800" b="1" dirty="0" smtClean="0">
                <a:latin typeface="Times New Roman" panose="02020603050405020304" pitchFamily="18" charset="0"/>
                <a:ea typeface="標楷體" pitchFamily="65" charset="-120"/>
                <a:cs typeface="Times New Roman" panose="02020603050405020304" pitchFamily="18" charset="0"/>
              </a:rPr>
              <a:t>PC</a:t>
            </a:r>
            <a:r>
              <a:rPr lang="zh-TW" altLang="en-US" sz="2800" b="1" dirty="0" smtClean="0">
                <a:latin typeface="Times New Roman" panose="02020603050405020304" pitchFamily="18" charset="0"/>
                <a:ea typeface="標楷體" pitchFamily="65" charset="-120"/>
                <a:cs typeface="Times New Roman" panose="02020603050405020304" pitchFamily="18" charset="0"/>
              </a:rPr>
              <a:t>之單位運費：以孰高為準，</a:t>
            </a:r>
            <a:r>
              <a:rPr lang="en-US" altLang="zh-TW" sz="2800" b="1" dirty="0" smtClean="0">
                <a:latin typeface="Times New Roman" panose="02020603050405020304" pitchFamily="18" charset="0"/>
                <a:ea typeface="標楷體" pitchFamily="65" charset="-120"/>
                <a:cs typeface="Times New Roman" panose="02020603050405020304" pitchFamily="18" charset="0"/>
              </a:rPr>
              <a:t>USD12÷2=USD6</a:t>
            </a:r>
            <a:endParaRPr lang="zh-TW" altLang="en-US" sz="2800" b="1" dirty="0" smtClean="0">
              <a:latin typeface="Times New Roman" panose="02020603050405020304" pitchFamily="18" charset="0"/>
              <a:ea typeface="標楷體" pitchFamily="65" charset="-120"/>
              <a:cs typeface="Times New Roman" panose="02020603050405020304" pitchFamily="18" charset="0"/>
            </a:endParaRPr>
          </a:p>
        </p:txBody>
      </p:sp>
      <p:sp>
        <p:nvSpPr>
          <p:cNvPr id="52224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E23E5CE9-70B5-4D93-8BF1-73FC1C2703A2}" type="slidenum">
              <a:rPr kumimoji="0" lang="zh-TW" altLang="en-US" sz="1400" smtClean="0"/>
              <a:pPr eaLnBrk="1" hangingPunct="1"/>
              <a:t>568</a:t>
            </a:fld>
            <a:endParaRPr kumimoji="0" lang="en-US" altLang="zh-TW" sz="1400" smtClean="0"/>
          </a:p>
        </p:txBody>
      </p:sp>
    </p:spTree>
    <p:extLst>
      <p:ext uri="{BB962C8B-B14F-4D97-AF65-F5344CB8AC3E}">
        <p14:creationId xmlns:p14="http://schemas.microsoft.com/office/powerpoint/2010/main" xmlns="" val="1389353302"/>
      </p:ext>
    </p:extLst>
  </p:cSld>
  <p:clrMapOvr>
    <a:masterClrMapping/>
  </p:clrMapOvr>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rmAutofit/>
          </a:bodyPr>
          <a:lstStyle/>
          <a:p>
            <a:pPr algn="ctr" eaLnBrk="1" hangingPunct="1">
              <a:defRPr/>
            </a:pPr>
            <a:r>
              <a:rPr lang="zh-TW" altLang="en-US" sz="4000" b="1" dirty="0" smtClean="0">
                <a:latin typeface="Times New Roman" pitchFamily="18" charset="0"/>
                <a:ea typeface="標楷體" pitchFamily="65" charset="-120"/>
                <a:cs typeface="Times New Roman" panose="02020603050405020304" pitchFamily="18" charset="0"/>
              </a:rPr>
              <a:t>裝滿</a:t>
            </a:r>
            <a:r>
              <a:rPr lang="en-US" altLang="zh-TW" sz="4000" b="1" dirty="0" smtClean="0">
                <a:latin typeface="Times New Roman" pitchFamily="18" charset="0"/>
                <a:ea typeface="標楷體" pitchFamily="65" charset="-120"/>
                <a:cs typeface="Times New Roman" panose="02020603050405020304" pitchFamily="18" charset="0"/>
              </a:rPr>
              <a:t>20</a:t>
            </a:r>
            <a:r>
              <a:rPr lang="zh-TW" altLang="en-US" sz="4000" b="1" dirty="0" smtClean="0">
                <a:latin typeface="Times New Roman" pitchFamily="18" charset="0"/>
                <a:ea typeface="標楷體" pitchFamily="65" charset="-120"/>
                <a:cs typeface="Times New Roman" panose="02020603050405020304" pitchFamily="18" charset="0"/>
              </a:rPr>
              <a:t>呎之貨櫃之單位運價</a:t>
            </a:r>
            <a:r>
              <a:rPr lang="zh-TW" altLang="en-US" sz="4000" dirty="0" smtClean="0">
                <a:latin typeface="Times New Roman" panose="02020603050405020304" pitchFamily="18" charset="0"/>
                <a:cs typeface="Times New Roman" panose="02020603050405020304" pitchFamily="18" charset="0"/>
              </a:rPr>
              <a:t> </a:t>
            </a:r>
          </a:p>
        </p:txBody>
      </p:sp>
      <p:sp>
        <p:nvSpPr>
          <p:cNvPr id="523267" name="Rectangle 3"/>
          <p:cNvSpPr>
            <a:spLocks noGrp="1" noChangeArrowheads="1"/>
          </p:cNvSpPr>
          <p:nvPr>
            <p:ph type="body" idx="1"/>
          </p:nvPr>
        </p:nvSpPr>
        <p:spPr/>
        <p:txBody>
          <a:bodyPr/>
          <a:lstStyle/>
          <a:p>
            <a:pPr eaLnBrk="1" hangingPunct="1">
              <a:buFont typeface="Wingdings" pitchFamily="2" charset="2"/>
              <a:buNone/>
            </a:pPr>
            <a:r>
              <a:rPr lang="zh-TW" altLang="en-US" dirty="0" smtClean="0"/>
              <a:t>  </a:t>
            </a:r>
            <a:r>
              <a:rPr lang="zh-TW" altLang="en-US" sz="3200" b="1" dirty="0" smtClean="0">
                <a:latin typeface="Times New Roman" panose="02020603050405020304" pitchFamily="18" charset="0"/>
                <a:ea typeface="標楷體" pitchFamily="65" charset="-120"/>
                <a:cs typeface="Times New Roman" panose="02020603050405020304" pitchFamily="18" charset="0"/>
              </a:rPr>
              <a:t>以重量估量滿櫃量：</a:t>
            </a:r>
            <a:r>
              <a:rPr lang="en-US" altLang="zh-TW" sz="3200" b="1" dirty="0" smtClean="0">
                <a:latin typeface="Times New Roman" panose="02020603050405020304" pitchFamily="18" charset="0"/>
                <a:ea typeface="標楷體" pitchFamily="65" charset="-120"/>
                <a:cs typeface="Times New Roman" panose="02020603050405020304" pitchFamily="18" charset="0"/>
              </a:rPr>
              <a:t>17,500kgs÷16kgs=1093.75ctns</a:t>
            </a:r>
          </a:p>
          <a:p>
            <a:pPr eaLnBrk="1" hangingPunct="1">
              <a:buFont typeface="Wingdings" pitchFamily="2" charset="2"/>
              <a:buNone/>
            </a:pPr>
            <a:r>
              <a:rPr lang="zh-TW" altLang="en-US" sz="3200" b="1" dirty="0" smtClean="0">
                <a:latin typeface="Times New Roman" panose="02020603050405020304" pitchFamily="18" charset="0"/>
                <a:ea typeface="標楷體" pitchFamily="65" charset="-120"/>
                <a:cs typeface="Times New Roman" panose="02020603050405020304" pitchFamily="18" charset="0"/>
              </a:rPr>
              <a:t>  以體積估量滿櫃量：</a:t>
            </a:r>
            <a:r>
              <a:rPr lang="en-US" altLang="zh-TW" sz="3200" b="1" dirty="0" smtClean="0">
                <a:latin typeface="Times New Roman" panose="02020603050405020304" pitchFamily="18" charset="0"/>
                <a:ea typeface="標楷體" pitchFamily="65" charset="-120"/>
                <a:cs typeface="Times New Roman" panose="02020603050405020304" pitchFamily="18" charset="0"/>
              </a:rPr>
              <a:t>900’÷4’=225ctns</a:t>
            </a:r>
          </a:p>
          <a:p>
            <a:pPr eaLnBrk="1" hangingPunct="1">
              <a:buFont typeface="Wingdings" pitchFamily="2" charset="2"/>
              <a:buNone/>
            </a:pPr>
            <a:r>
              <a:rPr lang="zh-TW" altLang="en-US" sz="3200" b="1" dirty="0" smtClean="0">
                <a:latin typeface="Times New Roman" panose="02020603050405020304" pitchFamily="18" charset="0"/>
                <a:ea typeface="標楷體" pitchFamily="65" charset="-120"/>
                <a:cs typeface="Times New Roman" panose="02020603050405020304" pitchFamily="18" charset="0"/>
              </a:rPr>
              <a:t>   每</a:t>
            </a:r>
            <a:r>
              <a:rPr lang="en-US" altLang="zh-TW" sz="3200" b="1" dirty="0" smtClean="0">
                <a:latin typeface="Times New Roman" panose="02020603050405020304" pitchFamily="18" charset="0"/>
                <a:ea typeface="標楷體" pitchFamily="65" charset="-120"/>
                <a:cs typeface="Times New Roman" panose="02020603050405020304" pitchFamily="18" charset="0"/>
              </a:rPr>
              <a:t>PC</a:t>
            </a:r>
            <a:r>
              <a:rPr lang="zh-TW" altLang="en-US" sz="3200" b="1" dirty="0" smtClean="0">
                <a:latin typeface="Times New Roman" panose="02020603050405020304" pitchFamily="18" charset="0"/>
                <a:ea typeface="標楷體" pitchFamily="65" charset="-120"/>
                <a:cs typeface="Times New Roman" panose="02020603050405020304" pitchFamily="18" charset="0"/>
              </a:rPr>
              <a:t>之單位運費：</a:t>
            </a:r>
            <a:r>
              <a:rPr lang="en-US" altLang="zh-TW" sz="3200" b="1" dirty="0" smtClean="0">
                <a:latin typeface="Times New Roman" panose="02020603050405020304" pitchFamily="18" charset="0"/>
                <a:ea typeface="標楷體" pitchFamily="65" charset="-120"/>
                <a:cs typeface="Times New Roman" panose="02020603050405020304" pitchFamily="18" charset="0"/>
              </a:rPr>
              <a:t>USD2,000÷225ctns÷2pcs=USD4.44</a:t>
            </a:r>
            <a:endParaRPr lang="zh-TW" altLang="en-US" sz="3200" b="1" dirty="0" smtClean="0">
              <a:latin typeface="Times New Roman" panose="02020603050405020304" pitchFamily="18" charset="0"/>
              <a:ea typeface="標楷體" pitchFamily="65" charset="-120"/>
              <a:cs typeface="Times New Roman" panose="02020603050405020304" pitchFamily="18" charset="0"/>
            </a:endParaRPr>
          </a:p>
        </p:txBody>
      </p:sp>
      <p:sp>
        <p:nvSpPr>
          <p:cNvPr id="52326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9B42E029-51DA-4B19-9591-9E37CBAF2F96}" type="slidenum">
              <a:rPr kumimoji="0" lang="zh-TW" altLang="en-US" sz="1400" smtClean="0"/>
              <a:pPr eaLnBrk="1" hangingPunct="1"/>
              <a:t>569</a:t>
            </a:fld>
            <a:endParaRPr kumimoji="0" lang="en-US" altLang="zh-TW" sz="1400" smtClean="0"/>
          </a:p>
        </p:txBody>
      </p:sp>
    </p:spTree>
    <p:extLst>
      <p:ext uri="{BB962C8B-B14F-4D97-AF65-F5344CB8AC3E}">
        <p14:creationId xmlns:p14="http://schemas.microsoft.com/office/powerpoint/2010/main" xmlns="" val="41423133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980728"/>
          </a:xfrm>
        </p:spPr>
        <p:txBody>
          <a:bodyPr>
            <a:normAutofit/>
          </a:bodyPr>
          <a:lstStyle/>
          <a:p>
            <a:pPr algn="ctr"/>
            <a:r>
              <a:rPr lang="zh-TW" altLang="en-US" sz="4000" b="1" dirty="0">
                <a:latin typeface="Times New Roman" panose="02020603050405020304" pitchFamily="18" charset="0"/>
                <a:cs typeface="Times New Roman" panose="02020603050405020304" pitchFamily="18" charset="0"/>
              </a:rPr>
              <a:t>執行</a:t>
            </a:r>
            <a:r>
              <a:rPr lang="zh-TW" altLang="zh-TW" sz="4000" b="1" dirty="0" smtClean="0"/>
              <a:t>非關稅壁壘</a:t>
            </a:r>
            <a:r>
              <a:rPr lang="zh-TW" altLang="en-US" sz="4000" b="1" dirty="0" smtClean="0">
                <a:latin typeface="Times New Roman" panose="02020603050405020304" pitchFamily="18" charset="0"/>
                <a:cs typeface="Times New Roman" panose="02020603050405020304" pitchFamily="18" charset="0"/>
              </a:rPr>
              <a:t>之方式</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57</a:t>
            </a:fld>
            <a:endParaRPr lang="zh-TW" altLang="en-US"/>
          </a:p>
        </p:txBody>
      </p:sp>
      <p:sp>
        <p:nvSpPr>
          <p:cNvPr id="4" name="內容版面配置區 3"/>
          <p:cNvSpPr>
            <a:spLocks noGrp="1"/>
          </p:cNvSpPr>
          <p:nvPr>
            <p:ph sz="quarter" idx="1"/>
          </p:nvPr>
        </p:nvSpPr>
        <p:spPr>
          <a:xfrm>
            <a:off x="107504" y="1052736"/>
            <a:ext cx="8856984" cy="5616624"/>
          </a:xfrm>
        </p:spPr>
        <p:txBody>
          <a:bodyPr>
            <a:noAutofit/>
          </a:bodyPr>
          <a:lstStyle/>
          <a:p>
            <a:r>
              <a:rPr lang="zh-TW" altLang="zh-TW" sz="3200" b="1" dirty="0" smtClean="0">
                <a:latin typeface="Times New Roman" panose="02020603050405020304" pitchFamily="18" charset="0"/>
                <a:cs typeface="Times New Roman" panose="02020603050405020304" pitchFamily="18" charset="0"/>
              </a:rPr>
              <a:t>可以</a:t>
            </a:r>
            <a:r>
              <a:rPr lang="zh-TW" altLang="zh-TW" sz="3200" b="1" dirty="0">
                <a:latin typeface="Times New Roman" panose="02020603050405020304" pitchFamily="18" charset="0"/>
                <a:cs typeface="Times New Roman" panose="02020603050405020304" pitchFamily="18" charset="0"/>
              </a:rPr>
              <a:t>分為直接的和間接的兩大</a:t>
            </a:r>
            <a:r>
              <a:rPr lang="zh-TW" altLang="zh-TW" sz="3200" b="1" dirty="0" smtClean="0">
                <a:latin typeface="Times New Roman" panose="02020603050405020304" pitchFamily="18" charset="0"/>
                <a:cs typeface="Times New Roman" panose="02020603050405020304" pitchFamily="18" charset="0"/>
              </a:rPr>
              <a:t>類</a:t>
            </a:r>
            <a:r>
              <a:rPr lang="en-US" altLang="zh-TW" sz="3200" b="1" dirty="0">
                <a:latin typeface="Times New Roman" panose="02020603050405020304" pitchFamily="18" charset="0"/>
                <a:cs typeface="Times New Roman" panose="02020603050405020304" pitchFamily="18" charset="0"/>
              </a:rPr>
              <a:t>:</a:t>
            </a:r>
            <a:endParaRPr lang="en-US" altLang="zh-TW"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en-US" sz="3200" b="1" dirty="0">
                <a:latin typeface="Times New Roman" panose="02020603050405020304" pitchFamily="18" charset="0"/>
                <a:cs typeface="Times New Roman" panose="02020603050405020304" pitchFamily="18" charset="0"/>
              </a:rPr>
              <a:t>直接</a:t>
            </a:r>
            <a:r>
              <a:rPr lang="zh-TW" altLang="en-US" sz="3200" b="1" dirty="0" smtClean="0">
                <a:latin typeface="Times New Roman" panose="02020603050405020304" pitchFamily="18" charset="0"/>
                <a:cs typeface="Times New Roman" panose="02020603050405020304" pitchFamily="18" charset="0"/>
              </a:rPr>
              <a:t>方式</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是</a:t>
            </a:r>
            <a:r>
              <a:rPr lang="zh-TW" altLang="zh-TW" sz="3200" b="1" dirty="0">
                <a:latin typeface="Times New Roman" panose="02020603050405020304" pitchFamily="18" charset="0"/>
                <a:cs typeface="Times New Roman" panose="02020603050405020304" pitchFamily="18" charset="0"/>
              </a:rPr>
              <a:t>由海關直接對進口商品的數量、品種加以</a:t>
            </a:r>
            <a:r>
              <a:rPr lang="zh-TW" altLang="zh-TW" sz="3200" b="1" dirty="0" smtClean="0">
                <a:latin typeface="Times New Roman" panose="02020603050405020304" pitchFamily="18" charset="0"/>
                <a:cs typeface="Times New Roman" panose="02020603050405020304" pitchFamily="18" charset="0"/>
              </a:rPr>
              <a:t>限制</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其</a:t>
            </a:r>
            <a:r>
              <a:rPr lang="zh-TW" altLang="zh-TW" sz="3200" b="1" dirty="0">
                <a:latin typeface="Times New Roman" panose="02020603050405020304" pitchFamily="18" charset="0"/>
                <a:cs typeface="Times New Roman" panose="02020603050405020304" pitchFamily="18" charset="0"/>
              </a:rPr>
              <a:t>主要措施</a:t>
            </a:r>
            <a:r>
              <a:rPr lang="zh-TW" altLang="zh-TW" sz="3200" b="1" dirty="0" smtClean="0">
                <a:latin typeface="Times New Roman" panose="02020603050405020304" pitchFamily="18" charset="0"/>
                <a:cs typeface="Times New Roman" panose="02020603050405020304" pitchFamily="18" charset="0"/>
              </a:rPr>
              <a:t>有</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進口</a:t>
            </a:r>
            <a:r>
              <a:rPr lang="zh-TW" altLang="zh-TW" sz="3200" b="1" dirty="0">
                <a:latin typeface="Times New Roman" panose="02020603050405020304" pitchFamily="18" charset="0"/>
                <a:cs typeface="Times New Roman" panose="02020603050405020304" pitchFamily="18" charset="0"/>
              </a:rPr>
              <a:t>限額制、進口許可證制、</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自動</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出口限額制、出口許可證制</a:t>
            </a:r>
            <a:r>
              <a:rPr lang="zh-TW" altLang="zh-TW" sz="3200" b="1" dirty="0" smtClean="0">
                <a:latin typeface="Times New Roman" panose="02020603050405020304" pitchFamily="18" charset="0"/>
                <a:cs typeface="Times New Roman" panose="02020603050405020304" pitchFamily="18" charset="0"/>
              </a:rPr>
              <a:t>等</a:t>
            </a:r>
            <a:r>
              <a:rPr lang="en-US" altLang="zh-TW" sz="3200" b="1" dirty="0">
                <a:latin typeface="Times New Roman" panose="02020603050405020304" pitchFamily="18" charset="0"/>
                <a:cs typeface="Times New Roman" panose="02020603050405020304" pitchFamily="18" charset="0"/>
              </a:rPr>
              <a:t>.</a:t>
            </a:r>
            <a:endParaRPr lang="en-US" altLang="zh-TW"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TW" altLang="en-US" sz="3200" b="1" dirty="0" smtClean="0">
                <a:latin typeface="Times New Roman" panose="02020603050405020304" pitchFamily="18" charset="0"/>
                <a:cs typeface="Times New Roman" panose="02020603050405020304" pitchFamily="18" charset="0"/>
              </a:rPr>
              <a:t>間接方式</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是</a:t>
            </a:r>
            <a:r>
              <a:rPr lang="zh-TW" altLang="zh-TW" sz="3200" b="1" dirty="0">
                <a:latin typeface="Times New Roman" panose="02020603050405020304" pitchFamily="18" charset="0"/>
                <a:cs typeface="Times New Roman" panose="02020603050405020304" pitchFamily="18" charset="0"/>
              </a:rPr>
              <a:t>對進口商品制訂嚴格的海關手續或通過</a:t>
            </a:r>
            <a:r>
              <a:rPr lang="zh-TW" altLang="zh-TW" sz="3200" b="1" dirty="0" smtClean="0">
                <a:latin typeface="Times New Roman" panose="02020603050405020304" pitchFamily="18" charset="0"/>
                <a:cs typeface="Times New Roman" panose="02020603050405020304" pitchFamily="18" charset="0"/>
              </a:rPr>
              <a:t>外匯管制</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間接</a:t>
            </a:r>
            <a:r>
              <a:rPr lang="zh-TW" altLang="zh-TW" sz="3200" b="1" dirty="0">
                <a:latin typeface="Times New Roman" panose="02020603050405020304" pitchFamily="18" charset="0"/>
                <a:cs typeface="Times New Roman" panose="02020603050405020304" pitchFamily="18" charset="0"/>
              </a:rPr>
              <a:t>地限制商品的</a:t>
            </a:r>
            <a:r>
              <a:rPr lang="zh-TW" altLang="zh-TW" sz="3200" b="1" dirty="0" smtClean="0">
                <a:latin typeface="Times New Roman" panose="02020603050405020304" pitchFamily="18" charset="0"/>
                <a:cs typeface="Times New Roman" panose="02020603050405020304" pitchFamily="18" charset="0"/>
              </a:rPr>
              <a:t>進口</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其</a:t>
            </a:r>
            <a:r>
              <a:rPr lang="zh-TW" altLang="zh-TW" sz="3200" b="1" dirty="0">
                <a:latin typeface="Times New Roman" panose="02020603050405020304" pitchFamily="18" charset="0"/>
                <a:cs typeface="Times New Roman" panose="02020603050405020304" pitchFamily="18" charset="0"/>
              </a:rPr>
              <a:t>主要措施</a:t>
            </a:r>
            <a:r>
              <a:rPr lang="zh-TW" altLang="zh-TW" sz="3200" b="1" dirty="0" smtClean="0">
                <a:latin typeface="Times New Roman" panose="02020603050405020304" pitchFamily="18" charset="0"/>
                <a:cs typeface="Times New Roman" panose="02020603050405020304" pitchFamily="18" charset="0"/>
              </a:rPr>
              <a:t>有</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實行外匯管制</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對</a:t>
            </a:r>
            <a:r>
              <a:rPr lang="zh-TW" altLang="zh-TW" sz="3200" b="1" dirty="0">
                <a:latin typeface="Times New Roman" panose="02020603050405020304" pitchFamily="18" charset="0"/>
                <a:cs typeface="Times New Roman" panose="02020603050405020304" pitchFamily="18" charset="0"/>
              </a:rPr>
              <a:t>進口貨征收國內</a:t>
            </a:r>
            <a:r>
              <a:rPr lang="zh-TW" altLang="zh-TW" sz="3200" b="1" dirty="0" smtClean="0">
                <a:latin typeface="Times New Roman" panose="02020603050405020304" pitchFamily="18" charset="0"/>
                <a:cs typeface="Times New Roman" panose="02020603050405020304" pitchFamily="18" charset="0"/>
              </a:rPr>
              <a:t>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制定</a:t>
            </a:r>
            <a:r>
              <a:rPr lang="zh-TW" altLang="zh-TW" sz="3200" b="1" dirty="0">
                <a:latin typeface="Times New Roman" panose="02020603050405020304" pitchFamily="18" charset="0"/>
                <a:cs typeface="Times New Roman" panose="02020603050405020304" pitchFamily="18" charset="0"/>
              </a:rPr>
              <a:t>購買國貨和限制外國貨的</a:t>
            </a:r>
            <a:r>
              <a:rPr lang="zh-TW" altLang="zh-TW" sz="3200" b="1" dirty="0" smtClean="0">
                <a:latin typeface="Times New Roman" panose="02020603050405020304" pitchFamily="18" charset="0"/>
                <a:cs typeface="Times New Roman" panose="02020603050405020304" pitchFamily="18" charset="0"/>
              </a:rPr>
              <a:t>條例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複雜</a:t>
            </a:r>
            <a:r>
              <a:rPr lang="zh-TW" altLang="zh-TW" sz="3200" b="1" dirty="0">
                <a:latin typeface="Times New Roman" panose="02020603050405020304" pitchFamily="18" charset="0"/>
                <a:cs typeface="Times New Roman" panose="02020603050405020304" pitchFamily="18" charset="0"/>
              </a:rPr>
              <a:t>的海關</a:t>
            </a:r>
            <a:r>
              <a:rPr lang="zh-TW" altLang="zh-TW" sz="3200" b="1" dirty="0" smtClean="0">
                <a:latin typeface="Times New Roman" panose="02020603050405020304" pitchFamily="18" charset="0"/>
                <a:cs typeface="Times New Roman" panose="02020603050405020304" pitchFamily="18" charset="0"/>
              </a:rPr>
              <a:t>手續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繁瑣</a:t>
            </a:r>
            <a:r>
              <a:rPr lang="zh-TW" altLang="zh-TW" sz="3200" b="1" dirty="0">
                <a:latin typeface="Times New Roman" panose="02020603050405020304" pitchFamily="18" charset="0"/>
                <a:cs typeface="Times New Roman" panose="02020603050405020304" pitchFamily="18" charset="0"/>
              </a:rPr>
              <a:t>的衛生安全質量標準以及包裝標準</a:t>
            </a:r>
            <a:r>
              <a:rPr lang="zh-TW" altLang="zh-TW" sz="3200" b="1" dirty="0" smtClean="0">
                <a:latin typeface="Times New Roman" panose="02020603050405020304" pitchFamily="18" charset="0"/>
                <a:cs typeface="Times New Roman" panose="02020603050405020304" pitchFamily="18" charset="0"/>
              </a:rPr>
              <a:t>等</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32305408"/>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79512" y="188640"/>
            <a:ext cx="8642350" cy="868363"/>
          </a:xfrm>
        </p:spPr>
        <p:txBody>
          <a:bodyPr>
            <a:normAutofit/>
          </a:bodyPr>
          <a:lstStyle/>
          <a:p>
            <a:pPr algn="ctr" eaLnBrk="1" hangingPunct="1">
              <a:defRPr/>
            </a:pPr>
            <a:r>
              <a:rPr lang="zh-TW" altLang="en-US" sz="4000" b="1" dirty="0" smtClean="0">
                <a:latin typeface="Times New Roman" pitchFamily="18" charset="0"/>
                <a:ea typeface="標楷體" pitchFamily="65" charset="-120"/>
              </a:rPr>
              <a:t>裝滿</a:t>
            </a:r>
            <a:r>
              <a:rPr lang="en-US" altLang="zh-TW" sz="4000" b="1" dirty="0" smtClean="0">
                <a:latin typeface="Times New Roman" pitchFamily="18" charset="0"/>
                <a:ea typeface="標楷體" pitchFamily="65" charset="-120"/>
              </a:rPr>
              <a:t>40</a:t>
            </a:r>
            <a:r>
              <a:rPr lang="zh-TW" altLang="en-US" sz="4000" b="1" dirty="0" smtClean="0">
                <a:latin typeface="Times New Roman" pitchFamily="18" charset="0"/>
                <a:ea typeface="標楷體" pitchFamily="65" charset="-120"/>
              </a:rPr>
              <a:t>呎之貨櫃之單位運價</a:t>
            </a:r>
            <a:r>
              <a:rPr lang="zh-TW" altLang="en-US" sz="4000" dirty="0" smtClean="0"/>
              <a:t> </a:t>
            </a:r>
          </a:p>
        </p:txBody>
      </p:sp>
      <p:sp>
        <p:nvSpPr>
          <p:cNvPr id="524291" name="Rectangle 3"/>
          <p:cNvSpPr>
            <a:spLocks noGrp="1" noChangeArrowheads="1"/>
          </p:cNvSpPr>
          <p:nvPr>
            <p:ph type="body" idx="1"/>
          </p:nvPr>
        </p:nvSpPr>
        <p:spPr/>
        <p:txBody>
          <a:bodyPr/>
          <a:lstStyle/>
          <a:p>
            <a:pPr eaLnBrk="1" hangingPunct="1">
              <a:buFont typeface="Wingdings" pitchFamily="2" charset="2"/>
              <a:buNone/>
            </a:pPr>
            <a:r>
              <a:rPr lang="zh-TW" altLang="en-US" dirty="0" smtClean="0"/>
              <a:t>  </a:t>
            </a:r>
            <a:r>
              <a:rPr lang="zh-TW" altLang="en-US" sz="3200" b="1" dirty="0" smtClean="0">
                <a:latin typeface="Times New Roman" panose="02020603050405020304" pitchFamily="18" charset="0"/>
                <a:ea typeface="標楷體" pitchFamily="65" charset="-120"/>
                <a:cs typeface="Times New Roman" panose="02020603050405020304" pitchFamily="18" charset="0"/>
              </a:rPr>
              <a:t>以重量估量滿櫃量：</a:t>
            </a:r>
            <a:r>
              <a:rPr lang="en-US" altLang="zh-TW" sz="3200" b="1" dirty="0" smtClean="0">
                <a:latin typeface="Times New Roman" panose="02020603050405020304" pitchFamily="18" charset="0"/>
                <a:ea typeface="標楷體" pitchFamily="65" charset="-120"/>
                <a:cs typeface="Times New Roman" panose="02020603050405020304" pitchFamily="18" charset="0"/>
              </a:rPr>
              <a:t>23,000kgs÷16kgs=1437.5ctns</a:t>
            </a:r>
          </a:p>
          <a:p>
            <a:pPr eaLnBrk="1" hangingPunct="1">
              <a:buFont typeface="Wingdings" pitchFamily="2" charset="2"/>
              <a:buNone/>
            </a:pPr>
            <a:r>
              <a:rPr lang="zh-TW" altLang="en-US" sz="3200" b="1" dirty="0" smtClean="0">
                <a:latin typeface="Times New Roman" panose="02020603050405020304" pitchFamily="18" charset="0"/>
                <a:ea typeface="標楷體" pitchFamily="65" charset="-120"/>
                <a:cs typeface="Times New Roman" panose="02020603050405020304" pitchFamily="18" charset="0"/>
              </a:rPr>
              <a:t>  以體積估量滿櫃量：</a:t>
            </a:r>
            <a:r>
              <a:rPr lang="en-US" altLang="zh-TW" sz="3200" b="1" dirty="0" smtClean="0">
                <a:latin typeface="Times New Roman" panose="02020603050405020304" pitchFamily="18" charset="0"/>
                <a:ea typeface="標楷體" pitchFamily="65" charset="-120"/>
                <a:cs typeface="Times New Roman" panose="02020603050405020304" pitchFamily="18" charset="0"/>
              </a:rPr>
              <a:t>2,000’ ÷4’=500ctns</a:t>
            </a:r>
          </a:p>
          <a:p>
            <a:pPr eaLnBrk="1" hangingPunct="1">
              <a:buFont typeface="Wingdings" pitchFamily="2" charset="2"/>
              <a:buNone/>
            </a:pPr>
            <a:r>
              <a:rPr lang="zh-TW" altLang="en-US" sz="3200" b="1" dirty="0" smtClean="0">
                <a:latin typeface="Times New Roman" panose="02020603050405020304" pitchFamily="18" charset="0"/>
                <a:ea typeface="標楷體" pitchFamily="65" charset="-120"/>
                <a:cs typeface="Times New Roman" panose="02020603050405020304" pitchFamily="18" charset="0"/>
              </a:rPr>
              <a:t>  每</a:t>
            </a:r>
            <a:r>
              <a:rPr lang="en-US" altLang="zh-TW" sz="3200" b="1" dirty="0" smtClean="0">
                <a:latin typeface="Times New Roman" panose="02020603050405020304" pitchFamily="18" charset="0"/>
                <a:ea typeface="標楷體" pitchFamily="65" charset="-120"/>
                <a:cs typeface="Times New Roman" panose="02020603050405020304" pitchFamily="18" charset="0"/>
              </a:rPr>
              <a:t>PC</a:t>
            </a:r>
            <a:r>
              <a:rPr lang="zh-TW" altLang="en-US" sz="3200" b="1" dirty="0" smtClean="0">
                <a:latin typeface="Times New Roman" panose="02020603050405020304" pitchFamily="18" charset="0"/>
                <a:ea typeface="標楷體" pitchFamily="65" charset="-120"/>
                <a:cs typeface="Times New Roman" panose="02020603050405020304" pitchFamily="18" charset="0"/>
              </a:rPr>
              <a:t>之單位運費：</a:t>
            </a:r>
            <a:r>
              <a:rPr lang="en-US" altLang="zh-TW" sz="3200" b="1" dirty="0" smtClean="0">
                <a:latin typeface="Times New Roman" panose="02020603050405020304" pitchFamily="18" charset="0"/>
                <a:ea typeface="標楷體" pitchFamily="65" charset="-120"/>
                <a:cs typeface="Times New Roman" panose="02020603050405020304" pitchFamily="18" charset="0"/>
              </a:rPr>
              <a:t>USD4,000÷500ctns÷2pcs=USD4</a:t>
            </a:r>
            <a:endParaRPr lang="zh-TW" altLang="en-US" sz="3200" b="1" dirty="0" smtClean="0">
              <a:latin typeface="Times New Roman" panose="02020603050405020304" pitchFamily="18" charset="0"/>
              <a:ea typeface="標楷體" pitchFamily="65" charset="-120"/>
              <a:cs typeface="Times New Roman" panose="02020603050405020304" pitchFamily="18" charset="0"/>
            </a:endParaRPr>
          </a:p>
        </p:txBody>
      </p:sp>
      <p:sp>
        <p:nvSpPr>
          <p:cNvPr id="52429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2416A686-EAB6-4264-8E93-2F945224D2C8}" type="slidenum">
              <a:rPr kumimoji="0" lang="zh-TW" altLang="en-US" sz="1400" smtClean="0"/>
              <a:pPr eaLnBrk="1" hangingPunct="1"/>
              <a:t>570</a:t>
            </a:fld>
            <a:endParaRPr kumimoji="0" lang="en-US" altLang="zh-TW" sz="1400" smtClean="0"/>
          </a:p>
        </p:txBody>
      </p:sp>
    </p:spTree>
    <p:extLst>
      <p:ext uri="{BB962C8B-B14F-4D97-AF65-F5344CB8AC3E}">
        <p14:creationId xmlns:p14="http://schemas.microsoft.com/office/powerpoint/2010/main" xmlns="" val="2418205020"/>
      </p:ext>
    </p:extLst>
  </p:cSld>
  <p:clrMapOvr>
    <a:masterClrMapping/>
  </p:clrMapOvr>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250825" y="0"/>
            <a:ext cx="8642350" cy="1052736"/>
          </a:xfrm>
        </p:spPr>
        <p:txBody>
          <a:bodyPr>
            <a:normAutofit/>
          </a:bodyPr>
          <a:lstStyle/>
          <a:p>
            <a:pPr algn="ctr" eaLnBrk="1" hangingPunct="1">
              <a:defRPr/>
            </a:pPr>
            <a:r>
              <a:rPr lang="zh-TW" altLang="en-US" sz="4000" b="1" dirty="0" smtClean="0">
                <a:latin typeface="Times New Roman" panose="02020603050405020304" pitchFamily="18" charset="0"/>
                <a:ea typeface="標楷體" pitchFamily="65" charset="-120"/>
                <a:cs typeface="Times New Roman" panose="02020603050405020304" pitchFamily="18" charset="0"/>
              </a:rPr>
              <a:t>保險費之計算</a:t>
            </a:r>
            <a:r>
              <a:rPr lang="zh-TW" altLang="en-US" sz="4000" dirty="0" smtClean="0">
                <a:latin typeface="Times New Roman" panose="02020603050405020304" pitchFamily="18" charset="0"/>
                <a:cs typeface="Times New Roman" panose="02020603050405020304" pitchFamily="18" charset="0"/>
              </a:rPr>
              <a:t> </a:t>
            </a:r>
          </a:p>
        </p:txBody>
      </p:sp>
      <p:sp>
        <p:nvSpPr>
          <p:cNvPr id="525315" name="Rectangle 3"/>
          <p:cNvSpPr>
            <a:spLocks noGrp="1" noChangeArrowheads="1"/>
          </p:cNvSpPr>
          <p:nvPr>
            <p:ph type="body" idx="1"/>
          </p:nvPr>
        </p:nvSpPr>
        <p:spPr>
          <a:xfrm>
            <a:off x="250825" y="1196752"/>
            <a:ext cx="8642350" cy="5465986"/>
          </a:xfrm>
        </p:spPr>
        <p:txBody>
          <a:bodyPr>
            <a:normAutofit/>
          </a:bodyPr>
          <a:lstStyle/>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保險費計算公式 </a:t>
            </a:r>
          </a:p>
          <a:p>
            <a:pPr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I=CIF×110%×</a:t>
            </a:r>
            <a:r>
              <a:rPr lang="en-US" altLang="zh-TW" sz="2800" b="1" dirty="0" err="1" smtClean="0">
                <a:latin typeface="Times New Roman" panose="02020603050405020304" pitchFamily="18" charset="0"/>
                <a:ea typeface="標楷體" pitchFamily="65" charset="-120"/>
                <a:cs typeface="Times New Roman" panose="02020603050405020304" pitchFamily="18" charset="0"/>
              </a:rPr>
              <a:t>ir</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I</a:t>
            </a:r>
            <a:r>
              <a:rPr lang="zh-TW" altLang="en-US" sz="2800" b="1" dirty="0" smtClean="0">
                <a:latin typeface="Times New Roman" panose="02020603050405020304" pitchFamily="18" charset="0"/>
                <a:ea typeface="標楷體" pitchFamily="65" charset="-120"/>
                <a:cs typeface="Times New Roman" panose="02020603050405020304" pitchFamily="18" charset="0"/>
              </a:rPr>
              <a:t>：為保險費；</a:t>
            </a:r>
            <a:r>
              <a:rPr lang="en-US" altLang="zh-TW" sz="2800" b="1" dirty="0" smtClean="0">
                <a:latin typeface="Times New Roman" panose="02020603050405020304" pitchFamily="18" charset="0"/>
                <a:ea typeface="標楷體" pitchFamily="65" charset="-120"/>
                <a:cs typeface="Times New Roman" panose="02020603050405020304" pitchFamily="18" charset="0"/>
              </a:rPr>
              <a:t>CIF×110%</a:t>
            </a:r>
            <a:r>
              <a:rPr lang="zh-TW" altLang="en-US" sz="2800" b="1" dirty="0" smtClean="0">
                <a:latin typeface="Times New Roman" panose="02020603050405020304" pitchFamily="18" charset="0"/>
                <a:ea typeface="標楷體" pitchFamily="65" charset="-120"/>
                <a:cs typeface="Times New Roman" panose="02020603050405020304" pitchFamily="18" charset="0"/>
              </a:rPr>
              <a:t>：最低保險金額；</a:t>
            </a:r>
            <a:r>
              <a:rPr lang="en-US" altLang="zh-TW" sz="2800" b="1" dirty="0" err="1" smtClean="0">
                <a:latin typeface="Times New Roman" panose="02020603050405020304" pitchFamily="18" charset="0"/>
                <a:ea typeface="標楷體" pitchFamily="65" charset="-120"/>
                <a:cs typeface="Times New Roman" panose="02020603050405020304" pitchFamily="18" charset="0"/>
              </a:rPr>
              <a:t>ir</a:t>
            </a:r>
            <a:r>
              <a:rPr lang="zh-TW" altLang="en-US" sz="2800" b="1" dirty="0" smtClean="0">
                <a:latin typeface="Times New Roman" panose="02020603050405020304" pitchFamily="18" charset="0"/>
                <a:ea typeface="標楷體" pitchFamily="65" charset="-120"/>
                <a:cs typeface="Times New Roman" panose="02020603050405020304" pitchFamily="18" charset="0"/>
              </a:rPr>
              <a:t>：保險費率。 </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保險費計算舉例：假設 </a:t>
            </a:r>
          </a:p>
          <a:p>
            <a:pPr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某商品之</a:t>
            </a:r>
            <a:r>
              <a:rPr lang="en-US" altLang="zh-TW" sz="2800" b="1" dirty="0" smtClean="0">
                <a:latin typeface="Times New Roman" panose="02020603050405020304" pitchFamily="18" charset="0"/>
                <a:ea typeface="標楷體" pitchFamily="65" charset="-120"/>
                <a:cs typeface="Times New Roman" panose="02020603050405020304" pitchFamily="18" charset="0"/>
              </a:rPr>
              <a:t>CFR</a:t>
            </a:r>
            <a:r>
              <a:rPr lang="zh-TW" altLang="en-US" sz="2800" b="1" dirty="0" smtClean="0">
                <a:latin typeface="Times New Roman" panose="02020603050405020304" pitchFamily="18" charset="0"/>
                <a:ea typeface="標楷體" pitchFamily="65" charset="-120"/>
                <a:cs typeface="Times New Roman" panose="02020603050405020304" pitchFamily="18" charset="0"/>
              </a:rPr>
              <a:t>單價為</a:t>
            </a:r>
            <a:r>
              <a:rPr lang="en-US" altLang="zh-TW" sz="2800" b="1" dirty="0" smtClean="0">
                <a:latin typeface="Times New Roman" panose="02020603050405020304" pitchFamily="18" charset="0"/>
                <a:ea typeface="標楷體" pitchFamily="65" charset="-120"/>
                <a:cs typeface="Times New Roman" panose="02020603050405020304" pitchFamily="18" charset="0"/>
              </a:rPr>
              <a:t>USD24.45</a:t>
            </a:r>
            <a:r>
              <a:rPr lang="zh-TW" altLang="en-US" sz="2800" b="1" dirty="0" smtClean="0">
                <a:latin typeface="Times New Roman" panose="02020603050405020304" pitchFamily="18" charset="0"/>
                <a:ea typeface="標楷體" pitchFamily="65" charset="-120"/>
                <a:cs typeface="Times New Roman" panose="02020603050405020304" pitchFamily="18" charset="0"/>
              </a:rPr>
              <a:t>而保險費率為</a:t>
            </a:r>
            <a:r>
              <a:rPr lang="en-US" altLang="zh-TW" sz="2800" b="1" dirty="0" smtClean="0">
                <a:latin typeface="Times New Roman" panose="02020603050405020304" pitchFamily="18" charset="0"/>
                <a:ea typeface="標楷體" pitchFamily="65" charset="-120"/>
                <a:cs typeface="Times New Roman" panose="02020603050405020304" pitchFamily="18" charset="0"/>
              </a:rPr>
              <a:t>0.45%</a:t>
            </a:r>
            <a:r>
              <a:rPr lang="zh-TW" altLang="en-US" sz="2800" b="1" dirty="0" smtClean="0">
                <a:latin typeface="Times New Roman" panose="02020603050405020304" pitchFamily="18" charset="0"/>
                <a:ea typeface="標楷體" pitchFamily="65" charset="-120"/>
                <a:cs typeface="Times New Roman" panose="02020603050405020304" pitchFamily="18" charset="0"/>
              </a:rPr>
              <a:t>，則</a:t>
            </a:r>
            <a:r>
              <a:rPr lang="en-US" altLang="zh-TW" sz="2800" b="1" dirty="0" smtClean="0">
                <a:latin typeface="Times New Roman" panose="02020603050405020304" pitchFamily="18" charset="0"/>
                <a:ea typeface="標楷體" pitchFamily="65" charset="-120"/>
                <a:cs typeface="Times New Roman" panose="02020603050405020304" pitchFamily="18" charset="0"/>
              </a:rPr>
              <a:t>I=CIF×110%×0.45%</a:t>
            </a:r>
          </a:p>
          <a:p>
            <a:pPr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I=(CFR</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I)×0.495%</a:t>
            </a:r>
          </a:p>
          <a:p>
            <a:pPr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=(USD24.45</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I)×0.495%</a:t>
            </a:r>
          </a:p>
          <a:p>
            <a:pPr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=USD24.45×0.495%/1</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0.495%</a:t>
            </a:r>
          </a:p>
          <a:p>
            <a:pPr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=USD0.12</a:t>
            </a:r>
            <a:endParaRPr lang="zh-TW" altLang="en-US" sz="2800" b="1" dirty="0" smtClean="0">
              <a:latin typeface="Times New Roman" panose="02020603050405020304" pitchFamily="18" charset="0"/>
              <a:ea typeface="標楷體" pitchFamily="65" charset="-120"/>
              <a:cs typeface="Times New Roman" panose="02020603050405020304" pitchFamily="18" charset="0"/>
            </a:endParaRPr>
          </a:p>
        </p:txBody>
      </p:sp>
      <p:sp>
        <p:nvSpPr>
          <p:cNvPr id="52531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8F20CDD8-CA97-4212-ACFF-2A25FA9712DF}" type="slidenum">
              <a:rPr kumimoji="0" lang="zh-TW" altLang="en-US" sz="1400" smtClean="0"/>
              <a:pPr eaLnBrk="1" hangingPunct="1"/>
              <a:t>571</a:t>
            </a:fld>
            <a:endParaRPr kumimoji="0" lang="en-US" altLang="zh-TW" sz="1400" smtClean="0"/>
          </a:p>
        </p:txBody>
      </p:sp>
    </p:spTree>
    <p:extLst>
      <p:ext uri="{BB962C8B-B14F-4D97-AF65-F5344CB8AC3E}">
        <p14:creationId xmlns:p14="http://schemas.microsoft.com/office/powerpoint/2010/main" xmlns="" val="3807864517"/>
      </p:ext>
    </p:extLst>
  </p:cSld>
  <p:clrMapOvr>
    <a:masterClrMapping/>
  </p:clrMapOvr>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609600" y="228600"/>
            <a:ext cx="7772400" cy="914400"/>
          </a:xfrm>
        </p:spPr>
        <p:txBody>
          <a:bodyPr>
            <a:normAutofit/>
          </a:bodyPr>
          <a:lstStyle/>
          <a:p>
            <a:pPr algn="ctr" eaLnBrk="1" hangingPunct="1">
              <a:defRPr/>
            </a:pPr>
            <a:r>
              <a:rPr lang="zh-TW" altLang="en-US" sz="4000" b="1" dirty="0" smtClean="0">
                <a:latin typeface="Times New Roman" panose="02020603050405020304" pitchFamily="18" charset="0"/>
                <a:ea typeface="標楷體" pitchFamily="65" charset="-120"/>
                <a:cs typeface="Times New Roman" panose="02020603050405020304" pitchFamily="18" charset="0"/>
              </a:rPr>
              <a:t>出口報價舉例</a:t>
            </a:r>
            <a:r>
              <a:rPr lang="zh-TW" altLang="en-US" sz="4000" dirty="0" smtClean="0">
                <a:latin typeface="Times New Roman" panose="02020603050405020304" pitchFamily="18" charset="0"/>
                <a:cs typeface="Times New Roman" panose="02020603050405020304" pitchFamily="18" charset="0"/>
              </a:rPr>
              <a:t> </a:t>
            </a:r>
          </a:p>
        </p:txBody>
      </p:sp>
      <p:sp>
        <p:nvSpPr>
          <p:cNvPr id="526339" name="Rectangle 3"/>
          <p:cNvSpPr>
            <a:spLocks noGrp="1" noChangeArrowheads="1"/>
          </p:cNvSpPr>
          <p:nvPr>
            <p:ph type="body" idx="1"/>
          </p:nvPr>
        </p:nvSpPr>
        <p:spPr>
          <a:xfrm>
            <a:off x="251520" y="1124744"/>
            <a:ext cx="8642350" cy="5394325"/>
          </a:xfrm>
        </p:spPr>
        <p:txBody>
          <a:bodyPr>
            <a:normAutofit/>
          </a:bodyPr>
          <a:lstStyle/>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進口商要求一貿易商，報某項貨品</a:t>
            </a:r>
            <a:r>
              <a:rPr lang="en-US" altLang="zh-TW" sz="2800" b="1" dirty="0" smtClean="0">
                <a:latin typeface="Times New Roman" panose="02020603050405020304" pitchFamily="18" charset="0"/>
                <a:ea typeface="標楷體" pitchFamily="65" charset="-120"/>
                <a:cs typeface="Times New Roman" panose="02020603050405020304" pitchFamily="18" charset="0"/>
              </a:rPr>
              <a:t>CIF Hamburg</a:t>
            </a:r>
            <a:r>
              <a:rPr lang="zh-TW" altLang="en-US" sz="2800" b="1" dirty="0" smtClean="0">
                <a:latin typeface="Times New Roman" panose="02020603050405020304" pitchFamily="18" charset="0"/>
                <a:ea typeface="標楷體" pitchFamily="65" charset="-120"/>
                <a:cs typeface="Times New Roman" panose="02020603050405020304" pitchFamily="18" charset="0"/>
              </a:rPr>
              <a:t>付款條件為”</a:t>
            </a:r>
            <a:r>
              <a:rPr lang="en-US" altLang="zh-TW" sz="2800" b="1" dirty="0" smtClean="0">
                <a:latin typeface="Times New Roman" panose="02020603050405020304" pitchFamily="18" charset="0"/>
                <a:ea typeface="標楷體" pitchFamily="65" charset="-120"/>
                <a:cs typeface="Times New Roman" panose="02020603050405020304" pitchFamily="18" charset="0"/>
              </a:rPr>
              <a:t>90 Days after sight”</a:t>
            </a:r>
            <a:r>
              <a:rPr lang="zh-TW" altLang="en-US" sz="2800" b="1" dirty="0" smtClean="0">
                <a:latin typeface="Times New Roman" panose="02020603050405020304" pitchFamily="18" charset="0"/>
                <a:ea typeface="標楷體" pitchFamily="65" charset="-120"/>
                <a:cs typeface="Times New Roman" panose="02020603050405020304" pitchFamily="18" charset="0"/>
              </a:rPr>
              <a:t>之賣方遠期信用狀</a:t>
            </a:r>
            <a:r>
              <a:rPr lang="en-US" altLang="zh-TW" sz="2800" b="1" dirty="0" smtClean="0">
                <a:latin typeface="Times New Roman" panose="02020603050405020304" pitchFamily="18" charset="0"/>
                <a:ea typeface="標楷體" pitchFamily="65" charset="-120"/>
                <a:cs typeface="Times New Roman" panose="02020603050405020304" pitchFamily="18" charset="0"/>
              </a:rPr>
              <a:t>(Seller’s </a:t>
            </a:r>
            <a:r>
              <a:rPr lang="en-US" altLang="zh-TW" sz="2800" b="1" dirty="0" err="1" smtClean="0">
                <a:latin typeface="Times New Roman" panose="02020603050405020304" pitchFamily="18" charset="0"/>
                <a:ea typeface="標楷體" pitchFamily="65" charset="-120"/>
                <a:cs typeface="Times New Roman" panose="02020603050405020304" pitchFamily="18" charset="0"/>
              </a:rPr>
              <a:t>Usance</a:t>
            </a:r>
            <a:r>
              <a:rPr lang="zh-TW" altLang="en-US" sz="2800" b="1" dirty="0" smtClean="0">
                <a:latin typeface="Times New Roman" panose="02020603050405020304" pitchFamily="18" charset="0"/>
                <a:ea typeface="標楷體" pitchFamily="65" charset="-120"/>
                <a:cs typeface="Times New Roman" panose="02020603050405020304" pitchFamily="18" charset="0"/>
              </a:rPr>
              <a:t>；即開狀銀行係到期付款</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之價格，且要求貨物由</a:t>
            </a:r>
            <a:r>
              <a:rPr lang="en-US" altLang="zh-TW" sz="2800" b="1" dirty="0" smtClean="0">
                <a:latin typeface="Times New Roman" panose="02020603050405020304" pitchFamily="18" charset="0"/>
                <a:ea typeface="標楷體" pitchFamily="65" charset="-120"/>
                <a:cs typeface="Times New Roman" panose="02020603050405020304" pitchFamily="18" charset="0"/>
              </a:rPr>
              <a:t>Keelung</a:t>
            </a:r>
            <a:r>
              <a:rPr lang="zh-TW" altLang="en-US" sz="2800" b="1" dirty="0" smtClean="0">
                <a:latin typeface="Times New Roman" panose="02020603050405020304" pitchFamily="18" charset="0"/>
                <a:ea typeface="標楷體" pitchFamily="65" charset="-120"/>
                <a:cs typeface="Times New Roman" panose="02020603050405020304" pitchFamily="18" charset="0"/>
              </a:rPr>
              <a:t>出口。</a:t>
            </a:r>
          </a:p>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此項出口貨品之供應商對貿易商之報價為：</a:t>
            </a:r>
            <a:r>
              <a:rPr lang="en-US" altLang="zh-TW" sz="2800" b="1" dirty="0" smtClean="0">
                <a:latin typeface="Times New Roman" panose="02020603050405020304" pitchFamily="18" charset="0"/>
                <a:ea typeface="標楷體" pitchFamily="65" charset="-120"/>
                <a:cs typeface="Times New Roman" panose="02020603050405020304" pitchFamily="18" charset="0"/>
              </a:rPr>
              <a:t>USD100/pc EXW Taipei</a:t>
            </a:r>
            <a:r>
              <a:rPr lang="zh-TW" altLang="en-US" sz="2800" b="1" dirty="0" smtClean="0">
                <a:latin typeface="Times New Roman" panose="02020603050405020304" pitchFamily="18" charset="0"/>
                <a:ea typeface="標楷體" pitchFamily="65" charset="-120"/>
                <a:cs typeface="Times New Roman" panose="02020603050405020304" pitchFamily="18" charset="0"/>
              </a:rPr>
              <a:t>；而台北至基隆之內陸運費及其他出口報關相關費用為</a:t>
            </a:r>
            <a:r>
              <a:rPr lang="en-US" altLang="zh-TW" sz="2800" b="1" dirty="0" smtClean="0">
                <a:latin typeface="Times New Roman" panose="02020603050405020304" pitchFamily="18" charset="0"/>
                <a:ea typeface="標楷體" pitchFamily="65" charset="-120"/>
                <a:cs typeface="Times New Roman" panose="02020603050405020304" pitchFamily="18" charset="0"/>
              </a:rPr>
              <a:t>EXW</a:t>
            </a:r>
            <a:r>
              <a:rPr lang="zh-TW" altLang="en-US" sz="2800" b="1" dirty="0" smtClean="0">
                <a:latin typeface="Times New Roman" panose="02020603050405020304" pitchFamily="18" charset="0"/>
                <a:ea typeface="標楷體" pitchFamily="65" charset="-120"/>
                <a:cs typeface="Times New Roman" panose="02020603050405020304" pitchFamily="18" charset="0"/>
              </a:rPr>
              <a:t>之</a:t>
            </a:r>
            <a:r>
              <a:rPr lang="en-US" altLang="zh-TW" sz="2800" b="1" dirty="0" smtClean="0">
                <a:latin typeface="Times New Roman" panose="02020603050405020304" pitchFamily="18" charset="0"/>
                <a:ea typeface="標楷體" pitchFamily="65" charset="-120"/>
                <a:cs typeface="Times New Roman" panose="02020603050405020304" pitchFamily="18" charset="0"/>
              </a:rPr>
              <a:t>2%</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p>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貿易商之加價為</a:t>
            </a:r>
            <a:r>
              <a:rPr lang="en-US" altLang="zh-TW" sz="2800" b="1" dirty="0" smtClean="0">
                <a:latin typeface="Times New Roman" panose="02020603050405020304" pitchFamily="18" charset="0"/>
                <a:ea typeface="標楷體" pitchFamily="65" charset="-120"/>
                <a:cs typeface="Times New Roman" panose="02020603050405020304" pitchFamily="18" charset="0"/>
              </a:rPr>
              <a:t>FOB</a:t>
            </a:r>
            <a:r>
              <a:rPr lang="zh-TW" altLang="en-US" sz="2800" b="1" dirty="0" smtClean="0">
                <a:latin typeface="Times New Roman" panose="02020603050405020304" pitchFamily="18" charset="0"/>
                <a:ea typeface="標楷體" pitchFamily="65" charset="-120"/>
                <a:cs typeface="Times New Roman" panose="02020603050405020304" pitchFamily="18" charset="0"/>
              </a:rPr>
              <a:t>成本之</a:t>
            </a:r>
            <a:r>
              <a:rPr lang="en-US" altLang="zh-TW" sz="2800" b="1" dirty="0" smtClean="0">
                <a:latin typeface="Times New Roman" panose="02020603050405020304" pitchFamily="18" charset="0"/>
                <a:ea typeface="標楷體" pitchFamily="65" charset="-120"/>
                <a:cs typeface="Times New Roman" panose="02020603050405020304" pitchFamily="18" charset="0"/>
              </a:rPr>
              <a:t>20%</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p>
        </p:txBody>
      </p:sp>
      <p:sp>
        <p:nvSpPr>
          <p:cNvPr id="52634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A7EEF647-71C5-4ECB-93DB-9C0F2A250E80}" type="slidenum">
              <a:rPr kumimoji="0" lang="zh-TW" altLang="en-US" sz="1400" smtClean="0"/>
              <a:pPr eaLnBrk="1" hangingPunct="1"/>
              <a:t>572</a:t>
            </a:fld>
            <a:endParaRPr kumimoji="0" lang="en-US" altLang="zh-TW" sz="1400" smtClean="0"/>
          </a:p>
        </p:txBody>
      </p:sp>
    </p:spTree>
    <p:extLst>
      <p:ext uri="{BB962C8B-B14F-4D97-AF65-F5344CB8AC3E}">
        <p14:creationId xmlns:p14="http://schemas.microsoft.com/office/powerpoint/2010/main" xmlns="" val="637988905"/>
      </p:ext>
    </p:extLst>
  </p:cSld>
  <p:clrMapOvr>
    <a:masterClrMapping/>
  </p:clrMapOvr>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683568" y="28419"/>
            <a:ext cx="7772400" cy="949325"/>
          </a:xfrm>
        </p:spPr>
        <p:txBody>
          <a:bodyPr/>
          <a:lstStyle/>
          <a:p>
            <a:pPr algn="ctr" eaLnBrk="1" hangingPunct="1">
              <a:defRPr/>
            </a:pPr>
            <a:r>
              <a:rPr lang="zh-TW" altLang="en-US" sz="4000" b="1" dirty="0" smtClean="0">
                <a:latin typeface="Times New Roman" pitchFamily="18" charset="0"/>
                <a:ea typeface="標楷體" pitchFamily="65" charset="-120"/>
              </a:rPr>
              <a:t>出口報價舉例</a:t>
            </a:r>
          </a:p>
        </p:txBody>
      </p:sp>
      <p:sp>
        <p:nvSpPr>
          <p:cNvPr id="527363" name="Rectangle 3"/>
          <p:cNvSpPr>
            <a:spLocks noGrp="1" noChangeArrowheads="1"/>
          </p:cNvSpPr>
          <p:nvPr>
            <p:ph type="body" idx="1"/>
          </p:nvPr>
        </p:nvSpPr>
        <p:spPr>
          <a:xfrm>
            <a:off x="251520" y="1125538"/>
            <a:ext cx="8352730" cy="5537200"/>
          </a:xfrm>
        </p:spPr>
        <p:txBody>
          <a:bodyPr>
            <a:normAutofit/>
          </a:bodyPr>
          <a:lstStyle/>
          <a:p>
            <a:pPr marL="609600" indent="-609600"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貨品之包裝為</a:t>
            </a:r>
            <a:r>
              <a:rPr lang="en-US" altLang="zh-TW" sz="3200" b="1" dirty="0" smtClean="0">
                <a:latin typeface="Times New Roman" panose="02020603050405020304" pitchFamily="18" charset="0"/>
                <a:ea typeface="標楷體" pitchFamily="65" charset="-120"/>
                <a:cs typeface="Times New Roman" panose="02020603050405020304" pitchFamily="18" charset="0"/>
              </a:rPr>
              <a:t>2pcs/</a:t>
            </a:r>
            <a:r>
              <a:rPr lang="en-US" altLang="zh-TW" sz="3200" b="1" dirty="0" err="1" smtClean="0">
                <a:latin typeface="Times New Roman" panose="02020603050405020304" pitchFamily="18" charset="0"/>
                <a:ea typeface="標楷體" pitchFamily="65" charset="-120"/>
                <a:cs typeface="Times New Roman" panose="02020603050405020304" pitchFamily="18" charset="0"/>
              </a:rPr>
              <a:t>ctn</a:t>
            </a:r>
            <a:r>
              <a:rPr lang="en-US" altLang="zh-TW" sz="3200" b="1" dirty="0" smtClean="0">
                <a:latin typeface="Times New Roman" panose="02020603050405020304" pitchFamily="18" charset="0"/>
                <a:ea typeface="標楷體" pitchFamily="65" charset="-120"/>
                <a:cs typeface="Times New Roman" panose="02020603050405020304" pitchFamily="18" charset="0"/>
              </a:rPr>
              <a:t>/16kgs/4’</a:t>
            </a:r>
            <a:r>
              <a:rPr lang="zh-TW" altLang="en-US" sz="3200" b="1" dirty="0" smtClean="0">
                <a:latin typeface="Times New Roman" panose="02020603050405020304" pitchFamily="18" charset="0"/>
                <a:ea typeface="標楷體" pitchFamily="65" charset="-120"/>
                <a:cs typeface="Times New Roman" panose="02020603050405020304" pitchFamily="18" charset="0"/>
              </a:rPr>
              <a:t>。</a:t>
            </a:r>
          </a:p>
          <a:p>
            <a:pPr marL="609600" indent="-609600"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船公司對</a:t>
            </a:r>
            <a:r>
              <a:rPr lang="en-US" altLang="zh-TW" sz="3200" b="1" dirty="0" smtClean="0">
                <a:latin typeface="Times New Roman" panose="02020603050405020304" pitchFamily="18" charset="0"/>
                <a:ea typeface="標楷體" pitchFamily="65" charset="-120"/>
                <a:cs typeface="Times New Roman" panose="02020603050405020304" pitchFamily="18" charset="0"/>
              </a:rPr>
              <a:t>Keelung</a:t>
            </a:r>
            <a:r>
              <a:rPr lang="zh-TW" altLang="en-US" sz="3200" b="1" dirty="0" smtClean="0">
                <a:latin typeface="Times New Roman" panose="02020603050405020304" pitchFamily="18" charset="0"/>
                <a:ea typeface="標楷體" pitchFamily="65" charset="-120"/>
                <a:cs typeface="Times New Roman" panose="02020603050405020304" pitchFamily="18" charset="0"/>
              </a:rPr>
              <a:t>至</a:t>
            </a:r>
            <a:r>
              <a:rPr lang="en-US" altLang="zh-TW" sz="3200" b="1" dirty="0" smtClean="0">
                <a:latin typeface="Times New Roman" panose="02020603050405020304" pitchFamily="18" charset="0"/>
                <a:ea typeface="標楷體" pitchFamily="65" charset="-120"/>
                <a:cs typeface="Times New Roman" panose="02020603050405020304" pitchFamily="18" charset="0"/>
              </a:rPr>
              <a:t>Hamburg</a:t>
            </a:r>
            <a:r>
              <a:rPr lang="zh-TW" altLang="en-US" sz="3200" b="1" dirty="0" smtClean="0">
                <a:latin typeface="Times New Roman" panose="02020603050405020304" pitchFamily="18" charset="0"/>
                <a:ea typeface="標楷體" pitchFamily="65" charset="-120"/>
                <a:cs typeface="Times New Roman" panose="02020603050405020304" pitchFamily="18" charset="0"/>
              </a:rPr>
              <a:t>併櫃貨之報價為：</a:t>
            </a:r>
            <a:r>
              <a:rPr lang="en-US" altLang="zh-TW" sz="3200" b="1" dirty="0" smtClean="0">
                <a:latin typeface="Times New Roman" panose="02020603050405020304" pitchFamily="18" charset="0"/>
                <a:ea typeface="標楷體" pitchFamily="65" charset="-120"/>
                <a:cs typeface="Times New Roman" panose="02020603050405020304" pitchFamily="18" charset="0"/>
              </a:rPr>
              <a:t>USD100/ton</a:t>
            </a:r>
            <a:r>
              <a:rPr lang="zh-TW" altLang="en-US" sz="3200" b="1" dirty="0" smtClean="0">
                <a:latin typeface="Times New Roman" panose="02020603050405020304" pitchFamily="18" charset="0"/>
                <a:ea typeface="標楷體" pitchFamily="65" charset="-120"/>
                <a:cs typeface="Times New Roman" panose="02020603050405020304" pitchFamily="18" charset="0"/>
              </a:rPr>
              <a:t>，</a:t>
            </a:r>
            <a:r>
              <a:rPr lang="en-US" altLang="zh-TW" sz="3200" b="1" dirty="0" smtClean="0">
                <a:latin typeface="Times New Roman" panose="02020603050405020304" pitchFamily="18" charset="0"/>
                <a:ea typeface="標楷體" pitchFamily="65" charset="-120"/>
                <a:cs typeface="Times New Roman" panose="02020603050405020304" pitchFamily="18" charset="0"/>
              </a:rPr>
              <a:t>USD105/CBM</a:t>
            </a:r>
            <a:r>
              <a:rPr lang="zh-TW" altLang="en-US" sz="3200" b="1" dirty="0" smtClean="0">
                <a:latin typeface="Times New Roman" panose="02020603050405020304" pitchFamily="18" charset="0"/>
                <a:ea typeface="標楷體" pitchFamily="65" charset="-120"/>
                <a:cs typeface="Times New Roman" panose="02020603050405020304" pitchFamily="18" charset="0"/>
              </a:rPr>
              <a:t>。</a:t>
            </a:r>
          </a:p>
          <a:p>
            <a:pPr marL="609600" indent="-609600"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保險費率為</a:t>
            </a:r>
            <a:r>
              <a:rPr lang="en-US" altLang="zh-TW" sz="3200" b="1" dirty="0" smtClean="0">
                <a:latin typeface="Times New Roman" panose="02020603050405020304" pitchFamily="18" charset="0"/>
                <a:ea typeface="標楷體" pitchFamily="65" charset="-120"/>
                <a:cs typeface="Times New Roman" panose="02020603050405020304" pitchFamily="18" charset="0"/>
              </a:rPr>
              <a:t>0.5%</a:t>
            </a:r>
            <a:r>
              <a:rPr lang="zh-TW" altLang="en-US" sz="3200" b="1" dirty="0" smtClean="0">
                <a:latin typeface="Times New Roman" panose="02020603050405020304" pitchFamily="18" charset="0"/>
                <a:ea typeface="標楷體" pitchFamily="65" charset="-120"/>
                <a:cs typeface="Times New Roman" panose="02020603050405020304" pitchFamily="18" charset="0"/>
              </a:rPr>
              <a:t>。</a:t>
            </a:r>
          </a:p>
          <a:p>
            <a:pPr marL="609600" indent="-609600"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貿易商往來銀行之美元墊款利率為</a:t>
            </a:r>
            <a:r>
              <a:rPr lang="en-US" altLang="zh-TW" sz="3200" b="1" dirty="0" smtClean="0">
                <a:latin typeface="Times New Roman" panose="02020603050405020304" pitchFamily="18" charset="0"/>
                <a:ea typeface="標楷體" pitchFamily="65" charset="-120"/>
                <a:cs typeface="Times New Roman" panose="02020603050405020304" pitchFamily="18" charset="0"/>
              </a:rPr>
              <a:t>6% per year</a:t>
            </a:r>
            <a:r>
              <a:rPr lang="zh-TW" altLang="en-US" sz="3200" b="1" dirty="0" smtClean="0">
                <a:latin typeface="Times New Roman" panose="02020603050405020304" pitchFamily="18" charset="0"/>
                <a:ea typeface="標楷體" pitchFamily="65" charset="-120"/>
                <a:cs typeface="Times New Roman" panose="02020603050405020304" pitchFamily="18" charset="0"/>
              </a:rPr>
              <a:t>。</a:t>
            </a:r>
          </a:p>
        </p:txBody>
      </p:sp>
      <p:sp>
        <p:nvSpPr>
          <p:cNvPr id="52736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19F8C9D9-663F-4408-873A-EDCD3A43D83E}" type="slidenum">
              <a:rPr kumimoji="0" lang="zh-TW" altLang="en-US" sz="1400" smtClean="0"/>
              <a:pPr eaLnBrk="1" hangingPunct="1"/>
              <a:t>573</a:t>
            </a:fld>
            <a:endParaRPr kumimoji="0" lang="en-US" altLang="zh-TW" sz="1400" smtClean="0"/>
          </a:p>
        </p:txBody>
      </p:sp>
    </p:spTree>
    <p:extLst>
      <p:ext uri="{BB962C8B-B14F-4D97-AF65-F5344CB8AC3E}">
        <p14:creationId xmlns:p14="http://schemas.microsoft.com/office/powerpoint/2010/main" xmlns="" val="968996096"/>
      </p:ext>
    </p:extLst>
  </p:cSld>
  <p:clrMapOvr>
    <a:masterClrMapping/>
  </p:clrMapOvr>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755576" y="28419"/>
            <a:ext cx="7772400" cy="949325"/>
          </a:xfrm>
        </p:spPr>
        <p:txBody>
          <a:bodyPr/>
          <a:lstStyle/>
          <a:p>
            <a:pPr algn="ctr" eaLnBrk="1" hangingPunct="1">
              <a:defRPr/>
            </a:pPr>
            <a:r>
              <a:rPr lang="zh-TW" altLang="en-US" sz="4000" b="1" dirty="0" smtClean="0">
                <a:latin typeface="Times New Roman" pitchFamily="18" charset="0"/>
                <a:ea typeface="標楷體" pitchFamily="65" charset="-120"/>
              </a:rPr>
              <a:t>出口報價舉例</a:t>
            </a:r>
          </a:p>
        </p:txBody>
      </p:sp>
      <p:sp>
        <p:nvSpPr>
          <p:cNvPr id="528387" name="Rectangle 3"/>
          <p:cNvSpPr>
            <a:spLocks noGrp="1" noChangeArrowheads="1"/>
          </p:cNvSpPr>
          <p:nvPr>
            <p:ph type="body" idx="1"/>
          </p:nvPr>
        </p:nvSpPr>
        <p:spPr>
          <a:xfrm>
            <a:off x="0" y="1154240"/>
            <a:ext cx="9144000" cy="5708650"/>
          </a:xfrm>
        </p:spPr>
        <p:txBody>
          <a:bodyPr>
            <a:normAutofit/>
          </a:bodyPr>
          <a:lstStyle/>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每單位海運費</a:t>
            </a:r>
            <a:r>
              <a:rPr lang="zh-TW" altLang="zh-TW" sz="2800" b="1" dirty="0" smtClean="0">
                <a:latin typeface="Times New Roman" panose="02020603050405020304" pitchFamily="18" charset="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每箱</a:t>
            </a:r>
            <a:r>
              <a:rPr lang="en-US" altLang="zh-TW" sz="2800" b="1" dirty="0" smtClean="0">
                <a:latin typeface="Times New Roman" panose="02020603050405020304" pitchFamily="18" charset="0"/>
                <a:ea typeface="標楷體" pitchFamily="65" charset="-120"/>
                <a:cs typeface="Times New Roman" panose="02020603050405020304" pitchFamily="18" charset="0"/>
              </a:rPr>
              <a:t>(2 PCS)</a:t>
            </a:r>
            <a:r>
              <a:rPr lang="zh-TW" altLang="en-US" sz="2800" b="1" dirty="0" smtClean="0">
                <a:latin typeface="Times New Roman" panose="02020603050405020304" pitchFamily="18" charset="0"/>
                <a:ea typeface="標楷體" pitchFamily="65" charset="-120"/>
                <a:cs typeface="Times New Roman" panose="02020603050405020304" pitchFamily="18" charset="0"/>
              </a:rPr>
              <a:t>之運費：</a:t>
            </a:r>
            <a:r>
              <a:rPr lang="en-US" altLang="zh-TW" sz="2800" b="1" dirty="0" smtClean="0">
                <a:latin typeface="Times New Roman" panose="02020603050405020304" pitchFamily="18" charset="0"/>
                <a:ea typeface="標楷體" pitchFamily="65" charset="-120"/>
                <a:cs typeface="Times New Roman" panose="02020603050405020304" pitchFamily="18" charset="0"/>
              </a:rPr>
              <a:t>USD100/1000×16=USD1.60(</a:t>
            </a:r>
            <a:r>
              <a:rPr lang="zh-TW" altLang="en-US" sz="2800" b="1" dirty="0" smtClean="0">
                <a:latin typeface="Times New Roman" panose="02020603050405020304" pitchFamily="18" charset="0"/>
                <a:ea typeface="標楷體" pitchFamily="65" charset="-120"/>
                <a:cs typeface="Times New Roman" panose="02020603050405020304" pitchFamily="18" charset="0"/>
              </a:rPr>
              <a:t>以重量計算</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p>
          <a:p>
            <a:pPr marL="609600" indent="-609600"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USD105/35’×4’=USD12(</a:t>
            </a:r>
            <a:r>
              <a:rPr lang="zh-TW" altLang="en-US" sz="2800" b="1" dirty="0" smtClean="0">
                <a:latin typeface="Times New Roman" panose="02020603050405020304" pitchFamily="18" charset="0"/>
                <a:ea typeface="標楷體" pitchFamily="65" charset="-120"/>
                <a:cs typeface="Times New Roman" panose="02020603050405020304" pitchFamily="18" charset="0"/>
              </a:rPr>
              <a:t>以體積計算；</a:t>
            </a:r>
            <a:r>
              <a:rPr lang="en-US" altLang="zh-TW" sz="2800" b="1" dirty="0" smtClean="0">
                <a:latin typeface="Times New Roman" panose="02020603050405020304" pitchFamily="18" charset="0"/>
                <a:ea typeface="標楷體" pitchFamily="65" charset="-120"/>
                <a:cs typeface="Times New Roman" panose="02020603050405020304" pitchFamily="18" charset="0"/>
              </a:rPr>
              <a:t>1CBM=35’)</a:t>
            </a:r>
          </a:p>
          <a:p>
            <a:pPr marL="609600" indent="-609600" eaLnBrk="1" hangingPunct="1">
              <a:buFont typeface="Wingdings" pitchFamily="2" charset="2"/>
              <a:buNone/>
            </a:pPr>
            <a:r>
              <a:rPr lang="zh-TW" altLang="en-US" sz="2800" b="1" dirty="0" smtClean="0">
                <a:latin typeface="Times New Roman" panose="02020603050405020304" pitchFamily="18" charset="0"/>
                <a:ea typeface="標楷體" pitchFamily="65" charset="-120"/>
                <a:cs typeface="Times New Roman" panose="02020603050405020304" pitchFamily="18" charset="0"/>
              </a:rPr>
              <a:t>     每</a:t>
            </a:r>
            <a:r>
              <a:rPr lang="en-US" altLang="zh-TW" sz="2800" b="1" dirty="0" smtClean="0">
                <a:latin typeface="Times New Roman" panose="02020603050405020304" pitchFamily="18" charset="0"/>
                <a:ea typeface="標楷體" pitchFamily="65" charset="-120"/>
                <a:cs typeface="Times New Roman" panose="02020603050405020304" pitchFamily="18" charset="0"/>
              </a:rPr>
              <a:t>PC</a:t>
            </a:r>
            <a:r>
              <a:rPr lang="zh-TW" altLang="en-US" sz="2800" b="1" dirty="0" smtClean="0">
                <a:latin typeface="Times New Roman" panose="02020603050405020304" pitchFamily="18" charset="0"/>
                <a:ea typeface="標楷體" pitchFamily="65" charset="-120"/>
                <a:cs typeface="Times New Roman" panose="02020603050405020304" pitchFamily="18" charset="0"/>
              </a:rPr>
              <a:t>之單位運費：以孰高為準，</a:t>
            </a:r>
            <a:r>
              <a:rPr lang="en-US" altLang="zh-TW" sz="2800" b="1" dirty="0" smtClean="0">
                <a:latin typeface="Times New Roman" panose="02020603050405020304" pitchFamily="18" charset="0"/>
                <a:ea typeface="標楷體" pitchFamily="65" charset="-120"/>
                <a:cs typeface="Times New Roman" panose="02020603050405020304" pitchFamily="18" charset="0"/>
              </a:rPr>
              <a:t>USD12÷2=USD6</a:t>
            </a:r>
          </a:p>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每單位運費在內</a:t>
            </a:r>
            <a:r>
              <a:rPr lang="en-US" altLang="zh-TW" sz="2800" b="1" dirty="0" smtClean="0">
                <a:latin typeface="Times New Roman" panose="02020603050405020304" pitchFamily="18" charset="0"/>
                <a:ea typeface="標楷體" pitchFamily="65" charset="-120"/>
                <a:cs typeface="Times New Roman" panose="02020603050405020304" pitchFamily="18" charset="0"/>
              </a:rPr>
              <a:t>(CFR)</a:t>
            </a:r>
            <a:r>
              <a:rPr lang="zh-TW" altLang="en-US" sz="2800" b="1" dirty="0" smtClean="0">
                <a:latin typeface="Times New Roman" panose="02020603050405020304" pitchFamily="18" charset="0"/>
                <a:ea typeface="標楷體" pitchFamily="65" charset="-120"/>
                <a:cs typeface="Times New Roman" panose="02020603050405020304" pitchFamily="18" charset="0"/>
              </a:rPr>
              <a:t>價：</a:t>
            </a:r>
          </a:p>
          <a:p>
            <a:pPr marL="609600" indent="-609600"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USD100(EXW</a:t>
            </a:r>
            <a:r>
              <a:rPr lang="zh-TW" altLang="en-US" sz="2800" b="1" dirty="0" smtClean="0">
                <a:latin typeface="Times New Roman" panose="02020603050405020304" pitchFamily="18" charset="0"/>
                <a:ea typeface="標楷體" pitchFamily="65" charset="-120"/>
                <a:cs typeface="Times New Roman" panose="02020603050405020304" pitchFamily="18" charset="0"/>
              </a:rPr>
              <a:t>價</a:t>
            </a:r>
            <a:r>
              <a:rPr lang="en-US" altLang="zh-TW" sz="2800" b="1" dirty="0" smtClean="0">
                <a:latin typeface="Times New Roman" panose="02020603050405020304" pitchFamily="18" charset="0"/>
                <a:ea typeface="標楷體" pitchFamily="65" charset="-120"/>
                <a:cs typeface="Times New Roman" panose="02020603050405020304" pitchFamily="18" charset="0"/>
              </a:rPr>
              <a:t>)×1.02=USD102(FOB cost)</a:t>
            </a:r>
          </a:p>
          <a:p>
            <a:pPr marL="609600" indent="-609600"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USD102×1.2=122.4(FOB net)</a:t>
            </a:r>
          </a:p>
          <a:p>
            <a:pPr marL="609600" indent="-609600"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USD122.4</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USD6(</a:t>
            </a:r>
            <a:r>
              <a:rPr lang="zh-TW" altLang="en-US" sz="2800" b="1" dirty="0" smtClean="0">
                <a:latin typeface="Times New Roman" panose="02020603050405020304" pitchFamily="18" charset="0"/>
                <a:ea typeface="標楷體" pitchFamily="65" charset="-120"/>
                <a:cs typeface="Times New Roman" panose="02020603050405020304" pitchFamily="18" charset="0"/>
              </a:rPr>
              <a:t>每單位運費</a:t>
            </a:r>
            <a:r>
              <a:rPr lang="en-US" altLang="zh-TW" sz="2800" b="1" dirty="0" smtClean="0">
                <a:latin typeface="Times New Roman" panose="02020603050405020304" pitchFamily="18" charset="0"/>
                <a:ea typeface="標楷體" pitchFamily="65" charset="-120"/>
                <a:cs typeface="Times New Roman" panose="02020603050405020304" pitchFamily="18" charset="0"/>
              </a:rPr>
              <a:t>)=USD128.4(CFR</a:t>
            </a:r>
            <a:r>
              <a:rPr lang="zh-TW" altLang="en-US" sz="2800" b="1" dirty="0" smtClean="0">
                <a:latin typeface="Times New Roman" panose="02020603050405020304" pitchFamily="18" charset="0"/>
                <a:ea typeface="標楷體" pitchFamily="65" charset="-120"/>
                <a:cs typeface="Times New Roman" panose="02020603050405020304" pitchFamily="18" charset="0"/>
              </a:rPr>
              <a:t>價</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endParaRPr lang="zh-TW" altLang="en-US" sz="2800" b="1" dirty="0" smtClean="0">
              <a:latin typeface="Times New Roman" panose="02020603050405020304" pitchFamily="18" charset="0"/>
              <a:ea typeface="標楷體" pitchFamily="65" charset="-120"/>
              <a:cs typeface="Times New Roman" panose="02020603050405020304" pitchFamily="18" charset="0"/>
            </a:endParaRPr>
          </a:p>
        </p:txBody>
      </p:sp>
      <p:sp>
        <p:nvSpPr>
          <p:cNvPr id="52838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003D4916-86AF-40DE-AED2-2B248921685E}" type="slidenum">
              <a:rPr kumimoji="0" lang="zh-TW" altLang="en-US" sz="1400" smtClean="0"/>
              <a:pPr eaLnBrk="1" hangingPunct="1"/>
              <a:t>574</a:t>
            </a:fld>
            <a:endParaRPr kumimoji="0" lang="en-US" altLang="zh-TW" sz="1400" smtClean="0"/>
          </a:p>
        </p:txBody>
      </p:sp>
    </p:spTree>
    <p:extLst>
      <p:ext uri="{BB962C8B-B14F-4D97-AF65-F5344CB8AC3E}">
        <p14:creationId xmlns:p14="http://schemas.microsoft.com/office/powerpoint/2010/main" xmlns="" val="1979945151"/>
      </p:ext>
    </p:extLst>
  </p:cSld>
  <p:clrMapOvr>
    <a:masterClrMapping/>
  </p:clrMapOvr>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83568" y="116632"/>
            <a:ext cx="7772400" cy="914400"/>
          </a:xfrm>
        </p:spPr>
        <p:txBody>
          <a:bodyPr>
            <a:normAutofit/>
          </a:bodyPr>
          <a:lstStyle/>
          <a:p>
            <a:pPr algn="ctr" eaLnBrk="1" hangingPunct="1">
              <a:defRPr/>
            </a:pPr>
            <a:r>
              <a:rPr lang="zh-TW" altLang="en-US" sz="4000" b="1" dirty="0" smtClean="0">
                <a:latin typeface="Times New Roman" pitchFamily="18" charset="0"/>
                <a:ea typeface="標楷體" pitchFamily="65" charset="-120"/>
              </a:rPr>
              <a:t>出口報價舉例</a:t>
            </a:r>
          </a:p>
        </p:txBody>
      </p:sp>
      <p:sp>
        <p:nvSpPr>
          <p:cNvPr id="529411" name="Rectangle 3"/>
          <p:cNvSpPr>
            <a:spLocks noGrp="1" noChangeArrowheads="1"/>
          </p:cNvSpPr>
          <p:nvPr>
            <p:ph type="body" idx="1"/>
          </p:nvPr>
        </p:nvSpPr>
        <p:spPr>
          <a:xfrm>
            <a:off x="250825" y="1196752"/>
            <a:ext cx="8642350" cy="5465986"/>
          </a:xfrm>
        </p:spPr>
        <p:txBody>
          <a:bodyPr>
            <a:normAutofit/>
          </a:bodyPr>
          <a:lstStyle/>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每單位保險費：</a:t>
            </a:r>
          </a:p>
          <a:p>
            <a:pPr marL="609600" indent="-609600"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I=CIF×110%×0.5%</a:t>
            </a:r>
          </a:p>
          <a:p>
            <a:pPr marL="609600" indent="-609600"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=USD122.4×0.55%/1</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0.55%</a:t>
            </a:r>
          </a:p>
          <a:p>
            <a:pPr marL="609600" indent="-609600"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=USD0.68</a:t>
            </a:r>
          </a:p>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運保費在內價</a:t>
            </a:r>
            <a:r>
              <a:rPr lang="en-US" altLang="zh-TW" sz="2800" b="1" dirty="0" smtClean="0">
                <a:latin typeface="Times New Roman" panose="02020603050405020304" pitchFamily="18" charset="0"/>
                <a:ea typeface="標楷體" pitchFamily="65" charset="-120"/>
                <a:cs typeface="Times New Roman" panose="02020603050405020304" pitchFamily="18" charset="0"/>
              </a:rPr>
              <a:t>(CIF)</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p>
          <a:p>
            <a:pPr marL="609600" indent="-609600" eaLnBrk="1" hangingPunct="1">
              <a:buFont typeface="Wingdings" pitchFamily="2" charset="2"/>
              <a:buNone/>
            </a:pPr>
            <a:r>
              <a:rPr lang="en-US" altLang="zh-TW" sz="2800" b="1" dirty="0" smtClean="0">
                <a:latin typeface="Times New Roman" panose="02020603050405020304" pitchFamily="18" charset="0"/>
                <a:ea typeface="標楷體" pitchFamily="65" charset="-120"/>
                <a:cs typeface="Times New Roman" panose="02020603050405020304" pitchFamily="18" charset="0"/>
              </a:rPr>
              <a:t>    USD128.4(CFR</a:t>
            </a:r>
            <a:r>
              <a:rPr lang="zh-TW" altLang="en-US" sz="2800" b="1" dirty="0" smtClean="0">
                <a:latin typeface="Times New Roman" panose="02020603050405020304" pitchFamily="18" charset="0"/>
                <a:ea typeface="標楷體" pitchFamily="65" charset="-120"/>
                <a:cs typeface="Times New Roman" panose="02020603050405020304" pitchFamily="18" charset="0"/>
              </a:rPr>
              <a:t>價</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USD0.68(</a:t>
            </a:r>
            <a:r>
              <a:rPr lang="zh-TW" altLang="en-US" sz="2800" b="1" dirty="0" smtClean="0">
                <a:latin typeface="Times New Roman" panose="02020603050405020304" pitchFamily="18" charset="0"/>
                <a:ea typeface="標楷體" pitchFamily="65" charset="-120"/>
                <a:cs typeface="Times New Roman" panose="02020603050405020304" pitchFamily="18" charset="0"/>
              </a:rPr>
              <a:t>每單位保險費</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USD129.08(CIF</a:t>
            </a:r>
            <a:r>
              <a:rPr lang="zh-TW" altLang="en-US" sz="2800" b="1" dirty="0" smtClean="0">
                <a:latin typeface="Times New Roman" panose="02020603050405020304" pitchFamily="18" charset="0"/>
                <a:ea typeface="標楷體" pitchFamily="65" charset="-120"/>
                <a:cs typeface="Times New Roman" panose="02020603050405020304" pitchFamily="18" charset="0"/>
              </a:rPr>
              <a:t>價</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endParaRPr lang="zh-TW" altLang="en-US" sz="2800" b="1" dirty="0" smtClean="0">
              <a:latin typeface="Times New Roman" panose="02020603050405020304" pitchFamily="18" charset="0"/>
              <a:ea typeface="標楷體" pitchFamily="65" charset="-120"/>
              <a:cs typeface="Times New Roman" panose="02020603050405020304" pitchFamily="18" charset="0"/>
            </a:endParaRPr>
          </a:p>
        </p:txBody>
      </p:sp>
      <p:sp>
        <p:nvSpPr>
          <p:cNvPr id="52941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8054FE96-897C-491D-A7DD-8EA4AF09C138}" type="slidenum">
              <a:rPr kumimoji="0" lang="zh-TW" altLang="en-US" sz="1400" smtClean="0"/>
              <a:pPr eaLnBrk="1" hangingPunct="1"/>
              <a:t>575</a:t>
            </a:fld>
            <a:endParaRPr kumimoji="0" lang="en-US" altLang="zh-TW" sz="1400" smtClean="0"/>
          </a:p>
        </p:txBody>
      </p:sp>
    </p:spTree>
    <p:extLst>
      <p:ext uri="{BB962C8B-B14F-4D97-AF65-F5344CB8AC3E}">
        <p14:creationId xmlns:p14="http://schemas.microsoft.com/office/powerpoint/2010/main" xmlns="" val="1813238865"/>
      </p:ext>
    </p:extLst>
  </p:cSld>
  <p:clrMapOvr>
    <a:masterClrMapping/>
  </p:clrMapOvr>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755576" y="13342"/>
            <a:ext cx="7772400" cy="1143000"/>
          </a:xfrm>
        </p:spPr>
        <p:txBody>
          <a:bodyPr>
            <a:normAutofit/>
          </a:bodyPr>
          <a:lstStyle/>
          <a:p>
            <a:pPr algn="ctr" eaLnBrk="1" hangingPunct="1">
              <a:defRPr/>
            </a:pPr>
            <a:r>
              <a:rPr lang="zh-TW" altLang="en-US" sz="4000" b="1" dirty="0" smtClean="0">
                <a:latin typeface="Times New Roman" pitchFamily="18" charset="0"/>
                <a:ea typeface="標楷體" pitchFamily="65" charset="-120"/>
              </a:rPr>
              <a:t>出口報價舉例</a:t>
            </a:r>
          </a:p>
        </p:txBody>
      </p:sp>
      <p:sp>
        <p:nvSpPr>
          <p:cNvPr id="530435" name="Rectangle 3"/>
          <p:cNvSpPr>
            <a:spLocks noGrp="1" noChangeArrowheads="1"/>
          </p:cNvSpPr>
          <p:nvPr>
            <p:ph type="body" idx="1"/>
          </p:nvPr>
        </p:nvSpPr>
        <p:spPr>
          <a:xfrm>
            <a:off x="250825" y="1268761"/>
            <a:ext cx="8642350" cy="5393978"/>
          </a:xfrm>
        </p:spPr>
        <p:txBody>
          <a:bodyPr>
            <a:normAutofit/>
          </a:bodyPr>
          <a:lstStyle/>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使用”</a:t>
            </a:r>
            <a:r>
              <a:rPr lang="en-US" altLang="zh-TW" sz="2800" b="1" dirty="0" smtClean="0">
                <a:latin typeface="Times New Roman" panose="02020603050405020304" pitchFamily="18" charset="0"/>
                <a:ea typeface="標楷體" pitchFamily="65" charset="-120"/>
                <a:cs typeface="Times New Roman" panose="02020603050405020304" pitchFamily="18" charset="0"/>
              </a:rPr>
              <a:t>90 Days after sight”</a:t>
            </a:r>
            <a:r>
              <a:rPr lang="zh-TW" altLang="en-US" sz="2800" b="1" dirty="0" smtClean="0">
                <a:latin typeface="Times New Roman" panose="02020603050405020304" pitchFamily="18" charset="0"/>
                <a:ea typeface="標楷體" pitchFamily="65" charset="-120"/>
                <a:cs typeface="Times New Roman" panose="02020603050405020304" pitchFamily="18" charset="0"/>
              </a:rPr>
              <a:t>之賣方遠期信用狀辦理出口押匯銀行所收支貼現息，”</a:t>
            </a:r>
            <a:r>
              <a:rPr lang="en-US" altLang="zh-TW" sz="2800" b="1" dirty="0" smtClean="0">
                <a:latin typeface="Times New Roman" panose="02020603050405020304" pitchFamily="18" charset="0"/>
                <a:ea typeface="標楷體" pitchFamily="65" charset="-120"/>
                <a:cs typeface="Times New Roman" panose="02020603050405020304" pitchFamily="18" charset="0"/>
              </a:rPr>
              <a:t>after sight”</a:t>
            </a:r>
            <a:r>
              <a:rPr lang="zh-TW" altLang="en-US" sz="2800" b="1" dirty="0" smtClean="0">
                <a:latin typeface="Times New Roman" panose="02020603050405020304" pitchFamily="18" charset="0"/>
                <a:ea typeface="標楷體" pitchFamily="65" charset="-120"/>
                <a:cs typeface="Times New Roman" panose="02020603050405020304" pitchFamily="18" charset="0"/>
              </a:rPr>
              <a:t>係以開狀銀行收到單據後起算；因此，期計息期間係以</a:t>
            </a:r>
            <a:r>
              <a:rPr lang="en-US" altLang="zh-TW" sz="2800" b="1" dirty="0" smtClean="0">
                <a:latin typeface="Times New Roman" panose="02020603050405020304" pitchFamily="18" charset="0"/>
                <a:ea typeface="標楷體" pitchFamily="65" charset="-120"/>
                <a:cs typeface="Times New Roman" panose="02020603050405020304" pitchFamily="18" charset="0"/>
              </a:rPr>
              <a:t>90</a:t>
            </a:r>
            <a:r>
              <a:rPr lang="zh-TW" altLang="en-US" sz="2800" b="1" dirty="0" smtClean="0">
                <a:latin typeface="Times New Roman" panose="02020603050405020304" pitchFamily="18" charset="0"/>
                <a:ea typeface="標楷體" pitchFamily="65" charset="-120"/>
                <a:cs typeface="Times New Roman" panose="02020603050405020304" pitchFamily="18" charset="0"/>
              </a:rPr>
              <a:t>天加</a:t>
            </a:r>
            <a:r>
              <a:rPr lang="en-US" altLang="zh-TW" sz="2800" b="1" dirty="0" smtClean="0">
                <a:latin typeface="Times New Roman" panose="02020603050405020304" pitchFamily="18" charset="0"/>
                <a:ea typeface="標楷體" pitchFamily="65" charset="-120"/>
                <a:cs typeface="Times New Roman" panose="02020603050405020304" pitchFamily="18" charset="0"/>
              </a:rPr>
              <a:t>7-12(</a:t>
            </a:r>
            <a:r>
              <a:rPr lang="zh-TW" altLang="en-US" sz="2800" b="1" dirty="0" smtClean="0">
                <a:latin typeface="Times New Roman" panose="02020603050405020304" pitchFamily="18" charset="0"/>
                <a:ea typeface="標楷體" pitchFamily="65" charset="-120"/>
                <a:cs typeface="Times New Roman" panose="02020603050405020304" pitchFamily="18" charset="0"/>
              </a:rPr>
              <a:t>通常取最大值</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en-US" sz="2800" b="1" dirty="0" smtClean="0">
                <a:latin typeface="Times New Roman" panose="02020603050405020304" pitchFamily="18" charset="0"/>
                <a:ea typeface="標楷體" pitchFamily="65" charset="-120"/>
                <a:cs typeface="Times New Roman" panose="02020603050405020304" pitchFamily="18" charset="0"/>
              </a:rPr>
              <a:t>天之郵寄時間：</a:t>
            </a:r>
          </a:p>
          <a:p>
            <a:pPr marL="609600" indent="-609600" eaLnBrk="1" hangingPunct="1"/>
            <a:r>
              <a:rPr lang="en-US" altLang="zh-TW" sz="2800" b="1" dirty="0" smtClean="0">
                <a:latin typeface="Times New Roman" panose="02020603050405020304" pitchFamily="18" charset="0"/>
                <a:ea typeface="標楷體" pitchFamily="65" charset="-120"/>
                <a:cs typeface="Times New Roman" panose="02020603050405020304" pitchFamily="18" charset="0"/>
              </a:rPr>
              <a:t>USD129.08×6%×(90</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12)/360</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USD2.19</a:t>
            </a:r>
          </a:p>
          <a:p>
            <a:pPr marL="609600" indent="-609600" eaLnBrk="1" hangingPunct="1"/>
            <a:r>
              <a:rPr lang="zh-TW" altLang="en-US" sz="2800" b="1" dirty="0" smtClean="0">
                <a:latin typeface="Times New Roman" panose="02020603050405020304" pitchFamily="18" charset="0"/>
                <a:ea typeface="標楷體" pitchFamily="65" charset="-120"/>
                <a:cs typeface="Times New Roman" panose="02020603050405020304" pitchFamily="18" charset="0"/>
              </a:rPr>
              <a:t>以”</a:t>
            </a:r>
            <a:r>
              <a:rPr lang="en-US" altLang="zh-TW" sz="2800" b="1" dirty="0" smtClean="0">
                <a:latin typeface="Times New Roman" panose="02020603050405020304" pitchFamily="18" charset="0"/>
                <a:ea typeface="標楷體" pitchFamily="65" charset="-120"/>
                <a:cs typeface="Times New Roman" panose="02020603050405020304" pitchFamily="18" charset="0"/>
              </a:rPr>
              <a:t>90 Days after sight”</a:t>
            </a:r>
            <a:r>
              <a:rPr lang="zh-TW" altLang="en-US" sz="2800" b="1" dirty="0" smtClean="0">
                <a:latin typeface="Times New Roman" panose="02020603050405020304" pitchFamily="18" charset="0"/>
                <a:ea typeface="標楷體" pitchFamily="65" charset="-120"/>
                <a:cs typeface="Times New Roman" panose="02020603050405020304" pitchFamily="18" charset="0"/>
              </a:rPr>
              <a:t>之賣方遠期信用狀付款之</a:t>
            </a:r>
            <a:r>
              <a:rPr lang="en-US" altLang="zh-TW" sz="2800" b="1" dirty="0" smtClean="0">
                <a:latin typeface="Times New Roman" panose="02020603050405020304" pitchFamily="18" charset="0"/>
                <a:ea typeface="標楷體" pitchFamily="65" charset="-120"/>
                <a:cs typeface="Times New Roman" panose="02020603050405020304" pitchFamily="18" charset="0"/>
              </a:rPr>
              <a:t>CIF</a:t>
            </a:r>
            <a:r>
              <a:rPr lang="zh-TW" altLang="en-US" sz="2800" b="1" dirty="0" smtClean="0">
                <a:latin typeface="Times New Roman" panose="02020603050405020304" pitchFamily="18" charset="0"/>
                <a:ea typeface="標楷體" pitchFamily="65" charset="-120"/>
                <a:cs typeface="Times New Roman" panose="02020603050405020304" pitchFamily="18" charset="0"/>
              </a:rPr>
              <a:t>報價</a:t>
            </a:r>
          </a:p>
          <a:p>
            <a:pPr marL="609600" indent="-609600" eaLnBrk="1" hangingPunct="1"/>
            <a:r>
              <a:rPr lang="en-US" altLang="zh-TW" sz="2800" b="1" dirty="0" smtClean="0">
                <a:latin typeface="Times New Roman" panose="02020603050405020304" pitchFamily="18" charset="0"/>
                <a:ea typeface="標楷體" pitchFamily="65" charset="-120"/>
                <a:cs typeface="Times New Roman" panose="02020603050405020304" pitchFamily="18" charset="0"/>
              </a:rPr>
              <a:t>USD129.08</a:t>
            </a:r>
            <a:r>
              <a:rPr lang="zh-TW" altLang="en-US" sz="2800" b="1" dirty="0" smtClean="0">
                <a:latin typeface="Times New Roman" panose="02020603050405020304" pitchFamily="18" charset="0"/>
                <a:ea typeface="標楷體" pitchFamily="65" charset="-120"/>
                <a:cs typeface="Times New Roman" panose="02020603050405020304" pitchFamily="18" charset="0"/>
              </a:rPr>
              <a:t>＋</a:t>
            </a:r>
            <a:r>
              <a:rPr lang="en-US" altLang="zh-TW" sz="2800" b="1" dirty="0" smtClean="0">
                <a:latin typeface="Times New Roman" panose="02020603050405020304" pitchFamily="18" charset="0"/>
                <a:ea typeface="標楷體" pitchFamily="65" charset="-120"/>
                <a:cs typeface="Times New Roman" panose="02020603050405020304" pitchFamily="18" charset="0"/>
              </a:rPr>
              <a:t>USD2.19=USD131.27</a:t>
            </a:r>
            <a:endParaRPr lang="zh-TW" altLang="en-US" sz="2800" b="1" dirty="0" smtClean="0">
              <a:latin typeface="Times New Roman" panose="02020603050405020304" pitchFamily="18" charset="0"/>
              <a:ea typeface="標楷體" pitchFamily="65" charset="-120"/>
              <a:cs typeface="Times New Roman" panose="02020603050405020304" pitchFamily="18" charset="0"/>
            </a:endParaRPr>
          </a:p>
        </p:txBody>
      </p:sp>
      <p:sp>
        <p:nvSpPr>
          <p:cNvPr id="53043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49355115-5208-4AB1-ABF1-6A099CC6AF4D}" type="slidenum">
              <a:rPr kumimoji="0" lang="zh-TW" altLang="en-US" sz="1400" smtClean="0"/>
              <a:pPr eaLnBrk="1" hangingPunct="1"/>
              <a:t>576</a:t>
            </a:fld>
            <a:endParaRPr kumimoji="0" lang="en-US" altLang="zh-TW" sz="1400" smtClean="0"/>
          </a:p>
        </p:txBody>
      </p:sp>
    </p:spTree>
    <p:extLst>
      <p:ext uri="{BB962C8B-B14F-4D97-AF65-F5344CB8AC3E}">
        <p14:creationId xmlns:p14="http://schemas.microsoft.com/office/powerpoint/2010/main" xmlns="" val="1787479350"/>
      </p:ext>
    </p:extLst>
  </p:cSld>
  <p:clrMapOvr>
    <a:masterClrMapping/>
  </p:clrMapOvr>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zh-TW" sz="4000" b="1" dirty="0" smtClean="0">
                <a:solidFill>
                  <a:srgbClr val="003300"/>
                </a:solidFill>
                <a:latin typeface="+mn-lt"/>
                <a:ea typeface="標楷體" pitchFamily="65" charset="-120"/>
              </a:rPr>
              <a:t>航空運費</a:t>
            </a:r>
            <a:endParaRPr lang="zh-TW" altLang="en-US" sz="4000" b="1" dirty="0">
              <a:solidFill>
                <a:srgbClr val="003300"/>
              </a:solidFill>
              <a:latin typeface="+mn-lt"/>
              <a:ea typeface="標楷體" pitchFamily="65" charset="-120"/>
            </a:endParaRPr>
          </a:p>
        </p:txBody>
      </p:sp>
      <p:sp>
        <p:nvSpPr>
          <p:cNvPr id="531459" name="內容版面配置區 2"/>
          <p:cNvSpPr>
            <a:spLocks noGrp="1"/>
          </p:cNvSpPr>
          <p:nvPr>
            <p:ph idx="1"/>
          </p:nvPr>
        </p:nvSpPr>
        <p:spPr/>
        <p:txBody>
          <a:bodyPr>
            <a:normAutofit/>
          </a:bodyPr>
          <a:lstStyle/>
          <a:p>
            <a:r>
              <a:rPr lang="zh-TW" altLang="zh-TW" sz="2800" b="1" dirty="0" smtClean="0">
                <a:latin typeface="Times New Roman" panose="02020603050405020304" pitchFamily="18" charset="0"/>
                <a:ea typeface="標楷體" pitchFamily="65" charset="-120"/>
                <a:cs typeface="Times New Roman" panose="02020603050405020304" pitchFamily="18" charset="0"/>
              </a:rPr>
              <a:t>以重量作為運費之基礎</a:t>
            </a:r>
            <a:endParaRPr lang="en-US" altLang="zh-TW" sz="2800" b="1" dirty="0" smtClean="0">
              <a:latin typeface="Times New Roman" panose="02020603050405020304" pitchFamily="18" charset="0"/>
              <a:ea typeface="標楷體" pitchFamily="65" charset="-120"/>
              <a:cs typeface="Times New Roman" panose="02020603050405020304" pitchFamily="18" charset="0"/>
            </a:endParaRPr>
          </a:p>
          <a:p>
            <a:r>
              <a:rPr lang="zh-TW" altLang="zh-TW" sz="2800" b="1" dirty="0" smtClean="0">
                <a:latin typeface="Times New Roman" panose="02020603050405020304" pitchFamily="18" charset="0"/>
                <a:ea typeface="標楷體" pitchFamily="65" charset="-120"/>
                <a:cs typeface="Times New Roman" panose="02020603050405020304" pitchFamily="18" charset="0"/>
              </a:rPr>
              <a:t>實際重量：以公斤或磅為計算基礎：</a:t>
            </a:r>
            <a:endParaRPr lang="en-US" altLang="zh-TW" sz="2800" b="1" dirty="0" smtClean="0">
              <a:latin typeface="Times New Roman" panose="02020603050405020304" pitchFamily="18" charset="0"/>
              <a:ea typeface="標楷體" pitchFamily="65" charset="-120"/>
              <a:cs typeface="Times New Roman" panose="02020603050405020304" pitchFamily="18" charset="0"/>
            </a:endParaRPr>
          </a:p>
          <a:p>
            <a:r>
              <a:rPr lang="zh-TW" altLang="zh-TW" sz="2800" b="1" dirty="0" smtClean="0">
                <a:latin typeface="Times New Roman" panose="02020603050405020304" pitchFamily="18" charset="0"/>
                <a:ea typeface="標楷體" pitchFamily="65" charset="-120"/>
                <a:cs typeface="Times New Roman" panose="02020603050405020304" pitchFamily="18" charset="0"/>
              </a:rPr>
              <a:t>重量不超過</a:t>
            </a:r>
            <a:r>
              <a:rPr lang="en-US" altLang="zh-TW" sz="2800" b="1" dirty="0" smtClean="0">
                <a:latin typeface="Times New Roman" panose="02020603050405020304" pitchFamily="18" charset="0"/>
                <a:ea typeface="標楷體" pitchFamily="65" charset="-120"/>
                <a:cs typeface="Times New Roman" panose="02020603050405020304" pitchFamily="18" charset="0"/>
              </a:rPr>
              <a:t>0.5</a:t>
            </a:r>
            <a:r>
              <a:rPr lang="zh-TW" altLang="zh-TW" sz="2800" b="1" dirty="0" smtClean="0">
                <a:latin typeface="Times New Roman" panose="02020603050405020304" pitchFamily="18" charset="0"/>
                <a:ea typeface="標楷體" pitchFamily="65" charset="-120"/>
                <a:cs typeface="Times New Roman" panose="02020603050405020304" pitchFamily="18" charset="0"/>
              </a:rPr>
              <a:t>公斤部分，以</a:t>
            </a:r>
            <a:r>
              <a:rPr lang="en-US" altLang="zh-TW" sz="2800" b="1" dirty="0" smtClean="0">
                <a:latin typeface="Times New Roman" panose="02020603050405020304" pitchFamily="18" charset="0"/>
                <a:ea typeface="標楷體" pitchFamily="65" charset="-120"/>
                <a:cs typeface="Times New Roman" panose="02020603050405020304" pitchFamily="18" charset="0"/>
              </a:rPr>
              <a:t>0.5</a:t>
            </a:r>
            <a:r>
              <a:rPr lang="zh-TW" altLang="zh-TW" sz="2800" b="1" dirty="0" smtClean="0">
                <a:latin typeface="Times New Roman" panose="02020603050405020304" pitchFamily="18" charset="0"/>
                <a:ea typeface="標楷體" pitchFamily="65" charset="-120"/>
                <a:cs typeface="Times New Roman" panose="02020603050405020304" pitchFamily="18" charset="0"/>
              </a:rPr>
              <a:t>公斤計算；超過</a:t>
            </a:r>
            <a:r>
              <a:rPr lang="en-US" altLang="zh-TW" sz="2800" b="1" dirty="0" smtClean="0">
                <a:latin typeface="Times New Roman" panose="02020603050405020304" pitchFamily="18" charset="0"/>
                <a:ea typeface="標楷體" pitchFamily="65" charset="-120"/>
                <a:cs typeface="Times New Roman" panose="02020603050405020304" pitchFamily="18" charset="0"/>
              </a:rPr>
              <a:t>0.5</a:t>
            </a:r>
            <a:r>
              <a:rPr lang="zh-TW" altLang="zh-TW" sz="2800" b="1" dirty="0" smtClean="0">
                <a:latin typeface="Times New Roman" panose="02020603050405020304" pitchFamily="18" charset="0"/>
                <a:ea typeface="標楷體" pitchFamily="65" charset="-120"/>
                <a:cs typeface="Times New Roman" panose="02020603050405020304" pitchFamily="18" charset="0"/>
              </a:rPr>
              <a:t>公斤但未及</a:t>
            </a:r>
            <a:r>
              <a:rPr lang="en-US" altLang="zh-TW" sz="2800" b="1" dirty="0" smtClean="0">
                <a:latin typeface="Times New Roman" panose="02020603050405020304" pitchFamily="18" charset="0"/>
                <a:ea typeface="標楷體" pitchFamily="65" charset="-120"/>
                <a:cs typeface="Times New Roman" panose="02020603050405020304" pitchFamily="18" charset="0"/>
              </a:rPr>
              <a:t>1</a:t>
            </a:r>
            <a:r>
              <a:rPr lang="zh-TW" altLang="zh-TW" sz="2800" b="1" dirty="0" smtClean="0">
                <a:latin typeface="Times New Roman" panose="02020603050405020304" pitchFamily="18" charset="0"/>
                <a:ea typeface="標楷體" pitchFamily="65" charset="-120"/>
                <a:cs typeface="Times New Roman" panose="02020603050405020304" pitchFamily="18" charset="0"/>
              </a:rPr>
              <a:t>公斤部分，以一公斤計算</a:t>
            </a:r>
            <a:endParaRPr lang="en-US" altLang="zh-TW" sz="2800" b="1" dirty="0" smtClean="0">
              <a:latin typeface="Times New Roman" panose="02020603050405020304" pitchFamily="18" charset="0"/>
              <a:ea typeface="標楷體" pitchFamily="65" charset="-120"/>
              <a:cs typeface="Times New Roman" panose="02020603050405020304" pitchFamily="18" charset="0"/>
            </a:endParaRPr>
          </a:p>
          <a:p>
            <a:r>
              <a:rPr lang="zh-TW" altLang="zh-TW" sz="2800" b="1" dirty="0" smtClean="0">
                <a:latin typeface="Times New Roman" panose="02020603050405020304" pitchFamily="18" charset="0"/>
                <a:ea typeface="標楷體" pitchFamily="65" charset="-120"/>
                <a:cs typeface="Times New Roman" panose="02020603050405020304" pitchFamily="18" charset="0"/>
              </a:rPr>
              <a:t>不超過</a:t>
            </a:r>
            <a:r>
              <a:rPr lang="en-US" altLang="zh-TW" sz="2800" b="1" dirty="0" smtClean="0">
                <a:latin typeface="Times New Roman" panose="02020603050405020304" pitchFamily="18" charset="0"/>
                <a:ea typeface="標楷體" pitchFamily="65" charset="-120"/>
                <a:cs typeface="Times New Roman" panose="02020603050405020304" pitchFamily="18" charset="0"/>
              </a:rPr>
              <a:t>1</a:t>
            </a:r>
            <a:r>
              <a:rPr lang="zh-TW" altLang="zh-TW" sz="2800" b="1" dirty="0" smtClean="0">
                <a:latin typeface="Times New Roman" panose="02020603050405020304" pitchFamily="18" charset="0"/>
                <a:ea typeface="標楷體" pitchFamily="65" charset="-120"/>
                <a:cs typeface="Times New Roman" panose="02020603050405020304" pitchFamily="18" charset="0"/>
              </a:rPr>
              <a:t>磅部分，均按</a:t>
            </a:r>
            <a:r>
              <a:rPr lang="en-US" altLang="zh-TW" sz="2800" b="1" dirty="0" smtClean="0">
                <a:latin typeface="Times New Roman" panose="02020603050405020304" pitchFamily="18" charset="0"/>
                <a:ea typeface="標楷體" pitchFamily="65" charset="-120"/>
                <a:cs typeface="Times New Roman" panose="02020603050405020304" pitchFamily="18" charset="0"/>
              </a:rPr>
              <a:t>1</a:t>
            </a:r>
            <a:r>
              <a:rPr lang="zh-TW" altLang="zh-TW" sz="2800" b="1" dirty="0" smtClean="0">
                <a:latin typeface="Times New Roman" panose="02020603050405020304" pitchFamily="18" charset="0"/>
                <a:ea typeface="標楷體" pitchFamily="65" charset="-120"/>
                <a:cs typeface="Times New Roman" panose="02020603050405020304" pitchFamily="18" charset="0"/>
              </a:rPr>
              <a:t>磅計算</a:t>
            </a:r>
            <a:endParaRPr lang="zh-TW" altLang="en-US" sz="2800" b="1" dirty="0" smtClean="0">
              <a:latin typeface="Times New Roman" panose="02020603050405020304" pitchFamily="18" charset="0"/>
              <a:ea typeface="標楷體" pitchFamily="65" charset="-120"/>
              <a:cs typeface="Times New Roman" panose="02020603050405020304" pitchFamily="18" charset="0"/>
            </a:endParaRPr>
          </a:p>
        </p:txBody>
      </p:sp>
      <p:sp>
        <p:nvSpPr>
          <p:cNvPr id="53146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77AFDB19-4E9D-489C-A076-3B341EF832FD}" type="slidenum">
              <a:rPr kumimoji="0" lang="zh-TW" altLang="en-US" sz="1400" smtClean="0"/>
              <a:pPr eaLnBrk="1" hangingPunct="1"/>
              <a:t>577</a:t>
            </a:fld>
            <a:endParaRPr kumimoji="0" lang="en-US" altLang="zh-TW" sz="1400" smtClean="0"/>
          </a:p>
        </p:txBody>
      </p:sp>
    </p:spTree>
    <p:extLst>
      <p:ext uri="{BB962C8B-B14F-4D97-AF65-F5344CB8AC3E}">
        <p14:creationId xmlns:p14="http://schemas.microsoft.com/office/powerpoint/2010/main" xmlns="" val="2440634023"/>
      </p:ext>
    </p:extLst>
  </p:cSld>
  <p:clrMapOvr>
    <a:masterClrMapping/>
  </p:clrMapOvr>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zh-TW" sz="4000" b="1" dirty="0" smtClean="0">
                <a:solidFill>
                  <a:srgbClr val="003300"/>
                </a:solidFill>
                <a:ea typeface="標楷體" pitchFamily="65" charset="-120"/>
              </a:rPr>
              <a:t>航空運費</a:t>
            </a:r>
            <a:endParaRPr lang="zh-TW" altLang="en-US" sz="4000" dirty="0">
              <a:solidFill>
                <a:srgbClr val="003300"/>
              </a:solidFill>
            </a:endParaRPr>
          </a:p>
        </p:txBody>
      </p:sp>
      <p:sp>
        <p:nvSpPr>
          <p:cNvPr id="532483" name="內容版面配置區 2"/>
          <p:cNvSpPr>
            <a:spLocks noGrp="1"/>
          </p:cNvSpPr>
          <p:nvPr>
            <p:ph idx="1"/>
          </p:nvPr>
        </p:nvSpPr>
        <p:spPr/>
        <p:txBody>
          <a:bodyPr>
            <a:normAutofit/>
          </a:bodyPr>
          <a:lstStyle/>
          <a:p>
            <a:r>
              <a:rPr lang="zh-TW" altLang="zh-TW" sz="2800" b="1" dirty="0" smtClean="0">
                <a:latin typeface="Times New Roman" panose="02020603050405020304" pitchFamily="18" charset="0"/>
                <a:ea typeface="標楷體" pitchFamily="65" charset="-120"/>
                <a:cs typeface="Times New Roman" panose="02020603050405020304" pitchFamily="18" charset="0"/>
              </a:rPr>
              <a:t>體積重量：貨物體積重量之換算標準為</a:t>
            </a:r>
            <a:endParaRPr lang="en-US" altLang="zh-TW" sz="2800" b="1" dirty="0" smtClean="0">
              <a:latin typeface="Times New Roman" panose="02020603050405020304" pitchFamily="18" charset="0"/>
              <a:ea typeface="標楷體" pitchFamily="65" charset="-120"/>
              <a:cs typeface="Times New Roman" panose="02020603050405020304" pitchFamily="18" charset="0"/>
            </a:endParaRPr>
          </a:p>
          <a:p>
            <a:r>
              <a:rPr lang="en-US" altLang="zh-TW" sz="2800" b="1" dirty="0" smtClean="0">
                <a:latin typeface="Times New Roman" panose="02020603050405020304" pitchFamily="18" charset="0"/>
                <a:ea typeface="標楷體" pitchFamily="65" charset="-120"/>
                <a:cs typeface="Times New Roman" panose="02020603050405020304" pitchFamily="18" charset="0"/>
              </a:rPr>
              <a:t>1</a:t>
            </a:r>
            <a:r>
              <a:rPr lang="zh-TW" altLang="zh-TW" sz="2800" b="1" dirty="0" smtClean="0">
                <a:latin typeface="Times New Roman" panose="02020603050405020304" pitchFamily="18" charset="0"/>
                <a:ea typeface="標楷體" pitchFamily="65" charset="-120"/>
                <a:cs typeface="Times New Roman" panose="02020603050405020304" pitchFamily="18" charset="0"/>
              </a:rPr>
              <a:t>公斤</a:t>
            </a:r>
            <a:r>
              <a:rPr lang="en-US" altLang="zh-TW" sz="2800" b="1" dirty="0" smtClean="0">
                <a:latin typeface="Times New Roman" panose="02020603050405020304" pitchFamily="18" charset="0"/>
                <a:ea typeface="標楷體" pitchFamily="65" charset="-120"/>
                <a:cs typeface="Times New Roman" panose="02020603050405020304" pitchFamily="18" charset="0"/>
              </a:rPr>
              <a:t>=366</a:t>
            </a:r>
            <a:r>
              <a:rPr lang="zh-TW" altLang="zh-TW" sz="2800" b="1" dirty="0" smtClean="0">
                <a:latin typeface="Times New Roman" panose="02020603050405020304" pitchFamily="18" charset="0"/>
                <a:ea typeface="標楷體" pitchFamily="65" charset="-120"/>
                <a:cs typeface="Times New Roman" panose="02020603050405020304" pitchFamily="18" charset="0"/>
              </a:rPr>
              <a:t>立方吋</a:t>
            </a:r>
            <a:r>
              <a:rPr lang="en-US" altLang="zh-TW" sz="2800" b="1" dirty="0" smtClean="0">
                <a:latin typeface="Times New Roman" panose="02020603050405020304" pitchFamily="18" charset="0"/>
                <a:ea typeface="標楷體" pitchFamily="65" charset="-120"/>
                <a:cs typeface="Times New Roman" panose="02020603050405020304" pitchFamily="18" charset="0"/>
              </a:rPr>
              <a:t>=6,000</a:t>
            </a:r>
            <a:r>
              <a:rPr lang="zh-TW" altLang="zh-TW" sz="2800" b="1" dirty="0" smtClean="0">
                <a:latin typeface="Times New Roman" panose="02020603050405020304" pitchFamily="18" charset="0"/>
                <a:ea typeface="標楷體" pitchFamily="65" charset="-120"/>
                <a:cs typeface="Times New Roman" panose="02020603050405020304" pitchFamily="18" charset="0"/>
              </a:rPr>
              <a:t>立方公分。</a:t>
            </a:r>
          </a:p>
          <a:p>
            <a:r>
              <a:rPr lang="en-US" altLang="zh-TW" sz="2800" b="1" dirty="0" smtClean="0">
                <a:latin typeface="Times New Roman" panose="02020603050405020304" pitchFamily="18" charset="0"/>
                <a:ea typeface="標楷體" pitchFamily="65" charset="-120"/>
                <a:cs typeface="Times New Roman" panose="02020603050405020304" pitchFamily="18" charset="0"/>
              </a:rPr>
              <a:t>1</a:t>
            </a:r>
            <a:r>
              <a:rPr lang="zh-TW" altLang="zh-TW" sz="2800" b="1" dirty="0" smtClean="0">
                <a:latin typeface="Times New Roman" panose="02020603050405020304" pitchFamily="18" charset="0"/>
                <a:ea typeface="標楷體" pitchFamily="65" charset="-120"/>
                <a:cs typeface="Times New Roman" panose="02020603050405020304" pitchFamily="18" charset="0"/>
              </a:rPr>
              <a:t>磅</a:t>
            </a:r>
            <a:r>
              <a:rPr lang="en-US" altLang="zh-TW" sz="2800" b="1" dirty="0" smtClean="0">
                <a:latin typeface="Times New Roman" panose="02020603050405020304" pitchFamily="18" charset="0"/>
                <a:ea typeface="標楷體" pitchFamily="65" charset="-120"/>
                <a:cs typeface="Times New Roman" panose="02020603050405020304" pitchFamily="18" charset="0"/>
              </a:rPr>
              <a:t>=166</a:t>
            </a:r>
            <a:r>
              <a:rPr lang="zh-TW" altLang="zh-TW" sz="2800" b="1" dirty="0" smtClean="0">
                <a:latin typeface="Times New Roman" panose="02020603050405020304" pitchFamily="18" charset="0"/>
                <a:ea typeface="標楷體" pitchFamily="65" charset="-120"/>
                <a:cs typeface="Times New Roman" panose="02020603050405020304" pitchFamily="18" charset="0"/>
              </a:rPr>
              <a:t>立方吋。</a:t>
            </a:r>
          </a:p>
        </p:txBody>
      </p:sp>
      <p:sp>
        <p:nvSpPr>
          <p:cNvPr id="53248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BC9AD69E-BA62-4775-9A4B-45A6F3F60C60}" type="slidenum">
              <a:rPr kumimoji="0" lang="zh-TW" altLang="en-US" sz="1400" smtClean="0"/>
              <a:pPr eaLnBrk="1" hangingPunct="1"/>
              <a:t>578</a:t>
            </a:fld>
            <a:endParaRPr kumimoji="0" lang="en-US" altLang="zh-TW" sz="1400" smtClean="0"/>
          </a:p>
        </p:txBody>
      </p:sp>
    </p:spTree>
    <p:extLst>
      <p:ext uri="{BB962C8B-B14F-4D97-AF65-F5344CB8AC3E}">
        <p14:creationId xmlns:p14="http://schemas.microsoft.com/office/powerpoint/2010/main" xmlns="" val="4037600283"/>
      </p:ext>
    </p:extLst>
  </p:cSld>
  <p:clrMapOvr>
    <a:masterClrMapping/>
  </p:clrMapOvr>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zh-TW" sz="4000" b="1" dirty="0" smtClean="0">
                <a:solidFill>
                  <a:srgbClr val="003300"/>
                </a:solidFill>
                <a:latin typeface="+mn-lt"/>
                <a:ea typeface="標楷體" pitchFamily="65" charset="-120"/>
              </a:rPr>
              <a:t>報值費</a:t>
            </a:r>
            <a:r>
              <a:rPr lang="en-US" altLang="zh-TW" sz="4000" b="1" dirty="0" smtClean="0">
                <a:solidFill>
                  <a:srgbClr val="003300"/>
                </a:solidFill>
                <a:latin typeface="+mn-lt"/>
                <a:ea typeface="標楷體" pitchFamily="65" charset="-120"/>
              </a:rPr>
              <a:t>(valuation charge)</a:t>
            </a:r>
            <a:endParaRPr lang="zh-TW" altLang="en-US" sz="4000" b="1" dirty="0">
              <a:solidFill>
                <a:srgbClr val="003300"/>
              </a:solidFill>
              <a:latin typeface="+mn-lt"/>
              <a:ea typeface="標楷體" pitchFamily="65" charset="-120"/>
            </a:endParaRPr>
          </a:p>
        </p:txBody>
      </p:sp>
      <p:sp>
        <p:nvSpPr>
          <p:cNvPr id="533507" name="內容版面配置區 2"/>
          <p:cNvSpPr>
            <a:spLocks noGrp="1"/>
          </p:cNvSpPr>
          <p:nvPr>
            <p:ph idx="1"/>
          </p:nvPr>
        </p:nvSpPr>
        <p:spPr/>
        <p:txBody>
          <a:bodyPr>
            <a:normAutofit/>
          </a:bodyPr>
          <a:lstStyle/>
          <a:p>
            <a:r>
              <a:rPr lang="zh-TW" altLang="zh-TW" sz="2800" b="1" dirty="0" smtClean="0">
                <a:latin typeface="Times New Roman" panose="02020603050405020304" pitchFamily="18" charset="0"/>
                <a:ea typeface="標楷體" pitchFamily="65" charset="-120"/>
                <a:cs typeface="Times New Roman" panose="02020603050405020304" pitchFamily="18" charset="0"/>
              </a:rPr>
              <a:t>若所申報貨物價值每公斤超過</a:t>
            </a:r>
            <a:r>
              <a:rPr lang="en-US" altLang="zh-TW" sz="2800" b="1" dirty="0" smtClean="0">
                <a:latin typeface="Times New Roman" panose="02020603050405020304" pitchFamily="18" charset="0"/>
                <a:ea typeface="標楷體" pitchFamily="65" charset="-120"/>
                <a:cs typeface="Times New Roman" panose="02020603050405020304" pitchFamily="18" charset="0"/>
              </a:rPr>
              <a:t>USD20</a:t>
            </a:r>
            <a:r>
              <a:rPr lang="zh-TW" altLang="zh-TW" sz="2800" b="1" dirty="0" smtClean="0">
                <a:latin typeface="Times New Roman" panose="02020603050405020304" pitchFamily="18" charset="0"/>
                <a:ea typeface="標楷體" pitchFamily="65" charset="-120"/>
                <a:cs typeface="Times New Roman" panose="02020603050405020304" pitchFamily="18" charset="0"/>
              </a:rPr>
              <a:t>，則所增加部分另外加收</a:t>
            </a:r>
            <a:r>
              <a:rPr lang="en-US" altLang="zh-TW" sz="2800" b="1" dirty="0" smtClean="0">
                <a:latin typeface="Times New Roman" panose="02020603050405020304" pitchFamily="18" charset="0"/>
                <a:ea typeface="標楷體" pitchFamily="65" charset="-120"/>
                <a:cs typeface="Times New Roman" panose="02020603050405020304" pitchFamily="18" charset="0"/>
              </a:rPr>
              <a:t>0.5%</a:t>
            </a:r>
            <a:r>
              <a:rPr lang="zh-TW" altLang="zh-TW" sz="2800" b="1" dirty="0" smtClean="0">
                <a:latin typeface="Times New Roman" panose="02020603050405020304" pitchFamily="18" charset="0"/>
                <a:ea typeface="標楷體" pitchFamily="65" charset="-120"/>
                <a:cs typeface="Times New Roman" panose="02020603050405020304" pitchFamily="18" charset="0"/>
              </a:rPr>
              <a:t>之報值費；即報值費</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所申報貨物價值</a:t>
            </a:r>
            <a:r>
              <a:rPr lang="en-US" altLang="zh-TW" sz="2800" b="1" dirty="0" smtClean="0">
                <a:latin typeface="Times New Roman" panose="02020603050405020304" pitchFamily="18" charset="0"/>
                <a:ea typeface="標楷體" pitchFamily="65" charset="-120"/>
                <a:cs typeface="Times New Roman" panose="02020603050405020304" pitchFamily="18" charset="0"/>
              </a:rPr>
              <a:t>/</a:t>
            </a:r>
            <a:r>
              <a:rPr lang="zh-TW" altLang="zh-TW" sz="2800" b="1" dirty="0" smtClean="0">
                <a:latin typeface="Times New Roman" panose="02020603050405020304" pitchFamily="18" charset="0"/>
                <a:ea typeface="標楷體" pitchFamily="65" charset="-120"/>
                <a:cs typeface="Times New Roman" panose="02020603050405020304" pitchFamily="18" charset="0"/>
              </a:rPr>
              <a:t>實際計費重量－</a:t>
            </a:r>
            <a:r>
              <a:rPr lang="en-US" altLang="zh-TW" sz="2800" b="1" dirty="0" smtClean="0">
                <a:latin typeface="Times New Roman" panose="02020603050405020304" pitchFamily="18" charset="0"/>
                <a:ea typeface="標楷體" pitchFamily="65" charset="-120"/>
                <a:cs typeface="Times New Roman" panose="02020603050405020304" pitchFamily="18" charset="0"/>
              </a:rPr>
              <a:t>USD20)×0.5%×</a:t>
            </a:r>
            <a:r>
              <a:rPr lang="zh-TW" altLang="zh-TW" sz="2800" b="1" dirty="0" smtClean="0">
                <a:latin typeface="Times New Roman" panose="02020603050405020304" pitchFamily="18" charset="0"/>
                <a:ea typeface="標楷體" pitchFamily="65" charset="-120"/>
                <a:cs typeface="Times New Roman" panose="02020603050405020304" pitchFamily="18" charset="0"/>
              </a:rPr>
              <a:t>實際計費之重量。</a:t>
            </a:r>
            <a:endParaRPr lang="zh-TW" altLang="en-US" sz="2800" b="1" dirty="0" smtClean="0">
              <a:latin typeface="Times New Roman" panose="02020603050405020304" pitchFamily="18" charset="0"/>
              <a:ea typeface="標楷體" pitchFamily="65" charset="-120"/>
              <a:cs typeface="Times New Roman" panose="02020603050405020304" pitchFamily="18" charset="0"/>
            </a:endParaRPr>
          </a:p>
        </p:txBody>
      </p:sp>
      <p:sp>
        <p:nvSpPr>
          <p:cNvPr id="533508"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17005AA9-C980-409B-9746-9584E1CD4A17}" type="slidenum">
              <a:rPr kumimoji="0" lang="zh-TW" altLang="en-US" sz="1400" smtClean="0"/>
              <a:pPr eaLnBrk="1" hangingPunct="1"/>
              <a:t>579</a:t>
            </a:fld>
            <a:endParaRPr kumimoji="0" lang="en-US" altLang="zh-TW" sz="1400" smtClean="0"/>
          </a:p>
        </p:txBody>
      </p:sp>
    </p:spTree>
    <p:extLst>
      <p:ext uri="{BB962C8B-B14F-4D97-AF65-F5344CB8AC3E}">
        <p14:creationId xmlns:p14="http://schemas.microsoft.com/office/powerpoint/2010/main" xmlns="" val="20033260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非關稅貿易壁壘</a:t>
            </a:r>
            <a:r>
              <a:rPr lang="en-US" altLang="zh-TW" sz="4000" b="1" dirty="0"/>
              <a:t>(</a:t>
            </a:r>
            <a:r>
              <a:rPr lang="zh-TW" altLang="zh-TW" sz="4000" b="1" dirty="0"/>
              <a:t>障礙</a:t>
            </a:r>
            <a:r>
              <a:rPr lang="en-US" altLang="zh-TW" sz="4000" b="1" dirty="0"/>
              <a:t>)</a:t>
            </a:r>
            <a:r>
              <a:rPr lang="zh-TW" altLang="zh-TW" sz="4000" b="1" dirty="0"/>
              <a:t>之特徵</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58</a:t>
            </a:fld>
            <a:endParaRPr lang="zh-TW" altLang="en-US"/>
          </a:p>
        </p:txBody>
      </p:sp>
      <p:sp>
        <p:nvSpPr>
          <p:cNvPr id="4" name="內容版面配置區 3"/>
          <p:cNvSpPr>
            <a:spLocks noGrp="1"/>
          </p:cNvSpPr>
          <p:nvPr>
            <p:ph sz="quarter" idx="1"/>
          </p:nvPr>
        </p:nvSpPr>
        <p:spPr>
          <a:xfrm>
            <a:off x="251520" y="1219200"/>
            <a:ext cx="8640960" cy="4937760"/>
          </a:xfrm>
        </p:spPr>
        <p:txBody>
          <a:bodyPr>
            <a:normAutofit/>
          </a:bodyPr>
          <a:lstStyle/>
          <a:p>
            <a:r>
              <a:rPr lang="zh-TW" altLang="zh-TW" sz="3200" b="1" dirty="0"/>
              <a:t>非關稅措施比關稅具有更大的靈活性和針對</a:t>
            </a:r>
            <a:r>
              <a:rPr lang="zh-TW" altLang="zh-TW" sz="3200" b="1" dirty="0" smtClean="0"/>
              <a:t>性</a:t>
            </a:r>
            <a:endParaRPr lang="en-US" altLang="zh-TW" sz="3200" b="1" dirty="0" smtClean="0"/>
          </a:p>
          <a:p>
            <a:r>
              <a:rPr lang="zh-TW" altLang="zh-TW" sz="3200" b="1" dirty="0"/>
              <a:t>非關稅措施的保護作用比關稅的作用更為強烈和</a:t>
            </a:r>
            <a:r>
              <a:rPr lang="zh-TW" altLang="zh-TW" sz="3200" b="1" dirty="0" smtClean="0"/>
              <a:t>直接</a:t>
            </a:r>
            <a:endParaRPr lang="en-US" altLang="zh-TW" sz="3200" b="1" dirty="0" smtClean="0"/>
          </a:p>
          <a:p>
            <a:r>
              <a:rPr lang="zh-TW" altLang="zh-TW" sz="3200" b="1" dirty="0"/>
              <a:t>非關稅措施比關稅更具有隱蔽性和歧視性</a:t>
            </a:r>
            <a:endParaRPr lang="zh-TW" altLang="en-US" sz="3200" b="1" dirty="0"/>
          </a:p>
        </p:txBody>
      </p:sp>
    </p:spTree>
    <p:extLst>
      <p:ext uri="{BB962C8B-B14F-4D97-AF65-F5344CB8AC3E}">
        <p14:creationId xmlns:p14="http://schemas.microsoft.com/office/powerpoint/2010/main" xmlns="" val="3089306347"/>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200" b="1" dirty="0" smtClean="0">
                <a:solidFill>
                  <a:schemeClr val="bg1"/>
                </a:solidFill>
                <a:ea typeface="+mj-ea"/>
                <a:cs typeface="Times New Roman" panose="02020603050405020304" pitchFamily="18" charset="0"/>
              </a:rPr>
              <a:t>CH7.</a:t>
            </a:r>
            <a:r>
              <a:rPr lang="zh-TW" altLang="zh-TW" sz="3200" b="1" dirty="0">
                <a:solidFill>
                  <a:schemeClr val="bg1"/>
                </a:solidFill>
                <a:ea typeface="+mj-ea"/>
                <a:cs typeface="Times New Roman" panose="02020603050405020304" pitchFamily="18" charset="0"/>
              </a:rPr>
              <a:t>進出口價格</a:t>
            </a:r>
            <a:r>
              <a:rPr lang="zh-TW" altLang="zh-TW" sz="3200" b="1" dirty="0" smtClean="0">
                <a:solidFill>
                  <a:schemeClr val="bg1"/>
                </a:solidFill>
                <a:ea typeface="+mj-ea"/>
                <a:cs typeface="Times New Roman" panose="02020603050405020304" pitchFamily="18" charset="0"/>
              </a:rPr>
              <a:t>核算</a:t>
            </a:r>
            <a:endParaRPr lang="en-US" altLang="zh-TW" sz="3200" b="1" dirty="0" smtClean="0">
              <a:solidFill>
                <a:schemeClr val="bg1"/>
              </a:solidFill>
              <a:ea typeface="+mj-ea"/>
              <a:cs typeface="Times New Roman" panose="02020603050405020304" pitchFamily="18" charset="0"/>
            </a:endParaRPr>
          </a:p>
          <a:p>
            <a:pPr algn="ctr" eaLnBrk="1" hangingPunct="1"/>
            <a:r>
              <a:rPr lang="en-US" altLang="zh-TW" sz="3200" b="1" dirty="0" smtClean="0">
                <a:solidFill>
                  <a:schemeClr val="bg1"/>
                </a:solidFill>
                <a:ea typeface="+mn-ea"/>
                <a:cs typeface="Times New Roman" panose="02020603050405020304" pitchFamily="18" charset="0"/>
              </a:rPr>
              <a:t>-2.</a:t>
            </a:r>
            <a:r>
              <a:rPr lang="zh-TW" altLang="zh-TW" sz="3200" b="1" dirty="0">
                <a:solidFill>
                  <a:schemeClr val="bg1"/>
                </a:solidFill>
                <a:ea typeface="+mn-ea"/>
                <a:cs typeface="Times New Roman" panose="02020603050405020304" pitchFamily="18" charset="0"/>
              </a:rPr>
              <a:t>進口稅費</a:t>
            </a:r>
            <a:endParaRPr kumimoji="0" lang="zh-TW" altLang="en-US" sz="32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580</a:t>
            </a:fld>
            <a:endParaRPr lang="zh-TW" altLang="en-US"/>
          </a:p>
        </p:txBody>
      </p:sp>
    </p:spTree>
    <p:extLst>
      <p:ext uri="{BB962C8B-B14F-4D97-AF65-F5344CB8AC3E}">
        <p14:creationId xmlns:p14="http://schemas.microsoft.com/office/powerpoint/2010/main" xmlns="" val="2413104757"/>
      </p:ext>
    </p:extLst>
  </p:cSld>
  <p:clrMapOvr>
    <a:masterClrMapping/>
  </p:clrMapOvr>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581</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進口稅費之</a:t>
            </a:r>
            <a:r>
              <a:rPr lang="zh-TW" altLang="zh-TW" sz="3200" b="1" dirty="0" smtClean="0"/>
              <a:t>種類</a:t>
            </a:r>
            <a:endParaRPr lang="en-US" altLang="zh-TW" sz="3200" b="1" dirty="0" smtClean="0"/>
          </a:p>
          <a:p>
            <a:r>
              <a:rPr lang="zh-TW" altLang="zh-TW" sz="3200" b="1" dirty="0"/>
              <a:t>稅費核計</a:t>
            </a:r>
            <a:r>
              <a:rPr lang="zh-TW" altLang="zh-TW" sz="3200" b="1" dirty="0" smtClean="0"/>
              <a:t>方式</a:t>
            </a:r>
            <a:endParaRPr lang="en-US" altLang="zh-TW" sz="3200" b="1" dirty="0" smtClean="0"/>
          </a:p>
          <a:p>
            <a:r>
              <a:rPr lang="zh-TW" altLang="zh-TW" sz="3200" b="1" dirty="0"/>
              <a:t>完稅價格與計算價格之相關法規</a:t>
            </a:r>
            <a:r>
              <a:rPr lang="zh-TW" altLang="zh-TW" sz="3200" b="1" dirty="0" smtClean="0"/>
              <a:t>規定</a:t>
            </a:r>
            <a:endParaRPr lang="en-US" altLang="zh-TW" sz="3200" b="1" dirty="0" smtClean="0"/>
          </a:p>
          <a:p>
            <a:r>
              <a:rPr lang="zh-TW" altLang="zh-TW" sz="3200" b="1" dirty="0"/>
              <a:t>稅費繳納之</a:t>
            </a:r>
            <a:r>
              <a:rPr lang="zh-TW" altLang="zh-TW" sz="3200" b="1" dirty="0" smtClean="0"/>
              <a:t>方式</a:t>
            </a:r>
            <a:endParaRPr lang="en-US" altLang="zh-TW" sz="3200" b="1" dirty="0" smtClean="0"/>
          </a:p>
          <a:p>
            <a:r>
              <a:rPr lang="zh-TW" altLang="zh-TW" sz="3200" b="1" dirty="0"/>
              <a:t>繳押款之法規規定</a:t>
            </a:r>
            <a:endParaRPr lang="zh-TW" altLang="en-US" sz="3200" dirty="0"/>
          </a:p>
        </p:txBody>
      </p:sp>
    </p:spTree>
    <p:extLst>
      <p:ext uri="{BB962C8B-B14F-4D97-AF65-F5344CB8AC3E}">
        <p14:creationId xmlns:p14="http://schemas.microsoft.com/office/powerpoint/2010/main" xmlns="" val="3289605097"/>
      </p:ext>
    </p:extLst>
  </p:cSld>
  <p:clrMapOvr>
    <a:masterClrMapping/>
  </p:clrMapOvr>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83568" y="188640"/>
            <a:ext cx="7772400" cy="990600"/>
          </a:xfrm>
        </p:spPr>
        <p:txBody>
          <a:bodyPr>
            <a:normAutofit/>
          </a:bodyPr>
          <a:lstStyle/>
          <a:p>
            <a:pPr algn="ctr" eaLnBrk="1" hangingPunct="1">
              <a:defRPr/>
            </a:pPr>
            <a:r>
              <a:rPr lang="zh-TW" altLang="en-US" sz="4000" b="1" dirty="0" smtClean="0">
                <a:latin typeface="標楷體" pitchFamily="65" charset="-120"/>
                <a:ea typeface="標楷體" pitchFamily="65" charset="-120"/>
              </a:rPr>
              <a:t>稅費之種類</a:t>
            </a:r>
            <a:r>
              <a:rPr lang="zh-TW" altLang="en-US" sz="4000" dirty="0" smtClean="0"/>
              <a:t> </a:t>
            </a:r>
          </a:p>
        </p:txBody>
      </p:sp>
      <p:sp>
        <p:nvSpPr>
          <p:cNvPr id="535555" name="Rectangle 3"/>
          <p:cNvSpPr>
            <a:spLocks noGrp="1" noChangeArrowheads="1"/>
          </p:cNvSpPr>
          <p:nvPr>
            <p:ph type="body" idx="1"/>
          </p:nvPr>
        </p:nvSpPr>
        <p:spPr>
          <a:xfrm>
            <a:off x="304800" y="1268760"/>
            <a:ext cx="8534400" cy="5436840"/>
          </a:xfrm>
        </p:spPr>
        <p:txBody>
          <a:bodyPr>
            <a:normAutofit/>
          </a:bodyPr>
          <a:lstStyle/>
          <a:p>
            <a:pPr eaLnBrk="1" hangingPunct="1">
              <a:lnSpc>
                <a:spcPct val="90000"/>
              </a:lnSpc>
            </a:pPr>
            <a:r>
              <a:rPr lang="zh-TW" altLang="en-US" sz="2800" b="1" dirty="0" smtClean="0">
                <a:latin typeface="標楷體" pitchFamily="65" charset="-120"/>
                <a:ea typeface="標楷體" pitchFamily="65" charset="-120"/>
              </a:rPr>
              <a:t>關稅</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進口稅</a:t>
            </a:r>
            <a:r>
              <a:rPr lang="zh-TW" altLang="en-US" sz="2800" b="1" dirty="0" smtClean="0">
                <a:ea typeface="標楷體" pitchFamily="65" charset="-120"/>
              </a:rPr>
              <a:t>)</a:t>
            </a:r>
            <a:r>
              <a:rPr lang="zh-TW" altLang="en-US" sz="2800" b="1" dirty="0" smtClean="0"/>
              <a:t> </a:t>
            </a:r>
          </a:p>
          <a:p>
            <a:pPr eaLnBrk="1" hangingPunct="1">
              <a:lnSpc>
                <a:spcPct val="90000"/>
              </a:lnSpc>
            </a:pPr>
            <a:r>
              <a:rPr lang="zh-TW" altLang="en-US" sz="2800" b="1" dirty="0" smtClean="0">
                <a:latin typeface="標楷體" pitchFamily="65" charset="-120"/>
                <a:ea typeface="標楷體" pitchFamily="65" charset="-120"/>
              </a:rPr>
              <a:t>特別關稅:平衡稅、反傾銷稅、報復關稅、額外關稅.</a:t>
            </a:r>
            <a:r>
              <a:rPr lang="zh-TW" altLang="en-US" sz="2800" b="1" dirty="0" smtClean="0"/>
              <a:t> </a:t>
            </a:r>
          </a:p>
          <a:p>
            <a:pPr eaLnBrk="1" hangingPunct="1">
              <a:lnSpc>
                <a:spcPct val="90000"/>
              </a:lnSpc>
            </a:pPr>
            <a:r>
              <a:rPr lang="zh-TW" altLang="en-US" sz="2800" b="1" dirty="0" smtClean="0">
                <a:latin typeface="標楷體" pitchFamily="65" charset="-120"/>
                <a:ea typeface="標楷體" pitchFamily="65" charset="-120"/>
              </a:rPr>
              <a:t>海關代徵稅捐:包括貨物稅、營業稅、菸酒稅及健康福利捐.</a:t>
            </a:r>
            <a:r>
              <a:rPr lang="zh-TW" altLang="en-US" sz="2800" b="1" dirty="0" smtClean="0"/>
              <a:t> </a:t>
            </a:r>
          </a:p>
          <a:p>
            <a:pPr eaLnBrk="1" hangingPunct="1">
              <a:lnSpc>
                <a:spcPct val="90000"/>
              </a:lnSpc>
            </a:pPr>
            <a:r>
              <a:rPr lang="zh-TW" altLang="en-US" sz="2800" b="1" dirty="0" smtClean="0">
                <a:latin typeface="標楷體" pitchFamily="65" charset="-120"/>
                <a:ea typeface="標楷體" pitchFamily="65" charset="-120"/>
              </a:rPr>
              <a:t>海關代收費用:包括商港服務費、推廣貿易服務費.</a:t>
            </a:r>
            <a:r>
              <a:rPr lang="zh-TW" altLang="en-US" sz="2800" b="1" dirty="0" smtClean="0"/>
              <a:t> </a:t>
            </a:r>
          </a:p>
          <a:p>
            <a:pPr eaLnBrk="1" hangingPunct="1">
              <a:lnSpc>
                <a:spcPct val="90000"/>
              </a:lnSpc>
            </a:pPr>
            <a:r>
              <a:rPr lang="zh-TW" altLang="en-US" sz="2800" b="1" dirty="0" smtClean="0">
                <a:latin typeface="標楷體" pitchFamily="65" charset="-120"/>
                <a:ea typeface="標楷體" pitchFamily="65" charset="-120"/>
              </a:rPr>
              <a:t>規費:例如特別驗貨費、特別監視費、加封費、快速通關處理費、押運費、實體報關文件鍵輸費</a:t>
            </a:r>
            <a:r>
              <a:rPr lang="zh-TW" altLang="en-US" sz="2800" b="1" dirty="0" smtClean="0">
                <a:ea typeface="標楷體" pitchFamily="65" charset="-120"/>
              </a:rPr>
              <a:t>…</a:t>
            </a:r>
            <a:r>
              <a:rPr lang="zh-TW" altLang="en-US" sz="2800" b="1" dirty="0" smtClean="0">
                <a:latin typeface="標楷體" pitchFamily="65" charset="-120"/>
                <a:ea typeface="標楷體" pitchFamily="65" charset="-120"/>
              </a:rPr>
              <a:t>等.</a:t>
            </a:r>
            <a:r>
              <a:rPr lang="zh-TW" altLang="en-US" sz="2800" b="1" dirty="0" smtClean="0"/>
              <a:t> </a:t>
            </a:r>
          </a:p>
          <a:p>
            <a:pPr eaLnBrk="1" hangingPunct="1">
              <a:lnSpc>
                <a:spcPct val="90000"/>
              </a:lnSpc>
            </a:pPr>
            <a:r>
              <a:rPr lang="zh-TW" altLang="en-US" sz="2800" b="1" dirty="0" smtClean="0">
                <a:latin typeface="標楷體" pitchFamily="65" charset="-120"/>
                <a:ea typeface="標楷體" pitchFamily="65" charset="-120"/>
              </a:rPr>
              <a:t>滯報費、滯納金及延滯利息等.</a:t>
            </a:r>
            <a:r>
              <a:rPr lang="zh-TW" altLang="en-US" sz="2800" dirty="0" smtClean="0"/>
              <a:t> </a:t>
            </a:r>
          </a:p>
        </p:txBody>
      </p:sp>
      <p:sp>
        <p:nvSpPr>
          <p:cNvPr id="535556"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DD5E294A-ECF3-4644-9E6D-9182ED5BE6F0}" type="slidenum">
              <a:rPr kumimoji="0" lang="zh-TW" altLang="en-US" sz="1400" smtClean="0"/>
              <a:pPr eaLnBrk="1" hangingPunct="1"/>
              <a:t>582</a:t>
            </a:fld>
            <a:endParaRPr kumimoji="0" lang="en-US" altLang="zh-TW" sz="1400" smtClean="0"/>
          </a:p>
        </p:txBody>
      </p:sp>
    </p:spTree>
    <p:extLst>
      <p:ext uri="{BB962C8B-B14F-4D97-AF65-F5344CB8AC3E}">
        <p14:creationId xmlns:p14="http://schemas.microsoft.com/office/powerpoint/2010/main" xmlns="" val="2750812301"/>
      </p:ext>
    </p:extLst>
  </p:cSld>
  <p:clrMapOvr>
    <a:masterClrMapping/>
  </p:clrMapOvr>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83568" y="188640"/>
            <a:ext cx="7772400" cy="838200"/>
          </a:xfrm>
        </p:spPr>
        <p:txBody>
          <a:bodyPr>
            <a:normAutofit/>
          </a:bodyPr>
          <a:lstStyle/>
          <a:p>
            <a:pPr algn="ctr" eaLnBrk="1" hangingPunct="1">
              <a:defRPr/>
            </a:pPr>
            <a:r>
              <a:rPr lang="zh-TW" altLang="en-US" sz="4000" b="1" dirty="0" smtClean="0">
                <a:latin typeface="Times New Roman" pitchFamily="18" charset="0"/>
                <a:ea typeface="標楷體" pitchFamily="65" charset="-120"/>
              </a:rPr>
              <a:t>稅費核計方式</a:t>
            </a:r>
            <a:r>
              <a:rPr lang="zh-TW" altLang="en-US" sz="4000" dirty="0" smtClean="0"/>
              <a:t> </a:t>
            </a:r>
          </a:p>
        </p:txBody>
      </p:sp>
      <p:sp>
        <p:nvSpPr>
          <p:cNvPr id="536579" name="Rectangle 3"/>
          <p:cNvSpPr>
            <a:spLocks noGrp="1" noChangeArrowheads="1"/>
          </p:cNvSpPr>
          <p:nvPr>
            <p:ph type="body" idx="1"/>
          </p:nvPr>
        </p:nvSpPr>
        <p:spPr>
          <a:xfrm>
            <a:off x="0" y="1196752"/>
            <a:ext cx="8915400" cy="5661248"/>
          </a:xfrm>
        </p:spPr>
        <p:txBody>
          <a:bodyPr>
            <a:normAutofit/>
          </a:bodyPr>
          <a:lstStyle/>
          <a:p>
            <a:pPr eaLnBrk="1" hangingPunct="1"/>
            <a:r>
              <a:rPr lang="zh-TW" altLang="en-US" sz="2800" b="1" dirty="0" smtClean="0">
                <a:ea typeface="標楷體" pitchFamily="65" charset="-120"/>
              </a:rPr>
              <a:t>從量課徵:關稅=關稅稅率(單位稅額)×數量. </a:t>
            </a:r>
          </a:p>
          <a:p>
            <a:pPr eaLnBrk="1" hangingPunct="1"/>
            <a:r>
              <a:rPr lang="zh-TW" altLang="en-US" sz="2800" b="1" dirty="0" smtClean="0">
                <a:ea typeface="標楷體" pitchFamily="65" charset="-120"/>
              </a:rPr>
              <a:t>從價課徴:以下四項稅費係以完稅價格為基礎,依據不同之稅(費)率計算徵收: </a:t>
            </a:r>
          </a:p>
          <a:p>
            <a:pPr eaLnBrk="1" hangingPunct="1">
              <a:buFont typeface="Wingdings" pitchFamily="2" charset="2"/>
              <a:buNone/>
            </a:pPr>
            <a:r>
              <a:rPr lang="zh-TW" altLang="en-US" sz="2800" b="1" dirty="0" smtClean="0">
                <a:ea typeface="標楷體" pitchFamily="65" charset="-120"/>
              </a:rPr>
              <a:t>-關稅=完稅價格×進口稅率. </a:t>
            </a:r>
          </a:p>
          <a:p>
            <a:pPr eaLnBrk="1" hangingPunct="1">
              <a:buFont typeface="Wingdings" pitchFamily="2" charset="2"/>
              <a:buNone/>
            </a:pPr>
            <a:r>
              <a:rPr lang="zh-TW" altLang="en-US" sz="2800" b="1" dirty="0" smtClean="0">
                <a:ea typeface="標楷體" pitchFamily="65" charset="-120"/>
              </a:rPr>
              <a:t>-貨物稅=(完稅價格+關稅稅額)×貨物稅率.</a:t>
            </a:r>
          </a:p>
          <a:p>
            <a:pPr eaLnBrk="1" hangingPunct="1">
              <a:buFont typeface="Wingdings" pitchFamily="2" charset="2"/>
              <a:buNone/>
            </a:pPr>
            <a:r>
              <a:rPr lang="zh-TW" altLang="en-US" sz="2800" b="1" dirty="0" smtClean="0">
                <a:ea typeface="標楷體" pitchFamily="65" charset="-120"/>
              </a:rPr>
              <a:t>-營業稅=(完稅價格+關稅稅額+貨物稅)×營業稅率. </a:t>
            </a:r>
          </a:p>
          <a:p>
            <a:pPr eaLnBrk="1" hangingPunct="1"/>
            <a:r>
              <a:rPr lang="zh-TW" altLang="en-US" sz="2800" b="1" dirty="0" smtClean="0">
                <a:ea typeface="標楷體" pitchFamily="65" charset="-120"/>
              </a:rPr>
              <a:t>推廣貿易服務費=完稅價格×0.0415% </a:t>
            </a:r>
          </a:p>
          <a:p>
            <a:pPr eaLnBrk="1" hangingPunct="1"/>
            <a:r>
              <a:rPr lang="zh-TW" altLang="en-US" sz="2800" b="1" dirty="0" smtClean="0">
                <a:ea typeface="標楷體" pitchFamily="65" charset="-120"/>
              </a:rPr>
              <a:t>從量或從價從高課徵(選擇稅). </a:t>
            </a:r>
          </a:p>
          <a:p>
            <a:pPr eaLnBrk="1" hangingPunct="1"/>
            <a:r>
              <a:rPr lang="zh-TW" altLang="en-US" sz="2800" b="1" dirty="0" smtClean="0">
                <a:ea typeface="標楷體" pitchFamily="65" charset="-120"/>
              </a:rPr>
              <a:t>菸酒稅與健康福利捐(從量徵收). </a:t>
            </a:r>
          </a:p>
        </p:txBody>
      </p:sp>
      <p:sp>
        <p:nvSpPr>
          <p:cNvPr id="536580"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54054409-7A80-41AA-A9C6-A4810275F566}" type="slidenum">
              <a:rPr kumimoji="0" lang="zh-TW" altLang="en-US" sz="1400" smtClean="0"/>
              <a:pPr eaLnBrk="1" hangingPunct="1"/>
              <a:t>583</a:t>
            </a:fld>
            <a:endParaRPr kumimoji="0" lang="en-US" altLang="zh-TW" sz="1400" smtClean="0"/>
          </a:p>
        </p:txBody>
      </p:sp>
    </p:spTree>
    <p:extLst>
      <p:ext uri="{BB962C8B-B14F-4D97-AF65-F5344CB8AC3E}">
        <p14:creationId xmlns:p14="http://schemas.microsoft.com/office/powerpoint/2010/main" xmlns="" val="2142944303"/>
      </p:ext>
    </p:extLst>
  </p:cSld>
  <p:clrMapOvr>
    <a:masterClrMapping/>
  </p:clrMapOvr>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8983"/>
            <a:ext cx="8229600" cy="990600"/>
          </a:xfrm>
        </p:spPr>
        <p:txBody>
          <a:bodyPr>
            <a:normAutofit/>
          </a:bodyPr>
          <a:lstStyle/>
          <a:p>
            <a:pPr algn="ctr"/>
            <a:r>
              <a:rPr lang="zh-TW" altLang="zh-TW" sz="4000" b="1" dirty="0">
                <a:solidFill>
                  <a:srgbClr val="003300"/>
                </a:solidFill>
              </a:rPr>
              <a:t>完稅價格</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584</a:t>
            </a:fld>
            <a:endParaRPr lang="zh-TW" altLang="en-US"/>
          </a:p>
        </p:txBody>
      </p:sp>
      <p:sp>
        <p:nvSpPr>
          <p:cNvPr id="4" name="內容版面配置區 3"/>
          <p:cNvSpPr>
            <a:spLocks noGrp="1"/>
          </p:cNvSpPr>
          <p:nvPr>
            <p:ph sz="quarter" idx="1"/>
          </p:nvPr>
        </p:nvSpPr>
        <p:spPr>
          <a:xfrm>
            <a:off x="179512" y="1196752"/>
            <a:ext cx="8784976" cy="5328592"/>
          </a:xfrm>
        </p:spPr>
        <p:txBody>
          <a:bodyPr>
            <a:normAutofit/>
          </a:bodyPr>
          <a:lstStyle/>
          <a:p>
            <a:pPr marL="0" indent="0">
              <a:buNone/>
            </a:pPr>
            <a:r>
              <a:rPr lang="zh-TW" altLang="zh-TW" sz="2800" b="1" dirty="0">
                <a:latin typeface="Times New Roman" panose="02020603050405020304" pitchFamily="18" charset="0"/>
                <a:cs typeface="Times New Roman" panose="02020603050405020304" pitchFamily="18" charset="0"/>
              </a:rPr>
              <a:t>依據關稅法第</a:t>
            </a:r>
            <a:r>
              <a:rPr lang="en-US" altLang="zh-TW" sz="2800" b="1" dirty="0">
                <a:latin typeface="Times New Roman" panose="02020603050405020304" pitchFamily="18" charset="0"/>
                <a:cs typeface="Times New Roman" panose="02020603050405020304" pitchFamily="18" charset="0"/>
              </a:rPr>
              <a:t>29</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定義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從</a:t>
            </a:r>
            <a:r>
              <a:rPr lang="zh-TW" altLang="zh-TW" sz="2800" b="1" dirty="0">
                <a:latin typeface="Times New Roman" panose="02020603050405020304" pitchFamily="18" charset="0"/>
                <a:cs typeface="Times New Roman" panose="02020603050405020304" pitchFamily="18" charset="0"/>
              </a:rPr>
              <a:t>價課徴關稅之進口</a:t>
            </a:r>
            <a:r>
              <a:rPr lang="zh-TW" altLang="zh-TW" sz="2800" b="1" dirty="0" smtClean="0">
                <a:latin typeface="Times New Roman" panose="02020603050405020304" pitchFamily="18" charset="0"/>
                <a:cs typeface="Times New Roman" panose="02020603050405020304" pitchFamily="18" charset="0"/>
              </a:rPr>
              <a:t>貨物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其</a:t>
            </a:r>
            <a:r>
              <a:rPr lang="zh-TW" altLang="zh-TW" sz="2800" b="1" dirty="0">
                <a:latin typeface="Times New Roman" panose="02020603050405020304" pitchFamily="18" charset="0"/>
                <a:cs typeface="Times New Roman" panose="02020603050405020304" pitchFamily="18" charset="0"/>
              </a:rPr>
              <a:t>完稅價格以該進口貨物之交易價格作為計算</a:t>
            </a:r>
            <a:r>
              <a:rPr lang="zh-TW" altLang="zh-TW" sz="2800" b="1" dirty="0" smtClean="0">
                <a:latin typeface="Times New Roman" panose="02020603050405020304" pitchFamily="18" charset="0"/>
                <a:cs typeface="Times New Roman" panose="02020603050405020304" pitchFamily="18" charset="0"/>
              </a:rPr>
              <a:t>根據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前項</a:t>
            </a:r>
            <a:r>
              <a:rPr lang="zh-TW" altLang="zh-TW" sz="2800" b="1" dirty="0">
                <a:latin typeface="Times New Roman" panose="02020603050405020304" pitchFamily="18" charset="0"/>
                <a:cs typeface="Times New Roman" panose="02020603050405020304" pitchFamily="18" charset="0"/>
              </a:rPr>
              <a:t>交易</a:t>
            </a:r>
            <a:r>
              <a:rPr lang="zh-TW" altLang="zh-TW" sz="2800" b="1" dirty="0" smtClean="0">
                <a:latin typeface="Times New Roman" panose="02020603050405020304" pitchFamily="18" charset="0"/>
                <a:cs typeface="Times New Roman" panose="02020603050405020304" pitchFamily="18" charset="0"/>
              </a:rPr>
              <a:t>價格</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指</a:t>
            </a:r>
            <a:r>
              <a:rPr lang="zh-TW" altLang="zh-TW" sz="2800" b="1" dirty="0">
                <a:latin typeface="Times New Roman" panose="02020603050405020304" pitchFamily="18" charset="0"/>
                <a:cs typeface="Times New Roman" panose="02020603050405020304" pitchFamily="18" charset="0"/>
              </a:rPr>
              <a:t>進口貨物由輸出國銷售至我國實付或應付之</a:t>
            </a:r>
            <a:r>
              <a:rPr lang="zh-TW" altLang="zh-TW" sz="2800" b="1" dirty="0" smtClean="0">
                <a:latin typeface="Times New Roman" panose="02020603050405020304" pitchFamily="18" charset="0"/>
                <a:cs typeface="Times New Roman" panose="02020603050405020304" pitchFamily="18" charset="0"/>
              </a:rPr>
              <a:t>價格</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進口</a:t>
            </a:r>
            <a:r>
              <a:rPr lang="zh-TW" altLang="zh-TW" sz="2800" b="1" dirty="0">
                <a:latin typeface="Times New Roman" panose="02020603050405020304" pitchFamily="18" charset="0"/>
                <a:cs typeface="Times New Roman" panose="02020603050405020304" pitchFamily="18" charset="0"/>
              </a:rPr>
              <a:t>貨物之實付或應付之</a:t>
            </a:r>
            <a:r>
              <a:rPr lang="zh-TW" altLang="zh-TW" sz="2800" b="1" dirty="0" smtClean="0">
                <a:latin typeface="Times New Roman" panose="02020603050405020304" pitchFamily="18" charset="0"/>
                <a:cs typeface="Times New Roman" panose="02020603050405020304" pitchFamily="18" charset="0"/>
              </a:rPr>
              <a:t>價格</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如</a:t>
            </a:r>
            <a:r>
              <a:rPr lang="zh-TW" altLang="zh-TW" sz="2800" b="1" dirty="0">
                <a:latin typeface="Times New Roman" panose="02020603050405020304" pitchFamily="18" charset="0"/>
                <a:cs typeface="Times New Roman" panose="02020603050405020304" pitchFamily="18" charset="0"/>
              </a:rPr>
              <a:t>未計入下列費用</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應</a:t>
            </a:r>
            <a:r>
              <a:rPr lang="zh-TW" altLang="zh-TW" sz="2800" b="1" dirty="0">
                <a:latin typeface="Times New Roman" panose="02020603050405020304" pitchFamily="18" charset="0"/>
                <a:cs typeface="Times New Roman" panose="02020603050405020304" pitchFamily="18" charset="0"/>
              </a:rPr>
              <a:t>將其計入完稅</a:t>
            </a:r>
            <a:r>
              <a:rPr lang="zh-TW" altLang="zh-TW" sz="2800" b="1" dirty="0" smtClean="0">
                <a:latin typeface="Times New Roman" panose="02020603050405020304" pitchFamily="18" charset="0"/>
                <a:cs typeface="Times New Roman" panose="02020603050405020304" pitchFamily="18" charset="0"/>
              </a:rPr>
              <a:t>價格</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由買方負擔之佣金、手續費、容器及</a:t>
            </a:r>
            <a:r>
              <a:rPr lang="zh-TW" altLang="zh-TW" sz="2800" b="1" dirty="0" smtClean="0">
                <a:latin typeface="Times New Roman" panose="02020603050405020304" pitchFamily="18" charset="0"/>
                <a:cs typeface="Times New Roman" panose="02020603050405020304" pitchFamily="18" charset="0"/>
              </a:rPr>
              <a:t>包裝費</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由買方無償或減價提供賣方用於生產或銷售該貨物之下列物品及</a:t>
            </a:r>
            <a:r>
              <a:rPr lang="zh-TW" altLang="zh-TW" sz="2800" b="1" dirty="0" smtClean="0">
                <a:latin typeface="Times New Roman" panose="02020603050405020304" pitchFamily="18" charset="0"/>
                <a:cs typeface="Times New Roman" panose="02020603050405020304" pitchFamily="18" charset="0"/>
              </a:rPr>
              <a:t>勞務</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經</a:t>
            </a:r>
            <a:r>
              <a:rPr lang="zh-TW" altLang="zh-TW" sz="2800" b="1" dirty="0">
                <a:latin typeface="Times New Roman" panose="02020603050405020304" pitchFamily="18" charset="0"/>
                <a:cs typeface="Times New Roman" panose="02020603050405020304" pitchFamily="18" charset="0"/>
              </a:rPr>
              <a:t>合理攤計之金額或減價</a:t>
            </a:r>
            <a:r>
              <a:rPr lang="zh-TW" altLang="zh-TW" sz="2800" b="1" dirty="0" smtClean="0">
                <a:latin typeface="Times New Roman" panose="02020603050405020304" pitchFamily="18" charset="0"/>
                <a:cs typeface="Times New Roman" panose="02020603050405020304" pitchFamily="18" charset="0"/>
              </a:rPr>
              <a:t>金額</a:t>
            </a:r>
            <a:r>
              <a:rPr lang="en-US" altLang="zh-TW" sz="28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組成該進口貨物之原材料、零組件及其類似</a:t>
            </a:r>
            <a:r>
              <a:rPr lang="zh-TW" altLang="zh-TW" sz="2800" b="1" dirty="0" smtClean="0">
                <a:latin typeface="Times New Roman" panose="02020603050405020304" pitchFamily="18" charset="0"/>
                <a:cs typeface="Times New Roman" panose="02020603050405020304" pitchFamily="18" charset="0"/>
              </a:rPr>
              <a:t>品</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生產該進口貨物所需之工具、鑄模、模型及其類似品</a:t>
            </a:r>
            <a:endParaRPr lang="zh-TW" altLang="en-US" sz="2800" b="1" dirty="0">
              <a:latin typeface="Times New Roman" panose="02020603050405020304" pitchFamily="18" charset="0"/>
              <a:cs typeface="Times New Roman" panose="02020603050405020304" pitchFamily="18" charset="0"/>
            </a:endParaRPr>
          </a:p>
        </p:txBody>
      </p:sp>
      <p:sp>
        <p:nvSpPr>
          <p:cNvPr id="5" name="向右箭號 4"/>
          <p:cNvSpPr/>
          <p:nvPr/>
        </p:nvSpPr>
        <p:spPr>
          <a:xfrm>
            <a:off x="7596336" y="6021288"/>
            <a:ext cx="648072"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212452600"/>
      </p:ext>
    </p:extLst>
  </p:cSld>
  <p:clrMapOvr>
    <a:masterClrMapping/>
  </p:clrMapOvr>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003300"/>
                </a:solidFill>
              </a:rPr>
              <a:t>完稅價格</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585</a:t>
            </a:fld>
            <a:endParaRPr lang="zh-TW" altLang="en-US"/>
          </a:p>
        </p:txBody>
      </p:sp>
      <p:sp>
        <p:nvSpPr>
          <p:cNvPr id="4" name="內容版面配置區 3"/>
          <p:cNvSpPr>
            <a:spLocks noGrp="1"/>
          </p:cNvSpPr>
          <p:nvPr>
            <p:ph sz="quarter" idx="1"/>
          </p:nvPr>
        </p:nvSpPr>
        <p:spPr>
          <a:xfrm>
            <a:off x="179512" y="1219200"/>
            <a:ext cx="8507288" cy="4937760"/>
          </a:xfrm>
        </p:spPr>
        <p:txBody>
          <a:bodyPr>
            <a:normAutofit/>
          </a:bodyPr>
          <a:lstStyle/>
          <a:p>
            <a:pPr>
              <a:buFont typeface="Arial" panose="020B0604020202020204" pitchFamily="34" charset="0"/>
              <a:buChar char="•"/>
            </a:pPr>
            <a:r>
              <a:rPr lang="zh-TW" altLang="zh-TW" sz="2800" b="1" dirty="0"/>
              <a:t>生產該進口貨物所消耗之</a:t>
            </a:r>
            <a:r>
              <a:rPr lang="zh-TW" altLang="zh-TW" sz="2800" b="1" dirty="0" smtClean="0"/>
              <a:t>材料</a:t>
            </a:r>
            <a:endParaRPr lang="en-US" altLang="zh-TW" sz="2800" b="1" dirty="0" smtClean="0"/>
          </a:p>
          <a:p>
            <a:pPr>
              <a:buFont typeface="Arial" panose="020B0604020202020204" pitchFamily="34" charset="0"/>
              <a:buChar char="•"/>
            </a:pPr>
            <a:r>
              <a:rPr lang="zh-TW" altLang="zh-TW" sz="2800" b="1" dirty="0"/>
              <a:t>生產該進口貨物在國外之工程、開發、工藝、設計及其類似</a:t>
            </a:r>
            <a:r>
              <a:rPr lang="zh-TW" altLang="zh-TW" sz="2800" b="1" dirty="0" smtClean="0"/>
              <a:t>勞務</a:t>
            </a:r>
            <a:endParaRPr lang="en-US" altLang="zh-TW" sz="2800" b="1" dirty="0" smtClean="0"/>
          </a:p>
          <a:p>
            <a:r>
              <a:rPr lang="zh-TW" altLang="zh-TW" sz="2800" b="1" dirty="0"/>
              <a:t>依交易條件由買方支付之權利金及</a:t>
            </a:r>
            <a:r>
              <a:rPr lang="zh-TW" altLang="zh-TW" sz="2800" b="1" dirty="0" smtClean="0"/>
              <a:t>報酬</a:t>
            </a:r>
            <a:endParaRPr lang="en-US" altLang="zh-TW" sz="2800" b="1" dirty="0" smtClean="0"/>
          </a:p>
          <a:p>
            <a:r>
              <a:rPr lang="zh-TW" altLang="zh-TW" sz="2800" b="1" dirty="0"/>
              <a:t>買方使用或處分進口貨物，實付或應付賣方之</a:t>
            </a:r>
            <a:r>
              <a:rPr lang="zh-TW" altLang="zh-TW" sz="2800" b="1" dirty="0" smtClean="0"/>
              <a:t>金額</a:t>
            </a:r>
            <a:endParaRPr lang="en-US" altLang="zh-TW" sz="2800" b="1" dirty="0" smtClean="0"/>
          </a:p>
          <a:p>
            <a:r>
              <a:rPr lang="zh-TW" altLang="zh-TW" sz="2800" b="1" dirty="0"/>
              <a:t>運至輸入口岸之運費、裝卸費及</a:t>
            </a:r>
            <a:r>
              <a:rPr lang="zh-TW" altLang="zh-TW" sz="2800" b="1" dirty="0" smtClean="0"/>
              <a:t>搬運費</a:t>
            </a:r>
            <a:endParaRPr lang="en-US" altLang="zh-TW" sz="2800" b="1" dirty="0" smtClean="0"/>
          </a:p>
          <a:p>
            <a:r>
              <a:rPr lang="zh-TW" altLang="zh-TW" sz="2800" b="1" dirty="0"/>
              <a:t>保險費</a:t>
            </a:r>
            <a:endParaRPr lang="zh-TW" altLang="en-US" sz="2800" b="1" dirty="0"/>
          </a:p>
        </p:txBody>
      </p:sp>
    </p:spTree>
    <p:extLst>
      <p:ext uri="{BB962C8B-B14F-4D97-AF65-F5344CB8AC3E}">
        <p14:creationId xmlns:p14="http://schemas.microsoft.com/office/powerpoint/2010/main" xmlns="" val="548029607"/>
      </p:ext>
    </p:extLst>
  </p:cSld>
  <p:clrMapOvr>
    <a:masterClrMapping/>
  </p:clrMapOvr>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6"/>
            <a:ext cx="8229600" cy="764750"/>
          </a:xfrm>
        </p:spPr>
        <p:txBody>
          <a:bodyPr>
            <a:normAutofit/>
          </a:bodyPr>
          <a:lstStyle/>
          <a:p>
            <a:pPr algn="ctr"/>
            <a:r>
              <a:rPr lang="zh-TW" altLang="zh-TW" sz="4000" b="1" dirty="0"/>
              <a:t>計算價格</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586</a:t>
            </a:fld>
            <a:endParaRPr lang="zh-TW" altLang="en-US"/>
          </a:p>
        </p:txBody>
      </p:sp>
      <p:sp>
        <p:nvSpPr>
          <p:cNvPr id="4" name="內容版面配置區 3"/>
          <p:cNvSpPr>
            <a:spLocks noGrp="1"/>
          </p:cNvSpPr>
          <p:nvPr>
            <p:ph sz="quarter" idx="1"/>
          </p:nvPr>
        </p:nvSpPr>
        <p:spPr>
          <a:xfrm>
            <a:off x="0" y="908720"/>
            <a:ext cx="9144000" cy="5956987"/>
          </a:xfrm>
        </p:spPr>
        <p:txBody>
          <a:bodyPr>
            <a:normAutofit/>
          </a:bodyPr>
          <a:lstStyle/>
          <a:p>
            <a:r>
              <a:rPr lang="zh-TW" altLang="zh-TW" sz="2800" b="1" dirty="0">
                <a:latin typeface="Times New Roman" panose="02020603050405020304" pitchFamily="18" charset="0"/>
                <a:cs typeface="Times New Roman" panose="02020603050405020304" pitchFamily="18" charset="0"/>
              </a:rPr>
              <a:t>依據關稅法第</a:t>
            </a:r>
            <a:r>
              <a:rPr lang="en-US" altLang="zh-TW" sz="2800" b="1" dirty="0">
                <a:latin typeface="Times New Roman" panose="02020603050405020304" pitchFamily="18" charset="0"/>
                <a:cs typeface="Times New Roman" panose="02020603050405020304" pitchFamily="18" charset="0"/>
              </a:rPr>
              <a:t>34</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進口</a:t>
            </a:r>
            <a:r>
              <a:rPr lang="zh-TW" altLang="zh-TW" sz="2800" b="1" dirty="0">
                <a:latin typeface="Times New Roman" panose="02020603050405020304" pitchFamily="18" charset="0"/>
                <a:cs typeface="Times New Roman" panose="02020603050405020304" pitchFamily="18" charset="0"/>
              </a:rPr>
              <a:t>貨物之完稅</a:t>
            </a:r>
            <a:r>
              <a:rPr lang="zh-TW" altLang="zh-TW" sz="2800" b="1" dirty="0" smtClean="0">
                <a:latin typeface="Times New Roman" panose="02020603050405020304" pitchFamily="18" charset="0"/>
                <a:cs typeface="Times New Roman" panose="02020603050405020304" pitchFamily="18" charset="0"/>
              </a:rPr>
              <a:t>價格</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未能</a:t>
            </a:r>
            <a:r>
              <a:rPr lang="zh-TW" altLang="zh-TW" sz="2800" b="1" dirty="0">
                <a:latin typeface="Times New Roman" panose="02020603050405020304" pitchFamily="18" charset="0"/>
                <a:cs typeface="Times New Roman" panose="02020603050405020304" pitchFamily="18" charset="0"/>
              </a:rPr>
              <a:t>依據關稅法第</a:t>
            </a:r>
            <a:r>
              <a:rPr lang="en-US" altLang="zh-TW" sz="2800" b="1" dirty="0">
                <a:latin typeface="Times New Roman" panose="02020603050405020304" pitchFamily="18" charset="0"/>
                <a:cs typeface="Times New Roman" panose="02020603050405020304" pitchFamily="18" charset="0"/>
              </a:rPr>
              <a:t>29,31,32</a:t>
            </a:r>
            <a:r>
              <a:rPr lang="zh-TW" altLang="zh-TW" sz="2800" b="1" dirty="0">
                <a:latin typeface="Times New Roman" panose="02020603050405020304" pitchFamily="18" charset="0"/>
                <a:cs typeface="Times New Roman" panose="02020603050405020304" pitchFamily="18" charset="0"/>
              </a:rPr>
              <a:t>及</a:t>
            </a:r>
            <a:r>
              <a:rPr lang="en-US" altLang="zh-TW" sz="2800" b="1" dirty="0">
                <a:latin typeface="Times New Roman" panose="02020603050405020304" pitchFamily="18" charset="0"/>
                <a:cs typeface="Times New Roman" panose="02020603050405020304" pitchFamily="18" charset="0"/>
              </a:rPr>
              <a:t>33</a:t>
            </a:r>
            <a:r>
              <a:rPr lang="zh-TW" altLang="zh-TW" sz="2800" b="1" dirty="0">
                <a:latin typeface="Times New Roman" panose="02020603050405020304" pitchFamily="18" charset="0"/>
                <a:cs typeface="Times New Roman" panose="02020603050405020304" pitchFamily="18" charset="0"/>
              </a:rPr>
              <a:t>條規定核定</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海關</a:t>
            </a:r>
            <a:r>
              <a:rPr lang="zh-TW" altLang="zh-TW" sz="2800" b="1" dirty="0">
                <a:latin typeface="Times New Roman" panose="02020603050405020304" pitchFamily="18" charset="0"/>
                <a:cs typeface="Times New Roman" panose="02020603050405020304" pitchFamily="18" charset="0"/>
              </a:rPr>
              <a:t>得按計算價格核定</a:t>
            </a:r>
            <a:r>
              <a:rPr lang="zh-TW" altLang="zh-TW" sz="2800" b="1" dirty="0" smtClean="0">
                <a:latin typeface="Times New Roman" panose="02020603050405020304" pitchFamily="18" charset="0"/>
                <a:cs typeface="Times New Roman" panose="02020603050405020304" pitchFamily="18" charset="0"/>
              </a:rPr>
              <a:t>之</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所謂</a:t>
            </a:r>
            <a:r>
              <a:rPr lang="zh-TW" altLang="zh-TW" sz="2800" b="1" dirty="0">
                <a:latin typeface="Times New Roman" panose="02020603050405020304" pitchFamily="18" charset="0"/>
                <a:cs typeface="Times New Roman" panose="02020603050405020304" pitchFamily="18" charset="0"/>
              </a:rPr>
              <a:t>計算</a:t>
            </a:r>
            <a:r>
              <a:rPr lang="zh-TW" altLang="zh-TW" sz="2800" b="1" dirty="0" smtClean="0">
                <a:latin typeface="Times New Roman" panose="02020603050405020304" pitchFamily="18" charset="0"/>
                <a:cs typeface="Times New Roman" panose="02020603050405020304" pitchFamily="18" charset="0"/>
              </a:rPr>
              <a:t>價格</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指</a:t>
            </a:r>
            <a:r>
              <a:rPr lang="zh-TW" altLang="zh-TW" sz="2800" b="1" dirty="0">
                <a:latin typeface="Times New Roman" panose="02020603050405020304" pitchFamily="18" charset="0"/>
                <a:cs typeface="Times New Roman" panose="02020603050405020304" pitchFamily="18" charset="0"/>
              </a:rPr>
              <a:t>下列各項費用之</a:t>
            </a:r>
            <a:r>
              <a:rPr lang="zh-TW" altLang="zh-TW" sz="2800" b="1" dirty="0" smtClean="0">
                <a:latin typeface="Times New Roman" panose="02020603050405020304" pitchFamily="18" charset="0"/>
                <a:cs typeface="Times New Roman" panose="02020603050405020304" pitchFamily="18" charset="0"/>
              </a:rPr>
              <a:t>總合</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生產該進口貨物之成本及</a:t>
            </a:r>
            <a:r>
              <a:rPr lang="zh-TW" altLang="zh-TW" sz="2800" b="1" dirty="0" smtClean="0">
                <a:latin typeface="Times New Roman" panose="02020603050405020304" pitchFamily="18" charset="0"/>
                <a:cs typeface="Times New Roman" panose="02020603050405020304" pitchFamily="18" charset="0"/>
              </a:rPr>
              <a:t>費用</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由輸出國生產銷售至我國之該進口貨物、同級或同類別貨物之正常利潤與一般</a:t>
            </a:r>
            <a:r>
              <a:rPr lang="zh-TW" altLang="zh-TW" sz="2800" b="1" dirty="0" smtClean="0">
                <a:latin typeface="Times New Roman" panose="02020603050405020304" pitchFamily="18" charset="0"/>
                <a:cs typeface="Times New Roman" panose="02020603050405020304" pitchFamily="18" charset="0"/>
              </a:rPr>
              <a:t>費用</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運至輸入口岸之運費、裝卸費、搬運費及</a:t>
            </a:r>
            <a:r>
              <a:rPr lang="zh-TW" altLang="zh-TW" sz="2800" b="1" dirty="0" smtClean="0">
                <a:latin typeface="Times New Roman" panose="02020603050405020304" pitchFamily="18" charset="0"/>
                <a:cs typeface="Times New Roman" panose="02020603050405020304" pitchFamily="18" charset="0"/>
              </a:rPr>
              <a:t>保險費</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另依關稅法第</a:t>
            </a:r>
            <a:r>
              <a:rPr lang="en-US" altLang="zh-TW" sz="2800" b="1" dirty="0">
                <a:latin typeface="Times New Roman" panose="02020603050405020304" pitchFamily="18" charset="0"/>
                <a:cs typeface="Times New Roman" panose="02020603050405020304" pitchFamily="18" charset="0"/>
              </a:rPr>
              <a:t>32</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進口</a:t>
            </a:r>
            <a:r>
              <a:rPr lang="zh-TW" altLang="zh-TW" sz="2800" b="1" dirty="0">
                <a:latin typeface="Times New Roman" panose="02020603050405020304" pitchFamily="18" charset="0"/>
                <a:cs typeface="Times New Roman" panose="02020603050405020304" pitchFamily="18" charset="0"/>
              </a:rPr>
              <a:t>貨物之完稅</a:t>
            </a:r>
            <a:r>
              <a:rPr lang="zh-TW" altLang="zh-TW" sz="2800" b="1" dirty="0" smtClean="0">
                <a:latin typeface="Times New Roman" panose="02020603050405020304" pitchFamily="18" charset="0"/>
                <a:cs typeface="Times New Roman" panose="02020603050405020304" pitchFamily="18" charset="0"/>
              </a:rPr>
              <a:t>價格</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未能</a:t>
            </a:r>
            <a:r>
              <a:rPr lang="zh-TW" altLang="zh-TW" sz="2800" b="1" dirty="0">
                <a:latin typeface="Times New Roman" panose="02020603050405020304" pitchFamily="18" charset="0"/>
                <a:cs typeface="Times New Roman" panose="02020603050405020304" pitchFamily="18" charset="0"/>
              </a:rPr>
              <a:t>依第29條及前條規定核定</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海關</a:t>
            </a:r>
            <a:r>
              <a:rPr lang="zh-TW" altLang="zh-TW" sz="2800" b="1" dirty="0">
                <a:latin typeface="Times New Roman" panose="02020603050405020304" pitchFamily="18" charset="0"/>
                <a:cs typeface="Times New Roman" panose="02020603050405020304" pitchFamily="18" charset="0"/>
              </a:rPr>
              <a:t>得按該貨物出口時或出口前、後銷售至中華民國之類似貨物之交易價格核定</a:t>
            </a:r>
            <a:r>
              <a:rPr lang="zh-TW" altLang="zh-TW" sz="2800" b="1" dirty="0" smtClean="0">
                <a:latin typeface="Times New Roman" panose="02020603050405020304" pitchFamily="18" charset="0"/>
                <a:cs typeface="Times New Roman" panose="02020603050405020304" pitchFamily="18" charset="0"/>
              </a:rPr>
              <a:t>之</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及第33條之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進口</a:t>
            </a:r>
            <a:r>
              <a:rPr lang="zh-TW" altLang="zh-TW" sz="2800" b="1" dirty="0">
                <a:latin typeface="Times New Roman" panose="02020603050405020304" pitchFamily="18" charset="0"/>
                <a:cs typeface="Times New Roman" panose="02020603050405020304" pitchFamily="18" charset="0"/>
              </a:rPr>
              <a:t>貨物之完稅</a:t>
            </a:r>
            <a:r>
              <a:rPr lang="zh-TW" altLang="zh-TW" sz="2800" b="1" dirty="0" smtClean="0">
                <a:latin typeface="Times New Roman" panose="02020603050405020304" pitchFamily="18" charset="0"/>
                <a:cs typeface="Times New Roman" panose="02020603050405020304" pitchFamily="18" charset="0"/>
              </a:rPr>
              <a:t>價格</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未能</a:t>
            </a:r>
            <a:r>
              <a:rPr lang="zh-TW" altLang="zh-TW" sz="2800" b="1" dirty="0">
                <a:latin typeface="Times New Roman" panose="02020603050405020304" pitchFamily="18" charset="0"/>
                <a:cs typeface="Times New Roman" panose="02020603050405020304" pitchFamily="18" charset="0"/>
              </a:rPr>
              <a:t>依第29條、第31條及前條規定核定</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海關</a:t>
            </a:r>
            <a:r>
              <a:rPr lang="zh-TW" altLang="zh-TW" sz="2800" b="1" dirty="0">
                <a:latin typeface="Times New Roman" panose="02020603050405020304" pitchFamily="18" charset="0"/>
                <a:cs typeface="Times New Roman" panose="02020603050405020304" pitchFamily="18" charset="0"/>
              </a:rPr>
              <a:t>得按國內銷售價格核定之</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48029607"/>
      </p:ext>
    </p:extLst>
  </p:cSld>
  <p:clrMapOvr>
    <a:masterClrMapping/>
  </p:clrMapOvr>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稅費繳納之方式</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587</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現金</a:t>
            </a:r>
            <a:r>
              <a:rPr lang="zh-TW" altLang="zh-TW" sz="3200" b="1" dirty="0" smtClean="0"/>
              <a:t>繳納</a:t>
            </a:r>
            <a:endParaRPr lang="en-US" altLang="zh-TW" sz="3200" b="1" dirty="0" smtClean="0"/>
          </a:p>
          <a:p>
            <a:r>
              <a:rPr lang="zh-TW" altLang="zh-TW" sz="3200" b="1" dirty="0"/>
              <a:t>匯款</a:t>
            </a:r>
            <a:r>
              <a:rPr lang="zh-TW" altLang="zh-TW" sz="3200" b="1" dirty="0" smtClean="0"/>
              <a:t>繳納</a:t>
            </a:r>
            <a:endParaRPr lang="en-US" altLang="zh-TW" sz="3200" b="1" dirty="0" smtClean="0"/>
          </a:p>
          <a:p>
            <a:r>
              <a:rPr lang="en-US" altLang="zh-TW" sz="3200" b="1" dirty="0"/>
              <a:t>EDI</a:t>
            </a:r>
            <a:r>
              <a:rPr lang="zh-TW" altLang="zh-TW" sz="3200" b="1" dirty="0"/>
              <a:t>線上</a:t>
            </a:r>
            <a:r>
              <a:rPr lang="zh-TW" altLang="zh-TW" sz="3200" b="1" dirty="0" smtClean="0"/>
              <a:t>扣繳</a:t>
            </a:r>
            <a:endParaRPr lang="en-US" altLang="zh-TW" sz="3200" b="1" dirty="0" smtClean="0"/>
          </a:p>
          <a:p>
            <a:r>
              <a:rPr lang="zh-TW" altLang="zh-TW" sz="3200" b="1" dirty="0" smtClean="0"/>
              <a:t>記帳</a:t>
            </a:r>
            <a:endParaRPr lang="en-US" altLang="zh-TW" sz="3200" b="1" dirty="0" smtClean="0"/>
          </a:p>
          <a:p>
            <a:r>
              <a:rPr lang="zh-TW" altLang="zh-TW" sz="3200" b="1" dirty="0"/>
              <a:t>先放後稅</a:t>
            </a:r>
            <a:endParaRPr lang="zh-TW" altLang="en-US" sz="3200" b="1" dirty="0"/>
          </a:p>
        </p:txBody>
      </p:sp>
    </p:spTree>
    <p:extLst>
      <p:ext uri="{BB962C8B-B14F-4D97-AF65-F5344CB8AC3E}">
        <p14:creationId xmlns:p14="http://schemas.microsoft.com/office/powerpoint/2010/main" xmlns="" val="542647771"/>
      </p:ext>
    </p:extLst>
  </p:cSld>
  <p:clrMapOvr>
    <a:masterClrMapping/>
  </p:clrMapOvr>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764704"/>
          </a:xfrm>
        </p:spPr>
        <p:txBody>
          <a:bodyPr>
            <a:normAutofit/>
          </a:bodyPr>
          <a:lstStyle/>
          <a:p>
            <a:pPr algn="ctr"/>
            <a:r>
              <a:rPr lang="zh-TW" altLang="zh-TW" sz="4000" b="1" dirty="0"/>
              <a:t>先放後稅</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588</a:t>
            </a:fld>
            <a:endParaRPr lang="zh-TW" altLang="en-US"/>
          </a:p>
        </p:txBody>
      </p:sp>
      <p:sp>
        <p:nvSpPr>
          <p:cNvPr id="4" name="內容版面配置區 3"/>
          <p:cNvSpPr>
            <a:spLocks noGrp="1"/>
          </p:cNvSpPr>
          <p:nvPr>
            <p:ph sz="quarter" idx="1"/>
          </p:nvPr>
        </p:nvSpPr>
        <p:spPr>
          <a:xfrm>
            <a:off x="251520" y="908720"/>
            <a:ext cx="8640960" cy="5616624"/>
          </a:xfrm>
        </p:spPr>
        <p:txBody>
          <a:bodyPr>
            <a:normAutofit/>
          </a:bodyPr>
          <a:lstStyle/>
          <a:p>
            <a:r>
              <a:rPr lang="zh-TW" altLang="zh-TW" sz="2800" b="1" dirty="0">
                <a:latin typeface="Times New Roman" panose="02020603050405020304" pitchFamily="18" charset="0"/>
                <a:cs typeface="Times New Roman" panose="02020603050405020304" pitchFamily="18" charset="0"/>
              </a:rPr>
              <a:t>應徵關稅之進口</a:t>
            </a:r>
            <a:r>
              <a:rPr lang="zh-TW" altLang="zh-TW" sz="2800" b="1" dirty="0" smtClean="0">
                <a:latin typeface="Times New Roman" panose="02020603050405020304" pitchFamily="18" charset="0"/>
                <a:cs typeface="Times New Roman" panose="02020603050405020304" pitchFamily="18" charset="0"/>
              </a:rPr>
              <a:t>貨物</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應</a:t>
            </a:r>
            <a:r>
              <a:rPr lang="zh-TW" altLang="zh-TW" sz="2800" b="1" dirty="0">
                <a:latin typeface="Times New Roman" panose="02020603050405020304" pitchFamily="18" charset="0"/>
                <a:cs typeface="Times New Roman" panose="02020603050405020304" pitchFamily="18" charset="0"/>
              </a:rPr>
              <a:t>於繳納關稅</a:t>
            </a:r>
            <a:r>
              <a:rPr lang="zh-TW" altLang="zh-TW" sz="2800" b="1" dirty="0" smtClean="0">
                <a:latin typeface="Times New Roman" panose="02020603050405020304" pitchFamily="18" charset="0"/>
                <a:cs typeface="Times New Roman" panose="02020603050405020304" pitchFamily="18" charset="0"/>
              </a:rPr>
              <a:t>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予以放行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但</a:t>
            </a:r>
            <a:r>
              <a:rPr lang="zh-TW" altLang="zh-TW" sz="2800" b="1" dirty="0">
                <a:latin typeface="Times New Roman" panose="02020603050405020304" pitchFamily="18" charset="0"/>
                <a:cs typeface="Times New Roman" panose="02020603050405020304" pitchFamily="18" charset="0"/>
              </a:rPr>
              <a:t>關稅法另有規定或經海關核准已提供擔保</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應</a:t>
            </a:r>
            <a:r>
              <a:rPr lang="zh-TW" altLang="zh-TW" sz="2800" b="1" dirty="0">
                <a:latin typeface="Times New Roman" panose="02020603050405020304" pitchFamily="18" charset="0"/>
                <a:cs typeface="Times New Roman" panose="02020603050405020304" pitchFamily="18" charset="0"/>
              </a:rPr>
              <a:t>先予</a:t>
            </a:r>
            <a:r>
              <a:rPr lang="zh-TW" altLang="zh-TW" sz="2800" b="1" dirty="0" smtClean="0">
                <a:latin typeface="Times New Roman" panose="02020603050405020304" pitchFamily="18" charset="0"/>
                <a:cs typeface="Times New Roman" panose="02020603050405020304" pitchFamily="18" charset="0"/>
              </a:rPr>
              <a:t>放行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至於</a:t>
            </a:r>
            <a:r>
              <a:rPr lang="zh-TW" altLang="zh-TW" sz="2800" b="1" dirty="0">
                <a:latin typeface="Times New Roman" panose="02020603050405020304" pitchFamily="18" charset="0"/>
                <a:cs typeface="Times New Roman" panose="02020603050405020304" pitchFamily="18" charset="0"/>
              </a:rPr>
              <a:t>擔保或保證金依據關稅法第</a:t>
            </a:r>
            <a:r>
              <a:rPr lang="en-US" altLang="zh-TW" sz="2800" b="1" dirty="0">
                <a:latin typeface="Times New Roman" panose="02020603050405020304" pitchFamily="18" charset="0"/>
                <a:cs typeface="Times New Roman" panose="02020603050405020304" pitchFamily="18" charset="0"/>
              </a:rPr>
              <a:t>11</a:t>
            </a:r>
            <a:r>
              <a:rPr lang="zh-TW" altLang="zh-TW" sz="2800" b="1" dirty="0">
                <a:latin typeface="Times New Roman" panose="02020603050405020304" pitchFamily="18" charset="0"/>
                <a:cs typeface="Times New Roman" panose="02020603050405020304" pitchFamily="18" charset="0"/>
              </a:rPr>
              <a:t>條之</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得以</a:t>
            </a:r>
            <a:r>
              <a:rPr lang="zh-TW" altLang="zh-TW" sz="2800" b="1" dirty="0">
                <a:latin typeface="Times New Roman" panose="02020603050405020304" pitchFamily="18" charset="0"/>
                <a:cs typeface="Times New Roman" panose="02020603050405020304" pitchFamily="18" charset="0"/>
              </a:rPr>
              <a:t>下列方式為</a:t>
            </a:r>
            <a:r>
              <a:rPr lang="zh-TW" altLang="zh-TW" sz="2800" b="1" dirty="0" smtClean="0">
                <a:latin typeface="Times New Roman" panose="02020603050405020304" pitchFamily="18" charset="0"/>
                <a:cs typeface="Times New Roman" panose="02020603050405020304" pitchFamily="18" charset="0"/>
              </a:rPr>
              <a:t>之</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smtClean="0">
                <a:latin typeface="Times New Roman" panose="02020603050405020304" pitchFamily="18" charset="0"/>
                <a:cs typeface="Times New Roman" panose="02020603050405020304" pitchFamily="18" charset="0"/>
              </a:rPr>
              <a:t>現金</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政府發行之</a:t>
            </a:r>
            <a:r>
              <a:rPr lang="zh-TW" altLang="zh-TW" sz="2800" b="1" dirty="0" smtClean="0">
                <a:latin typeface="Times New Roman" panose="02020603050405020304" pitchFamily="18" charset="0"/>
                <a:cs typeface="Times New Roman" panose="02020603050405020304" pitchFamily="18" charset="0"/>
              </a:rPr>
              <a:t>公債</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銀行</a:t>
            </a:r>
            <a:r>
              <a:rPr lang="zh-TW" altLang="zh-TW" sz="2800" b="1" dirty="0" smtClean="0">
                <a:latin typeface="Times New Roman" panose="02020603050405020304" pitchFamily="18" charset="0"/>
                <a:cs typeface="Times New Roman" panose="02020603050405020304" pitchFamily="18" charset="0"/>
              </a:rPr>
              <a:t>定期存單</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信用合作社</a:t>
            </a:r>
            <a:r>
              <a:rPr lang="zh-TW" altLang="zh-TW" sz="2800" b="1" dirty="0" smtClean="0">
                <a:latin typeface="Times New Roman" panose="02020603050405020304" pitchFamily="18" charset="0"/>
                <a:cs typeface="Times New Roman" panose="02020603050405020304" pitchFamily="18" charset="0"/>
              </a:rPr>
              <a:t>定期存單</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授信機構之</a:t>
            </a:r>
            <a:r>
              <a:rPr lang="zh-TW" altLang="zh-TW" sz="2800" b="1" dirty="0" smtClean="0">
                <a:latin typeface="Times New Roman" panose="02020603050405020304" pitchFamily="18" charset="0"/>
                <a:cs typeface="Times New Roman" panose="02020603050405020304" pitchFamily="18" charset="0"/>
              </a:rPr>
              <a:t>保證</a:t>
            </a:r>
            <a:endParaRPr lang="en-US" altLang="zh-TW" sz="2800" b="1" dirty="0" smtClean="0">
              <a:latin typeface="Times New Roman" panose="02020603050405020304" pitchFamily="18" charset="0"/>
              <a:cs typeface="Times New Roman" panose="02020603050405020304" pitchFamily="18" charset="0"/>
            </a:endParaRPr>
          </a:p>
          <a:p>
            <a:pPr marL="0" indent="0">
              <a:buNone/>
            </a:pPr>
            <a:r>
              <a:rPr lang="zh-TW" altLang="zh-TW" sz="2800" b="1" dirty="0">
                <a:latin typeface="Times New Roman" panose="02020603050405020304" pitchFamily="18" charset="0"/>
                <a:cs typeface="Times New Roman" panose="02020603050405020304" pitchFamily="18" charset="0"/>
              </a:rPr>
              <a:t>其中「政府發行之公債、銀行定期存單、信用合作社</a:t>
            </a:r>
            <a:r>
              <a:rPr lang="zh-TW" altLang="zh-TW" sz="2800" b="1" dirty="0" smtClean="0">
                <a:latin typeface="Times New Roman" panose="02020603050405020304" pitchFamily="18" charset="0"/>
                <a:cs typeface="Times New Roman" panose="02020603050405020304" pitchFamily="18" charset="0"/>
              </a:rPr>
              <a:t>定期存單」</a:t>
            </a:r>
            <a:r>
              <a:rPr lang="zh-TW" altLang="zh-TW" sz="2800" b="1" dirty="0">
                <a:latin typeface="Times New Roman" panose="02020603050405020304" pitchFamily="18" charset="0"/>
                <a:cs typeface="Times New Roman" panose="02020603050405020304" pitchFamily="18" charset="0"/>
              </a:rPr>
              <a:t>等項擔保，應設定質權於海關</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14937509"/>
      </p:ext>
    </p:extLst>
  </p:cSld>
  <p:clrMapOvr>
    <a:masterClrMapping/>
  </p:clrMapOvr>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繳押款</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589</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進口貨物未經海關依規定先行徵稅驗</a:t>
            </a:r>
            <a:r>
              <a:rPr lang="zh-TW" altLang="zh-TW" sz="3200" b="1" dirty="0" smtClean="0"/>
              <a:t>放</a:t>
            </a:r>
            <a:r>
              <a:rPr lang="en-US" altLang="zh-TW" sz="3200" b="1" dirty="0" smtClean="0"/>
              <a:t>,</a:t>
            </a:r>
            <a:r>
              <a:rPr lang="zh-TW" altLang="zh-TW" sz="3200" b="1" dirty="0" smtClean="0"/>
              <a:t>且</a:t>
            </a:r>
            <a:r>
              <a:rPr lang="zh-TW" altLang="zh-TW" sz="3200" b="1" dirty="0"/>
              <a:t>海關無法即時核定其應納關稅</a:t>
            </a:r>
            <a:r>
              <a:rPr lang="zh-TW" altLang="zh-TW" sz="3200" b="1" dirty="0" smtClean="0"/>
              <a:t>者</a:t>
            </a:r>
            <a:r>
              <a:rPr lang="en-US" altLang="zh-TW" sz="3200" b="1" dirty="0" smtClean="0"/>
              <a:t>,</a:t>
            </a:r>
            <a:r>
              <a:rPr lang="zh-TW" altLang="zh-TW" sz="3200" b="1" dirty="0" smtClean="0"/>
              <a:t>海關</a:t>
            </a:r>
            <a:r>
              <a:rPr lang="zh-TW" altLang="zh-TW" sz="3200" b="1" dirty="0"/>
              <a:t>得依納稅義務人之</a:t>
            </a:r>
            <a:r>
              <a:rPr lang="zh-TW" altLang="zh-TW" sz="3200" b="1" dirty="0" smtClean="0"/>
              <a:t>申請</a:t>
            </a:r>
            <a:r>
              <a:rPr lang="en-US" altLang="zh-TW" sz="3200" b="1" dirty="0" smtClean="0"/>
              <a:t>,</a:t>
            </a:r>
            <a:r>
              <a:rPr lang="zh-TW" altLang="zh-TW" sz="3200" b="1" dirty="0" smtClean="0"/>
              <a:t>准</a:t>
            </a:r>
            <a:r>
              <a:rPr lang="zh-TW" altLang="zh-TW" sz="3200" b="1" dirty="0"/>
              <a:t>其檢具審查所需文件</a:t>
            </a:r>
            <a:r>
              <a:rPr lang="zh-TW" altLang="zh-TW" sz="3200" b="1" dirty="0" smtClean="0"/>
              <a:t>資料</a:t>
            </a:r>
            <a:r>
              <a:rPr lang="en-US" altLang="zh-TW" sz="3200" b="1" dirty="0" smtClean="0"/>
              <a:t>,</a:t>
            </a:r>
            <a:r>
              <a:rPr lang="zh-TW" altLang="zh-TW" sz="3200" b="1" dirty="0" smtClean="0"/>
              <a:t>並</a:t>
            </a:r>
            <a:r>
              <a:rPr lang="zh-TW" altLang="zh-TW" sz="3200" b="1" dirty="0"/>
              <a:t>繳納相當金額之</a:t>
            </a:r>
            <a:r>
              <a:rPr lang="zh-TW" altLang="zh-TW" sz="3200" b="1" dirty="0" smtClean="0"/>
              <a:t>保證金</a:t>
            </a:r>
            <a:r>
              <a:rPr lang="en-US" altLang="zh-TW" sz="3200" b="1" dirty="0" smtClean="0"/>
              <a:t>,</a:t>
            </a:r>
            <a:r>
              <a:rPr lang="zh-TW" altLang="zh-TW" sz="3200" b="1" dirty="0" smtClean="0"/>
              <a:t>先行</a:t>
            </a:r>
            <a:r>
              <a:rPr lang="zh-TW" altLang="zh-TW" sz="3200" b="1" dirty="0"/>
              <a:t>驗</a:t>
            </a:r>
            <a:r>
              <a:rPr lang="zh-TW" altLang="zh-TW" sz="3200" b="1" dirty="0" smtClean="0"/>
              <a:t>放</a:t>
            </a:r>
            <a:r>
              <a:rPr lang="en-US" altLang="zh-TW" sz="3200" b="1" dirty="0" smtClean="0"/>
              <a:t>,</a:t>
            </a:r>
            <a:r>
              <a:rPr lang="zh-TW" altLang="zh-TW" sz="3200" b="1" dirty="0" smtClean="0"/>
              <a:t>事後</a:t>
            </a:r>
            <a:r>
              <a:rPr lang="zh-TW" altLang="zh-TW" sz="3200" b="1" dirty="0"/>
              <a:t>由海關</a:t>
            </a:r>
            <a:r>
              <a:rPr lang="zh-TW" altLang="zh-TW" sz="3200" b="1" dirty="0" smtClean="0"/>
              <a:t>審查</a:t>
            </a:r>
            <a:r>
              <a:rPr lang="en-US" altLang="zh-TW" sz="3200" b="1" dirty="0" smtClean="0"/>
              <a:t>,</a:t>
            </a:r>
            <a:r>
              <a:rPr lang="zh-TW" altLang="zh-TW" sz="3200" b="1" dirty="0" smtClean="0"/>
              <a:t>並</a:t>
            </a:r>
            <a:r>
              <a:rPr lang="zh-TW" altLang="zh-TW" sz="3200" b="1" dirty="0"/>
              <a:t>於貨物放行之翌日起六個月內核定其應納稅</a:t>
            </a:r>
            <a:r>
              <a:rPr lang="zh-TW" altLang="zh-TW" sz="3200" b="1" dirty="0" smtClean="0"/>
              <a:t>額</a:t>
            </a:r>
            <a:r>
              <a:rPr lang="en-US" altLang="zh-TW" sz="3200" b="1" dirty="0" smtClean="0"/>
              <a:t>,</a:t>
            </a:r>
            <a:r>
              <a:rPr lang="zh-TW" altLang="zh-TW" sz="3200" b="1" dirty="0" smtClean="0"/>
              <a:t>屆期</a:t>
            </a:r>
            <a:r>
              <a:rPr lang="zh-TW" altLang="zh-TW" sz="3200" b="1" dirty="0"/>
              <a:t>視為依納稅義務人之申報核定應納稅</a:t>
            </a:r>
            <a:r>
              <a:rPr lang="zh-TW" altLang="zh-TW" sz="3200" b="1" dirty="0" smtClean="0"/>
              <a:t>額</a:t>
            </a:r>
            <a:r>
              <a:rPr lang="en-US" altLang="zh-TW" sz="3200" b="1" dirty="0" smtClean="0"/>
              <a:t>.</a:t>
            </a:r>
            <a:endParaRPr lang="zh-TW" altLang="en-US" sz="3200" b="1" dirty="0"/>
          </a:p>
        </p:txBody>
      </p:sp>
    </p:spTree>
    <p:extLst>
      <p:ext uri="{BB962C8B-B14F-4D97-AF65-F5344CB8AC3E}">
        <p14:creationId xmlns:p14="http://schemas.microsoft.com/office/powerpoint/2010/main" xmlns="" val="39187891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7190"/>
            <a:ext cx="8229600" cy="891530"/>
          </a:xfrm>
        </p:spPr>
        <p:txBody>
          <a:bodyPr>
            <a:normAutofit/>
          </a:bodyPr>
          <a:lstStyle/>
          <a:p>
            <a:pPr algn="ctr"/>
            <a:r>
              <a:rPr lang="zh-TW" altLang="zh-TW" sz="4000" b="1" dirty="0"/>
              <a:t>非關稅貿易壁壘</a:t>
            </a:r>
            <a:r>
              <a:rPr lang="en-US" altLang="zh-TW" sz="4000" b="1" dirty="0"/>
              <a:t>(</a:t>
            </a:r>
            <a:r>
              <a:rPr lang="zh-TW" altLang="zh-TW" sz="4000" b="1" dirty="0"/>
              <a:t>障礙</a:t>
            </a:r>
            <a:r>
              <a:rPr lang="en-US" altLang="zh-TW" sz="4000" b="1" dirty="0"/>
              <a:t>)</a:t>
            </a:r>
            <a:r>
              <a:rPr lang="zh-TW" altLang="zh-TW" sz="4000" b="1" dirty="0"/>
              <a:t>之種類</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59</a:t>
            </a:fld>
            <a:endParaRPr lang="zh-TW" altLang="en-US"/>
          </a:p>
        </p:txBody>
      </p:sp>
      <p:sp>
        <p:nvSpPr>
          <p:cNvPr id="4" name="內容版面配置區 3"/>
          <p:cNvSpPr>
            <a:spLocks noGrp="1"/>
          </p:cNvSpPr>
          <p:nvPr>
            <p:ph sz="quarter" idx="1"/>
          </p:nvPr>
        </p:nvSpPr>
        <p:spPr>
          <a:xfrm>
            <a:off x="107504" y="1196752"/>
            <a:ext cx="9036496" cy="5544616"/>
          </a:xfrm>
        </p:spPr>
        <p:txBody>
          <a:bodyPr>
            <a:normAutofit/>
          </a:bodyPr>
          <a:lstStyle/>
          <a:p>
            <a:r>
              <a:rPr lang="zh-TW" altLang="zh-TW" sz="2800" b="1" dirty="0">
                <a:latin typeface="Times New Roman" panose="02020603050405020304" pitchFamily="18" charset="0"/>
                <a:cs typeface="Times New Roman" panose="02020603050405020304" pitchFamily="18" charset="0"/>
              </a:rPr>
              <a:t>從非關稅制定的主體</a:t>
            </a:r>
            <a:r>
              <a:rPr lang="zh-TW" altLang="zh-TW" sz="2800" b="1" dirty="0" smtClean="0">
                <a:latin typeface="Times New Roman" panose="02020603050405020304" pitchFamily="18" charset="0"/>
                <a:cs typeface="Times New Roman" panose="02020603050405020304" pitchFamily="18" charset="0"/>
              </a:rPr>
              <a:t>來</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可以</a:t>
            </a:r>
            <a:r>
              <a:rPr lang="zh-TW" altLang="zh-TW" sz="2800" b="1" dirty="0">
                <a:latin typeface="Times New Roman" panose="02020603050405020304" pitchFamily="18" charset="0"/>
                <a:cs typeface="Times New Roman" panose="02020603050405020304" pitchFamily="18" charset="0"/>
              </a:rPr>
              <a:t>分為內生性非關稅障礙和外生性非關稅障礙兩大</a:t>
            </a:r>
            <a:r>
              <a:rPr lang="zh-TW" altLang="zh-TW" sz="2800" b="1" dirty="0" smtClean="0">
                <a:latin typeface="Times New Roman" panose="02020603050405020304" pitchFamily="18" charset="0"/>
                <a:cs typeface="Times New Roman" panose="02020603050405020304" pitchFamily="18" charset="0"/>
              </a:rPr>
              <a:t>類</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從影響方式與程度上</a:t>
            </a:r>
            <a:r>
              <a:rPr lang="zh-TW" altLang="zh-TW" sz="2800" b="1" dirty="0" smtClean="0">
                <a:latin typeface="Times New Roman" panose="02020603050405020304" pitchFamily="18" charset="0"/>
                <a:cs typeface="Times New Roman" panose="02020603050405020304" pitchFamily="18" charset="0"/>
              </a:rPr>
              <a:t>看</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它</a:t>
            </a:r>
            <a:r>
              <a:rPr lang="zh-TW" altLang="zh-TW" sz="2800" b="1" dirty="0">
                <a:latin typeface="Times New Roman" panose="02020603050405020304" pitchFamily="18" charset="0"/>
                <a:cs typeface="Times New Roman" panose="02020603050405020304" pitchFamily="18" charset="0"/>
              </a:rPr>
              <a:t>可以分為直接性的非關稅障礙、間接性的非關稅障礙、和溢出性非關稅</a:t>
            </a:r>
            <a:r>
              <a:rPr lang="zh-TW" altLang="zh-TW" sz="2800" b="1" dirty="0" smtClean="0">
                <a:latin typeface="Times New Roman" panose="02020603050405020304" pitchFamily="18" charset="0"/>
                <a:cs typeface="Times New Roman" panose="02020603050405020304" pitchFamily="18" charset="0"/>
              </a:rPr>
              <a:t>障礙</a:t>
            </a:r>
            <a:r>
              <a:rPr lang="en-US" altLang="zh-TW" sz="2800" b="1" dirty="0" smtClean="0">
                <a:solidFill>
                  <a:srgbClr val="FF0000"/>
                </a:solidFill>
                <a:latin typeface="Times New Roman" panose="02020603050405020304" pitchFamily="18" charset="0"/>
                <a:cs typeface="Times New Roman" panose="02020603050405020304" pitchFamily="18" charset="0"/>
              </a:rPr>
              <a:t>3</a:t>
            </a:r>
            <a:r>
              <a:rPr lang="zh-TW" altLang="zh-TW" sz="2800" b="1" dirty="0" smtClean="0">
                <a:latin typeface="Times New Roman" panose="02020603050405020304" pitchFamily="18" charset="0"/>
                <a:cs typeface="Times New Roman" panose="02020603050405020304" pitchFamily="18" charset="0"/>
              </a:rPr>
              <a:t>類</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TW" sz="2800" b="1" dirty="0" smtClean="0">
                <a:latin typeface="Times New Roman" panose="02020603050405020304" pitchFamily="18" charset="0"/>
                <a:cs typeface="Times New Roman" panose="02020603050405020304" pitchFamily="18" charset="0"/>
              </a:rPr>
              <a:t>1.</a:t>
            </a:r>
            <a:r>
              <a:rPr lang="zh-TW" altLang="zh-TW" sz="2800" b="1" dirty="0" smtClean="0">
                <a:latin typeface="Times New Roman" panose="02020603050405020304" pitchFamily="18" charset="0"/>
                <a:cs typeface="Times New Roman" panose="02020603050405020304" pitchFamily="18" charset="0"/>
              </a:rPr>
              <a:t>直接</a:t>
            </a:r>
            <a:r>
              <a:rPr lang="zh-TW" altLang="zh-TW" sz="2800" b="1" dirty="0">
                <a:latin typeface="Times New Roman" panose="02020603050405020304" pitchFamily="18" charset="0"/>
                <a:cs typeface="Times New Roman" panose="02020603050405020304" pitchFamily="18" charset="0"/>
              </a:rPr>
              <a:t>性的非關稅障礙是指進口國直接規定進口商品的數量或</a:t>
            </a:r>
            <a:r>
              <a:rPr lang="zh-TW" altLang="zh-TW" sz="2800" b="1" dirty="0" smtClean="0">
                <a:latin typeface="Times New Roman" panose="02020603050405020304" pitchFamily="18" charset="0"/>
                <a:cs typeface="Times New Roman" panose="02020603050405020304" pitchFamily="18" charset="0"/>
              </a:rPr>
              <a:t>金額</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或</a:t>
            </a:r>
            <a:r>
              <a:rPr lang="zh-TW" altLang="zh-TW" sz="2800" b="1" dirty="0">
                <a:latin typeface="Times New Roman" panose="02020603050405020304" pitchFamily="18" charset="0"/>
                <a:cs typeface="Times New Roman" panose="02020603050405020304" pitchFamily="18" charset="0"/>
              </a:rPr>
              <a:t>通過施加壓力迫使出口國自覺限制其產品出口的非關稅</a:t>
            </a:r>
            <a:r>
              <a:rPr lang="zh-TW" altLang="zh-TW" sz="2800" b="1" dirty="0" smtClean="0">
                <a:latin typeface="Times New Roman" panose="02020603050405020304" pitchFamily="18" charset="0"/>
                <a:cs typeface="Times New Roman" panose="02020603050405020304" pitchFamily="18" charset="0"/>
              </a:rPr>
              <a:t>障礙</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許可證</a:t>
            </a:r>
            <a:r>
              <a:rPr lang="zh-TW" altLang="zh-TW" sz="2800" b="1" dirty="0">
                <a:latin typeface="Times New Roman" panose="02020603050405020304" pitchFamily="18" charset="0"/>
                <a:cs typeface="Times New Roman" panose="02020603050405020304" pitchFamily="18" charset="0"/>
              </a:rPr>
              <a:t>、配額</a:t>
            </a:r>
            <a:r>
              <a:rPr lang="zh-TW" altLang="zh-TW" sz="2800" b="1" dirty="0" smtClean="0">
                <a:latin typeface="Times New Roman" panose="02020603050405020304" pitchFamily="18" charset="0"/>
                <a:cs typeface="Times New Roman" panose="02020603050405020304" pitchFamily="18" charset="0"/>
              </a:rPr>
              <a:t>等</a:t>
            </a:r>
            <a:r>
              <a:rPr lang="en-US" altLang="zh-TW" sz="28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altLang="zh-TW" sz="2800" b="1" dirty="0" smtClean="0">
                <a:latin typeface="Times New Roman" panose="02020603050405020304" pitchFamily="18" charset="0"/>
                <a:cs typeface="Times New Roman" panose="02020603050405020304" pitchFamily="18" charset="0"/>
              </a:rPr>
              <a:t>2.</a:t>
            </a:r>
            <a:r>
              <a:rPr lang="zh-TW" altLang="zh-TW" sz="2800" b="1" dirty="0" smtClean="0">
                <a:latin typeface="Times New Roman" panose="02020603050405020304" pitchFamily="18" charset="0"/>
                <a:cs typeface="Times New Roman" panose="02020603050405020304" pitchFamily="18" charset="0"/>
              </a:rPr>
              <a:t>間接</a:t>
            </a:r>
            <a:r>
              <a:rPr lang="zh-TW" altLang="zh-TW" sz="2800" b="1" dirty="0">
                <a:latin typeface="Times New Roman" panose="02020603050405020304" pitchFamily="18" charset="0"/>
                <a:cs typeface="Times New Roman" panose="02020603050405020304" pitchFamily="18" charset="0"/>
              </a:rPr>
              <a:t>性的非關稅障礙是指進口國通過制定各種嚴格的規章、條例及</a:t>
            </a:r>
            <a:r>
              <a:rPr lang="zh-TW" altLang="zh-TW" sz="2800" b="1" dirty="0" smtClean="0">
                <a:latin typeface="Times New Roman" panose="02020603050405020304" pitchFamily="18" charset="0"/>
                <a:cs typeface="Times New Roman" panose="02020603050405020304" pitchFamily="18" charset="0"/>
              </a:rPr>
              <a:t>措施</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間接</a:t>
            </a:r>
            <a:r>
              <a:rPr lang="zh-TW" altLang="zh-TW" sz="2800" b="1" dirty="0">
                <a:latin typeface="Times New Roman" panose="02020603050405020304" pitchFamily="18" charset="0"/>
                <a:cs typeface="Times New Roman" panose="02020603050405020304" pitchFamily="18" charset="0"/>
              </a:rPr>
              <a:t>的影響商品進口的非關稅</a:t>
            </a:r>
            <a:r>
              <a:rPr lang="zh-TW" altLang="zh-TW" sz="2800" b="1" dirty="0" smtClean="0">
                <a:latin typeface="Times New Roman" panose="02020603050405020304" pitchFamily="18" charset="0"/>
                <a:cs typeface="Times New Roman" panose="02020603050405020304" pitchFamily="18" charset="0"/>
              </a:rPr>
              <a:t>障礙</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貿易</a:t>
            </a:r>
            <a:r>
              <a:rPr lang="zh-TW" altLang="zh-TW" sz="2800" b="1" dirty="0">
                <a:latin typeface="Times New Roman" panose="02020603050405020304" pitchFamily="18" charset="0"/>
                <a:cs typeface="Times New Roman" panose="02020603050405020304" pitchFamily="18" charset="0"/>
              </a:rPr>
              <a:t>性投資</a:t>
            </a:r>
            <a:r>
              <a:rPr lang="zh-TW" altLang="zh-TW" sz="2800" b="1" dirty="0" smtClean="0">
                <a:latin typeface="Times New Roman" panose="02020603050405020304" pitchFamily="18" charset="0"/>
                <a:cs typeface="Times New Roman" panose="02020603050405020304" pitchFamily="18" charset="0"/>
              </a:rPr>
              <a:t>措施</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技術</a:t>
            </a:r>
            <a:r>
              <a:rPr lang="zh-TW" altLang="zh-TW" sz="2800" b="1" dirty="0">
                <a:latin typeface="Times New Roman" panose="02020603050405020304" pitchFamily="18" charset="0"/>
                <a:cs typeface="Times New Roman" panose="02020603050405020304" pitchFamily="18" charset="0"/>
              </a:rPr>
              <a:t>標準和水平</a:t>
            </a:r>
            <a:r>
              <a:rPr lang="zh-TW" altLang="zh-TW" sz="2800" b="1" dirty="0" smtClean="0">
                <a:latin typeface="Times New Roman" panose="02020603050405020304" pitchFamily="18" charset="0"/>
                <a:cs typeface="Times New Roman" panose="02020603050405020304" pitchFamily="18" charset="0"/>
              </a:rPr>
              <a:t>等</a:t>
            </a:r>
            <a:r>
              <a:rPr lang="en-US" altLang="zh-TW" sz="2800" b="1" dirty="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p:txBody>
      </p:sp>
      <p:sp>
        <p:nvSpPr>
          <p:cNvPr id="5" name="向右箭號 4"/>
          <p:cNvSpPr/>
          <p:nvPr/>
        </p:nvSpPr>
        <p:spPr>
          <a:xfrm>
            <a:off x="6660232" y="5374332"/>
            <a:ext cx="792088" cy="288032"/>
          </a:xfrm>
          <a:prstGeom prst="stripedRightArrow">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711652731"/>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mn-ea"/>
                <a:cs typeface="Times New Roman" panose="02020603050405020304" pitchFamily="18" charset="0"/>
              </a:rPr>
              <a:t>CH8.</a:t>
            </a:r>
            <a:r>
              <a:rPr lang="zh-TW" altLang="zh-TW" sz="3600" b="1" dirty="0">
                <a:solidFill>
                  <a:schemeClr val="bg1"/>
                </a:solidFill>
                <a:ea typeface="+mn-ea"/>
                <a:cs typeface="Times New Roman" panose="02020603050405020304" pitchFamily="18" charset="0"/>
              </a:rPr>
              <a:t>貿易</a:t>
            </a:r>
            <a:r>
              <a:rPr lang="zh-TW" altLang="zh-TW" sz="3600" b="1" dirty="0" smtClean="0">
                <a:solidFill>
                  <a:schemeClr val="bg1"/>
                </a:solidFill>
                <a:ea typeface="+mn-ea"/>
                <a:cs typeface="Times New Roman" panose="02020603050405020304" pitchFamily="18" charset="0"/>
              </a:rPr>
              <a:t>糾紛</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n-ea"/>
                <a:cs typeface="Times New Roman" panose="02020603050405020304" pitchFamily="18" charset="0"/>
              </a:rPr>
              <a:t>-1.</a:t>
            </a:r>
            <a:r>
              <a:rPr lang="zh-TW" altLang="zh-TW" sz="3600" b="1" dirty="0">
                <a:solidFill>
                  <a:schemeClr val="bg1"/>
                </a:solidFill>
                <a:ea typeface="+mn-ea"/>
                <a:cs typeface="Times New Roman" panose="02020603050405020304" pitchFamily="18" charset="0"/>
              </a:rPr>
              <a:t>貿易糾紛</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590</a:t>
            </a:fld>
            <a:endParaRPr lang="zh-TW" altLang="en-US"/>
          </a:p>
        </p:txBody>
      </p:sp>
    </p:spTree>
    <p:extLst>
      <p:ext uri="{BB962C8B-B14F-4D97-AF65-F5344CB8AC3E}">
        <p14:creationId xmlns:p14="http://schemas.microsoft.com/office/powerpoint/2010/main" xmlns="" val="2546223540"/>
      </p:ext>
    </p:extLst>
  </p:cSld>
  <p:clrMapOvr>
    <a:masterClrMapping/>
  </p:clrMapOvr>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591</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國貿糾紛發生之</a:t>
            </a:r>
            <a:r>
              <a:rPr lang="zh-TW" altLang="zh-TW" sz="3200" b="1" dirty="0" smtClean="0"/>
              <a:t>原因</a:t>
            </a:r>
            <a:endParaRPr lang="en-US" altLang="zh-TW" sz="3200" b="1" dirty="0" smtClean="0"/>
          </a:p>
          <a:p>
            <a:r>
              <a:rPr lang="zh-TW" altLang="zh-TW" sz="3200" b="1" dirty="0"/>
              <a:t>國貿糾紛之</a:t>
            </a:r>
            <a:r>
              <a:rPr lang="zh-TW" altLang="zh-TW" sz="3200" b="1" dirty="0" smtClean="0"/>
              <a:t>預防</a:t>
            </a:r>
            <a:endParaRPr lang="en-US" altLang="zh-TW" sz="3200" b="1" dirty="0" smtClean="0"/>
          </a:p>
          <a:p>
            <a:r>
              <a:rPr lang="zh-TW" altLang="zh-TW" sz="3200" b="1" dirty="0"/>
              <a:t>國貿糾紛解決之方式</a:t>
            </a:r>
            <a:endParaRPr lang="zh-TW" altLang="en-US" sz="3200" dirty="0"/>
          </a:p>
        </p:txBody>
      </p:sp>
    </p:spTree>
    <p:extLst>
      <p:ext uri="{BB962C8B-B14F-4D97-AF65-F5344CB8AC3E}">
        <p14:creationId xmlns:p14="http://schemas.microsoft.com/office/powerpoint/2010/main" xmlns="" val="2271896168"/>
      </p:ext>
    </p:extLst>
  </p:cSld>
  <p:clrMapOvr>
    <a:masterClrMapping/>
  </p:clrMapOvr>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normAutofit/>
          </a:bodyPr>
          <a:lstStyle/>
          <a:p>
            <a:pPr algn="ctr"/>
            <a:r>
              <a:rPr lang="zh-TW" altLang="zh-TW" sz="4000" b="1" dirty="0"/>
              <a:t>國貿糾紛發生之原因</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592</a:t>
            </a:fld>
            <a:endParaRPr lang="zh-TW" altLang="en-US"/>
          </a:p>
        </p:txBody>
      </p:sp>
      <p:sp>
        <p:nvSpPr>
          <p:cNvPr id="11" name="內容版面配置區 10"/>
          <p:cNvSpPr>
            <a:spLocks noGrp="1"/>
          </p:cNvSpPr>
          <p:nvPr>
            <p:ph sz="quarter" idx="1"/>
          </p:nvPr>
        </p:nvSpPr>
        <p:spPr/>
        <p:txBody>
          <a:bodyPr>
            <a:normAutofit/>
          </a:bodyPr>
          <a:lstStyle/>
          <a:p>
            <a:r>
              <a:rPr lang="zh-TW" altLang="zh-TW" sz="2800" b="1" dirty="0"/>
              <a:t>買賣雙方間之</a:t>
            </a:r>
            <a:r>
              <a:rPr lang="zh-TW" altLang="zh-TW" sz="2800" b="1" dirty="0" smtClean="0"/>
              <a:t>糾紛</a:t>
            </a:r>
            <a:endParaRPr lang="en-US" altLang="zh-TW" sz="2800" b="1" dirty="0" smtClean="0"/>
          </a:p>
          <a:p>
            <a:pPr>
              <a:buFont typeface="Arial" panose="020B0604020202020204" pitchFamily="34" charset="0"/>
              <a:buChar char="•"/>
            </a:pPr>
            <a:r>
              <a:rPr lang="zh-TW" altLang="zh-TW" sz="2800" b="1" dirty="0"/>
              <a:t>契約</a:t>
            </a:r>
            <a:r>
              <a:rPr lang="zh-TW" altLang="zh-TW" sz="2800" b="1" dirty="0" smtClean="0"/>
              <a:t>因素</a:t>
            </a:r>
            <a:endParaRPr lang="en-US" altLang="zh-TW" sz="2800" b="1" dirty="0" smtClean="0"/>
          </a:p>
          <a:p>
            <a:pPr>
              <a:buFont typeface="Arial" panose="020B0604020202020204" pitchFamily="34" charset="0"/>
              <a:buChar char="•"/>
            </a:pPr>
            <a:r>
              <a:rPr lang="zh-TW" altLang="zh-TW" sz="2800" b="1" dirty="0"/>
              <a:t>貨物</a:t>
            </a:r>
            <a:r>
              <a:rPr lang="zh-TW" altLang="zh-TW" sz="2800" b="1" dirty="0" smtClean="0"/>
              <a:t>因素</a:t>
            </a:r>
            <a:endParaRPr lang="en-US" altLang="zh-TW" sz="2800" b="1" dirty="0" smtClean="0"/>
          </a:p>
          <a:p>
            <a:pPr>
              <a:buFont typeface="Arial" panose="020B0604020202020204" pitchFamily="34" charset="0"/>
              <a:buChar char="•"/>
            </a:pPr>
            <a:r>
              <a:rPr lang="zh-TW" altLang="zh-TW" sz="2800" b="1" dirty="0"/>
              <a:t>付款</a:t>
            </a:r>
            <a:r>
              <a:rPr lang="zh-TW" altLang="zh-TW" sz="2800" b="1" dirty="0" smtClean="0"/>
              <a:t>因素</a:t>
            </a:r>
            <a:endParaRPr lang="en-US" altLang="zh-TW" sz="2800" b="1" dirty="0" smtClean="0"/>
          </a:p>
          <a:p>
            <a:pPr>
              <a:buFont typeface="Arial" panose="020B0604020202020204" pitchFamily="34" charset="0"/>
              <a:buChar char="•"/>
            </a:pPr>
            <a:r>
              <a:rPr lang="zh-TW" altLang="zh-TW" sz="2800" b="1" dirty="0"/>
              <a:t>單據</a:t>
            </a:r>
            <a:r>
              <a:rPr lang="zh-TW" altLang="zh-TW" sz="2800" b="1" dirty="0" smtClean="0"/>
              <a:t>因素</a:t>
            </a:r>
            <a:endParaRPr lang="en-US" altLang="zh-TW" sz="2800" b="1" dirty="0" smtClean="0"/>
          </a:p>
          <a:p>
            <a:pPr>
              <a:buFont typeface="Arial" panose="020B0604020202020204" pitchFamily="34" charset="0"/>
              <a:buChar char="•"/>
            </a:pPr>
            <a:r>
              <a:rPr lang="zh-TW" altLang="zh-TW" sz="2800" b="1" dirty="0"/>
              <a:t>本身</a:t>
            </a:r>
            <a:r>
              <a:rPr lang="zh-TW" altLang="zh-TW" sz="2800" b="1" dirty="0" smtClean="0"/>
              <a:t>因素</a:t>
            </a:r>
            <a:endParaRPr lang="en-US" altLang="zh-TW" sz="2800" b="1" dirty="0" smtClean="0"/>
          </a:p>
          <a:p>
            <a:pPr>
              <a:buFont typeface="Arial" panose="020B0604020202020204" pitchFamily="34" charset="0"/>
              <a:buChar char="•"/>
            </a:pPr>
            <a:r>
              <a:rPr lang="zh-TW" altLang="zh-TW" sz="2800" b="1" dirty="0"/>
              <a:t>外部因素</a:t>
            </a:r>
            <a:endParaRPr lang="zh-TW" altLang="en-US" sz="2800" b="1" dirty="0"/>
          </a:p>
        </p:txBody>
      </p:sp>
      <p:sp>
        <p:nvSpPr>
          <p:cNvPr id="12" name="內容版面配置區 11"/>
          <p:cNvSpPr>
            <a:spLocks noGrp="1"/>
          </p:cNvSpPr>
          <p:nvPr>
            <p:ph sz="quarter" idx="2"/>
          </p:nvPr>
        </p:nvSpPr>
        <p:spPr/>
        <p:txBody>
          <a:bodyPr>
            <a:normAutofit/>
          </a:bodyPr>
          <a:lstStyle/>
          <a:p>
            <a:r>
              <a:rPr lang="zh-TW" altLang="zh-TW" sz="2800" b="1" dirty="0"/>
              <a:t>買</a:t>
            </a:r>
            <a:r>
              <a:rPr lang="en-US" altLang="zh-TW" sz="2800" b="1" dirty="0"/>
              <a:t>/</a:t>
            </a:r>
            <a:r>
              <a:rPr lang="zh-TW" altLang="zh-TW" sz="2800" b="1" dirty="0"/>
              <a:t>賣方與其他關係人間之</a:t>
            </a:r>
            <a:r>
              <a:rPr lang="zh-TW" altLang="zh-TW" sz="2800" b="1" dirty="0" smtClean="0"/>
              <a:t>糾紛</a:t>
            </a:r>
            <a:endParaRPr lang="en-US" altLang="zh-TW" sz="2800" b="1" dirty="0" smtClean="0"/>
          </a:p>
          <a:p>
            <a:pPr>
              <a:buFont typeface="Arial" panose="020B0604020202020204" pitchFamily="34" charset="0"/>
              <a:buChar char="•"/>
            </a:pPr>
            <a:r>
              <a:rPr lang="zh-TW" altLang="zh-TW" sz="2800" b="1" dirty="0"/>
              <a:t>買</a:t>
            </a:r>
            <a:r>
              <a:rPr lang="en-US" altLang="zh-TW" sz="2800" b="1" dirty="0"/>
              <a:t>/</a:t>
            </a:r>
            <a:r>
              <a:rPr lang="zh-TW" altLang="zh-TW" sz="2800" b="1" dirty="0"/>
              <a:t>賣方與</a:t>
            </a:r>
            <a:r>
              <a:rPr lang="zh-TW" altLang="zh-TW" sz="2800" b="1" dirty="0" smtClean="0"/>
              <a:t>金融機構</a:t>
            </a:r>
            <a:endParaRPr lang="en-US" altLang="zh-TW" sz="2800" b="1" dirty="0" smtClean="0"/>
          </a:p>
          <a:p>
            <a:pPr>
              <a:buFont typeface="Arial" panose="020B0604020202020204" pitchFamily="34" charset="0"/>
              <a:buChar char="•"/>
            </a:pPr>
            <a:r>
              <a:rPr lang="zh-TW" altLang="zh-TW" sz="2800" b="1" dirty="0"/>
              <a:t>買</a:t>
            </a:r>
            <a:r>
              <a:rPr lang="en-US" altLang="zh-TW" sz="2800" b="1" dirty="0"/>
              <a:t>/</a:t>
            </a:r>
            <a:r>
              <a:rPr lang="zh-TW" altLang="zh-TW" sz="2800" b="1" dirty="0"/>
              <a:t>賣方與運送</a:t>
            </a:r>
            <a:r>
              <a:rPr lang="zh-TW" altLang="zh-TW" sz="2800" b="1" dirty="0" smtClean="0"/>
              <a:t>人</a:t>
            </a:r>
            <a:endParaRPr lang="en-US" altLang="zh-TW" sz="2800" b="1" dirty="0" smtClean="0"/>
          </a:p>
          <a:p>
            <a:pPr>
              <a:buFont typeface="Arial" panose="020B0604020202020204" pitchFamily="34" charset="0"/>
              <a:buChar char="•"/>
            </a:pPr>
            <a:r>
              <a:rPr lang="zh-TW" altLang="zh-TW" sz="2800" b="1" dirty="0"/>
              <a:t>買</a:t>
            </a:r>
            <a:r>
              <a:rPr lang="en-US" altLang="zh-TW" sz="2800" b="1" dirty="0"/>
              <a:t>/</a:t>
            </a:r>
            <a:r>
              <a:rPr lang="zh-TW" altLang="zh-TW" sz="2800" b="1" dirty="0"/>
              <a:t>賣方與保險公司</a:t>
            </a:r>
            <a:r>
              <a:rPr lang="en-US" altLang="zh-TW" sz="2800" b="1" dirty="0"/>
              <a:t>(</a:t>
            </a:r>
            <a:r>
              <a:rPr lang="zh-TW" altLang="zh-TW" sz="2800" b="1" dirty="0"/>
              <a:t>人</a:t>
            </a:r>
            <a:r>
              <a:rPr lang="en-US" altLang="zh-TW" sz="2800" b="1" dirty="0" smtClean="0"/>
              <a:t>)</a:t>
            </a:r>
          </a:p>
          <a:p>
            <a:pPr>
              <a:buFont typeface="Arial" panose="020B0604020202020204" pitchFamily="34" charset="0"/>
              <a:buChar char="•"/>
            </a:pPr>
            <a:r>
              <a:rPr lang="zh-TW" altLang="zh-TW" sz="2800" b="1" dirty="0"/>
              <a:t>買</a:t>
            </a:r>
            <a:r>
              <a:rPr lang="en-US" altLang="zh-TW" sz="2800" b="1" dirty="0"/>
              <a:t>/</a:t>
            </a:r>
            <a:r>
              <a:rPr lang="zh-TW" altLang="zh-TW" sz="2800" b="1" dirty="0"/>
              <a:t>賣方與其他關係人</a:t>
            </a:r>
            <a:endParaRPr lang="zh-TW" altLang="en-US" sz="2800" b="1" dirty="0"/>
          </a:p>
        </p:txBody>
      </p:sp>
    </p:spTree>
    <p:extLst>
      <p:ext uri="{BB962C8B-B14F-4D97-AF65-F5344CB8AC3E}">
        <p14:creationId xmlns:p14="http://schemas.microsoft.com/office/powerpoint/2010/main" xmlns="" val="1285014036"/>
      </p:ext>
    </p:extLst>
  </p:cSld>
  <p:clrMapOvr>
    <a:masterClrMapping/>
  </p:clrMapOvr>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國貿糾紛之</a:t>
            </a:r>
            <a:r>
              <a:rPr lang="zh-TW" altLang="zh-TW" sz="4000" b="1" dirty="0" smtClean="0"/>
              <a:t>預</a:t>
            </a:r>
            <a:r>
              <a:rPr lang="zh-TW" altLang="en-US" sz="4000" b="1" dirty="0"/>
              <a:t>防</a:t>
            </a: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593</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t>篩選交易</a:t>
            </a:r>
            <a:r>
              <a:rPr lang="zh-TW" altLang="zh-TW" sz="2800" b="1" dirty="0" smtClean="0"/>
              <a:t>對手</a:t>
            </a:r>
            <a:r>
              <a:rPr lang="en-US" altLang="zh-TW" sz="2800" b="1" dirty="0" smtClean="0"/>
              <a:t>,</a:t>
            </a:r>
            <a:r>
              <a:rPr lang="zh-TW" altLang="zh-TW" sz="2800" b="1" dirty="0" smtClean="0"/>
              <a:t>確實</a:t>
            </a:r>
            <a:r>
              <a:rPr lang="zh-TW" altLang="zh-TW" sz="2800" b="1" dirty="0"/>
              <a:t>做好對交易對手之徵信</a:t>
            </a:r>
            <a:r>
              <a:rPr lang="zh-TW" altLang="zh-TW" sz="2800" b="1" dirty="0" smtClean="0"/>
              <a:t>調查</a:t>
            </a:r>
            <a:r>
              <a:rPr lang="en-US" altLang="zh-TW" sz="2800" b="1" dirty="0" smtClean="0"/>
              <a:t>.</a:t>
            </a:r>
          </a:p>
          <a:p>
            <a:r>
              <a:rPr lang="zh-TW" altLang="zh-TW" sz="2800" b="1" dirty="0"/>
              <a:t>審慎訂定周延之買賣</a:t>
            </a:r>
            <a:r>
              <a:rPr lang="zh-TW" altLang="zh-TW" sz="2800" b="1" dirty="0" smtClean="0"/>
              <a:t>契約</a:t>
            </a:r>
            <a:r>
              <a:rPr lang="en-US" altLang="zh-TW" sz="2800" b="1" dirty="0" smtClean="0"/>
              <a:t>,</a:t>
            </a:r>
            <a:r>
              <a:rPr lang="zh-TW" altLang="zh-TW" sz="2800" b="1" dirty="0" smtClean="0"/>
              <a:t>詳</a:t>
            </a:r>
            <a:r>
              <a:rPr lang="zh-TW" altLang="zh-TW" sz="2800" b="1" dirty="0"/>
              <a:t>列爭議</a:t>
            </a:r>
            <a:r>
              <a:rPr lang="en-US" altLang="zh-TW" sz="2800" b="1" dirty="0"/>
              <a:t>/</a:t>
            </a:r>
            <a:r>
              <a:rPr lang="zh-TW" altLang="zh-TW" sz="2800" b="1" dirty="0"/>
              <a:t>糾紛解決相關</a:t>
            </a:r>
            <a:r>
              <a:rPr lang="zh-TW" altLang="zh-TW" sz="2800" b="1" dirty="0" smtClean="0"/>
              <a:t>規定</a:t>
            </a:r>
            <a:r>
              <a:rPr lang="en-US" altLang="zh-TW" sz="2800" b="1" dirty="0" smtClean="0"/>
              <a:t>,</a:t>
            </a:r>
            <a:r>
              <a:rPr lang="zh-TW" altLang="zh-TW" sz="2800" b="1" dirty="0" smtClean="0"/>
              <a:t>並</a:t>
            </a:r>
            <a:r>
              <a:rPr lang="zh-TW" altLang="zh-TW" sz="2800" b="1" dirty="0"/>
              <a:t>詳列損害賠償</a:t>
            </a:r>
            <a:r>
              <a:rPr lang="zh-TW" altLang="zh-TW" sz="2800" b="1" dirty="0" smtClean="0"/>
              <a:t>條款</a:t>
            </a:r>
            <a:r>
              <a:rPr lang="en-US" altLang="zh-TW" sz="2800" b="1" dirty="0" smtClean="0"/>
              <a:t>.</a:t>
            </a:r>
          </a:p>
          <a:p>
            <a:r>
              <a:rPr lang="zh-TW" altLang="zh-TW" sz="2800" b="1" dirty="0"/>
              <a:t>提升出貨之品質並審慎處理貨物交付之相關</a:t>
            </a:r>
            <a:r>
              <a:rPr lang="zh-TW" altLang="zh-TW" sz="2800" b="1" dirty="0" smtClean="0"/>
              <a:t>事宜</a:t>
            </a:r>
            <a:r>
              <a:rPr lang="en-US" altLang="zh-TW" sz="2800" b="1" dirty="0" smtClean="0"/>
              <a:t>.</a:t>
            </a:r>
          </a:p>
          <a:p>
            <a:r>
              <a:rPr lang="zh-TW" altLang="zh-TW" sz="2800" b="1" dirty="0"/>
              <a:t>對於交貨單據之處理應審慎為</a:t>
            </a:r>
            <a:r>
              <a:rPr lang="zh-TW" altLang="zh-TW" sz="2800" b="1" dirty="0" smtClean="0"/>
              <a:t>之</a:t>
            </a:r>
            <a:r>
              <a:rPr lang="en-US" altLang="zh-TW" sz="2800" b="1" dirty="0" smtClean="0"/>
              <a:t>,</a:t>
            </a:r>
            <a:r>
              <a:rPr lang="zh-TW" altLang="zh-TW" sz="2800" b="1" dirty="0" smtClean="0"/>
              <a:t>並</a:t>
            </a:r>
            <a:r>
              <a:rPr lang="zh-TW" altLang="zh-TW" sz="2800" b="1" dirty="0"/>
              <a:t>注意己方債權之</a:t>
            </a:r>
            <a:r>
              <a:rPr lang="zh-TW" altLang="zh-TW" sz="2800" b="1" dirty="0" smtClean="0"/>
              <a:t>確保</a:t>
            </a:r>
            <a:r>
              <a:rPr lang="en-US" altLang="zh-TW" sz="2800" b="1" dirty="0" smtClean="0"/>
              <a:t>.</a:t>
            </a:r>
            <a:endParaRPr lang="zh-TW" altLang="en-US" sz="2800" b="1" dirty="0"/>
          </a:p>
        </p:txBody>
      </p:sp>
    </p:spTree>
    <p:extLst>
      <p:ext uri="{BB962C8B-B14F-4D97-AF65-F5344CB8AC3E}">
        <p14:creationId xmlns:p14="http://schemas.microsoft.com/office/powerpoint/2010/main" xmlns="" val="1792833353"/>
      </p:ext>
    </p:extLst>
  </p:cSld>
  <p:clrMapOvr>
    <a:masterClrMapping/>
  </p:clrMapOvr>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003300"/>
                </a:solidFill>
              </a:rPr>
              <a:t>國貿糾紛解決之方式</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594</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smtClean="0"/>
              <a:t>協商</a:t>
            </a:r>
            <a:endParaRPr lang="en-US" altLang="zh-TW" sz="3200" b="1" dirty="0" smtClean="0"/>
          </a:p>
          <a:p>
            <a:r>
              <a:rPr lang="zh-TW" altLang="zh-TW" sz="3200" b="1" dirty="0" smtClean="0"/>
              <a:t>和解</a:t>
            </a:r>
            <a:endParaRPr lang="en-US" altLang="zh-TW" sz="3200" b="1" dirty="0" smtClean="0"/>
          </a:p>
          <a:p>
            <a:r>
              <a:rPr lang="zh-TW" altLang="zh-TW" sz="3200" b="1" dirty="0" smtClean="0"/>
              <a:t>調解</a:t>
            </a:r>
            <a:endParaRPr lang="en-US" altLang="zh-TW" sz="3200" b="1" dirty="0" smtClean="0"/>
          </a:p>
          <a:p>
            <a:r>
              <a:rPr lang="zh-TW" altLang="zh-TW" sz="3200" b="1" dirty="0" smtClean="0"/>
              <a:t>仲裁</a:t>
            </a:r>
            <a:endParaRPr lang="en-US" altLang="zh-TW" sz="3200" b="1" dirty="0" smtClean="0"/>
          </a:p>
          <a:p>
            <a:r>
              <a:rPr lang="zh-TW" altLang="zh-TW" sz="3200" b="1" dirty="0"/>
              <a:t>訴訟</a:t>
            </a:r>
            <a:endParaRPr lang="zh-TW" altLang="en-US" sz="3200" b="1" dirty="0"/>
          </a:p>
        </p:txBody>
      </p:sp>
      <p:sp>
        <p:nvSpPr>
          <p:cNvPr id="5" name="向右箭號 4"/>
          <p:cNvSpPr/>
          <p:nvPr/>
        </p:nvSpPr>
        <p:spPr>
          <a:xfrm>
            <a:off x="1835696" y="1412776"/>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1835696" y="1916832"/>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1835696" y="2492896"/>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1835696" y="3068960"/>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1835696" y="3645024"/>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550467909"/>
      </p:ext>
    </p:extLst>
  </p:cSld>
  <p:clrMapOvr>
    <a:masterClrMapping/>
  </p:clrMapOvr>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smtClean="0"/>
              <a:t>協商</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595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smtClean="0"/>
              <a:t>在糾紛發生時，倘違約之程度輕微，通常大多數選擇免除其對手之違約責任或放棄追償；但在採行免責或放棄追償時，應注意部分情況係默認之方式處理，而默許之方式可能形成等同修改契約之法律效力；因此，為保障當事人之權益，並避免無心之默許對方之免責產生等同修改契約之法律效力，通常於契約中加入契約之所有修改皆須以書面為之。</a:t>
            </a:r>
            <a:endParaRPr lang="zh-TW" altLang="en-US" sz="3200" b="1" dirty="0"/>
          </a:p>
        </p:txBody>
      </p:sp>
      <p:sp>
        <p:nvSpPr>
          <p:cNvPr id="5" name="上彎箭號 4"/>
          <p:cNvSpPr/>
          <p:nvPr/>
        </p:nvSpPr>
        <p:spPr>
          <a:xfrm>
            <a:off x="7812360" y="5301208"/>
            <a:ext cx="504056" cy="43204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smtClean="0"/>
              <a:t>和解</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596</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smtClean="0"/>
              <a:t>輕微之糾紛應由當事人自行協商解決為最理想之解決方式。</a:t>
            </a:r>
            <a:endParaRPr lang="zh-TW" altLang="en-US" sz="3200" b="1" dirty="0"/>
          </a:p>
        </p:txBody>
      </p:sp>
      <p:sp>
        <p:nvSpPr>
          <p:cNvPr id="5" name="上彎箭號 4"/>
          <p:cNvSpPr/>
          <p:nvPr/>
        </p:nvSpPr>
        <p:spPr>
          <a:xfrm>
            <a:off x="3563888" y="2060848"/>
            <a:ext cx="504056" cy="43204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smtClean="0"/>
              <a:t>調解</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597</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smtClean="0"/>
              <a:t>此種方式係經由一中立之第三者以和諧之方式解決雙方之爭議，但其前提是雙方仍然維持友善之關係，優點為：成本低、快速及平和，但其決議並不拘束力及強制力，當事人之一可能因對結果不滿而退出調解及和解。</a:t>
            </a:r>
            <a:endParaRPr lang="zh-TW" altLang="en-US" sz="2800" b="1" dirty="0"/>
          </a:p>
        </p:txBody>
      </p:sp>
      <p:sp>
        <p:nvSpPr>
          <p:cNvPr id="5" name="上彎箭號 4"/>
          <p:cNvSpPr/>
          <p:nvPr/>
        </p:nvSpPr>
        <p:spPr>
          <a:xfrm>
            <a:off x="4860032" y="3212976"/>
            <a:ext cx="504056" cy="43204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smtClean="0"/>
              <a:t>仲裁</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598</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smtClean="0"/>
              <a:t>如無法以和解或調解方式解決糾紛時，得由糾紛之當事人選任仲裁人，對糾紛作公平、合理之裁決以解決糾紛。 但交易當事人於簽訂契約時，宜於契約中載入仲裁條款，以便當國際貿易發生糾紛時，可以此方式解決。</a:t>
            </a:r>
          </a:p>
          <a:p>
            <a:r>
              <a:rPr lang="zh-TW" altLang="zh-TW" sz="3200" b="1" dirty="0" smtClean="0"/>
              <a:t>以仲裁解決爭議，具有解決爭議時間短、費用低、能為當事人保密</a:t>
            </a:r>
            <a:r>
              <a:rPr lang="en-US" altLang="zh-TW" sz="3200" b="1" dirty="0" smtClean="0"/>
              <a:t>(</a:t>
            </a:r>
            <a:r>
              <a:rPr lang="zh-TW" altLang="zh-TW" sz="3200" b="1" dirty="0" smtClean="0"/>
              <a:t>與訴訟之公開審理不同</a:t>
            </a:r>
            <a:r>
              <a:rPr lang="en-US" altLang="zh-TW" sz="3200" b="1" dirty="0" smtClean="0"/>
              <a:t>)</a:t>
            </a:r>
            <a:r>
              <a:rPr lang="zh-TW" altLang="zh-TW" sz="3200" b="1" dirty="0" smtClean="0"/>
              <a:t>、裁決有權威性、異國執行方便等優點。</a:t>
            </a:r>
            <a:endParaRPr lang="zh-TW" altLang="en-US" sz="3200" b="1" dirty="0"/>
          </a:p>
        </p:txBody>
      </p:sp>
    </p:spTree>
  </p:cSld>
  <p:clrMapOvr>
    <a:masterClrMapping/>
  </p:clrMapOvr>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仲裁協議</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599</a:t>
            </a:fld>
            <a:endParaRPr lang="zh-TW" altLang="en-US"/>
          </a:p>
        </p:txBody>
      </p:sp>
      <p:sp>
        <p:nvSpPr>
          <p:cNvPr id="4" name="內容版面配置區 3"/>
          <p:cNvSpPr>
            <a:spLocks noGrp="1"/>
          </p:cNvSpPr>
          <p:nvPr>
            <p:ph sz="quarter" idx="1"/>
          </p:nvPr>
        </p:nvSpPr>
        <p:spPr>
          <a:xfrm>
            <a:off x="323528" y="1196752"/>
            <a:ext cx="8363272" cy="4937760"/>
          </a:xfrm>
        </p:spPr>
        <p:txBody>
          <a:bodyPr>
            <a:normAutofit/>
          </a:bodyPr>
          <a:lstStyle/>
          <a:p>
            <a:r>
              <a:rPr lang="zh-TW" altLang="zh-TW" sz="3200" b="1" dirty="0">
                <a:latin typeface="Times New Roman" panose="02020603050405020304" pitchFamily="18" charset="0"/>
                <a:cs typeface="Times New Roman" panose="02020603050405020304" pitchFamily="18" charset="0"/>
              </a:rPr>
              <a:t>仲裁</a:t>
            </a:r>
            <a:r>
              <a:rPr lang="zh-TW" altLang="zh-TW" sz="3200" b="1" dirty="0" smtClean="0">
                <a:latin typeface="Times New Roman" panose="02020603050405020304" pitchFamily="18" charset="0"/>
                <a:cs typeface="Times New Roman" panose="02020603050405020304" pitchFamily="18" charset="0"/>
              </a:rPr>
              <a:t>法</a:t>
            </a:r>
            <a:r>
              <a:rPr lang="zh-TW" altLang="zh-TW" sz="3200" b="1" dirty="0">
                <a:latin typeface="Times New Roman" panose="02020603050405020304" pitchFamily="18" charset="0"/>
                <a:cs typeface="Times New Roman" panose="02020603050405020304" pitchFamily="18" charset="0"/>
              </a:rPr>
              <a:t>第一條 </a:t>
            </a:r>
            <a:endParaRPr lang="en-US" altLang="zh-TW" sz="3200" b="1" dirty="0" smtClean="0">
              <a:latin typeface="Times New Roman" panose="02020603050405020304" pitchFamily="18" charset="0"/>
              <a:cs typeface="Times New Roman" panose="02020603050405020304" pitchFamily="18" charset="0"/>
            </a:endParaRPr>
          </a:p>
          <a:p>
            <a:pPr marL="0" indent="0">
              <a:buNone/>
            </a:pPr>
            <a:r>
              <a:rPr lang="zh-TW" altLang="zh-TW" sz="3200" b="1" dirty="0" smtClean="0">
                <a:latin typeface="Times New Roman" panose="02020603050405020304" pitchFamily="18" charset="0"/>
                <a:cs typeface="Times New Roman" panose="02020603050405020304" pitchFamily="18" charset="0"/>
              </a:rPr>
              <a:t>有關</a:t>
            </a:r>
            <a:r>
              <a:rPr lang="zh-TW" altLang="zh-TW" sz="3200" b="1" dirty="0">
                <a:latin typeface="Times New Roman" panose="02020603050405020304" pitchFamily="18" charset="0"/>
                <a:cs typeface="Times New Roman" panose="02020603050405020304" pitchFamily="18" charset="0"/>
              </a:rPr>
              <a:t>現在或將來之</a:t>
            </a:r>
            <a:r>
              <a:rPr lang="zh-TW" altLang="zh-TW" sz="3200" b="1" dirty="0" smtClean="0">
                <a:latin typeface="Times New Roman" panose="02020603050405020304" pitchFamily="18" charset="0"/>
                <a:cs typeface="Times New Roman" panose="02020603050405020304" pitchFamily="18" charset="0"/>
              </a:rPr>
              <a:t>爭議</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當事人</a:t>
            </a:r>
            <a:r>
              <a:rPr lang="zh-TW" altLang="zh-TW" sz="3200" b="1" dirty="0">
                <a:latin typeface="Times New Roman" panose="02020603050405020304" pitchFamily="18" charset="0"/>
                <a:cs typeface="Times New Roman" panose="02020603050405020304" pitchFamily="18" charset="0"/>
              </a:rPr>
              <a:t>得訂立仲裁</a:t>
            </a:r>
            <a:r>
              <a:rPr lang="zh-TW" altLang="zh-TW" sz="3200" b="1" dirty="0" smtClean="0">
                <a:latin typeface="Times New Roman" panose="02020603050405020304" pitchFamily="18" charset="0"/>
                <a:cs typeface="Times New Roman" panose="02020603050405020304" pitchFamily="18" charset="0"/>
              </a:rPr>
              <a:t>協議</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約定</a:t>
            </a:r>
            <a:r>
              <a:rPr lang="zh-TW" altLang="zh-TW" sz="3200" b="1" dirty="0">
                <a:latin typeface="Times New Roman" panose="02020603050405020304" pitchFamily="18" charset="0"/>
                <a:cs typeface="Times New Roman" panose="02020603050405020304" pitchFamily="18" charset="0"/>
              </a:rPr>
              <a:t>由仲裁人一人或單數之數人成立仲裁庭仲裁</a:t>
            </a:r>
            <a:r>
              <a:rPr lang="zh-TW" altLang="zh-TW" sz="3200" b="1" dirty="0" smtClean="0">
                <a:latin typeface="Times New Roman" panose="02020603050405020304" pitchFamily="18" charset="0"/>
                <a:cs typeface="Times New Roman" panose="02020603050405020304" pitchFamily="18" charset="0"/>
              </a:rPr>
              <a:t>之</a:t>
            </a:r>
            <a:r>
              <a:rPr lang="en-US" altLang="zh-TW" sz="3200" b="1" dirty="0">
                <a:latin typeface="Times New Roman" panose="02020603050405020304" pitchFamily="18" charset="0"/>
                <a:cs typeface="Times New Roman" panose="02020603050405020304" pitchFamily="18" charset="0"/>
              </a:rPr>
              <a:t>.</a:t>
            </a:r>
            <a:endParaRPr lang="en-US" altLang="zh-TW" sz="3200" b="1" dirty="0" smtClean="0">
              <a:latin typeface="Times New Roman" panose="02020603050405020304" pitchFamily="18" charset="0"/>
              <a:cs typeface="Times New Roman" panose="02020603050405020304" pitchFamily="18" charset="0"/>
            </a:endParaRPr>
          </a:p>
          <a:p>
            <a:pPr marL="0" indent="0">
              <a:buNone/>
            </a:pPr>
            <a:r>
              <a:rPr lang="zh-TW" altLang="zh-TW" sz="3200" b="1" dirty="0">
                <a:latin typeface="Times New Roman" panose="02020603050405020304" pitchFamily="18" charset="0"/>
                <a:cs typeface="Times New Roman" panose="02020603050405020304" pitchFamily="18" charset="0"/>
              </a:rPr>
              <a:t>前項</a:t>
            </a:r>
            <a:r>
              <a:rPr lang="zh-TW" altLang="zh-TW" sz="3200" b="1" dirty="0" smtClean="0">
                <a:latin typeface="Times New Roman" panose="02020603050405020304" pitchFamily="18" charset="0"/>
                <a:cs typeface="Times New Roman" panose="02020603050405020304" pitchFamily="18" charset="0"/>
              </a:rPr>
              <a:t>爭議</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以</a:t>
            </a:r>
            <a:r>
              <a:rPr lang="zh-TW" altLang="zh-TW" sz="3200" b="1" dirty="0">
                <a:latin typeface="Times New Roman" panose="02020603050405020304" pitchFamily="18" charset="0"/>
                <a:cs typeface="Times New Roman" panose="02020603050405020304" pitchFamily="18" charset="0"/>
              </a:rPr>
              <a:t>依法得和解者</a:t>
            </a:r>
            <a:r>
              <a:rPr lang="zh-TW" altLang="zh-TW" sz="3200" b="1" dirty="0" smtClean="0">
                <a:latin typeface="Times New Roman" panose="02020603050405020304" pitchFamily="18" charset="0"/>
                <a:cs typeface="Times New Roman" panose="02020603050405020304" pitchFamily="18" charset="0"/>
              </a:rPr>
              <a:t>為限</a:t>
            </a:r>
            <a:r>
              <a:rPr lang="en-US" altLang="zh-TW" sz="3200" b="1" dirty="0">
                <a:latin typeface="Times New Roman" panose="02020603050405020304" pitchFamily="18" charset="0"/>
                <a:cs typeface="Times New Roman" panose="02020603050405020304" pitchFamily="18" charset="0"/>
              </a:rPr>
              <a:t>.</a:t>
            </a:r>
            <a:endParaRPr lang="en-US" altLang="zh-TW" sz="3200" b="1" dirty="0" smtClean="0">
              <a:latin typeface="Times New Roman" panose="02020603050405020304" pitchFamily="18" charset="0"/>
              <a:cs typeface="Times New Roman" panose="02020603050405020304" pitchFamily="18" charset="0"/>
            </a:endParaRPr>
          </a:p>
          <a:p>
            <a:pPr marL="0" indent="0">
              <a:buNone/>
            </a:pPr>
            <a:r>
              <a:rPr lang="zh-TW" altLang="zh-TW" sz="3200" b="1" dirty="0">
                <a:latin typeface="Times New Roman" panose="02020603050405020304" pitchFamily="18" charset="0"/>
                <a:cs typeface="Times New Roman" panose="02020603050405020304" pitchFamily="18" charset="0"/>
              </a:rPr>
              <a:t>仲裁</a:t>
            </a:r>
            <a:r>
              <a:rPr lang="zh-TW" altLang="zh-TW" sz="3200" b="1" dirty="0" smtClean="0">
                <a:latin typeface="Times New Roman" panose="02020603050405020304" pitchFamily="18" charset="0"/>
                <a:cs typeface="Times New Roman" panose="02020603050405020304" pitchFamily="18" charset="0"/>
              </a:rPr>
              <a:t>協議</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以書面為</a:t>
            </a:r>
            <a:r>
              <a:rPr lang="zh-TW" altLang="zh-TW" sz="3200" b="1" dirty="0" smtClean="0">
                <a:latin typeface="Times New Roman" panose="02020603050405020304" pitchFamily="18" charset="0"/>
                <a:cs typeface="Times New Roman" panose="02020603050405020304" pitchFamily="18" charset="0"/>
              </a:rPr>
              <a:t>之</a:t>
            </a:r>
            <a:r>
              <a:rPr lang="en-US" altLang="zh-TW" sz="3200" b="1" dirty="0">
                <a:latin typeface="Times New Roman" panose="02020603050405020304" pitchFamily="18" charset="0"/>
                <a:cs typeface="Times New Roman" panose="02020603050405020304" pitchFamily="18" charset="0"/>
              </a:rPr>
              <a:t>.</a:t>
            </a:r>
            <a:endParaRPr lang="en-US" altLang="zh-TW" sz="3200" b="1" dirty="0" smtClean="0">
              <a:latin typeface="Times New Roman" panose="02020603050405020304" pitchFamily="18" charset="0"/>
              <a:cs typeface="Times New Roman" panose="02020603050405020304" pitchFamily="18" charset="0"/>
            </a:endParaRPr>
          </a:p>
          <a:p>
            <a:pPr marL="0" indent="0">
              <a:buNone/>
            </a:pPr>
            <a:r>
              <a:rPr lang="zh-TW" altLang="zh-TW" sz="3200" b="1" dirty="0">
                <a:latin typeface="Times New Roman" panose="02020603050405020304" pitchFamily="18" charset="0"/>
                <a:cs typeface="Times New Roman" panose="02020603050405020304" pitchFamily="18" charset="0"/>
              </a:rPr>
              <a:t>當事人間之文書、證券、信函、電傳、電報或其他類似方式之</a:t>
            </a:r>
            <a:r>
              <a:rPr lang="zh-TW" altLang="zh-TW" sz="3200" b="1" dirty="0" smtClean="0">
                <a:latin typeface="Times New Roman" panose="02020603050405020304" pitchFamily="18" charset="0"/>
                <a:cs typeface="Times New Roman" panose="02020603050405020304" pitchFamily="18" charset="0"/>
              </a:rPr>
              <a:t>通訊</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足</a:t>
            </a:r>
            <a:r>
              <a:rPr lang="zh-TW" altLang="zh-TW" sz="3200" b="1" dirty="0">
                <a:latin typeface="Times New Roman" panose="02020603050405020304" pitchFamily="18" charset="0"/>
                <a:cs typeface="Times New Roman" panose="02020603050405020304" pitchFamily="18" charset="0"/>
              </a:rPr>
              <a:t>認有仲裁合意</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視為</a:t>
            </a:r>
            <a:r>
              <a:rPr lang="zh-TW" altLang="zh-TW" sz="3200" b="1" dirty="0">
                <a:latin typeface="Times New Roman" panose="02020603050405020304" pitchFamily="18" charset="0"/>
                <a:cs typeface="Times New Roman" panose="02020603050405020304" pitchFamily="18" charset="0"/>
              </a:rPr>
              <a:t>仲裁協議</a:t>
            </a:r>
            <a:r>
              <a:rPr lang="zh-TW" altLang="zh-TW" sz="3200" b="1" dirty="0" smtClean="0">
                <a:latin typeface="Times New Roman" panose="02020603050405020304" pitchFamily="18" charset="0"/>
                <a:cs typeface="Times New Roman" panose="02020603050405020304" pitchFamily="18" charset="0"/>
              </a:rPr>
              <a:t>成立</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3070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8229600" cy="862955"/>
          </a:xfrm>
        </p:spPr>
        <p:txBody>
          <a:bodyPr>
            <a:normAutofit/>
          </a:bodyPr>
          <a:lstStyle/>
          <a:p>
            <a:pPr algn="ctr"/>
            <a:r>
              <a:rPr lang="zh-TW" altLang="zh-TW" sz="4000" b="1" dirty="0" smtClean="0"/>
              <a:t>國</a:t>
            </a:r>
            <a:r>
              <a:rPr lang="zh-TW" altLang="en-US" sz="4000" b="1" dirty="0"/>
              <a:t>際</a:t>
            </a:r>
            <a:r>
              <a:rPr lang="zh-TW" altLang="zh-TW" sz="4000" b="1" dirty="0" smtClean="0"/>
              <a:t>貿易</a:t>
            </a:r>
            <a:r>
              <a:rPr lang="zh-TW" altLang="zh-TW" sz="4000" b="1" dirty="0"/>
              <a:t>之相關當事人</a:t>
            </a:r>
            <a:endParaRPr lang="zh-TW" altLang="en-US" sz="4000" b="1" dirty="0"/>
          </a:p>
        </p:txBody>
      </p:sp>
      <p:sp>
        <p:nvSpPr>
          <p:cNvPr id="3" name="內容版面配置區 2"/>
          <p:cNvSpPr>
            <a:spLocks noGrp="1"/>
          </p:cNvSpPr>
          <p:nvPr>
            <p:ph sz="quarter" idx="1"/>
          </p:nvPr>
        </p:nvSpPr>
        <p:spPr>
          <a:xfrm>
            <a:off x="179512" y="1196752"/>
            <a:ext cx="8784976" cy="5328592"/>
          </a:xfrm>
        </p:spPr>
        <p:txBody>
          <a:bodyPr>
            <a:normAutofit/>
          </a:bodyPr>
          <a:lstStyle/>
          <a:p>
            <a:pPr>
              <a:buFont typeface="Wingdings" panose="05000000000000000000" pitchFamily="2" charset="2"/>
              <a:buChar char="Ø"/>
            </a:pPr>
            <a:r>
              <a:rPr lang="zh-TW" altLang="zh-TW" sz="3200" b="1" dirty="0">
                <a:latin typeface="Times New Roman" panose="02020603050405020304" pitchFamily="18" charset="0"/>
                <a:cs typeface="Times New Roman" panose="02020603050405020304" pitchFamily="18" charset="0"/>
              </a:rPr>
              <a:t>主要</a:t>
            </a:r>
            <a:r>
              <a:rPr lang="zh-TW" altLang="zh-TW" sz="3200" b="1" dirty="0" smtClean="0">
                <a:latin typeface="Times New Roman" panose="02020603050405020304" pitchFamily="18" charset="0"/>
                <a:cs typeface="Times New Roman" panose="02020603050405020304" pitchFamily="18" charset="0"/>
              </a:rPr>
              <a:t>當事人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為</a:t>
            </a:r>
            <a:r>
              <a:rPr lang="zh-TW" altLang="zh-TW" sz="3200" b="1" dirty="0">
                <a:latin typeface="Times New Roman" panose="02020603050405020304" pitchFamily="18" charset="0"/>
                <a:cs typeface="Times New Roman" panose="02020603050405020304" pitchFamily="18" charset="0"/>
              </a:rPr>
              <a:t>從事國際貿易之</a:t>
            </a:r>
            <a:r>
              <a:rPr lang="zh-TW" altLang="zh-TW" sz="3200" b="1" dirty="0" smtClean="0">
                <a:latin typeface="Times New Roman" panose="02020603050405020304" pitchFamily="18" charset="0"/>
                <a:cs typeface="Times New Roman" panose="02020603050405020304" pitchFamily="18" charset="0"/>
              </a:rPr>
              <a:t>主體</a:t>
            </a:r>
            <a:r>
              <a:rPr lang="en-US" altLang="zh-TW" sz="3200" b="1" dirty="0">
                <a:latin typeface="Times New Roman" panose="02020603050405020304" pitchFamily="18" charset="0"/>
                <a:cs typeface="Times New Roman" panose="02020603050405020304" pitchFamily="18" charset="0"/>
              </a:rPr>
              <a:t>,</a:t>
            </a:r>
            <a:r>
              <a:rPr lang="zh-TW" altLang="en-US" sz="3200" b="1" dirty="0">
                <a:latin typeface="Times New Roman" panose="02020603050405020304" pitchFamily="18" charset="0"/>
                <a:cs typeface="Times New Roman" panose="02020603050405020304" pitchFamily="18" charset="0"/>
              </a:rPr>
              <a:t>包括</a:t>
            </a:r>
            <a:r>
              <a:rPr lang="en-US" altLang="zh-TW" sz="32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直接</a:t>
            </a:r>
            <a:r>
              <a:rPr lang="zh-TW" altLang="zh-TW" sz="2800" b="1" dirty="0" smtClean="0">
                <a:latin typeface="Times New Roman" panose="02020603050405020304" pitchFamily="18" charset="0"/>
                <a:cs typeface="Times New Roman" panose="02020603050405020304" pitchFamily="18" charset="0"/>
              </a:rPr>
              <a:t>貿易</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進口商</a:t>
            </a:r>
            <a:r>
              <a:rPr lang="zh-TW" altLang="zh-TW" sz="2800" b="1" dirty="0">
                <a:latin typeface="Times New Roman" panose="02020603050405020304" pitchFamily="18" charset="0"/>
                <a:cs typeface="Times New Roman" panose="02020603050405020304" pitchFamily="18" charset="0"/>
              </a:rPr>
              <a:t>(importer)、出口商(exporter</a:t>
            </a:r>
            <a:r>
              <a:rPr lang="zh-TW" altLang="zh-TW" sz="2800" b="1" dirty="0" smtClean="0">
                <a:latin typeface="Times New Roman" panose="02020603050405020304" pitchFamily="18" charset="0"/>
                <a:cs typeface="Times New Roman" panose="02020603050405020304" pitchFamily="18" charset="0"/>
              </a:rPr>
              <a:t>)</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間接貿易或仲介</a:t>
            </a:r>
            <a:r>
              <a:rPr lang="zh-TW" altLang="zh-TW" sz="2800" b="1" dirty="0" smtClean="0">
                <a:latin typeface="Times New Roman" panose="02020603050405020304" pitchFamily="18" charset="0"/>
                <a:cs typeface="Times New Roman" panose="02020603050405020304" pitchFamily="18" charset="0"/>
              </a:rPr>
              <a:t>貿易</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進口商</a:t>
            </a:r>
            <a:r>
              <a:rPr lang="zh-TW" altLang="zh-TW" sz="2800" b="1" dirty="0">
                <a:latin typeface="Times New Roman" panose="02020603050405020304" pitchFamily="18" charset="0"/>
                <a:cs typeface="Times New Roman" panose="02020603050405020304" pitchFamily="18" charset="0"/>
              </a:rPr>
              <a:t>、出口商及</a:t>
            </a:r>
            <a:r>
              <a:rPr lang="zh-TW" altLang="zh-TW" sz="2800" b="1" dirty="0" smtClean="0">
                <a:latin typeface="Times New Roman" panose="02020603050405020304" pitchFamily="18" charset="0"/>
                <a:cs typeface="Times New Roman" panose="02020603050405020304" pitchFamily="18" charset="0"/>
              </a:rPr>
              <a:t>中間商</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middleman</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或貿易商</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foreign trader</a:t>
            </a:r>
            <a:r>
              <a:rPr lang="en-US" altLang="zh-TW" sz="2800"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zh-TW" altLang="zh-TW" sz="3200" b="1" dirty="0">
                <a:latin typeface="Times New Roman" panose="02020603050405020304" pitchFamily="18" charset="0"/>
                <a:cs typeface="Times New Roman" panose="02020603050405020304" pitchFamily="18" charset="0"/>
              </a:rPr>
              <a:t>相關</a:t>
            </a:r>
            <a:r>
              <a:rPr lang="zh-TW" altLang="zh-TW" sz="3200" b="1" dirty="0" smtClean="0">
                <a:latin typeface="Times New Roman" panose="02020603050405020304" pitchFamily="18" charset="0"/>
                <a:cs typeface="Times New Roman" panose="02020603050405020304" pitchFamily="18" charset="0"/>
              </a:rPr>
              <a:t>當事人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協助</a:t>
            </a:r>
            <a:r>
              <a:rPr lang="zh-TW" altLang="zh-TW" sz="3200" b="1" dirty="0">
                <a:latin typeface="Times New Roman" panose="02020603050405020304" pitchFamily="18" charset="0"/>
                <a:cs typeface="Times New Roman" panose="02020603050405020304" pitchFamily="18" charset="0"/>
              </a:rPr>
              <a:t>進、出口商及貿易商完成交易之其他</a:t>
            </a:r>
            <a:r>
              <a:rPr lang="zh-TW" altLang="zh-TW" sz="3200" b="1" dirty="0" smtClean="0">
                <a:latin typeface="Times New Roman" panose="02020603050405020304" pitchFamily="18" charset="0"/>
                <a:cs typeface="Times New Roman" panose="02020603050405020304" pitchFamily="18" charset="0"/>
              </a:rPr>
              <a:t>當事人</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包括</a:t>
            </a:r>
            <a:r>
              <a:rPr lang="en-US" altLang="zh-TW" sz="32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運送</a:t>
            </a:r>
            <a:r>
              <a:rPr lang="en-US" altLang="zh-TW" sz="2800" b="1" dirty="0">
                <a:latin typeface="Times New Roman" panose="02020603050405020304" pitchFamily="18" charset="0"/>
                <a:cs typeface="Times New Roman" panose="02020603050405020304" pitchFamily="18" charset="0"/>
              </a:rPr>
              <a:t>(transportation)</a:t>
            </a:r>
            <a:r>
              <a:rPr lang="zh-TW" altLang="zh-TW" sz="2800" b="1" dirty="0">
                <a:latin typeface="Times New Roman" panose="02020603050405020304" pitchFamily="18" charset="0"/>
                <a:cs typeface="Times New Roman" panose="02020603050405020304" pitchFamily="18" charset="0"/>
              </a:rPr>
              <a:t>、報關</a:t>
            </a:r>
            <a:r>
              <a:rPr lang="en-US" altLang="zh-TW" sz="2800" b="1" dirty="0">
                <a:latin typeface="Times New Roman" panose="02020603050405020304" pitchFamily="18" charset="0"/>
                <a:cs typeface="Times New Roman" panose="02020603050405020304" pitchFamily="18" charset="0"/>
              </a:rPr>
              <a:t>(clearance)</a:t>
            </a:r>
            <a:r>
              <a:rPr lang="zh-TW" altLang="zh-TW" sz="2800" b="1" dirty="0">
                <a:latin typeface="Times New Roman" panose="02020603050405020304" pitchFamily="18" charset="0"/>
                <a:cs typeface="Times New Roman" panose="02020603050405020304" pitchFamily="18" charset="0"/>
              </a:rPr>
              <a:t>及倉儲</a:t>
            </a:r>
            <a:r>
              <a:rPr lang="en-US" altLang="zh-TW" sz="2800" b="1" dirty="0">
                <a:latin typeface="Times New Roman" panose="02020603050405020304" pitchFamily="18" charset="0"/>
                <a:cs typeface="Times New Roman" panose="02020603050405020304" pitchFamily="18" charset="0"/>
              </a:rPr>
              <a:t>(storage</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運送</a:t>
            </a:r>
            <a:r>
              <a:rPr lang="zh-TW" altLang="zh-TW" sz="2800" b="1" dirty="0">
                <a:latin typeface="Times New Roman" panose="02020603050405020304" pitchFamily="18" charset="0"/>
                <a:cs typeface="Times New Roman" panose="02020603050405020304" pitchFamily="18" charset="0"/>
              </a:rPr>
              <a:t>人</a:t>
            </a:r>
            <a:r>
              <a:rPr lang="en-US" altLang="zh-TW" sz="2800" b="1" dirty="0">
                <a:latin typeface="Times New Roman" panose="02020603050405020304" pitchFamily="18" charset="0"/>
                <a:cs typeface="Times New Roman" panose="02020603050405020304" pitchFamily="18" charset="0"/>
              </a:rPr>
              <a:t>(carrier)</a:t>
            </a:r>
            <a:r>
              <a:rPr lang="zh-TW" altLang="zh-TW" sz="2800" b="1" dirty="0">
                <a:latin typeface="Times New Roman" panose="02020603050405020304" pitchFamily="18" charset="0"/>
                <a:cs typeface="Times New Roman" panose="02020603050405020304" pitchFamily="18" charset="0"/>
              </a:rPr>
              <a:t>、船長</a:t>
            </a:r>
            <a:r>
              <a:rPr lang="en-US" altLang="zh-TW" sz="2800" b="1" dirty="0">
                <a:latin typeface="Times New Roman" panose="02020603050405020304" pitchFamily="18" charset="0"/>
                <a:cs typeface="Times New Roman" panose="02020603050405020304" pitchFamily="18" charset="0"/>
              </a:rPr>
              <a:t>(master)</a:t>
            </a:r>
            <a:r>
              <a:rPr lang="zh-TW" altLang="zh-TW" sz="2800" b="1" dirty="0">
                <a:latin typeface="Times New Roman" panose="02020603050405020304" pitchFamily="18" charset="0"/>
                <a:cs typeface="Times New Roman" panose="02020603050405020304" pitchFamily="18" charset="0"/>
              </a:rPr>
              <a:t>、船東</a:t>
            </a:r>
            <a:r>
              <a:rPr lang="en-US" altLang="zh-TW" sz="2800" b="1" dirty="0">
                <a:latin typeface="Times New Roman" panose="02020603050405020304" pitchFamily="18" charset="0"/>
                <a:cs typeface="Times New Roman" panose="02020603050405020304" pitchFamily="18" charset="0"/>
              </a:rPr>
              <a:t>(owner)</a:t>
            </a:r>
            <a:r>
              <a:rPr lang="zh-TW" altLang="zh-TW" sz="2800" b="1" dirty="0">
                <a:latin typeface="Times New Roman" panose="02020603050405020304" pitchFamily="18" charset="0"/>
                <a:cs typeface="Times New Roman" panose="02020603050405020304" pitchFamily="18" charset="0"/>
              </a:rPr>
              <a:t>、傭船人</a:t>
            </a:r>
            <a:r>
              <a:rPr lang="en-US" altLang="zh-TW" sz="2800" b="1" dirty="0">
                <a:latin typeface="Times New Roman" panose="02020603050405020304" pitchFamily="18" charset="0"/>
                <a:cs typeface="Times New Roman" panose="02020603050405020304" pitchFamily="18" charset="0"/>
              </a:rPr>
              <a:t>(charterer)</a:t>
            </a:r>
            <a:r>
              <a:rPr lang="zh-TW" altLang="zh-TW" sz="2800" b="1" dirty="0">
                <a:latin typeface="Times New Roman" panose="02020603050405020304" pitchFamily="18" charset="0"/>
                <a:cs typeface="Times New Roman" panose="02020603050405020304" pitchFamily="18" charset="0"/>
              </a:rPr>
              <a:t>或承攬運送人</a:t>
            </a:r>
            <a:r>
              <a:rPr lang="en-US" altLang="zh-TW" sz="2800" b="1" dirty="0">
                <a:latin typeface="Times New Roman" panose="02020603050405020304" pitchFamily="18" charset="0"/>
                <a:cs typeface="Times New Roman" panose="02020603050405020304" pitchFamily="18" charset="0"/>
              </a:rPr>
              <a:t>(freight forwarder)</a:t>
            </a:r>
            <a:r>
              <a:rPr lang="zh-TW" altLang="zh-TW" sz="2800" b="1" dirty="0">
                <a:latin typeface="Times New Roman" panose="02020603050405020304" pitchFamily="18" charset="0"/>
                <a:cs typeface="Times New Roman" panose="02020603050405020304" pitchFamily="18" charset="0"/>
              </a:rPr>
              <a:t>、報關行</a:t>
            </a:r>
            <a:r>
              <a:rPr lang="en-US" altLang="zh-TW" sz="2800" b="1" dirty="0">
                <a:latin typeface="Times New Roman" panose="02020603050405020304" pitchFamily="18" charset="0"/>
                <a:cs typeface="Times New Roman" panose="02020603050405020304" pitchFamily="18" charset="0"/>
              </a:rPr>
              <a:t>(custom broker)</a:t>
            </a:r>
            <a:r>
              <a:rPr lang="zh-TW" altLang="zh-TW" sz="2800" b="1" dirty="0">
                <a:latin typeface="Times New Roman" panose="02020603050405020304" pitchFamily="18" charset="0"/>
                <a:cs typeface="Times New Roman" panose="02020603050405020304" pitchFamily="18" charset="0"/>
              </a:rPr>
              <a:t>、倉庫</a:t>
            </a:r>
            <a:r>
              <a:rPr lang="en-US" altLang="zh-TW" sz="2800" b="1" dirty="0">
                <a:latin typeface="Times New Roman" panose="02020603050405020304" pitchFamily="18" charset="0"/>
                <a:cs typeface="Times New Roman" panose="02020603050405020304" pitchFamily="18" charset="0"/>
              </a:rPr>
              <a:t>(warehouse)</a:t>
            </a:r>
            <a:r>
              <a:rPr lang="zh-TW" altLang="zh-TW" sz="2800" b="1" dirty="0">
                <a:latin typeface="Times New Roman" panose="02020603050405020304" pitchFamily="18" charset="0"/>
                <a:cs typeface="Times New Roman" panose="02020603050405020304" pitchFamily="18" charset="0"/>
              </a:rPr>
              <a:t>、保稅倉庫</a:t>
            </a:r>
            <a:r>
              <a:rPr lang="en-US" altLang="zh-TW" sz="2800" b="1" dirty="0">
                <a:latin typeface="Times New Roman" panose="02020603050405020304" pitchFamily="18" charset="0"/>
                <a:cs typeface="Times New Roman" panose="02020603050405020304" pitchFamily="18" charset="0"/>
              </a:rPr>
              <a:t>(bonded warehouse)</a:t>
            </a:r>
            <a:endParaRPr lang="en-US" altLang="zh-TW" sz="2800" b="1" dirty="0" smtClean="0">
              <a:latin typeface="Times New Roman" panose="02020603050405020304" pitchFamily="18" charset="0"/>
              <a:cs typeface="Times New Roman" panose="02020603050405020304" pitchFamily="18" charset="0"/>
            </a:endParaRPr>
          </a:p>
          <a:p>
            <a:endParaRPr lang="zh-TW" altLang="en-US" b="1" dirty="0"/>
          </a:p>
        </p:txBody>
      </p:sp>
      <p:sp>
        <p:nvSpPr>
          <p:cNvPr id="4" name="向右箭號 3"/>
          <p:cNvSpPr/>
          <p:nvPr/>
        </p:nvSpPr>
        <p:spPr>
          <a:xfrm>
            <a:off x="8244408" y="6021288"/>
            <a:ext cx="720080"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投影片編號版面配置區 4"/>
          <p:cNvSpPr>
            <a:spLocks noGrp="1"/>
          </p:cNvSpPr>
          <p:nvPr>
            <p:ph type="sldNum" sz="quarter" idx="12"/>
          </p:nvPr>
        </p:nvSpPr>
        <p:spPr/>
        <p:txBody>
          <a:bodyPr/>
          <a:lstStyle/>
          <a:p>
            <a:fld id="{2C8DB5C9-17DB-4465-8E9B-43C49A51B603}" type="slidenum">
              <a:rPr lang="zh-TW" altLang="en-US" smtClean="0"/>
              <a:pPr/>
              <a:t>6</a:t>
            </a:fld>
            <a:endParaRPr lang="zh-TW" altLang="en-US"/>
          </a:p>
        </p:txBody>
      </p:sp>
    </p:spTree>
    <p:extLst>
      <p:ext uri="{BB962C8B-B14F-4D97-AF65-F5344CB8AC3E}">
        <p14:creationId xmlns:p14="http://schemas.microsoft.com/office/powerpoint/2010/main" xmlns="" val="843083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非關稅貿易壁壘</a:t>
            </a:r>
            <a:r>
              <a:rPr lang="en-US" altLang="zh-TW" sz="4000" b="1" dirty="0"/>
              <a:t>(</a:t>
            </a:r>
            <a:r>
              <a:rPr lang="zh-TW" altLang="zh-TW" sz="4000" b="1" dirty="0"/>
              <a:t>障礙</a:t>
            </a:r>
            <a:r>
              <a:rPr lang="en-US" altLang="zh-TW" sz="4000" b="1" dirty="0"/>
              <a:t>)</a:t>
            </a:r>
            <a:r>
              <a:rPr lang="zh-TW" altLang="zh-TW" sz="4000" b="1" dirty="0"/>
              <a:t>之種類</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60</a:t>
            </a:fld>
            <a:endParaRPr lang="zh-TW" altLang="en-US"/>
          </a:p>
        </p:txBody>
      </p:sp>
      <p:sp>
        <p:nvSpPr>
          <p:cNvPr id="4" name="內容版面配置區 3"/>
          <p:cNvSpPr>
            <a:spLocks noGrp="1"/>
          </p:cNvSpPr>
          <p:nvPr>
            <p:ph sz="quarter" idx="1"/>
          </p:nvPr>
        </p:nvSpPr>
        <p:spPr/>
        <p:txBody>
          <a:bodyPr>
            <a:normAutofit/>
          </a:bodyPr>
          <a:lstStyle/>
          <a:p>
            <a:pPr>
              <a:buFont typeface="Arial" panose="020B0604020202020204" pitchFamily="34" charset="0"/>
              <a:buChar char="•"/>
            </a:pPr>
            <a:r>
              <a:rPr lang="en-US" altLang="zh-TW" sz="2800" b="1" dirty="0" smtClean="0"/>
              <a:t>3.</a:t>
            </a:r>
            <a:r>
              <a:rPr lang="zh-TW" altLang="zh-TW" sz="2800" b="1" dirty="0" smtClean="0"/>
              <a:t>溢出</a:t>
            </a:r>
            <a:r>
              <a:rPr lang="zh-TW" altLang="zh-TW" sz="2800" b="1" dirty="0"/>
              <a:t>性非關稅障礙是指進口國的政策一般來說並不是出於貿易政策上的</a:t>
            </a:r>
            <a:r>
              <a:rPr lang="zh-TW" altLang="zh-TW" sz="2800" b="1" dirty="0" smtClean="0"/>
              <a:t>動機</a:t>
            </a:r>
            <a:r>
              <a:rPr lang="en-US" altLang="zh-TW" sz="2800" b="1" dirty="0" smtClean="0"/>
              <a:t>.</a:t>
            </a:r>
          </a:p>
          <a:p>
            <a:r>
              <a:rPr lang="zh-TW" altLang="zh-TW" sz="2800" b="1" dirty="0" smtClean="0"/>
              <a:t>從</a:t>
            </a:r>
            <a:r>
              <a:rPr lang="zh-TW" altLang="zh-TW" sz="2800" b="1" dirty="0"/>
              <a:t>非關稅障礙的作用機制</a:t>
            </a:r>
            <a:r>
              <a:rPr lang="zh-TW" altLang="zh-TW" sz="2800" b="1" dirty="0" smtClean="0"/>
              <a:t>看</a:t>
            </a:r>
            <a:r>
              <a:rPr lang="en-US" altLang="zh-TW" sz="2800" b="1" dirty="0" smtClean="0"/>
              <a:t>,</a:t>
            </a:r>
            <a:r>
              <a:rPr lang="zh-TW" altLang="zh-TW" sz="2800" b="1" dirty="0" smtClean="0"/>
              <a:t>較為</a:t>
            </a:r>
            <a:r>
              <a:rPr lang="zh-TW" altLang="zh-TW" sz="2800" b="1" dirty="0"/>
              <a:t>權威的有聯合國貿易與發展會議所做的七類</a:t>
            </a:r>
            <a:r>
              <a:rPr lang="zh-TW" altLang="zh-TW" sz="2800" b="1" dirty="0" smtClean="0"/>
              <a:t>區分</a:t>
            </a:r>
            <a:r>
              <a:rPr lang="en-US" altLang="zh-TW" sz="2800" b="1" dirty="0" smtClean="0"/>
              <a:t>,</a:t>
            </a:r>
            <a:r>
              <a:rPr lang="zh-TW" altLang="zh-TW" sz="2800" b="1" dirty="0" smtClean="0"/>
              <a:t>分別</a:t>
            </a:r>
            <a:r>
              <a:rPr lang="zh-TW" altLang="zh-TW" sz="2800" b="1" dirty="0"/>
              <a:t>為價格控制措施、技術性障礙、數量控制措施、與進口有關的非關稅障礙、財政金融措施、自動許可措施、壟斷措施</a:t>
            </a:r>
            <a:r>
              <a:rPr lang="zh-TW" altLang="zh-TW" sz="2800" b="1" dirty="0" smtClean="0"/>
              <a:t>等</a:t>
            </a:r>
            <a:r>
              <a:rPr lang="en-US" altLang="zh-TW" sz="2800" b="1" dirty="0" smtClean="0"/>
              <a:t>.</a:t>
            </a:r>
            <a:endParaRPr lang="zh-TW" altLang="en-US" sz="2800" b="1" dirty="0"/>
          </a:p>
        </p:txBody>
      </p:sp>
    </p:spTree>
    <p:extLst>
      <p:ext uri="{BB962C8B-B14F-4D97-AF65-F5344CB8AC3E}">
        <p14:creationId xmlns:p14="http://schemas.microsoft.com/office/powerpoint/2010/main" xmlns="" val="2342903330"/>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4469"/>
            <a:ext cx="8229600" cy="684312"/>
          </a:xfrm>
        </p:spPr>
        <p:txBody>
          <a:bodyPr>
            <a:normAutofit fontScale="90000"/>
          </a:bodyPr>
          <a:lstStyle/>
          <a:p>
            <a:pPr algn="ctr"/>
            <a:r>
              <a:rPr lang="zh-TW" altLang="en-US" sz="4000" b="1" dirty="0">
                <a:latin typeface="Times New Roman" panose="02020603050405020304" pitchFamily="18" charset="0"/>
                <a:cs typeface="Times New Roman" panose="02020603050405020304" pitchFamily="18" charset="0"/>
              </a:rPr>
              <a:t>仲裁判斷之</a:t>
            </a:r>
            <a:r>
              <a:rPr lang="zh-TW" altLang="en-US" sz="4000" b="1" dirty="0" smtClean="0">
                <a:latin typeface="Times New Roman" panose="02020603050405020304" pitchFamily="18" charset="0"/>
                <a:cs typeface="Times New Roman" panose="02020603050405020304" pitchFamily="18" charset="0"/>
              </a:rPr>
              <a:t>執行</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600</a:t>
            </a:fld>
            <a:endParaRPr lang="zh-TW" altLang="en-US"/>
          </a:p>
        </p:txBody>
      </p:sp>
      <p:sp>
        <p:nvSpPr>
          <p:cNvPr id="4" name="內容版面配置區 3"/>
          <p:cNvSpPr>
            <a:spLocks noGrp="1"/>
          </p:cNvSpPr>
          <p:nvPr>
            <p:ph sz="quarter" idx="1"/>
          </p:nvPr>
        </p:nvSpPr>
        <p:spPr>
          <a:xfrm>
            <a:off x="0" y="620688"/>
            <a:ext cx="9144000" cy="6237312"/>
          </a:xfrm>
        </p:spPr>
        <p:txBody>
          <a:bodyPr>
            <a:normAutofit/>
          </a:bodyPr>
          <a:lstStyle/>
          <a:p>
            <a:r>
              <a:rPr lang="zh-TW" altLang="zh-TW" sz="2800" b="1" dirty="0">
                <a:latin typeface="Times New Roman" panose="02020603050405020304" pitchFamily="18" charset="0"/>
                <a:cs typeface="Times New Roman" panose="02020603050405020304" pitchFamily="18" charset="0"/>
              </a:rPr>
              <a:t>仲裁法</a:t>
            </a:r>
            <a:r>
              <a:rPr lang="zh-TW" altLang="zh-TW" sz="2800" b="1" dirty="0" smtClean="0">
                <a:latin typeface="Times New Roman" panose="02020603050405020304" pitchFamily="18" charset="0"/>
                <a:cs typeface="Times New Roman" panose="02020603050405020304" pitchFamily="18" charset="0"/>
              </a:rPr>
              <a:t>第</a:t>
            </a:r>
            <a:r>
              <a:rPr lang="en-US" altLang="zh-TW" sz="2800" b="1" dirty="0" smtClean="0">
                <a:latin typeface="Times New Roman" panose="02020603050405020304" pitchFamily="18" charset="0"/>
                <a:cs typeface="Times New Roman" panose="02020603050405020304" pitchFamily="18" charset="0"/>
              </a:rPr>
              <a:t>37</a:t>
            </a:r>
            <a:r>
              <a:rPr lang="zh-TW" altLang="en-US" sz="2800" b="1" dirty="0" smtClean="0">
                <a:latin typeface="Times New Roman" panose="02020603050405020304" pitchFamily="18" charset="0"/>
                <a:cs typeface="Times New Roman" panose="02020603050405020304" pitchFamily="18" charset="0"/>
              </a:rPr>
              <a:t>條</a:t>
            </a:r>
            <a:endParaRPr lang="en-US" altLang="zh-TW" sz="2800" b="1" dirty="0" smtClean="0">
              <a:latin typeface="Times New Roman" panose="02020603050405020304" pitchFamily="18" charset="0"/>
              <a:cs typeface="Times New Roman" panose="02020603050405020304" pitchFamily="18" charset="0"/>
            </a:endParaRPr>
          </a:p>
          <a:p>
            <a:pPr marL="0" indent="0">
              <a:buNone/>
            </a:pPr>
            <a:r>
              <a:rPr lang="zh-TW" altLang="zh-TW" b="1" dirty="0"/>
              <a:t>仲裁人之</a:t>
            </a:r>
            <a:r>
              <a:rPr lang="zh-TW" altLang="zh-TW" b="1" dirty="0" smtClean="0"/>
              <a:t>判斷</a:t>
            </a:r>
            <a:r>
              <a:rPr lang="en-US" altLang="zh-TW" b="1" dirty="0" smtClean="0"/>
              <a:t>,</a:t>
            </a:r>
            <a:r>
              <a:rPr lang="zh-TW" altLang="zh-TW" b="1" dirty="0" smtClean="0"/>
              <a:t>於</a:t>
            </a:r>
            <a:r>
              <a:rPr lang="zh-TW" altLang="zh-TW" b="1" dirty="0"/>
              <a:t>當事</a:t>
            </a:r>
            <a:r>
              <a:rPr lang="zh-TW" altLang="zh-TW" b="1" dirty="0" smtClean="0"/>
              <a:t>人間</a:t>
            </a:r>
            <a:r>
              <a:rPr lang="en-US" altLang="zh-TW" b="1" dirty="0" smtClean="0"/>
              <a:t>,</a:t>
            </a:r>
            <a:r>
              <a:rPr lang="zh-TW" altLang="zh-TW" b="1" dirty="0" smtClean="0"/>
              <a:t>與</a:t>
            </a:r>
            <a:r>
              <a:rPr lang="zh-TW" altLang="zh-TW" b="1" dirty="0"/>
              <a:t>法院之確定</a:t>
            </a:r>
            <a:r>
              <a:rPr lang="zh-TW" altLang="zh-TW" b="1" dirty="0" smtClean="0"/>
              <a:t>判決</a:t>
            </a:r>
            <a:r>
              <a:rPr lang="en-US" altLang="zh-TW" b="1" dirty="0" smtClean="0"/>
              <a:t>,</a:t>
            </a:r>
            <a:r>
              <a:rPr lang="zh-TW" altLang="zh-TW" b="1" dirty="0" smtClean="0"/>
              <a:t>有</a:t>
            </a:r>
            <a:r>
              <a:rPr lang="zh-TW" altLang="zh-TW" b="1" dirty="0"/>
              <a:t>同一</a:t>
            </a:r>
            <a:r>
              <a:rPr lang="zh-TW" altLang="zh-TW" b="1" dirty="0" smtClean="0"/>
              <a:t>效力</a:t>
            </a:r>
            <a:endParaRPr lang="en-US" altLang="zh-TW" b="1" dirty="0" smtClean="0"/>
          </a:p>
          <a:p>
            <a:pPr marL="0" indent="0">
              <a:buNone/>
            </a:pPr>
            <a:r>
              <a:rPr lang="zh-TW" altLang="zh-TW" b="1" dirty="0"/>
              <a:t>仲裁</a:t>
            </a:r>
            <a:r>
              <a:rPr lang="zh-TW" altLang="zh-TW" b="1" dirty="0" smtClean="0"/>
              <a:t>判斷</a:t>
            </a:r>
            <a:r>
              <a:rPr lang="en-US" altLang="zh-TW" b="1" dirty="0" smtClean="0"/>
              <a:t>,</a:t>
            </a:r>
            <a:r>
              <a:rPr lang="zh-TW" altLang="zh-TW" b="1" dirty="0" smtClean="0"/>
              <a:t>須</a:t>
            </a:r>
            <a:r>
              <a:rPr lang="zh-TW" altLang="zh-TW" b="1" dirty="0"/>
              <a:t>聲請法院為執行裁定</a:t>
            </a:r>
            <a:r>
              <a:rPr lang="zh-TW" altLang="zh-TW" b="1" dirty="0" smtClean="0"/>
              <a:t>後</a:t>
            </a:r>
            <a:r>
              <a:rPr lang="en-US" altLang="zh-TW" b="1" dirty="0" smtClean="0"/>
              <a:t>,</a:t>
            </a:r>
            <a:r>
              <a:rPr lang="zh-TW" altLang="zh-TW" b="1" dirty="0" smtClean="0"/>
              <a:t>方</a:t>
            </a:r>
            <a:r>
              <a:rPr lang="zh-TW" altLang="zh-TW" b="1" dirty="0"/>
              <a:t>得為強制</a:t>
            </a:r>
            <a:r>
              <a:rPr lang="zh-TW" altLang="zh-TW" b="1" dirty="0" smtClean="0"/>
              <a:t>執行</a:t>
            </a:r>
            <a:r>
              <a:rPr lang="en-US" altLang="zh-TW" b="1" dirty="0" smtClean="0"/>
              <a:t>.</a:t>
            </a:r>
            <a:r>
              <a:rPr lang="zh-TW" altLang="zh-TW" b="1" dirty="0" smtClean="0"/>
              <a:t>但</a:t>
            </a:r>
            <a:r>
              <a:rPr lang="zh-TW" altLang="zh-TW" b="1" dirty="0"/>
              <a:t>合於下列規定之</a:t>
            </a:r>
            <a:r>
              <a:rPr lang="zh-TW" altLang="zh-TW" b="1" dirty="0" smtClean="0"/>
              <a:t>一</a:t>
            </a:r>
            <a:r>
              <a:rPr lang="en-US" altLang="zh-TW" b="1" dirty="0" smtClean="0"/>
              <a:t>,</a:t>
            </a:r>
            <a:r>
              <a:rPr lang="zh-TW" altLang="zh-TW" b="1" dirty="0" smtClean="0"/>
              <a:t>並</a:t>
            </a:r>
            <a:r>
              <a:rPr lang="zh-TW" altLang="zh-TW" b="1" dirty="0"/>
              <a:t>經當事人雙方以書面約定仲裁判斷無須法院裁定即得為強制</a:t>
            </a:r>
            <a:r>
              <a:rPr lang="zh-TW" altLang="zh-TW" b="1" dirty="0" smtClean="0"/>
              <a:t>執行者</a:t>
            </a:r>
            <a:r>
              <a:rPr lang="en-US" altLang="zh-TW" b="1" dirty="0" smtClean="0"/>
              <a:t>,</a:t>
            </a:r>
            <a:r>
              <a:rPr lang="zh-TW" altLang="zh-TW" b="1" dirty="0" smtClean="0"/>
              <a:t>得</a:t>
            </a:r>
            <a:r>
              <a:rPr lang="zh-TW" altLang="zh-TW" b="1" dirty="0"/>
              <a:t>逕為強制</a:t>
            </a:r>
            <a:r>
              <a:rPr lang="zh-TW" altLang="zh-TW" b="1" dirty="0" smtClean="0"/>
              <a:t>執行</a:t>
            </a:r>
            <a:r>
              <a:rPr lang="en-US" altLang="zh-TW" b="1" dirty="0" smtClean="0"/>
              <a:t>:</a:t>
            </a:r>
          </a:p>
          <a:p>
            <a:pPr marL="0" indent="0">
              <a:buNone/>
            </a:pPr>
            <a:r>
              <a:rPr lang="zh-TW" altLang="zh-TW" b="1" dirty="0"/>
              <a:t>一、以給付金錢或其他代替物或有價證券之一定數量為標的</a:t>
            </a:r>
            <a:r>
              <a:rPr lang="zh-TW" altLang="zh-TW" b="1" dirty="0" smtClean="0"/>
              <a:t>者</a:t>
            </a:r>
            <a:endParaRPr lang="en-US" altLang="zh-TW" b="1" dirty="0" smtClean="0"/>
          </a:p>
          <a:p>
            <a:pPr marL="0" indent="0">
              <a:buNone/>
            </a:pPr>
            <a:r>
              <a:rPr lang="zh-TW" altLang="zh-TW" b="1" dirty="0"/>
              <a:t>二、以給付特定之動產為標的</a:t>
            </a:r>
            <a:r>
              <a:rPr lang="zh-TW" altLang="zh-TW" b="1" dirty="0" smtClean="0"/>
              <a:t>者</a:t>
            </a:r>
            <a:endParaRPr lang="en-US" altLang="zh-TW" b="1" dirty="0" smtClean="0"/>
          </a:p>
          <a:p>
            <a:pPr marL="0" indent="0">
              <a:buNone/>
            </a:pPr>
            <a:r>
              <a:rPr lang="zh-TW" altLang="zh-TW" b="1" dirty="0"/>
              <a:t>前項強制執行之</a:t>
            </a:r>
            <a:r>
              <a:rPr lang="zh-TW" altLang="zh-TW" b="1" dirty="0" smtClean="0"/>
              <a:t>規定</a:t>
            </a:r>
            <a:r>
              <a:rPr lang="en-US" altLang="zh-TW" b="1" dirty="0" smtClean="0"/>
              <a:t>,</a:t>
            </a:r>
            <a:r>
              <a:rPr lang="zh-TW" altLang="zh-TW" b="1" dirty="0" smtClean="0"/>
              <a:t>除</a:t>
            </a:r>
            <a:r>
              <a:rPr lang="zh-TW" altLang="zh-TW" b="1" dirty="0"/>
              <a:t>當事人</a:t>
            </a:r>
            <a:r>
              <a:rPr lang="zh-TW" altLang="zh-TW" b="1" dirty="0" smtClean="0"/>
              <a:t>外</a:t>
            </a:r>
            <a:r>
              <a:rPr lang="en-US" altLang="zh-TW" b="1" dirty="0" smtClean="0"/>
              <a:t>,</a:t>
            </a:r>
            <a:r>
              <a:rPr lang="zh-TW" altLang="zh-TW" b="1" dirty="0" smtClean="0"/>
              <a:t>對於</a:t>
            </a:r>
            <a:r>
              <a:rPr lang="zh-TW" altLang="zh-TW" b="1" dirty="0"/>
              <a:t>下列之</a:t>
            </a:r>
            <a:r>
              <a:rPr lang="zh-TW" altLang="zh-TW" b="1" dirty="0" smtClean="0"/>
              <a:t>人</a:t>
            </a:r>
            <a:r>
              <a:rPr lang="en-US" altLang="zh-TW" b="1" dirty="0" smtClean="0"/>
              <a:t>,</a:t>
            </a:r>
            <a:r>
              <a:rPr lang="zh-TW" altLang="zh-TW" b="1" dirty="0" smtClean="0"/>
              <a:t>就</a:t>
            </a:r>
            <a:r>
              <a:rPr lang="zh-TW" altLang="zh-TW" b="1" dirty="0"/>
              <a:t>該仲裁判斷之</a:t>
            </a:r>
            <a:r>
              <a:rPr lang="zh-TW" altLang="zh-TW" b="1" dirty="0" smtClean="0"/>
              <a:t>法律關係</a:t>
            </a:r>
            <a:r>
              <a:rPr lang="en-US" altLang="zh-TW" b="1" dirty="0"/>
              <a:t>,</a:t>
            </a:r>
            <a:r>
              <a:rPr lang="zh-TW" altLang="zh-TW" b="1" dirty="0" smtClean="0"/>
              <a:t>亦有效力</a:t>
            </a:r>
            <a:r>
              <a:rPr lang="en-US" altLang="zh-TW" b="1" dirty="0"/>
              <a:t>:</a:t>
            </a:r>
            <a:endParaRPr lang="en-US" altLang="zh-TW" b="1" dirty="0" smtClean="0"/>
          </a:p>
          <a:p>
            <a:pPr marL="0" indent="0">
              <a:buNone/>
            </a:pPr>
            <a:r>
              <a:rPr lang="zh-TW" altLang="zh-TW" b="1" dirty="0"/>
              <a:t>一、仲裁程序開始後為當事人之繼受人及為當事人或其繼受人占有請求之</a:t>
            </a:r>
            <a:r>
              <a:rPr lang="en-US" altLang="zh-TW" b="1" dirty="0"/>
              <a:t> </a:t>
            </a:r>
            <a:r>
              <a:rPr lang="zh-TW" altLang="zh-TW" b="1" dirty="0" smtClean="0"/>
              <a:t>標</a:t>
            </a:r>
            <a:r>
              <a:rPr lang="zh-TW" altLang="zh-TW" b="1" dirty="0"/>
              <a:t>的物</a:t>
            </a:r>
            <a:r>
              <a:rPr lang="zh-TW" altLang="zh-TW" b="1" dirty="0" smtClean="0"/>
              <a:t>者</a:t>
            </a:r>
            <a:r>
              <a:rPr lang="en-US" altLang="zh-TW" b="1" dirty="0"/>
              <a:t>.</a:t>
            </a:r>
            <a:endParaRPr lang="en-US" altLang="zh-TW" b="1" dirty="0" smtClean="0"/>
          </a:p>
          <a:p>
            <a:pPr marL="0" indent="0">
              <a:buNone/>
            </a:pPr>
            <a:r>
              <a:rPr lang="zh-TW" altLang="zh-TW" b="1" dirty="0"/>
              <a:t>二、為他人而為當事人者之該他人及仲裁程序開始後為該他人之繼受</a:t>
            </a:r>
            <a:r>
              <a:rPr lang="zh-TW" altLang="zh-TW" b="1" dirty="0" smtClean="0"/>
              <a:t>人</a:t>
            </a:r>
            <a:r>
              <a:rPr lang="en-US" altLang="zh-TW" b="1" dirty="0"/>
              <a:t>,</a:t>
            </a:r>
            <a:r>
              <a:rPr lang="zh-TW" altLang="zh-TW" b="1" dirty="0" smtClean="0"/>
              <a:t>及</a:t>
            </a:r>
            <a:r>
              <a:rPr lang="zh-TW" altLang="zh-TW" b="1" dirty="0"/>
              <a:t>為該他人或其繼受人占有請求之標的物</a:t>
            </a:r>
            <a:r>
              <a:rPr lang="zh-TW" altLang="zh-TW" b="1" dirty="0" smtClean="0"/>
              <a:t>者</a:t>
            </a:r>
            <a:r>
              <a:rPr lang="en-US" altLang="zh-TW" b="1" dirty="0" smtClean="0"/>
              <a:t>.</a:t>
            </a:r>
            <a:endParaRPr lang="zh-TW" altLang="en-US" b="1" dirty="0"/>
          </a:p>
        </p:txBody>
      </p:sp>
      <p:sp>
        <p:nvSpPr>
          <p:cNvPr id="5" name="上彎箭號 4"/>
          <p:cNvSpPr/>
          <p:nvPr/>
        </p:nvSpPr>
        <p:spPr>
          <a:xfrm>
            <a:off x="7956376" y="6165304"/>
            <a:ext cx="504056" cy="43204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154186300"/>
      </p:ext>
    </p:extLst>
  </p:cSld>
  <p:clrMapOvr>
    <a:masterClrMapping/>
  </p:clrMapOvr>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smtClean="0"/>
              <a:t>訴訟</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601</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smtClean="0"/>
              <a:t>尋求法律途徑，經由法院之審判，解決糾紛。以此方式解決糾紛，應屬成本最高且高對抗性之解決方式。</a:t>
            </a:r>
            <a:endParaRPr lang="zh-TW" altLang="en-US" sz="3200" b="1" dirty="0"/>
          </a:p>
        </p:txBody>
      </p:sp>
    </p:spTree>
  </p:cSld>
  <p:clrMapOvr>
    <a:masterClrMapping/>
  </p:clrMapOvr>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smtClean="0">
                <a:solidFill>
                  <a:schemeClr val="bg1"/>
                </a:solidFill>
                <a:ea typeface="+mn-ea"/>
                <a:cs typeface="Times New Roman" panose="02020603050405020304" pitchFamily="18" charset="0"/>
              </a:rPr>
              <a:t>CH8.</a:t>
            </a:r>
            <a:r>
              <a:rPr lang="zh-TW" altLang="zh-TW" sz="3600" b="1" dirty="0">
                <a:solidFill>
                  <a:schemeClr val="bg1"/>
                </a:solidFill>
                <a:ea typeface="+mn-ea"/>
                <a:cs typeface="Times New Roman" panose="02020603050405020304" pitchFamily="18" charset="0"/>
              </a:rPr>
              <a:t>貿易</a:t>
            </a:r>
            <a:r>
              <a:rPr lang="zh-TW" altLang="zh-TW" sz="3600" b="1" dirty="0" smtClean="0">
                <a:solidFill>
                  <a:schemeClr val="bg1"/>
                </a:solidFill>
                <a:ea typeface="+mn-ea"/>
                <a:cs typeface="Times New Roman" panose="02020603050405020304" pitchFamily="18" charset="0"/>
              </a:rPr>
              <a:t>糾紛</a:t>
            </a:r>
            <a:endParaRPr lang="en-US" altLang="zh-TW" sz="3600" b="1" dirty="0" smtClean="0">
              <a:solidFill>
                <a:schemeClr val="bg1"/>
              </a:solidFill>
              <a:ea typeface="+mn-ea"/>
              <a:cs typeface="Times New Roman" panose="02020603050405020304" pitchFamily="18" charset="0"/>
            </a:endParaRPr>
          </a:p>
          <a:p>
            <a:pPr algn="ctr" eaLnBrk="1" hangingPunct="1"/>
            <a:r>
              <a:rPr kumimoji="0" lang="en-US" altLang="zh-TW" sz="3600" b="1" dirty="0" smtClean="0">
                <a:solidFill>
                  <a:schemeClr val="bg1"/>
                </a:solidFill>
                <a:ea typeface="+mj-ea"/>
                <a:cs typeface="Times New Roman" panose="02020603050405020304" pitchFamily="18" charset="0"/>
              </a:rPr>
              <a:t>-2.</a:t>
            </a:r>
            <a:r>
              <a:rPr lang="zh-TW" altLang="zh-TW" sz="3600" b="1" dirty="0">
                <a:solidFill>
                  <a:schemeClr val="bg1"/>
                </a:solidFill>
                <a:ea typeface="+mj-ea"/>
                <a:cs typeface="Times New Roman" panose="02020603050405020304" pitchFamily="18" charset="0"/>
              </a:rPr>
              <a:t>索賠</a:t>
            </a:r>
            <a:endParaRPr kumimoji="0" lang="zh-TW" altLang="en-US" sz="3600" b="1" dirty="0">
              <a:solidFill>
                <a:schemeClr val="bg1"/>
              </a:solidFill>
              <a:ea typeface="+mj-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602</a:t>
            </a:fld>
            <a:endParaRPr lang="zh-TW" altLang="en-US"/>
          </a:p>
        </p:txBody>
      </p:sp>
    </p:spTree>
    <p:extLst>
      <p:ext uri="{BB962C8B-B14F-4D97-AF65-F5344CB8AC3E}">
        <p14:creationId xmlns:p14="http://schemas.microsoft.com/office/powerpoint/2010/main" xmlns="" val="3185007242"/>
      </p:ext>
    </p:extLst>
  </p:cSld>
  <p:clrMapOvr>
    <a:masterClrMapping/>
  </p:clrMapOvr>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603</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索賠之</a:t>
            </a:r>
            <a:r>
              <a:rPr lang="zh-TW" altLang="zh-TW" sz="3200" b="1" dirty="0" smtClean="0"/>
              <a:t>意義</a:t>
            </a:r>
            <a:endParaRPr lang="en-US" altLang="zh-TW" sz="3200" b="1" dirty="0" smtClean="0"/>
          </a:p>
          <a:p>
            <a:r>
              <a:rPr lang="zh-TW" altLang="zh-TW" sz="3200" b="1" dirty="0"/>
              <a:t>索賠之</a:t>
            </a:r>
            <a:r>
              <a:rPr lang="zh-TW" altLang="zh-TW" sz="3200" b="1" dirty="0" smtClean="0"/>
              <a:t>種類</a:t>
            </a:r>
            <a:endParaRPr lang="en-US" altLang="zh-TW" sz="3200" b="1" dirty="0" smtClean="0"/>
          </a:p>
          <a:p>
            <a:r>
              <a:rPr lang="zh-TW" altLang="zh-TW" sz="3200" b="1" dirty="0"/>
              <a:t>索賠之</a:t>
            </a:r>
            <a:r>
              <a:rPr lang="zh-TW" altLang="zh-TW" sz="3200" b="1" dirty="0" smtClean="0"/>
              <a:t>程序</a:t>
            </a:r>
            <a:endParaRPr lang="en-US" altLang="zh-TW" sz="3200" b="1" dirty="0" smtClean="0"/>
          </a:p>
          <a:p>
            <a:r>
              <a:rPr lang="zh-TW" altLang="zh-TW" sz="3200" b="1" dirty="0"/>
              <a:t>索賠提出之時效</a:t>
            </a:r>
            <a:endParaRPr lang="zh-TW" altLang="en-US" sz="3200" dirty="0"/>
          </a:p>
        </p:txBody>
      </p:sp>
    </p:spTree>
    <p:extLst>
      <p:ext uri="{BB962C8B-B14F-4D97-AF65-F5344CB8AC3E}">
        <p14:creationId xmlns:p14="http://schemas.microsoft.com/office/powerpoint/2010/main" xmlns="" val="38080945"/>
      </p:ext>
    </p:extLst>
  </p:cSld>
  <p:clrMapOvr>
    <a:masterClrMapping/>
  </p:clrMapOvr>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003300"/>
                </a:solidFill>
              </a:rPr>
              <a:t>索賠之意義</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604</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t>索賠</a:t>
            </a:r>
            <a:r>
              <a:rPr lang="en-US" altLang="zh-TW" sz="2800" b="1" dirty="0"/>
              <a:t>(claim)</a:t>
            </a:r>
            <a:r>
              <a:rPr lang="zh-TW" altLang="zh-TW" sz="2800" b="1" dirty="0"/>
              <a:t>係指主張</a:t>
            </a:r>
            <a:r>
              <a:rPr lang="zh-TW" altLang="zh-TW" sz="2800" b="1" dirty="0" smtClean="0"/>
              <a:t>權利</a:t>
            </a:r>
            <a:r>
              <a:rPr lang="en-US" altLang="zh-TW" sz="2800" b="1" dirty="0" smtClean="0"/>
              <a:t>,</a:t>
            </a:r>
            <a:r>
              <a:rPr lang="zh-TW" altLang="zh-TW" sz="2800" b="1" dirty="0" smtClean="0"/>
              <a:t>即</a:t>
            </a:r>
            <a:r>
              <a:rPr lang="zh-TW" altLang="zh-TW" sz="2800" b="1" dirty="0"/>
              <a:t>債權人依據契約對債務人主張損害賠償而行使請求</a:t>
            </a:r>
            <a:r>
              <a:rPr lang="zh-TW" altLang="zh-TW" sz="2800" b="1" dirty="0" smtClean="0"/>
              <a:t>權</a:t>
            </a:r>
            <a:r>
              <a:rPr lang="en-US" altLang="zh-TW" sz="2800" b="1" dirty="0" smtClean="0"/>
              <a:t>.</a:t>
            </a:r>
            <a:r>
              <a:rPr lang="zh-TW" altLang="zh-TW" sz="2800" b="1" dirty="0" smtClean="0"/>
              <a:t>索賠</a:t>
            </a:r>
            <a:r>
              <a:rPr lang="zh-TW" altLang="zh-TW" sz="2800" b="1" dirty="0"/>
              <a:t>之範圍包含實質之損害賠償</a:t>
            </a:r>
            <a:r>
              <a:rPr lang="en-US" altLang="zh-TW" sz="2800" b="1" dirty="0"/>
              <a:t>(indemnity)</a:t>
            </a:r>
            <a:r>
              <a:rPr lang="zh-TW" altLang="zh-TW" sz="2800" b="1" dirty="0"/>
              <a:t>、賠款</a:t>
            </a:r>
            <a:r>
              <a:rPr lang="en-US" altLang="zh-TW" sz="2800" b="1" dirty="0"/>
              <a:t>(compensation)</a:t>
            </a:r>
            <a:r>
              <a:rPr lang="zh-TW" altLang="zh-TW" sz="2800" b="1" dirty="0"/>
              <a:t>或違約金</a:t>
            </a:r>
            <a:r>
              <a:rPr lang="en-US" altLang="zh-TW" sz="2800" b="1" dirty="0"/>
              <a:t>(penalty</a:t>
            </a:r>
            <a:r>
              <a:rPr lang="en-US" altLang="zh-TW" sz="2800" b="1" dirty="0" smtClean="0"/>
              <a:t>)</a:t>
            </a:r>
            <a:r>
              <a:rPr lang="en-US" altLang="zh-TW" sz="2800" b="1" dirty="0"/>
              <a:t>,</a:t>
            </a:r>
            <a:r>
              <a:rPr lang="zh-TW" altLang="zh-TW" sz="2800" b="1" dirty="0" smtClean="0"/>
              <a:t>無形</a:t>
            </a:r>
            <a:r>
              <a:rPr lang="zh-TW" altLang="zh-TW" sz="2800" b="1" dirty="0"/>
              <a:t>的諸如：抱怨</a:t>
            </a:r>
            <a:r>
              <a:rPr lang="en-US" altLang="zh-TW" sz="2800" b="1" dirty="0"/>
              <a:t>(complaint)</a:t>
            </a:r>
            <a:r>
              <a:rPr lang="zh-TW" altLang="zh-TW" sz="2800" b="1" dirty="0"/>
              <a:t>、警告</a:t>
            </a:r>
            <a:r>
              <a:rPr lang="en-US" altLang="zh-TW" sz="2800" b="1" dirty="0"/>
              <a:t>(warning)…</a:t>
            </a:r>
            <a:r>
              <a:rPr lang="zh-TW" altLang="zh-TW" sz="2800" b="1" dirty="0" smtClean="0"/>
              <a:t>等</a:t>
            </a:r>
            <a:r>
              <a:rPr lang="en-US" altLang="zh-TW" sz="2800" b="1" dirty="0" smtClean="0"/>
              <a:t>.</a:t>
            </a:r>
            <a:endParaRPr lang="zh-TW" altLang="en-US" sz="2800" b="1" dirty="0"/>
          </a:p>
        </p:txBody>
      </p:sp>
    </p:spTree>
    <p:extLst>
      <p:ext uri="{BB962C8B-B14F-4D97-AF65-F5344CB8AC3E}">
        <p14:creationId xmlns:p14="http://schemas.microsoft.com/office/powerpoint/2010/main" xmlns="" val="10339532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pPr algn="ctr"/>
            <a:r>
              <a:rPr lang="zh-TW" altLang="zh-TW" sz="3600" b="1" dirty="0"/>
              <a:t>非關稅貿易壁壘</a:t>
            </a:r>
            <a:r>
              <a:rPr lang="en-US" altLang="zh-TW" sz="3600" b="1" dirty="0"/>
              <a:t>(</a:t>
            </a:r>
            <a:r>
              <a:rPr lang="zh-TW" altLang="zh-TW" sz="3600" b="1" dirty="0"/>
              <a:t>障礙</a:t>
            </a:r>
            <a:r>
              <a:rPr lang="en-US" altLang="zh-TW" sz="3600" b="1" dirty="0"/>
              <a:t>)</a:t>
            </a:r>
            <a:r>
              <a:rPr lang="zh-TW" altLang="zh-TW" sz="3600" b="1" dirty="0"/>
              <a:t>之主要形式</a:t>
            </a:r>
            <a:endParaRPr lang="zh-TW" altLang="en-US" sz="36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61</a:t>
            </a:fld>
            <a:endParaRPr lang="zh-TW" altLang="en-US"/>
          </a:p>
        </p:txBody>
      </p:sp>
      <p:sp>
        <p:nvSpPr>
          <p:cNvPr id="6" name="內容版面配置區 5"/>
          <p:cNvSpPr>
            <a:spLocks noGrp="1"/>
          </p:cNvSpPr>
          <p:nvPr>
            <p:ph sz="quarter" idx="1"/>
          </p:nvPr>
        </p:nvSpPr>
        <p:spPr/>
        <p:txBody>
          <a:bodyPr>
            <a:normAutofit/>
          </a:bodyPr>
          <a:lstStyle/>
          <a:p>
            <a:r>
              <a:rPr lang="zh-TW" altLang="zh-TW" sz="2800" b="1" dirty="0"/>
              <a:t>通關環節</a:t>
            </a:r>
            <a:r>
              <a:rPr lang="zh-TW" altLang="zh-TW" sz="2800" b="1" dirty="0" smtClean="0"/>
              <a:t>障礙</a:t>
            </a:r>
            <a:endParaRPr lang="en-US" altLang="zh-TW" sz="2800" b="1" dirty="0" smtClean="0"/>
          </a:p>
          <a:p>
            <a:r>
              <a:rPr lang="zh-TW" altLang="zh-TW" sz="2800" b="1" dirty="0"/>
              <a:t>對進口產品歧視性地徵收國內稅</a:t>
            </a:r>
            <a:r>
              <a:rPr lang="zh-TW" altLang="zh-TW" sz="2800" b="1" dirty="0" smtClean="0"/>
              <a:t>費</a:t>
            </a:r>
            <a:endParaRPr lang="en-US" altLang="zh-TW" sz="2800" b="1" dirty="0" smtClean="0"/>
          </a:p>
          <a:p>
            <a:r>
              <a:rPr lang="zh-TW" altLang="zh-TW" sz="2800" b="1" dirty="0"/>
              <a:t>進口</a:t>
            </a:r>
            <a:r>
              <a:rPr lang="zh-TW" altLang="zh-TW" sz="2800" b="1" dirty="0" smtClean="0"/>
              <a:t>禁令</a:t>
            </a:r>
            <a:endParaRPr lang="en-US" altLang="zh-TW" sz="2800" b="1" dirty="0" smtClean="0"/>
          </a:p>
          <a:p>
            <a:r>
              <a:rPr lang="zh-TW" altLang="zh-TW" sz="2800" b="1" dirty="0"/>
              <a:t>進口</a:t>
            </a:r>
            <a:r>
              <a:rPr lang="zh-TW" altLang="zh-TW" sz="2800" b="1" dirty="0" smtClean="0"/>
              <a:t>許可</a:t>
            </a:r>
            <a:endParaRPr lang="en-US" altLang="zh-TW" sz="2800" b="1" dirty="0" smtClean="0"/>
          </a:p>
          <a:p>
            <a:r>
              <a:rPr lang="zh-TW" altLang="zh-TW" sz="2800" b="1" dirty="0"/>
              <a:t>技術性貿易</a:t>
            </a:r>
            <a:r>
              <a:rPr lang="zh-TW" altLang="zh-TW" sz="2800" b="1" dirty="0" smtClean="0"/>
              <a:t>障礙</a:t>
            </a:r>
            <a:endParaRPr lang="en-US" altLang="zh-TW" sz="2800" b="1" dirty="0" smtClean="0"/>
          </a:p>
          <a:p>
            <a:r>
              <a:rPr lang="zh-TW" altLang="zh-TW" sz="2800" b="1" dirty="0"/>
              <a:t>衛生與植物衛生</a:t>
            </a:r>
            <a:r>
              <a:rPr lang="zh-TW" altLang="zh-TW" sz="2800" b="1" dirty="0" smtClean="0"/>
              <a:t>措施</a:t>
            </a:r>
            <a:endParaRPr lang="en-US" altLang="zh-TW" sz="2800" b="1" dirty="0" smtClean="0"/>
          </a:p>
          <a:p>
            <a:r>
              <a:rPr lang="zh-TW" altLang="zh-TW" sz="2800" b="1" dirty="0"/>
              <a:t>貿易救濟措施</a:t>
            </a:r>
            <a:endParaRPr lang="zh-TW" altLang="en-US" sz="2800" b="1" dirty="0"/>
          </a:p>
        </p:txBody>
      </p:sp>
      <p:sp>
        <p:nvSpPr>
          <p:cNvPr id="7" name="內容版面配置區 6"/>
          <p:cNvSpPr>
            <a:spLocks noGrp="1"/>
          </p:cNvSpPr>
          <p:nvPr>
            <p:ph sz="quarter" idx="2"/>
          </p:nvPr>
        </p:nvSpPr>
        <p:spPr/>
        <p:txBody>
          <a:bodyPr>
            <a:normAutofit/>
          </a:bodyPr>
          <a:lstStyle/>
          <a:p>
            <a:r>
              <a:rPr lang="zh-TW" altLang="zh-TW" sz="2800" b="1" dirty="0"/>
              <a:t>政府採購中對進口產品的</a:t>
            </a:r>
            <a:r>
              <a:rPr lang="zh-TW" altLang="zh-TW" sz="2800" b="1" dirty="0" smtClean="0"/>
              <a:t>歧視</a:t>
            </a:r>
            <a:endParaRPr lang="en-US" altLang="zh-TW" sz="2800" b="1" dirty="0" smtClean="0"/>
          </a:p>
          <a:p>
            <a:r>
              <a:rPr lang="zh-TW" altLang="zh-TW" sz="2800" b="1" dirty="0"/>
              <a:t>出口</a:t>
            </a:r>
            <a:r>
              <a:rPr lang="zh-TW" altLang="zh-TW" sz="2800" b="1" dirty="0" smtClean="0"/>
              <a:t>限制</a:t>
            </a:r>
            <a:endParaRPr lang="en-US" altLang="zh-TW" sz="2800" b="1" dirty="0" smtClean="0"/>
          </a:p>
          <a:p>
            <a:r>
              <a:rPr lang="zh-TW" altLang="zh-TW" sz="2800" b="1" dirty="0" smtClean="0"/>
              <a:t>補貼</a:t>
            </a:r>
            <a:endParaRPr lang="en-US" altLang="zh-TW" sz="2800" b="1" dirty="0" smtClean="0"/>
          </a:p>
          <a:p>
            <a:r>
              <a:rPr lang="zh-TW" altLang="zh-TW" sz="2800" b="1" dirty="0"/>
              <a:t>服務貿易方面的</a:t>
            </a:r>
            <a:r>
              <a:rPr lang="zh-TW" altLang="zh-TW" sz="2800" b="1" dirty="0" smtClean="0"/>
              <a:t>壁壘</a:t>
            </a:r>
            <a:endParaRPr lang="en-US" altLang="zh-TW" sz="2800" b="1" dirty="0" smtClean="0"/>
          </a:p>
          <a:p>
            <a:r>
              <a:rPr lang="zh-TW" altLang="zh-TW" sz="2800" b="1" dirty="0"/>
              <a:t>與貿易有關的知識產權</a:t>
            </a:r>
            <a:r>
              <a:rPr lang="zh-TW" altLang="zh-TW" sz="2800" b="1" dirty="0" smtClean="0"/>
              <a:t>措施</a:t>
            </a:r>
            <a:endParaRPr lang="en-US" altLang="zh-TW" sz="2800" b="1" dirty="0" smtClean="0"/>
          </a:p>
          <a:p>
            <a:r>
              <a:rPr lang="zh-TW" altLang="zh-TW" sz="2800" b="1" dirty="0"/>
              <a:t>其它壁壘</a:t>
            </a:r>
            <a:endParaRPr lang="zh-TW" altLang="en-US" sz="2800" b="1" dirty="0"/>
          </a:p>
        </p:txBody>
      </p:sp>
    </p:spTree>
    <p:extLst>
      <p:ext uri="{BB962C8B-B14F-4D97-AF65-F5344CB8AC3E}">
        <p14:creationId xmlns:p14="http://schemas.microsoft.com/office/powerpoint/2010/main" xmlns="" val="4142558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zh-TW" sz="4000" b="1" dirty="0"/>
              <a:t>新型非關稅壁壘</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62</a:t>
            </a:fld>
            <a:endParaRPr lang="zh-TW" altLang="en-US"/>
          </a:p>
        </p:txBody>
      </p:sp>
      <p:sp>
        <p:nvSpPr>
          <p:cNvPr id="7" name="內容版面配置區 6"/>
          <p:cNvSpPr>
            <a:spLocks noGrp="1"/>
          </p:cNvSpPr>
          <p:nvPr>
            <p:ph sz="quarter" idx="1"/>
          </p:nvPr>
        </p:nvSpPr>
        <p:spPr/>
        <p:txBody>
          <a:bodyPr>
            <a:normAutofit/>
          </a:bodyPr>
          <a:lstStyle/>
          <a:p>
            <a:r>
              <a:rPr lang="zh-TW" altLang="zh-TW" sz="3200" b="1" dirty="0"/>
              <a:t>技術性貿易</a:t>
            </a:r>
            <a:r>
              <a:rPr lang="zh-TW" altLang="zh-TW" sz="3200" b="1" dirty="0" smtClean="0"/>
              <a:t>壁壘</a:t>
            </a:r>
            <a:endParaRPr lang="en-US" altLang="zh-TW" sz="3200" b="1" dirty="0" smtClean="0"/>
          </a:p>
          <a:p>
            <a:r>
              <a:rPr lang="zh-TW" altLang="zh-TW" sz="3200" b="1" dirty="0"/>
              <a:t>綠色貿易壁壘</a:t>
            </a:r>
            <a:r>
              <a:rPr lang="zh-TW" altLang="zh-TW" sz="3200" b="1" dirty="0" smtClean="0"/>
              <a:t>：</a:t>
            </a:r>
            <a:endParaRPr lang="en-US" altLang="zh-TW" sz="3200" b="1" dirty="0" smtClean="0"/>
          </a:p>
          <a:p>
            <a:r>
              <a:rPr lang="zh-TW" altLang="zh-TW" sz="3200" b="1" dirty="0"/>
              <a:t>社會責任標準貿易壁壘</a:t>
            </a:r>
            <a:r>
              <a:rPr lang="en-US" altLang="zh-TW" sz="3200" b="1" dirty="0"/>
              <a:t>(</a:t>
            </a:r>
            <a:r>
              <a:rPr lang="zh-TW" altLang="zh-TW" sz="3200" b="1" dirty="0"/>
              <a:t>又稱藍色貿易壁壘</a:t>
            </a:r>
            <a:r>
              <a:rPr lang="en-US" altLang="zh-TW" sz="3200" b="1" dirty="0" smtClean="0"/>
              <a:t>)</a:t>
            </a:r>
          </a:p>
          <a:p>
            <a:r>
              <a:rPr lang="zh-TW" altLang="zh-TW" sz="3200" b="1" dirty="0"/>
              <a:t>動物福利壁壘</a:t>
            </a:r>
            <a:endParaRPr lang="zh-TW" altLang="en-US" sz="3200" b="1" dirty="0"/>
          </a:p>
        </p:txBody>
      </p:sp>
    </p:spTree>
    <p:extLst>
      <p:ext uri="{BB962C8B-B14F-4D97-AF65-F5344CB8AC3E}">
        <p14:creationId xmlns:p14="http://schemas.microsoft.com/office/powerpoint/2010/main" xmlns="" val="3997698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技術性貿易壁壘</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63</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技術性貿易壁壘是指那些超越公認的不合理和非科學的強制性或非強制性確定商品的某些特性的規定、標準和</a:t>
            </a:r>
            <a:r>
              <a:rPr lang="zh-TW" altLang="zh-TW" sz="3200" b="1" dirty="0" smtClean="0"/>
              <a:t>法規</a:t>
            </a:r>
            <a:r>
              <a:rPr lang="en-US" altLang="zh-TW" sz="3200" b="1" dirty="0" smtClean="0"/>
              <a:t>,</a:t>
            </a:r>
            <a:r>
              <a:rPr lang="zh-TW" altLang="zh-TW" sz="3200" b="1" dirty="0" smtClean="0"/>
              <a:t>以及</a:t>
            </a:r>
            <a:r>
              <a:rPr lang="zh-TW" altLang="zh-TW" sz="3200" b="1" dirty="0"/>
              <a:t>旨在檢驗商品是否符合這些技術法規和確定商品質量及其性能的認證、審批和實驗程式所形成的貿易</a:t>
            </a:r>
            <a:r>
              <a:rPr lang="zh-TW" altLang="zh-TW" sz="3200" b="1" dirty="0" smtClean="0"/>
              <a:t>壁壘</a:t>
            </a:r>
            <a:r>
              <a:rPr lang="en-US" altLang="zh-TW" sz="3200" b="1" dirty="0" smtClean="0"/>
              <a:t>.</a:t>
            </a:r>
            <a:endParaRPr lang="zh-TW" altLang="en-US" sz="3200" b="1" dirty="0"/>
          </a:p>
        </p:txBody>
      </p:sp>
    </p:spTree>
    <p:extLst>
      <p:ext uri="{BB962C8B-B14F-4D97-AF65-F5344CB8AC3E}">
        <p14:creationId xmlns:p14="http://schemas.microsoft.com/office/powerpoint/2010/main" xmlns="" val="1290927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綠色貿易</a:t>
            </a:r>
            <a:r>
              <a:rPr lang="zh-TW" altLang="zh-TW" sz="4000" b="1" dirty="0" smtClean="0"/>
              <a:t>壁壘</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64</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綠色貿易壁壘是指一些發達國家為了保護本國</a:t>
            </a:r>
            <a:r>
              <a:rPr lang="zh-TW" altLang="zh-TW" sz="3200" b="1" dirty="0" smtClean="0"/>
              <a:t>市場</a:t>
            </a:r>
            <a:r>
              <a:rPr lang="en-US" altLang="zh-TW" sz="3200" b="1" dirty="0" smtClean="0"/>
              <a:t>,</a:t>
            </a:r>
            <a:r>
              <a:rPr lang="zh-TW" altLang="zh-TW" sz="3200" b="1" dirty="0" smtClean="0"/>
              <a:t>藉口</a:t>
            </a:r>
            <a:r>
              <a:rPr lang="zh-TW" altLang="zh-TW" sz="3200" b="1" dirty="0"/>
              <a:t>保護環境和國民</a:t>
            </a:r>
            <a:r>
              <a:rPr lang="zh-TW" altLang="zh-TW" sz="3200" b="1" dirty="0" smtClean="0"/>
              <a:t>健康</a:t>
            </a:r>
            <a:r>
              <a:rPr lang="en-US" altLang="zh-TW" sz="3200" b="1" dirty="0" smtClean="0"/>
              <a:t>,</a:t>
            </a:r>
            <a:r>
              <a:rPr lang="zh-TW" altLang="zh-TW" sz="3200" b="1" dirty="0" smtClean="0"/>
              <a:t>通過立法</a:t>
            </a:r>
            <a:r>
              <a:rPr lang="en-US" altLang="zh-TW" sz="3200" b="1" dirty="0" smtClean="0"/>
              <a:t>,</a:t>
            </a:r>
            <a:r>
              <a:rPr lang="zh-TW" altLang="zh-TW" sz="3200" b="1" dirty="0" smtClean="0"/>
              <a:t>或</a:t>
            </a:r>
            <a:r>
              <a:rPr lang="zh-TW" altLang="zh-TW" sz="3200" b="1" dirty="0"/>
              <a:t>設置技術法規、標準、合格評定程式</a:t>
            </a:r>
            <a:r>
              <a:rPr lang="zh-TW" altLang="zh-TW" sz="3200" b="1" dirty="0" smtClean="0"/>
              <a:t>等</a:t>
            </a:r>
            <a:r>
              <a:rPr lang="en-US" altLang="zh-TW" sz="3200" b="1" dirty="0" smtClean="0"/>
              <a:t>,</a:t>
            </a:r>
            <a:r>
              <a:rPr lang="zh-TW" altLang="zh-TW" sz="3200" b="1" dirty="0" smtClean="0"/>
              <a:t>對</a:t>
            </a:r>
            <a:r>
              <a:rPr lang="zh-TW" altLang="zh-TW" sz="3200" b="1" dirty="0"/>
              <a:t>進口產品實行限制的新貿易</a:t>
            </a:r>
            <a:r>
              <a:rPr lang="zh-TW" altLang="zh-TW" sz="3200" b="1" dirty="0" smtClean="0"/>
              <a:t>壁壘</a:t>
            </a:r>
            <a:r>
              <a:rPr lang="en-US" altLang="zh-TW" sz="3200" b="1" dirty="0" smtClean="0"/>
              <a:t>.</a:t>
            </a:r>
            <a:endParaRPr lang="zh-TW" altLang="en-US" sz="3200" b="1" dirty="0"/>
          </a:p>
        </p:txBody>
      </p:sp>
    </p:spTree>
    <p:extLst>
      <p:ext uri="{BB962C8B-B14F-4D97-AF65-F5344CB8AC3E}">
        <p14:creationId xmlns:p14="http://schemas.microsoft.com/office/powerpoint/2010/main" xmlns="" val="2664106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b="1" dirty="0"/>
              <a:t>社會責任標準貿易壁壘</a:t>
            </a:r>
            <a:r>
              <a:rPr lang="en-US" altLang="zh-TW" b="1" dirty="0"/>
              <a:t>(</a:t>
            </a:r>
            <a:r>
              <a:rPr lang="zh-TW" altLang="zh-TW" b="1" dirty="0"/>
              <a:t>又稱藍色貿易壁壘</a:t>
            </a:r>
            <a:r>
              <a:rPr lang="en-US" altLang="zh-TW" b="1" dirty="0"/>
              <a:t>)</a:t>
            </a:r>
            <a:endParaRPr lang="zh-TW" altLang="en-US"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65</a:t>
            </a:fld>
            <a:endParaRPr lang="zh-TW" altLang="en-US"/>
          </a:p>
        </p:txBody>
      </p:sp>
      <p:sp>
        <p:nvSpPr>
          <p:cNvPr id="4" name="內容版面配置區 3"/>
          <p:cNvSpPr>
            <a:spLocks noGrp="1"/>
          </p:cNvSpPr>
          <p:nvPr>
            <p:ph sz="quarter" idx="1"/>
          </p:nvPr>
        </p:nvSpPr>
        <p:spPr/>
        <p:txBody>
          <a:bodyPr>
            <a:normAutofit/>
          </a:bodyPr>
          <a:lstStyle/>
          <a:p>
            <a:r>
              <a:rPr lang="en-US" altLang="zh-TW" sz="3200" b="1" dirty="0">
                <a:latin typeface="Times New Roman" panose="02020603050405020304" pitchFamily="18" charset="0"/>
                <a:cs typeface="Times New Roman" panose="02020603050405020304" pitchFamily="18" charset="0"/>
              </a:rPr>
              <a:t>SA8000</a:t>
            </a:r>
            <a:r>
              <a:rPr lang="zh-TW" altLang="zh-TW" sz="3200" b="1" dirty="0">
                <a:latin typeface="Times New Roman" panose="02020603050405020304" pitchFamily="18" charset="0"/>
                <a:cs typeface="Times New Roman" panose="02020603050405020304" pitchFamily="18" charset="0"/>
              </a:rPr>
              <a:t>是規範社會道德行為的一項新的國際</a:t>
            </a:r>
            <a:r>
              <a:rPr lang="zh-TW" altLang="zh-TW" sz="3200" b="1" dirty="0" smtClean="0">
                <a:latin typeface="Times New Roman" panose="02020603050405020304" pitchFamily="18" charset="0"/>
                <a:cs typeface="Times New Roman" panose="02020603050405020304" pitchFamily="18" charset="0"/>
              </a:rPr>
              <a:t>標準</a:t>
            </a:r>
            <a:r>
              <a:rPr lang="en-US" altLang="zh-TW" sz="3200" b="1" dirty="0" smtClean="0">
                <a:latin typeface="Times New Roman" panose="02020603050405020304" pitchFamily="18" charset="0"/>
                <a:cs typeface="Times New Roman" panose="02020603050405020304" pitchFamily="18" charset="0"/>
              </a:rPr>
              <a:t>.SA8000</a:t>
            </a:r>
            <a:r>
              <a:rPr lang="zh-TW" altLang="zh-TW" sz="3200" b="1" dirty="0">
                <a:latin typeface="Times New Roman" panose="02020603050405020304" pitchFamily="18" charset="0"/>
                <a:cs typeface="Times New Roman" panose="02020603050405020304" pitchFamily="18" charset="0"/>
              </a:rPr>
              <a:t>要求企業在賺取利潤的同時主動承擔社會</a:t>
            </a:r>
            <a:r>
              <a:rPr lang="zh-TW" altLang="zh-TW" sz="3200" b="1" dirty="0" smtClean="0">
                <a:latin typeface="Times New Roman" panose="02020603050405020304" pitchFamily="18" charset="0"/>
                <a:cs typeface="Times New Roman" panose="02020603050405020304" pitchFamily="18" charset="0"/>
              </a:rPr>
              <a:t>責任</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目標</a:t>
            </a:r>
            <a:r>
              <a:rPr lang="zh-TW" altLang="zh-TW" sz="3200" b="1" dirty="0">
                <a:latin typeface="Times New Roman" panose="02020603050405020304" pitchFamily="18" charset="0"/>
                <a:cs typeface="Times New Roman" panose="02020603050405020304" pitchFamily="18" charset="0"/>
              </a:rPr>
              <a:t>是保護人類基本</a:t>
            </a:r>
            <a:r>
              <a:rPr lang="zh-TW" altLang="zh-TW" sz="3200" b="1" dirty="0" smtClean="0">
                <a:latin typeface="Times New Roman" panose="02020603050405020304" pitchFamily="18" charset="0"/>
                <a:cs typeface="Times New Roman" panose="02020603050405020304" pitchFamily="18" charset="0"/>
              </a:rPr>
              <a:t>權益</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改善</a:t>
            </a:r>
            <a:r>
              <a:rPr lang="zh-TW" altLang="zh-TW" sz="3200" b="1" dirty="0">
                <a:latin typeface="Times New Roman" panose="02020603050405020304" pitchFamily="18" charset="0"/>
                <a:cs typeface="Times New Roman" panose="02020603050405020304" pitchFamily="18" charset="0"/>
              </a:rPr>
              <a:t>全球工人的工作</a:t>
            </a:r>
            <a:r>
              <a:rPr lang="zh-TW" altLang="zh-TW" sz="3200" b="1" dirty="0" smtClean="0">
                <a:latin typeface="Times New Roman" panose="02020603050405020304" pitchFamily="18" charset="0"/>
                <a:cs typeface="Times New Roman" panose="02020603050405020304" pitchFamily="18" charset="0"/>
              </a:rPr>
              <a:t>條件</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確保</a:t>
            </a:r>
            <a:r>
              <a:rPr lang="zh-TW" altLang="zh-TW" sz="3200" b="1" dirty="0">
                <a:latin typeface="Times New Roman" panose="02020603050405020304" pitchFamily="18" charset="0"/>
                <a:cs typeface="Times New Roman" panose="02020603050405020304" pitchFamily="18" charset="0"/>
              </a:rPr>
              <a:t>企業所提供的產品符合社會責任標準</a:t>
            </a:r>
            <a:r>
              <a:rPr lang="zh-TW" altLang="zh-TW" sz="3200" b="1" dirty="0" smtClean="0">
                <a:latin typeface="Times New Roman" panose="02020603050405020304" pitchFamily="18" charset="0"/>
                <a:cs typeface="Times New Roman" panose="02020603050405020304" pitchFamily="18" charset="0"/>
              </a:rPr>
              <a:t>要求</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達到</a:t>
            </a:r>
            <a:r>
              <a:rPr lang="zh-TW" altLang="zh-TW" sz="3200" b="1" dirty="0">
                <a:latin typeface="Times New Roman" panose="02020603050405020304" pitchFamily="18" charset="0"/>
                <a:cs typeface="Times New Roman" panose="02020603050405020304" pitchFamily="18" charset="0"/>
              </a:rPr>
              <a:t>公平的工作條件的</a:t>
            </a:r>
            <a:r>
              <a:rPr lang="zh-TW" altLang="zh-TW" sz="3200" b="1" dirty="0" smtClean="0">
                <a:latin typeface="Times New Roman" panose="02020603050405020304" pitchFamily="18" charset="0"/>
                <a:cs typeface="Times New Roman" panose="02020603050405020304" pitchFamily="18" charset="0"/>
              </a:rPr>
              <a:t>標準</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46513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動物福利壁壘</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66</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在國內保護和貿易壁壘作用降低的情況</a:t>
            </a:r>
            <a:r>
              <a:rPr lang="zh-TW" altLang="zh-TW" sz="3200" b="1" dirty="0" smtClean="0"/>
              <a:t>下</a:t>
            </a:r>
            <a:r>
              <a:rPr lang="en-US" altLang="zh-TW" sz="3200" b="1" dirty="0" smtClean="0"/>
              <a:t>,</a:t>
            </a:r>
            <a:r>
              <a:rPr lang="zh-TW" altLang="zh-TW" sz="3200" b="1" dirty="0" smtClean="0"/>
              <a:t>發達</a:t>
            </a:r>
            <a:r>
              <a:rPr lang="zh-TW" altLang="zh-TW" sz="3200" b="1" dirty="0"/>
              <a:t>國家就會尋找新的貿易</a:t>
            </a:r>
            <a:r>
              <a:rPr lang="zh-TW" altLang="zh-TW" sz="3200" b="1" dirty="0" smtClean="0"/>
              <a:t>壁壘</a:t>
            </a:r>
            <a:r>
              <a:rPr lang="en-US" altLang="zh-TW" sz="3200" b="1" dirty="0" smtClean="0"/>
              <a:t>,</a:t>
            </a:r>
            <a:r>
              <a:rPr lang="zh-TW" altLang="zh-TW" sz="3200" b="1" dirty="0" smtClean="0"/>
              <a:t>保護</a:t>
            </a:r>
            <a:r>
              <a:rPr lang="zh-TW" altLang="zh-TW" sz="3200" b="1" dirty="0"/>
              <a:t>本國農民的經濟</a:t>
            </a:r>
            <a:r>
              <a:rPr lang="zh-TW" altLang="zh-TW" sz="3200" b="1" dirty="0" smtClean="0"/>
              <a:t>利益</a:t>
            </a:r>
            <a:r>
              <a:rPr lang="en-US" altLang="zh-TW" sz="3200" b="1" dirty="0" smtClean="0"/>
              <a:t>.</a:t>
            </a:r>
            <a:r>
              <a:rPr lang="zh-TW" altLang="zh-TW" sz="3200" b="1" dirty="0" smtClean="0"/>
              <a:t>歐美</a:t>
            </a:r>
            <a:r>
              <a:rPr lang="zh-TW" altLang="zh-TW" sz="3200" b="1" dirty="0"/>
              <a:t>等發達國家在進口活體動物</a:t>
            </a:r>
            <a:r>
              <a:rPr lang="zh-TW" altLang="zh-TW" sz="3200" b="1" dirty="0" smtClean="0"/>
              <a:t>時</a:t>
            </a:r>
            <a:r>
              <a:rPr lang="en-US" altLang="zh-TW" sz="3200" b="1" dirty="0" smtClean="0"/>
              <a:t>,</a:t>
            </a:r>
            <a:r>
              <a:rPr lang="zh-TW" altLang="zh-TW" sz="3200" b="1" dirty="0" smtClean="0"/>
              <a:t>利用</a:t>
            </a:r>
            <a:r>
              <a:rPr lang="zh-TW" altLang="zh-TW" sz="3200" b="1" dirty="0"/>
              <a:t>已有的</a:t>
            </a:r>
            <a:r>
              <a:rPr lang="en-US" altLang="zh-TW" sz="3200" b="1" dirty="0"/>
              <a:t>“</a:t>
            </a:r>
            <a:r>
              <a:rPr lang="zh-TW" altLang="zh-TW" sz="3200" b="1" dirty="0"/>
              <a:t>動物福利</a:t>
            </a:r>
            <a:r>
              <a:rPr lang="zh-TW" altLang="zh-TW" sz="3200" b="1" dirty="0" smtClean="0"/>
              <a:t>優勢</a:t>
            </a:r>
            <a:r>
              <a:rPr lang="en-US" altLang="zh-TW" sz="3200" b="1" dirty="0" smtClean="0"/>
              <a:t>” </a:t>
            </a:r>
            <a:r>
              <a:rPr lang="en-US" altLang="zh-TW" sz="3200" b="1" dirty="0"/>
              <a:t>,</a:t>
            </a:r>
            <a:r>
              <a:rPr lang="zh-TW" altLang="zh-TW" sz="3200" b="1" dirty="0" smtClean="0"/>
              <a:t>將</a:t>
            </a:r>
            <a:r>
              <a:rPr lang="en-US" altLang="zh-TW" sz="3200" b="1" dirty="0"/>
              <a:t>“</a:t>
            </a:r>
            <a:r>
              <a:rPr lang="zh-TW" altLang="zh-TW" sz="3200" b="1" dirty="0"/>
              <a:t>動物</a:t>
            </a:r>
            <a:r>
              <a:rPr lang="zh-TW" altLang="zh-TW" sz="3200" b="1" dirty="0" smtClean="0"/>
              <a:t>福利</a:t>
            </a:r>
            <a:r>
              <a:rPr lang="en-US" altLang="zh-TW" sz="3200" b="1" dirty="0" smtClean="0"/>
              <a:t>”</a:t>
            </a:r>
            <a:r>
              <a:rPr lang="zh-TW" altLang="zh-TW" sz="3200" b="1" dirty="0" smtClean="0"/>
              <a:t> </a:t>
            </a:r>
            <a:r>
              <a:rPr lang="zh-TW" altLang="zh-TW" sz="3200" b="1" dirty="0"/>
              <a:t>作為進口標準的一個重要</a:t>
            </a:r>
            <a:r>
              <a:rPr lang="zh-TW" altLang="zh-TW" sz="3200" b="1" dirty="0" smtClean="0"/>
              <a:t>內容</a:t>
            </a:r>
            <a:r>
              <a:rPr lang="en-US" altLang="zh-TW" sz="3200" b="1" dirty="0" smtClean="0"/>
              <a:t>,</a:t>
            </a:r>
            <a:r>
              <a:rPr lang="zh-TW" altLang="zh-TW" sz="3200" b="1" dirty="0" smtClean="0"/>
              <a:t>以此</a:t>
            </a:r>
            <a:r>
              <a:rPr lang="zh-TW" altLang="zh-TW" sz="3200" b="1" dirty="0"/>
              <a:t>判斷是否准予</a:t>
            </a:r>
            <a:r>
              <a:rPr lang="zh-TW" altLang="zh-TW" sz="3200" b="1" dirty="0" smtClean="0"/>
              <a:t>進口</a:t>
            </a:r>
            <a:r>
              <a:rPr lang="en-US" altLang="zh-TW" sz="3200" b="1" dirty="0" smtClean="0"/>
              <a:t>.</a:t>
            </a:r>
            <a:endParaRPr lang="zh-TW" altLang="en-US" sz="3200" b="1" dirty="0"/>
          </a:p>
        </p:txBody>
      </p:sp>
      <p:sp>
        <p:nvSpPr>
          <p:cNvPr id="5" name="向左箭號 4"/>
          <p:cNvSpPr/>
          <p:nvPr/>
        </p:nvSpPr>
        <p:spPr>
          <a:xfrm>
            <a:off x="6274464" y="5960368"/>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5 END</a:t>
            </a:r>
          </a:p>
        </p:txBody>
      </p:sp>
    </p:spTree>
    <p:extLst>
      <p:ext uri="{BB962C8B-B14F-4D97-AF65-F5344CB8AC3E}">
        <p14:creationId xmlns:p14="http://schemas.microsoft.com/office/powerpoint/2010/main" xmlns="" val="4173025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07704" y="2276872"/>
            <a:ext cx="5688633"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a:solidFill>
                  <a:schemeClr val="bg1"/>
                </a:solidFill>
                <a:ea typeface="標楷體" pitchFamily="65" charset="-120"/>
              </a:rPr>
              <a:t>CH2-</a:t>
            </a:r>
            <a:r>
              <a:rPr kumimoji="0" lang="zh-TW" altLang="en-US" sz="3600" b="1" dirty="0">
                <a:solidFill>
                  <a:schemeClr val="bg1"/>
                </a:solidFill>
                <a:ea typeface="標楷體" pitchFamily="65" charset="-120"/>
              </a:rPr>
              <a:t>國際貿易進出口流程</a:t>
            </a:r>
          </a:p>
          <a:p>
            <a:pPr algn="ctr" eaLnBrk="1" hangingPunct="1"/>
            <a:r>
              <a:rPr kumimoji="0" lang="en-US" altLang="zh-TW" sz="3600" b="1" dirty="0">
                <a:solidFill>
                  <a:schemeClr val="bg1"/>
                </a:solidFill>
                <a:ea typeface="標楷體" pitchFamily="65" charset="-120"/>
              </a:rPr>
              <a:t>1.</a:t>
            </a:r>
            <a:r>
              <a:rPr kumimoji="0" lang="zh-TW" altLang="en-US" sz="3600" b="1" dirty="0">
                <a:solidFill>
                  <a:schemeClr val="bg1"/>
                </a:solidFill>
                <a:ea typeface="標楷體" pitchFamily="65" charset="-120"/>
              </a:rPr>
              <a:t>出口流程</a:t>
            </a:r>
            <a:endParaRPr kumimoji="0" lang="zh-TW" altLang="en-US" sz="3200" b="1" dirty="0">
              <a:solidFill>
                <a:schemeClr val="bg1"/>
              </a:solidFill>
              <a:latin typeface="Verdana" pitchFamily="34"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67</a:t>
            </a:fld>
            <a:endParaRPr lang="zh-TW" altLang="en-US"/>
          </a:p>
        </p:txBody>
      </p:sp>
    </p:spTree>
    <p:extLst>
      <p:ext uri="{BB962C8B-B14F-4D97-AF65-F5344CB8AC3E}">
        <p14:creationId xmlns:p14="http://schemas.microsoft.com/office/powerpoint/2010/main" xmlns="" val="257429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68</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出口作業之流程</a:t>
            </a:r>
            <a:r>
              <a:rPr lang="zh-TW" altLang="zh-TW" sz="3200" b="1" dirty="0" smtClean="0"/>
              <a:t>中</a:t>
            </a:r>
            <a:r>
              <a:rPr lang="en-US" altLang="zh-TW" sz="3200" b="1" dirty="0" smtClean="0"/>
              <a:t>,</a:t>
            </a:r>
            <a:r>
              <a:rPr lang="zh-TW" altLang="zh-TW" sz="3200" b="1" dirty="0" smtClean="0"/>
              <a:t>每</a:t>
            </a:r>
            <a:r>
              <a:rPr lang="zh-TW" altLang="zh-TW" sz="3200" b="1" dirty="0"/>
              <a:t>項作業之細節及流程中各項作業之先後</a:t>
            </a:r>
            <a:r>
              <a:rPr lang="zh-TW" altLang="zh-TW" sz="3200" b="1" dirty="0" smtClean="0"/>
              <a:t>順序</a:t>
            </a:r>
            <a:r>
              <a:rPr lang="en-US" altLang="zh-TW" sz="3200" b="1" dirty="0" smtClean="0"/>
              <a:t>.</a:t>
            </a:r>
            <a:endParaRPr lang="zh-TW" altLang="en-US" sz="3200" dirty="0"/>
          </a:p>
        </p:txBody>
      </p:sp>
    </p:spTree>
    <p:extLst>
      <p:ext uri="{BB962C8B-B14F-4D97-AF65-F5344CB8AC3E}">
        <p14:creationId xmlns:p14="http://schemas.microsoft.com/office/powerpoint/2010/main" xmlns="" val="36725781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0"/>
            <a:ext cx="7772400" cy="914400"/>
          </a:xfrm>
        </p:spPr>
        <p:txBody>
          <a:bodyPr>
            <a:normAutofit/>
          </a:bodyPr>
          <a:lstStyle/>
          <a:p>
            <a:pPr algn="ctr" eaLnBrk="1" hangingPunct="1">
              <a:defRPr/>
            </a:pPr>
            <a:r>
              <a:rPr lang="zh-TW" altLang="en-US" sz="4000" b="1" dirty="0" smtClean="0">
                <a:latin typeface="標楷體" pitchFamily="65" charset="-120"/>
                <a:ea typeface="標楷體" pitchFamily="65" charset="-120"/>
              </a:rPr>
              <a:t>出口流程</a:t>
            </a:r>
            <a:r>
              <a:rPr lang="zh-TW" altLang="en-US" sz="4000" dirty="0" smtClean="0"/>
              <a:t> </a:t>
            </a:r>
          </a:p>
        </p:txBody>
      </p:sp>
      <p:sp>
        <p:nvSpPr>
          <p:cNvPr id="19459" name="Rectangle 3"/>
          <p:cNvSpPr>
            <a:spLocks noGrp="1" noChangeArrowheads="1"/>
          </p:cNvSpPr>
          <p:nvPr>
            <p:ph type="body" sz="half" idx="1"/>
          </p:nvPr>
        </p:nvSpPr>
        <p:spPr>
          <a:xfrm>
            <a:off x="323528" y="1184945"/>
            <a:ext cx="4191000" cy="5638800"/>
          </a:xfrm>
        </p:spPr>
        <p:txBody>
          <a:bodyPr/>
          <a:lstStyle/>
          <a:p>
            <a:pPr eaLnBrk="1" hangingPunct="1"/>
            <a:r>
              <a:rPr lang="zh-TW" altLang="en-US" sz="3200" b="1" dirty="0" smtClean="0">
                <a:latin typeface="標楷體" pitchFamily="65" charset="-120"/>
                <a:ea typeface="標楷體" pitchFamily="65" charset="-120"/>
              </a:rPr>
              <a:t>市場調查</a:t>
            </a:r>
            <a:r>
              <a:rPr lang="zh-TW" altLang="en-US" sz="3200" b="1" dirty="0" smtClean="0">
                <a:ea typeface="標楷體" pitchFamily="65" charset="-120"/>
              </a:rPr>
              <a:t>(</a:t>
            </a:r>
            <a:r>
              <a:rPr lang="en-US" altLang="zh-TW" sz="3200" b="1" dirty="0" smtClean="0">
                <a:ea typeface="標楷體" pitchFamily="65" charset="-120"/>
              </a:rPr>
              <a:t>Market research)</a:t>
            </a:r>
            <a:r>
              <a:rPr lang="en-US" altLang="zh-TW" sz="3200" b="1" dirty="0" smtClean="0"/>
              <a:t> </a:t>
            </a:r>
          </a:p>
          <a:p>
            <a:pPr eaLnBrk="1" hangingPunct="1"/>
            <a:r>
              <a:rPr lang="zh-TW" altLang="en-US" sz="3200" b="1" dirty="0" smtClean="0">
                <a:latin typeface="標楷體" pitchFamily="65" charset="-120"/>
                <a:ea typeface="標楷體" pitchFamily="65" charset="-120"/>
              </a:rPr>
              <a:t>尋找交易對手</a:t>
            </a:r>
            <a:r>
              <a:rPr lang="zh-TW" altLang="en-US" sz="3200" b="1" dirty="0" smtClean="0"/>
              <a:t> </a:t>
            </a:r>
          </a:p>
          <a:p>
            <a:pPr eaLnBrk="1" hangingPunct="1"/>
            <a:r>
              <a:rPr lang="zh-TW" altLang="en-US" sz="3200" b="1" dirty="0" smtClean="0">
                <a:latin typeface="標楷體" pitchFamily="65" charset="-120"/>
                <a:ea typeface="標楷體" pitchFamily="65" charset="-120"/>
              </a:rPr>
              <a:t>寄出開發信</a:t>
            </a:r>
            <a:r>
              <a:rPr lang="zh-TW" altLang="en-US" sz="3200" b="1" dirty="0" smtClean="0"/>
              <a:t> </a:t>
            </a:r>
          </a:p>
          <a:p>
            <a:pPr eaLnBrk="1" hangingPunct="1"/>
            <a:r>
              <a:rPr lang="zh-TW" altLang="en-US" sz="3200" b="1" dirty="0" smtClean="0">
                <a:latin typeface="標楷體" pitchFamily="65" charset="-120"/>
                <a:ea typeface="標楷體" pitchFamily="65" charset="-120"/>
              </a:rPr>
              <a:t>信用調查</a:t>
            </a:r>
            <a:r>
              <a:rPr lang="zh-TW" altLang="en-US" sz="3200" b="1" dirty="0" smtClean="0"/>
              <a:t> </a:t>
            </a:r>
          </a:p>
          <a:p>
            <a:pPr eaLnBrk="1" hangingPunct="1"/>
            <a:r>
              <a:rPr lang="zh-TW" altLang="en-US" sz="3200" b="1" dirty="0" smtClean="0">
                <a:latin typeface="標楷體" pitchFamily="65" charset="-120"/>
                <a:ea typeface="標楷體" pitchFamily="65" charset="-120"/>
              </a:rPr>
              <a:t>報價</a:t>
            </a:r>
            <a:r>
              <a:rPr lang="zh-TW" altLang="en-US" sz="3200" b="1" dirty="0" smtClean="0"/>
              <a:t> </a:t>
            </a:r>
          </a:p>
          <a:p>
            <a:pPr eaLnBrk="1" hangingPunct="1"/>
            <a:r>
              <a:rPr lang="zh-TW" altLang="en-US" sz="3200" b="1" dirty="0" smtClean="0">
                <a:latin typeface="標楷體" pitchFamily="65" charset="-120"/>
                <a:ea typeface="標楷體" pitchFamily="65" charset="-120"/>
              </a:rPr>
              <a:t>簽訂買賣契約</a:t>
            </a:r>
            <a:r>
              <a:rPr lang="zh-TW" altLang="en-US" sz="3200" b="1" dirty="0" smtClean="0"/>
              <a:t> </a:t>
            </a:r>
          </a:p>
          <a:p>
            <a:pPr eaLnBrk="1" hangingPunct="1"/>
            <a:r>
              <a:rPr lang="zh-TW" altLang="en-US" sz="3200" b="1" dirty="0" smtClean="0">
                <a:latin typeface="標楷體" pitchFamily="65" charset="-120"/>
                <a:ea typeface="標楷體" pitchFamily="65" charset="-120"/>
              </a:rPr>
              <a:t>準備貨物</a:t>
            </a:r>
            <a:r>
              <a:rPr lang="zh-TW" altLang="en-US" sz="3200" b="1" dirty="0" smtClean="0"/>
              <a:t> </a:t>
            </a:r>
          </a:p>
          <a:p>
            <a:pPr eaLnBrk="1" hangingPunct="1"/>
            <a:r>
              <a:rPr lang="zh-TW" altLang="en-US" sz="3200" b="1" dirty="0" smtClean="0">
                <a:latin typeface="標楷體" pitchFamily="65" charset="-120"/>
                <a:ea typeface="標楷體" pitchFamily="65" charset="-120"/>
              </a:rPr>
              <a:t>洽訂艙位</a:t>
            </a:r>
            <a:r>
              <a:rPr lang="zh-TW" altLang="en-US" sz="3200" b="1" dirty="0" smtClean="0"/>
              <a:t> </a:t>
            </a:r>
          </a:p>
        </p:txBody>
      </p:sp>
      <p:sp>
        <p:nvSpPr>
          <p:cNvPr id="19460" name="Rectangle 4"/>
          <p:cNvSpPr>
            <a:spLocks noGrp="1" noChangeArrowheads="1"/>
          </p:cNvSpPr>
          <p:nvPr>
            <p:ph type="body" sz="half" idx="2"/>
          </p:nvPr>
        </p:nvSpPr>
        <p:spPr>
          <a:xfrm>
            <a:off x="4644008" y="1184945"/>
            <a:ext cx="4343400" cy="5638800"/>
          </a:xfrm>
        </p:spPr>
        <p:txBody>
          <a:bodyPr/>
          <a:lstStyle/>
          <a:p>
            <a:pPr eaLnBrk="1" hangingPunct="1">
              <a:lnSpc>
                <a:spcPct val="90000"/>
              </a:lnSpc>
            </a:pPr>
            <a:r>
              <a:rPr lang="zh-TW" altLang="en-US" sz="3200" b="1" dirty="0" smtClean="0">
                <a:latin typeface="標楷體" pitchFamily="65" charset="-120"/>
                <a:ea typeface="標楷體" pitchFamily="65" charset="-120"/>
              </a:rPr>
              <a:t>出口簽證</a:t>
            </a:r>
            <a:r>
              <a:rPr lang="zh-TW" altLang="en-US" sz="3200" b="1" dirty="0" smtClean="0"/>
              <a:t> </a:t>
            </a:r>
            <a:r>
              <a:rPr lang="zh-TW" altLang="en-US" sz="3200" b="1" dirty="0" smtClean="0">
                <a:ea typeface="標楷體" pitchFamily="65" charset="-120"/>
              </a:rPr>
              <a:t>(負面表列貨物須簽證)</a:t>
            </a:r>
          </a:p>
          <a:p>
            <a:pPr eaLnBrk="1" hangingPunct="1">
              <a:lnSpc>
                <a:spcPct val="90000"/>
              </a:lnSpc>
            </a:pPr>
            <a:r>
              <a:rPr lang="zh-TW" altLang="en-US" sz="3200" b="1" dirty="0" smtClean="0">
                <a:latin typeface="標楷體" pitchFamily="65" charset="-120"/>
                <a:ea typeface="標楷體" pitchFamily="65" charset="-120"/>
              </a:rPr>
              <a:t>報請出口檢驗或出口公證</a:t>
            </a:r>
            <a:r>
              <a:rPr lang="zh-TW" altLang="en-US" sz="3200" b="1" dirty="0" smtClean="0"/>
              <a:t> </a:t>
            </a:r>
          </a:p>
          <a:p>
            <a:pPr eaLnBrk="1" hangingPunct="1">
              <a:lnSpc>
                <a:spcPct val="90000"/>
              </a:lnSpc>
            </a:pPr>
            <a:r>
              <a:rPr lang="zh-TW" altLang="en-US" sz="3200" b="1" dirty="0" smtClean="0">
                <a:latin typeface="標楷體" pitchFamily="65" charset="-120"/>
                <a:ea typeface="標楷體" pitchFamily="65" charset="-120"/>
              </a:rPr>
              <a:t>投保貨物運輸保險</a:t>
            </a:r>
            <a:r>
              <a:rPr lang="zh-TW" altLang="en-US" sz="3200" b="1" dirty="0" smtClean="0"/>
              <a:t> </a:t>
            </a:r>
          </a:p>
          <a:p>
            <a:pPr eaLnBrk="1" hangingPunct="1">
              <a:lnSpc>
                <a:spcPct val="90000"/>
              </a:lnSpc>
            </a:pPr>
            <a:r>
              <a:rPr lang="zh-TW" altLang="en-US" sz="3200" b="1" dirty="0" smtClean="0">
                <a:latin typeface="標楷體" pitchFamily="65" charset="-120"/>
                <a:ea typeface="標楷體" pitchFamily="65" charset="-120"/>
              </a:rPr>
              <a:t>出口報關及裝船</a:t>
            </a:r>
            <a:r>
              <a:rPr lang="zh-TW" altLang="en-US" sz="3200" b="1" dirty="0" smtClean="0"/>
              <a:t> </a:t>
            </a:r>
          </a:p>
          <a:p>
            <a:pPr eaLnBrk="1" hangingPunct="1">
              <a:lnSpc>
                <a:spcPct val="90000"/>
              </a:lnSpc>
            </a:pPr>
            <a:r>
              <a:rPr lang="zh-TW" altLang="en-US" sz="3200" b="1" dirty="0" smtClean="0">
                <a:latin typeface="標楷體" pitchFamily="65" charset="-120"/>
                <a:ea typeface="標楷體" pitchFamily="65" charset="-120"/>
              </a:rPr>
              <a:t>發出裝貨通知</a:t>
            </a:r>
            <a:r>
              <a:rPr lang="zh-TW" altLang="en-US" sz="3200" b="1" dirty="0" smtClean="0"/>
              <a:t> </a:t>
            </a:r>
          </a:p>
          <a:p>
            <a:pPr eaLnBrk="1" hangingPunct="1">
              <a:lnSpc>
                <a:spcPct val="90000"/>
              </a:lnSpc>
            </a:pPr>
            <a:r>
              <a:rPr lang="zh-TW" altLang="en-US" sz="3200" b="1" dirty="0" smtClean="0">
                <a:latin typeface="標楷體" pitchFamily="65" charset="-120"/>
                <a:ea typeface="標楷體" pitchFamily="65" charset="-120"/>
              </a:rPr>
              <a:t>準備押匯單據</a:t>
            </a:r>
            <a:r>
              <a:rPr lang="zh-TW" altLang="en-US" sz="3200" b="1" dirty="0" smtClean="0"/>
              <a:t> </a:t>
            </a:r>
          </a:p>
          <a:p>
            <a:pPr eaLnBrk="1" hangingPunct="1">
              <a:lnSpc>
                <a:spcPct val="90000"/>
              </a:lnSpc>
            </a:pPr>
            <a:r>
              <a:rPr lang="zh-TW" altLang="en-US" sz="3200" b="1" dirty="0" smtClean="0">
                <a:latin typeface="標楷體" pitchFamily="65" charset="-120"/>
                <a:ea typeface="標楷體" pitchFamily="65" charset="-120"/>
              </a:rPr>
              <a:t>押匯</a:t>
            </a:r>
            <a:endParaRPr lang="zh-TW" altLang="en-US" sz="3200" b="1" dirty="0" smtClean="0"/>
          </a:p>
          <a:p>
            <a:pPr eaLnBrk="1" hangingPunct="1">
              <a:lnSpc>
                <a:spcPct val="90000"/>
              </a:lnSpc>
            </a:pPr>
            <a:r>
              <a:rPr lang="zh-TW" altLang="en-US" sz="3200" b="1" dirty="0" smtClean="0">
                <a:latin typeface="標楷體" pitchFamily="65" charset="-120"/>
                <a:ea typeface="標楷體" pitchFamily="65" charset="-120"/>
              </a:rPr>
              <a:t>索賠</a:t>
            </a:r>
            <a:r>
              <a:rPr lang="zh-TW" altLang="en-US" sz="3200" b="1" dirty="0" smtClean="0"/>
              <a:t>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69</a:t>
            </a:fld>
            <a:endParaRPr lang="zh-TW" altLang="en-US"/>
          </a:p>
        </p:txBody>
      </p:sp>
    </p:spTree>
    <p:extLst>
      <p:ext uri="{BB962C8B-B14F-4D97-AF65-F5344CB8AC3E}">
        <p14:creationId xmlns:p14="http://schemas.microsoft.com/office/powerpoint/2010/main" xmlns="" val="333749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國</a:t>
            </a:r>
            <a:r>
              <a:rPr lang="zh-TW" altLang="en-US" sz="4000" b="1" dirty="0"/>
              <a:t>際</a:t>
            </a:r>
            <a:r>
              <a:rPr lang="zh-TW" altLang="zh-TW" sz="4000" b="1" dirty="0"/>
              <a:t>貿易之相關當事人</a:t>
            </a:r>
            <a:endParaRPr lang="zh-TW" altLang="en-US" sz="4000" dirty="0"/>
          </a:p>
        </p:txBody>
      </p:sp>
      <p:sp>
        <p:nvSpPr>
          <p:cNvPr id="3" name="內容版面配置區 2"/>
          <p:cNvSpPr>
            <a:spLocks noGrp="1"/>
          </p:cNvSpPr>
          <p:nvPr>
            <p:ph sz="quarter" idx="1"/>
          </p:nvPr>
        </p:nvSpPr>
        <p:spPr/>
        <p:txBody>
          <a:bodyPr>
            <a:normAutofit/>
          </a:bodyPr>
          <a:lstStyle/>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保險(insurance</a:t>
            </a:r>
            <a:r>
              <a:rPr lang="zh-TW" altLang="zh-TW" sz="2800" b="1" dirty="0" smtClean="0">
                <a:latin typeface="Times New Roman" panose="02020603050405020304" pitchFamily="18" charset="0"/>
                <a:cs typeface="Times New Roman" panose="02020603050405020304" pitchFamily="18" charset="0"/>
              </a:rPr>
              <a:t>)</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保險公司</a:t>
            </a:r>
            <a:r>
              <a:rPr lang="en-US" altLang="zh-TW" sz="2800" b="1" dirty="0">
                <a:latin typeface="Times New Roman" panose="02020603050405020304" pitchFamily="18" charset="0"/>
                <a:cs typeface="Times New Roman" panose="02020603050405020304" pitchFamily="18" charset="0"/>
              </a:rPr>
              <a:t>(insurance co.)</a:t>
            </a:r>
            <a:r>
              <a:rPr lang="zh-TW" altLang="zh-TW" sz="2800" b="1" dirty="0">
                <a:latin typeface="Times New Roman" panose="02020603050405020304" pitchFamily="18" charset="0"/>
                <a:cs typeface="Times New Roman" panose="02020603050405020304" pitchFamily="18" charset="0"/>
              </a:rPr>
              <a:t>、保險人</a:t>
            </a:r>
            <a:r>
              <a:rPr lang="en-US" altLang="zh-TW" sz="2800" b="1" dirty="0">
                <a:latin typeface="Times New Roman" panose="02020603050405020304" pitchFamily="18" charset="0"/>
                <a:cs typeface="Times New Roman" panose="02020603050405020304" pitchFamily="18" charset="0"/>
              </a:rPr>
              <a:t>(underwriter)</a:t>
            </a:r>
            <a:r>
              <a:rPr lang="zh-TW" altLang="zh-TW" sz="2800" b="1" dirty="0">
                <a:latin typeface="Times New Roman" panose="02020603050405020304" pitchFamily="18" charset="0"/>
                <a:cs typeface="Times New Roman" panose="02020603050405020304" pitchFamily="18" charset="0"/>
              </a:rPr>
              <a:t>、保險經紀人</a:t>
            </a:r>
            <a:r>
              <a:rPr lang="en-US" altLang="zh-TW" sz="2800" b="1" dirty="0">
                <a:latin typeface="Times New Roman" panose="02020603050405020304" pitchFamily="18" charset="0"/>
                <a:cs typeface="Times New Roman" panose="02020603050405020304" pitchFamily="18" charset="0"/>
              </a:rPr>
              <a:t>(broker)</a:t>
            </a:r>
            <a:r>
              <a:rPr lang="zh-TW" altLang="zh-TW" sz="2800" b="1" dirty="0">
                <a:latin typeface="Times New Roman" panose="02020603050405020304" pitchFamily="18" charset="0"/>
                <a:cs typeface="Times New Roman" panose="02020603050405020304" pitchFamily="18" charset="0"/>
              </a:rPr>
              <a:t>及理賠代理人</a:t>
            </a:r>
            <a:r>
              <a:rPr lang="en-US" altLang="zh-TW" sz="2800" b="1" dirty="0">
                <a:latin typeface="Times New Roman" panose="02020603050405020304" pitchFamily="18" charset="0"/>
                <a:cs typeface="Times New Roman" panose="02020603050405020304" pitchFamily="18" charset="0"/>
              </a:rPr>
              <a:t>(claim agent</a:t>
            </a:r>
            <a:r>
              <a:rPr lang="en-US" altLang="zh-TW" sz="28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金融</a:t>
            </a:r>
            <a:r>
              <a:rPr lang="en-US" altLang="zh-TW" sz="2800" b="1" dirty="0">
                <a:latin typeface="Times New Roman" panose="02020603050405020304" pitchFamily="18" charset="0"/>
                <a:cs typeface="Times New Roman" panose="02020603050405020304" pitchFamily="18" charset="0"/>
              </a:rPr>
              <a:t>(finance</a:t>
            </a:r>
            <a:r>
              <a:rPr lang="en-US" altLang="zh-TW" sz="2800" b="1" dirty="0" smtClean="0">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銀行</a:t>
            </a:r>
            <a:r>
              <a:rPr lang="zh-TW" altLang="zh-TW" sz="2800" b="1" dirty="0">
                <a:latin typeface="Times New Roman" panose="02020603050405020304" pitchFamily="18" charset="0"/>
                <a:cs typeface="Times New Roman" panose="02020603050405020304" pitchFamily="18" charset="0"/>
              </a:rPr>
              <a:t>、輸出入保險機構、應收帳款承購業者</a:t>
            </a:r>
            <a:r>
              <a:rPr lang="en-US" altLang="zh-TW" sz="2800" b="1" dirty="0">
                <a:latin typeface="Times New Roman" panose="02020603050405020304" pitchFamily="18" charset="0"/>
                <a:cs typeface="Times New Roman" panose="02020603050405020304" pitchFamily="18" charset="0"/>
              </a:rPr>
              <a:t>(Factor)</a:t>
            </a:r>
            <a:r>
              <a:rPr lang="zh-TW" altLang="zh-TW" sz="2800" b="1" dirty="0">
                <a:latin typeface="Times New Roman" panose="02020603050405020304" pitchFamily="18" charset="0"/>
                <a:cs typeface="Times New Roman" panose="02020603050405020304" pitchFamily="18" charset="0"/>
              </a:rPr>
              <a:t>或中長期應收票據</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單據收買業者</a:t>
            </a:r>
            <a:r>
              <a:rPr lang="en-US" altLang="zh-TW" sz="2800" b="1" dirty="0">
                <a:latin typeface="Times New Roman" panose="02020603050405020304" pitchFamily="18" charset="0"/>
                <a:cs typeface="Times New Roman" panose="02020603050405020304" pitchFamily="18" charset="0"/>
              </a:rPr>
              <a:t>(</a:t>
            </a:r>
            <a:r>
              <a:rPr lang="en-US" altLang="zh-TW" sz="2800" b="1" dirty="0" err="1">
                <a:latin typeface="Times New Roman" panose="02020603050405020304" pitchFamily="18" charset="0"/>
                <a:cs typeface="Times New Roman" panose="02020603050405020304" pitchFamily="18" charset="0"/>
              </a:rPr>
              <a:t>Forfaiter</a:t>
            </a:r>
            <a:r>
              <a:rPr lang="en-US" altLang="zh-TW" sz="28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zh-TW" altLang="zh-TW" sz="2800" b="1" dirty="0" smtClean="0">
                <a:latin typeface="Times New Roman" panose="02020603050405020304" pitchFamily="18" charset="0"/>
                <a:cs typeface="Times New Roman" panose="02020603050405020304" pitchFamily="18" charset="0"/>
              </a:rPr>
              <a:t>其他</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公證</a:t>
            </a:r>
            <a:r>
              <a:rPr lang="zh-TW" altLang="zh-TW" sz="2800" b="1" dirty="0">
                <a:latin typeface="Times New Roman" panose="02020603050405020304" pitchFamily="18" charset="0"/>
                <a:cs typeface="Times New Roman" panose="02020603050405020304" pitchFamily="18" charset="0"/>
              </a:rPr>
              <a:t>行</a:t>
            </a:r>
            <a:r>
              <a:rPr lang="en-US" altLang="zh-TW" sz="2800" b="1" dirty="0">
                <a:latin typeface="Times New Roman" panose="02020603050405020304" pitchFamily="18" charset="0"/>
                <a:cs typeface="Times New Roman" panose="02020603050405020304" pitchFamily="18" charset="0"/>
              </a:rPr>
              <a:t>(surveyor)</a:t>
            </a:r>
            <a:r>
              <a:rPr lang="zh-TW" altLang="zh-TW" sz="2800" b="1" dirty="0">
                <a:latin typeface="Times New Roman" panose="02020603050405020304" pitchFamily="18" charset="0"/>
                <a:cs typeface="Times New Roman" panose="02020603050405020304" pitchFamily="18" charset="0"/>
              </a:rPr>
              <a:t>、檢驗機構…</a:t>
            </a:r>
            <a:r>
              <a:rPr lang="zh-TW" altLang="zh-TW" sz="2800" b="1" dirty="0" smtClean="0">
                <a:latin typeface="Times New Roman" panose="02020603050405020304" pitchFamily="18" charset="0"/>
                <a:cs typeface="Times New Roman" panose="02020603050405020304" pitchFamily="18" charset="0"/>
              </a:rPr>
              <a:t>等</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2C8DB5C9-17DB-4465-8E9B-43C49A51B603}" type="slidenum">
              <a:rPr lang="zh-TW" altLang="en-US" smtClean="0"/>
              <a:pPr/>
              <a:t>7</a:t>
            </a:fld>
            <a:endParaRPr lang="zh-TW" altLang="en-US"/>
          </a:p>
        </p:txBody>
      </p:sp>
    </p:spTree>
    <p:extLst>
      <p:ext uri="{BB962C8B-B14F-4D97-AF65-F5344CB8AC3E}">
        <p14:creationId xmlns:p14="http://schemas.microsoft.com/office/powerpoint/2010/main" xmlns="" val="2187623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a:solidFill>
                  <a:schemeClr val="bg1"/>
                </a:solidFill>
                <a:ea typeface="標楷體" pitchFamily="65" charset="-120"/>
              </a:rPr>
              <a:t>CH2-</a:t>
            </a:r>
            <a:r>
              <a:rPr kumimoji="0" lang="zh-TW" altLang="en-US" sz="3600" b="1" dirty="0">
                <a:solidFill>
                  <a:schemeClr val="bg1"/>
                </a:solidFill>
                <a:ea typeface="標楷體" pitchFamily="65" charset="-120"/>
              </a:rPr>
              <a:t>國際貿易進出口流程</a:t>
            </a:r>
          </a:p>
          <a:p>
            <a:pPr algn="ctr" eaLnBrk="1" hangingPunct="1"/>
            <a:r>
              <a:rPr kumimoji="0" lang="en-US" altLang="zh-TW" sz="3600" b="1" dirty="0">
                <a:solidFill>
                  <a:schemeClr val="bg1"/>
                </a:solidFill>
                <a:ea typeface="標楷體" pitchFamily="65" charset="-120"/>
              </a:rPr>
              <a:t>2.</a:t>
            </a:r>
            <a:r>
              <a:rPr kumimoji="0" lang="zh-TW" altLang="en-US" sz="3600" b="1" dirty="0">
                <a:solidFill>
                  <a:schemeClr val="bg1"/>
                </a:solidFill>
                <a:ea typeface="標楷體" pitchFamily="65" charset="-120"/>
              </a:rPr>
              <a:t>進口流程</a:t>
            </a:r>
            <a:endParaRPr kumimoji="0" lang="zh-TW" altLang="en-US" sz="3200" b="1" dirty="0">
              <a:solidFill>
                <a:schemeClr val="bg1"/>
              </a:solidFill>
              <a:latin typeface="Verdana" pitchFamily="34"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70</a:t>
            </a:fld>
            <a:endParaRPr lang="zh-TW" altLang="en-US"/>
          </a:p>
        </p:txBody>
      </p:sp>
    </p:spTree>
    <p:extLst>
      <p:ext uri="{BB962C8B-B14F-4D97-AF65-F5344CB8AC3E}">
        <p14:creationId xmlns:p14="http://schemas.microsoft.com/office/powerpoint/2010/main" xmlns="" val="42321348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71</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進口作業之流程</a:t>
            </a:r>
            <a:r>
              <a:rPr lang="zh-TW" altLang="zh-TW" sz="3200" b="1" dirty="0" smtClean="0"/>
              <a:t>中</a:t>
            </a:r>
            <a:r>
              <a:rPr lang="en-US" altLang="zh-TW" sz="3200" b="1" dirty="0" smtClean="0"/>
              <a:t>,</a:t>
            </a:r>
            <a:r>
              <a:rPr lang="zh-TW" altLang="zh-TW" sz="3200" b="1" dirty="0" smtClean="0"/>
              <a:t>每</a:t>
            </a:r>
            <a:r>
              <a:rPr lang="zh-TW" altLang="zh-TW" sz="3200" b="1" dirty="0"/>
              <a:t>項作業之細節及流程中各項作業之先後</a:t>
            </a:r>
            <a:r>
              <a:rPr lang="zh-TW" altLang="zh-TW" sz="3200" b="1" dirty="0" smtClean="0"/>
              <a:t>順序</a:t>
            </a:r>
            <a:r>
              <a:rPr lang="en-US" altLang="zh-TW" sz="3200" b="1" dirty="0" smtClean="0"/>
              <a:t>.</a:t>
            </a:r>
            <a:endParaRPr lang="zh-TW" altLang="en-US" sz="3200" dirty="0"/>
          </a:p>
        </p:txBody>
      </p:sp>
    </p:spTree>
    <p:extLst>
      <p:ext uri="{BB962C8B-B14F-4D97-AF65-F5344CB8AC3E}">
        <p14:creationId xmlns:p14="http://schemas.microsoft.com/office/powerpoint/2010/main" xmlns="" val="1015249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0"/>
            <a:ext cx="7772400" cy="980728"/>
          </a:xfrm>
        </p:spPr>
        <p:txBody>
          <a:bodyPr>
            <a:normAutofit/>
          </a:bodyPr>
          <a:lstStyle/>
          <a:p>
            <a:pPr algn="ctr" eaLnBrk="1" hangingPunct="1">
              <a:defRPr/>
            </a:pPr>
            <a:r>
              <a:rPr lang="zh-TW" altLang="en-US" sz="4000" b="1" dirty="0" smtClean="0">
                <a:latin typeface="標楷體" pitchFamily="65" charset="-120"/>
                <a:ea typeface="標楷體" pitchFamily="65" charset="-120"/>
              </a:rPr>
              <a:t>進口作業流程</a:t>
            </a:r>
            <a:r>
              <a:rPr lang="zh-TW" altLang="en-US" sz="4000" dirty="0" smtClean="0"/>
              <a:t> </a:t>
            </a:r>
          </a:p>
        </p:txBody>
      </p:sp>
      <p:sp>
        <p:nvSpPr>
          <p:cNvPr id="21507" name="Rectangle 3"/>
          <p:cNvSpPr>
            <a:spLocks noGrp="1" noChangeArrowheads="1"/>
          </p:cNvSpPr>
          <p:nvPr>
            <p:ph type="body" sz="half" idx="1"/>
          </p:nvPr>
        </p:nvSpPr>
        <p:spPr>
          <a:xfrm>
            <a:off x="395536" y="1124744"/>
            <a:ext cx="4267200" cy="5562600"/>
          </a:xfrm>
        </p:spPr>
        <p:txBody>
          <a:bodyPr/>
          <a:lstStyle/>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市場調查(</a:t>
            </a:r>
            <a:r>
              <a:rPr lang="en-US" altLang="zh-TW" sz="3200" b="1" dirty="0" smtClean="0">
                <a:latin typeface="Times New Roman" panose="02020603050405020304" pitchFamily="18" charset="0"/>
                <a:ea typeface="標楷體" pitchFamily="65" charset="-120"/>
                <a:cs typeface="Times New Roman" panose="02020603050405020304" pitchFamily="18" charset="0"/>
              </a:rPr>
              <a:t>Market research)</a:t>
            </a:r>
            <a:r>
              <a:rPr lang="en-US" altLang="zh-TW" sz="3200" b="1" dirty="0" smtClean="0">
                <a:latin typeface="Times New Roman" panose="02020603050405020304" pitchFamily="18" charset="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尋找交易對手</a:t>
            </a:r>
            <a:r>
              <a:rPr lang="zh-TW" altLang="en-US" sz="3200" b="1" dirty="0" smtClean="0">
                <a:latin typeface="Times New Roman" panose="02020603050405020304" pitchFamily="18" charset="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信用調查</a:t>
            </a:r>
            <a:r>
              <a:rPr lang="zh-TW" altLang="en-US" sz="3200" b="1" dirty="0" smtClean="0">
                <a:latin typeface="Times New Roman" panose="02020603050405020304" pitchFamily="18" charset="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詢價及接受</a:t>
            </a:r>
            <a:r>
              <a:rPr lang="zh-TW" altLang="en-US" sz="3200" b="1" dirty="0" smtClean="0">
                <a:latin typeface="Times New Roman" panose="02020603050405020304" pitchFamily="18" charset="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簽訂買賣契約</a:t>
            </a:r>
            <a:r>
              <a:rPr lang="zh-TW" altLang="en-US" sz="3200" b="1" dirty="0" smtClean="0">
                <a:latin typeface="Times New Roman" panose="02020603050405020304" pitchFamily="18" charset="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進口簽證(輸入限制輸入貨品表內貨物須向國際貿易局申請輸入許可證)</a:t>
            </a:r>
            <a:r>
              <a:rPr lang="zh-TW" altLang="en-US" sz="3200" b="1" dirty="0" smtClean="0">
                <a:latin typeface="Times New Roman" panose="02020603050405020304" pitchFamily="18" charset="0"/>
                <a:cs typeface="Times New Roman" panose="02020603050405020304" pitchFamily="18" charset="0"/>
              </a:rPr>
              <a:t> </a:t>
            </a:r>
          </a:p>
        </p:txBody>
      </p:sp>
      <p:sp>
        <p:nvSpPr>
          <p:cNvPr id="21508" name="Rectangle 4"/>
          <p:cNvSpPr>
            <a:spLocks noGrp="1" noChangeArrowheads="1"/>
          </p:cNvSpPr>
          <p:nvPr>
            <p:ph type="body" sz="half" idx="2"/>
          </p:nvPr>
        </p:nvSpPr>
        <p:spPr>
          <a:xfrm>
            <a:off x="4788024" y="1124744"/>
            <a:ext cx="4114800" cy="5562600"/>
          </a:xfrm>
        </p:spPr>
        <p:txBody>
          <a:bodyPr/>
          <a:lstStyle/>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申請開發信用狀</a:t>
            </a:r>
            <a:r>
              <a:rPr lang="zh-TW" altLang="en-US" sz="3200" b="1" dirty="0" smtClean="0">
                <a:latin typeface="Times New Roman" panose="02020603050405020304" pitchFamily="18" charset="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贖單</a:t>
            </a:r>
            <a:r>
              <a:rPr lang="zh-TW" altLang="en-US" sz="3200" b="1" dirty="0" smtClean="0">
                <a:latin typeface="Times New Roman" panose="02020603050405020304" pitchFamily="18" charset="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進口檢驗與檢疫(之目的…)</a:t>
            </a:r>
            <a:r>
              <a:rPr lang="zh-TW" altLang="en-US" sz="3200" b="1" dirty="0" smtClean="0">
                <a:latin typeface="Times New Roman" panose="02020603050405020304" pitchFamily="18" charset="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進口報關(進口報關方式-</a:t>
            </a:r>
            <a:r>
              <a:rPr lang="en-US" altLang="zh-TW" sz="3200" b="1" dirty="0" smtClean="0">
                <a:latin typeface="Times New Roman" panose="02020603050405020304" pitchFamily="18" charset="0"/>
                <a:ea typeface="標楷體" pitchFamily="65" charset="-120"/>
                <a:cs typeface="Times New Roman" panose="02020603050405020304" pitchFamily="18" charset="0"/>
              </a:rPr>
              <a:t>C1,C2(</a:t>
            </a:r>
            <a:r>
              <a:rPr lang="zh-TW" altLang="en-US" sz="3200" b="1" dirty="0" smtClean="0">
                <a:latin typeface="Times New Roman" panose="02020603050405020304" pitchFamily="18" charset="0"/>
                <a:ea typeface="標楷體" pitchFamily="65" charset="-120"/>
                <a:cs typeface="Times New Roman" panose="02020603050405020304" pitchFamily="18" charset="0"/>
              </a:rPr>
              <a:t>免查驗);</a:t>
            </a:r>
            <a:r>
              <a:rPr lang="en-US" altLang="zh-TW" sz="3200" b="1" dirty="0" smtClean="0">
                <a:latin typeface="Times New Roman" panose="02020603050405020304" pitchFamily="18" charset="0"/>
                <a:ea typeface="標楷體" pitchFamily="65" charset="-120"/>
                <a:cs typeface="Times New Roman" panose="02020603050405020304" pitchFamily="18" charset="0"/>
              </a:rPr>
              <a:t>C3(</a:t>
            </a:r>
            <a:r>
              <a:rPr lang="zh-TW" altLang="en-US" sz="3200" b="1" dirty="0" smtClean="0">
                <a:latin typeface="Times New Roman" panose="02020603050405020304" pitchFamily="18" charset="0"/>
                <a:ea typeface="標楷體" pitchFamily="65" charset="-120"/>
                <a:cs typeface="Times New Roman" panose="02020603050405020304" pitchFamily="18" charset="0"/>
              </a:rPr>
              <a:t>須查驗).)</a:t>
            </a:r>
            <a:r>
              <a:rPr lang="zh-TW" altLang="en-US" sz="3200" b="1" dirty="0" smtClean="0">
                <a:latin typeface="Times New Roman" panose="02020603050405020304" pitchFamily="18" charset="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提貨</a:t>
            </a:r>
            <a:r>
              <a:rPr lang="zh-TW" altLang="en-US" sz="3200" b="1" dirty="0" smtClean="0">
                <a:latin typeface="Times New Roman" panose="02020603050405020304" pitchFamily="18" charset="0"/>
                <a:cs typeface="Times New Roman" panose="02020603050405020304" pitchFamily="18" charset="0"/>
              </a:rPr>
              <a:t> </a:t>
            </a:r>
          </a:p>
          <a:p>
            <a:pPr eaLnBrk="1" hangingPunct="1"/>
            <a:r>
              <a:rPr lang="zh-TW" altLang="en-US" sz="3200" b="1" dirty="0" smtClean="0">
                <a:latin typeface="Times New Roman" panose="02020603050405020304" pitchFamily="18" charset="0"/>
                <a:ea typeface="標楷體" pitchFamily="65" charset="-120"/>
                <a:cs typeface="Times New Roman" panose="02020603050405020304" pitchFamily="18" charset="0"/>
              </a:rPr>
              <a:t>索賠</a:t>
            </a:r>
            <a:r>
              <a:rPr lang="zh-TW" altLang="en-US" sz="3200" b="1" dirty="0" smtClean="0">
                <a:latin typeface="Times New Roman" panose="02020603050405020304" pitchFamily="18" charset="0"/>
                <a:cs typeface="Times New Roman" panose="02020603050405020304" pitchFamily="18" charset="0"/>
              </a:rPr>
              <a:t> </a:t>
            </a: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72</a:t>
            </a:fld>
            <a:endParaRPr lang="zh-TW" altLang="en-US"/>
          </a:p>
        </p:txBody>
      </p:sp>
    </p:spTree>
    <p:extLst>
      <p:ext uri="{BB962C8B-B14F-4D97-AF65-F5344CB8AC3E}">
        <p14:creationId xmlns:p14="http://schemas.microsoft.com/office/powerpoint/2010/main" xmlns="" val="10077428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23850" y="1484313"/>
            <a:ext cx="503238" cy="3816350"/>
          </a:xfrm>
          <a:prstGeom prst="rect">
            <a:avLst/>
          </a:prstGeom>
          <a:solidFill>
            <a:schemeClr val="bg1"/>
          </a:solidFill>
          <a:ln w="12700" cap="sq">
            <a:solidFill>
              <a:srgbClr val="63A0D7"/>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ea typeface="標楷體" pitchFamily="65" charset="-120"/>
              </a:rPr>
              <a:t>詢</a:t>
            </a:r>
          </a:p>
          <a:p>
            <a:pPr algn="ctr" eaLnBrk="1" hangingPunct="1"/>
            <a:r>
              <a:rPr kumimoji="0" lang="zh-TW" altLang="en-US" b="1">
                <a:ea typeface="標楷體" pitchFamily="65" charset="-120"/>
              </a:rPr>
              <a:t>價</a:t>
            </a:r>
          </a:p>
          <a:p>
            <a:pPr algn="ctr" eaLnBrk="1" hangingPunct="1"/>
            <a:r>
              <a:rPr kumimoji="0" lang="en-US" altLang="zh-TW" b="1">
                <a:ea typeface="標楷體" pitchFamily="65" charset="-120"/>
              </a:rPr>
              <a:t>/</a:t>
            </a:r>
          </a:p>
          <a:p>
            <a:pPr algn="ctr" eaLnBrk="1" hangingPunct="1"/>
            <a:r>
              <a:rPr kumimoji="0" lang="zh-TW" altLang="en-US" b="1">
                <a:ea typeface="標楷體" pitchFamily="65" charset="-120"/>
              </a:rPr>
              <a:t>報</a:t>
            </a:r>
          </a:p>
          <a:p>
            <a:pPr algn="ctr" eaLnBrk="1" hangingPunct="1"/>
            <a:r>
              <a:rPr kumimoji="0" lang="zh-TW" altLang="en-US" b="1">
                <a:ea typeface="標楷體" pitchFamily="65" charset="-120"/>
              </a:rPr>
              <a:t>價</a:t>
            </a:r>
          </a:p>
          <a:p>
            <a:pPr algn="ctr" eaLnBrk="1" hangingPunct="1"/>
            <a:r>
              <a:rPr kumimoji="0" lang="zh-TW" altLang="en-US" b="1">
                <a:ea typeface="標楷體" pitchFamily="65" charset="-120"/>
              </a:rPr>
              <a:t>及</a:t>
            </a:r>
          </a:p>
          <a:p>
            <a:pPr algn="ctr" eaLnBrk="1" hangingPunct="1"/>
            <a:r>
              <a:rPr kumimoji="0" lang="zh-TW" altLang="en-US" b="1">
                <a:ea typeface="標楷體" pitchFamily="65" charset="-120"/>
              </a:rPr>
              <a:t>訂</a:t>
            </a:r>
          </a:p>
          <a:p>
            <a:pPr algn="ctr" eaLnBrk="1" hangingPunct="1"/>
            <a:r>
              <a:rPr kumimoji="0" lang="zh-TW" altLang="en-US" b="1">
                <a:ea typeface="標楷體" pitchFamily="65" charset="-120"/>
              </a:rPr>
              <a:t>約</a:t>
            </a:r>
          </a:p>
        </p:txBody>
      </p:sp>
      <p:sp>
        <p:nvSpPr>
          <p:cNvPr id="22531" name="Rectangle 3"/>
          <p:cNvSpPr>
            <a:spLocks noChangeArrowheads="1"/>
          </p:cNvSpPr>
          <p:nvPr/>
        </p:nvSpPr>
        <p:spPr bwMode="auto">
          <a:xfrm>
            <a:off x="0" y="0"/>
            <a:ext cx="2808288" cy="620713"/>
          </a:xfrm>
          <a:prstGeom prst="rect">
            <a:avLst/>
          </a:prstGeom>
          <a:solidFill>
            <a:srgbClr val="00FF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2800" b="1">
                <a:latin typeface="Verdana" pitchFamily="34" charset="0"/>
                <a:ea typeface="標楷體" pitchFamily="65" charset="-120"/>
              </a:rPr>
              <a:t>國際貿易流程</a:t>
            </a:r>
          </a:p>
        </p:txBody>
      </p:sp>
      <p:sp>
        <p:nvSpPr>
          <p:cNvPr id="22532" name="Rectangle 4"/>
          <p:cNvSpPr>
            <a:spLocks noChangeArrowheads="1"/>
          </p:cNvSpPr>
          <p:nvPr/>
        </p:nvSpPr>
        <p:spPr bwMode="auto">
          <a:xfrm>
            <a:off x="1619250" y="692150"/>
            <a:ext cx="2736850" cy="649288"/>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ea typeface="標楷體" pitchFamily="65" charset="-120"/>
              </a:rPr>
              <a:t>進口商</a:t>
            </a:r>
            <a:r>
              <a:rPr kumimoji="0" lang="en-US" altLang="zh-TW" b="1">
                <a:ea typeface="標楷體" pitchFamily="65" charset="-120"/>
              </a:rPr>
              <a:t>(</a:t>
            </a:r>
            <a:r>
              <a:rPr kumimoji="0" lang="zh-TW" altLang="en-US" b="1">
                <a:ea typeface="標楷體" pitchFamily="65" charset="-120"/>
              </a:rPr>
              <a:t>買方</a:t>
            </a:r>
            <a:r>
              <a:rPr kumimoji="0" lang="en-US" altLang="zh-TW" b="1">
                <a:ea typeface="標楷體" pitchFamily="65" charset="-120"/>
              </a:rPr>
              <a:t>)</a:t>
            </a:r>
          </a:p>
        </p:txBody>
      </p:sp>
      <p:sp>
        <p:nvSpPr>
          <p:cNvPr id="22533" name="Rectangle 5"/>
          <p:cNvSpPr>
            <a:spLocks noChangeArrowheads="1"/>
          </p:cNvSpPr>
          <p:nvPr/>
        </p:nvSpPr>
        <p:spPr bwMode="auto">
          <a:xfrm>
            <a:off x="5867400" y="692150"/>
            <a:ext cx="2808288" cy="649288"/>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ea typeface="標楷體" pitchFamily="65" charset="-120"/>
              </a:rPr>
              <a:t>出口商</a:t>
            </a:r>
            <a:r>
              <a:rPr kumimoji="0" lang="en-US" altLang="zh-TW" b="1">
                <a:ea typeface="標楷體" pitchFamily="65" charset="-120"/>
              </a:rPr>
              <a:t>(</a:t>
            </a:r>
            <a:r>
              <a:rPr kumimoji="0" lang="zh-TW" altLang="en-US" b="1">
                <a:ea typeface="標楷體" pitchFamily="65" charset="-120"/>
              </a:rPr>
              <a:t>賣方</a:t>
            </a:r>
            <a:r>
              <a:rPr kumimoji="0" lang="en-US" altLang="zh-TW" b="1">
                <a:ea typeface="標楷體" pitchFamily="65" charset="-120"/>
              </a:rPr>
              <a:t>)</a:t>
            </a:r>
            <a:endParaRPr kumimoji="0" lang="zh-TW" altLang="en-US" b="1">
              <a:ea typeface="標楷體" pitchFamily="65" charset="-120"/>
            </a:endParaRPr>
          </a:p>
        </p:txBody>
      </p:sp>
      <p:sp>
        <p:nvSpPr>
          <p:cNvPr id="22534" name="Rectangle 6"/>
          <p:cNvSpPr>
            <a:spLocks noChangeArrowheads="1"/>
          </p:cNvSpPr>
          <p:nvPr/>
        </p:nvSpPr>
        <p:spPr bwMode="auto">
          <a:xfrm>
            <a:off x="1619250" y="1628775"/>
            <a:ext cx="2374900" cy="576263"/>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Verdana" pitchFamily="34" charset="0"/>
                <a:ea typeface="標楷體" pitchFamily="65" charset="-120"/>
              </a:rPr>
              <a:t>搜尋產品</a:t>
            </a:r>
          </a:p>
        </p:txBody>
      </p:sp>
      <p:sp>
        <p:nvSpPr>
          <p:cNvPr id="22535" name="Rectangle 7"/>
          <p:cNvSpPr>
            <a:spLocks noChangeArrowheads="1"/>
          </p:cNvSpPr>
          <p:nvPr/>
        </p:nvSpPr>
        <p:spPr bwMode="auto">
          <a:xfrm>
            <a:off x="1619250" y="3213100"/>
            <a:ext cx="2374900" cy="503238"/>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Verdana" pitchFamily="34" charset="0"/>
                <a:ea typeface="標楷體" pitchFamily="65" charset="-120"/>
              </a:rPr>
              <a:t>詢價</a:t>
            </a:r>
          </a:p>
        </p:txBody>
      </p:sp>
      <p:sp>
        <p:nvSpPr>
          <p:cNvPr id="22536" name="Rectangle 8"/>
          <p:cNvSpPr>
            <a:spLocks noChangeArrowheads="1"/>
          </p:cNvSpPr>
          <p:nvPr/>
        </p:nvSpPr>
        <p:spPr bwMode="auto">
          <a:xfrm>
            <a:off x="3779838" y="4149725"/>
            <a:ext cx="2374900" cy="504825"/>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訂定契約</a:t>
            </a:r>
          </a:p>
        </p:txBody>
      </p:sp>
      <p:sp>
        <p:nvSpPr>
          <p:cNvPr id="22537" name="Rectangle 9"/>
          <p:cNvSpPr>
            <a:spLocks noChangeArrowheads="1"/>
          </p:cNvSpPr>
          <p:nvPr/>
        </p:nvSpPr>
        <p:spPr bwMode="auto">
          <a:xfrm>
            <a:off x="6011863" y="3213100"/>
            <a:ext cx="2374900" cy="503238"/>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ea typeface="標楷體" pitchFamily="65" charset="-120"/>
              </a:rPr>
              <a:t>報價</a:t>
            </a:r>
          </a:p>
        </p:txBody>
      </p:sp>
      <p:sp>
        <p:nvSpPr>
          <p:cNvPr id="22538" name="Rectangle 10"/>
          <p:cNvSpPr>
            <a:spLocks noChangeArrowheads="1"/>
          </p:cNvSpPr>
          <p:nvPr/>
        </p:nvSpPr>
        <p:spPr bwMode="auto">
          <a:xfrm>
            <a:off x="6011863" y="1628775"/>
            <a:ext cx="2374900" cy="576263"/>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ea typeface="標楷體" pitchFamily="65" charset="-120"/>
              </a:rPr>
              <a:t>行銷</a:t>
            </a:r>
            <a:r>
              <a:rPr kumimoji="0" lang="en-US" altLang="zh-TW" b="1">
                <a:ea typeface="標楷體" pitchFamily="65" charset="-120"/>
              </a:rPr>
              <a:t>/</a:t>
            </a:r>
            <a:r>
              <a:rPr kumimoji="0" lang="zh-TW" altLang="en-US" b="1">
                <a:ea typeface="標楷體" pitchFamily="65" charset="-120"/>
              </a:rPr>
              <a:t>廣告</a:t>
            </a:r>
          </a:p>
        </p:txBody>
      </p:sp>
      <p:sp>
        <p:nvSpPr>
          <p:cNvPr id="22539" name="Rectangle 11"/>
          <p:cNvSpPr>
            <a:spLocks noChangeArrowheads="1"/>
          </p:cNvSpPr>
          <p:nvPr/>
        </p:nvSpPr>
        <p:spPr bwMode="auto">
          <a:xfrm>
            <a:off x="323850" y="5445125"/>
            <a:ext cx="504825" cy="1223963"/>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ea typeface="標楷體" pitchFamily="65" charset="-120"/>
              </a:rPr>
              <a:t>開</a:t>
            </a:r>
          </a:p>
          <a:p>
            <a:pPr algn="ctr" eaLnBrk="1" hangingPunct="1"/>
            <a:r>
              <a:rPr kumimoji="0" lang="zh-TW" altLang="en-US" b="1">
                <a:ea typeface="標楷體" pitchFamily="65" charset="-120"/>
              </a:rPr>
              <a:t>狀</a:t>
            </a:r>
          </a:p>
        </p:txBody>
      </p:sp>
      <p:sp>
        <p:nvSpPr>
          <p:cNvPr id="22540" name="Rectangle 12"/>
          <p:cNvSpPr>
            <a:spLocks noChangeArrowheads="1"/>
          </p:cNvSpPr>
          <p:nvPr/>
        </p:nvSpPr>
        <p:spPr bwMode="auto">
          <a:xfrm>
            <a:off x="971550" y="5373688"/>
            <a:ext cx="647700" cy="12954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安排</a:t>
            </a:r>
          </a:p>
          <a:p>
            <a:pPr algn="ctr" eaLnBrk="1" hangingPunct="1"/>
            <a:r>
              <a:rPr kumimoji="0" lang="zh-TW" altLang="en-US" b="1">
                <a:latin typeface="標楷體" pitchFamily="65" charset="-120"/>
                <a:ea typeface="標楷體" pitchFamily="65" charset="-120"/>
              </a:rPr>
              <a:t>進口</a:t>
            </a:r>
          </a:p>
          <a:p>
            <a:pPr algn="ctr" eaLnBrk="1" hangingPunct="1"/>
            <a:r>
              <a:rPr kumimoji="0" lang="zh-TW" altLang="en-US" b="1">
                <a:latin typeface="標楷體" pitchFamily="65" charset="-120"/>
                <a:ea typeface="標楷體" pitchFamily="65" charset="-120"/>
              </a:rPr>
              <a:t>許可</a:t>
            </a:r>
          </a:p>
        </p:txBody>
      </p:sp>
      <p:sp>
        <p:nvSpPr>
          <p:cNvPr id="22541" name="Rectangle 13"/>
          <p:cNvSpPr>
            <a:spLocks noChangeArrowheads="1"/>
          </p:cNvSpPr>
          <p:nvPr/>
        </p:nvSpPr>
        <p:spPr bwMode="auto">
          <a:xfrm>
            <a:off x="1763713" y="5805488"/>
            <a:ext cx="1728787" cy="504825"/>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申請開狀</a:t>
            </a:r>
          </a:p>
        </p:txBody>
      </p:sp>
      <p:sp>
        <p:nvSpPr>
          <p:cNvPr id="22542" name="Rectangle 14"/>
          <p:cNvSpPr>
            <a:spLocks noChangeArrowheads="1"/>
          </p:cNvSpPr>
          <p:nvPr/>
        </p:nvSpPr>
        <p:spPr bwMode="auto">
          <a:xfrm>
            <a:off x="4067175" y="5734050"/>
            <a:ext cx="1728788" cy="792163"/>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銀行簽發</a:t>
            </a:r>
          </a:p>
          <a:p>
            <a:pPr algn="ctr" eaLnBrk="1" hangingPunct="1"/>
            <a:r>
              <a:rPr kumimoji="0" lang="zh-TW" altLang="en-US" b="1">
                <a:latin typeface="標楷體" pitchFamily="65" charset="-120"/>
                <a:ea typeface="標楷體" pitchFamily="65" charset="-120"/>
              </a:rPr>
              <a:t>信用狀</a:t>
            </a:r>
          </a:p>
        </p:txBody>
      </p:sp>
      <p:sp>
        <p:nvSpPr>
          <p:cNvPr id="22543" name="Rectangle 15"/>
          <p:cNvSpPr>
            <a:spLocks noChangeArrowheads="1"/>
          </p:cNvSpPr>
          <p:nvPr/>
        </p:nvSpPr>
        <p:spPr bwMode="auto">
          <a:xfrm>
            <a:off x="6372225" y="5805488"/>
            <a:ext cx="1728788" cy="504825"/>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通知信用狀</a:t>
            </a:r>
          </a:p>
        </p:txBody>
      </p:sp>
      <p:sp>
        <p:nvSpPr>
          <p:cNvPr id="22544" name="Line 16"/>
          <p:cNvSpPr>
            <a:spLocks noChangeShapeType="1"/>
          </p:cNvSpPr>
          <p:nvPr/>
        </p:nvSpPr>
        <p:spPr bwMode="auto">
          <a:xfrm>
            <a:off x="3995738" y="1916113"/>
            <a:ext cx="2016125" cy="0"/>
          </a:xfrm>
          <a:prstGeom prst="line">
            <a:avLst/>
          </a:prstGeom>
          <a:noFill/>
          <a:ln w="38100" cap="sq">
            <a:solidFill>
              <a:schemeClr val="tx1"/>
            </a:solidFill>
            <a:round/>
            <a:headEnd type="triangl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45" name="Line 17"/>
          <p:cNvSpPr>
            <a:spLocks noChangeShapeType="1"/>
          </p:cNvSpPr>
          <p:nvPr/>
        </p:nvSpPr>
        <p:spPr bwMode="auto">
          <a:xfrm>
            <a:off x="2700338" y="2205038"/>
            <a:ext cx="0" cy="1008062"/>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46" name="Line 18"/>
          <p:cNvSpPr>
            <a:spLocks noChangeShapeType="1"/>
          </p:cNvSpPr>
          <p:nvPr/>
        </p:nvSpPr>
        <p:spPr bwMode="auto">
          <a:xfrm>
            <a:off x="7235825" y="2205038"/>
            <a:ext cx="0" cy="1008062"/>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47" name="Line 19"/>
          <p:cNvSpPr>
            <a:spLocks noChangeShapeType="1"/>
          </p:cNvSpPr>
          <p:nvPr/>
        </p:nvSpPr>
        <p:spPr bwMode="auto">
          <a:xfrm>
            <a:off x="3995738" y="3500438"/>
            <a:ext cx="2016125" cy="0"/>
          </a:xfrm>
          <a:prstGeom prst="line">
            <a:avLst/>
          </a:prstGeom>
          <a:noFill/>
          <a:ln w="38100" cap="sq">
            <a:solidFill>
              <a:schemeClr val="tx1"/>
            </a:solidFill>
            <a:round/>
            <a:headEnd type="triangl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48" name="Line 20"/>
          <p:cNvSpPr>
            <a:spLocks noChangeShapeType="1"/>
          </p:cNvSpPr>
          <p:nvPr/>
        </p:nvSpPr>
        <p:spPr bwMode="auto">
          <a:xfrm>
            <a:off x="5003800" y="3500438"/>
            <a:ext cx="0" cy="649287"/>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49" name="Line 21"/>
          <p:cNvSpPr>
            <a:spLocks noChangeShapeType="1"/>
          </p:cNvSpPr>
          <p:nvPr/>
        </p:nvSpPr>
        <p:spPr bwMode="auto">
          <a:xfrm>
            <a:off x="5003800" y="4652963"/>
            <a:ext cx="0" cy="504825"/>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50" name="Line 22"/>
          <p:cNvSpPr>
            <a:spLocks noChangeShapeType="1"/>
          </p:cNvSpPr>
          <p:nvPr/>
        </p:nvSpPr>
        <p:spPr bwMode="auto">
          <a:xfrm flipH="1">
            <a:off x="2484438" y="5157788"/>
            <a:ext cx="2519362"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51" name="Line 23"/>
          <p:cNvSpPr>
            <a:spLocks noChangeShapeType="1"/>
          </p:cNvSpPr>
          <p:nvPr/>
        </p:nvSpPr>
        <p:spPr bwMode="auto">
          <a:xfrm>
            <a:off x="2484438" y="5157788"/>
            <a:ext cx="0" cy="64770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52" name="Line 24"/>
          <p:cNvSpPr>
            <a:spLocks noChangeShapeType="1"/>
          </p:cNvSpPr>
          <p:nvPr/>
        </p:nvSpPr>
        <p:spPr bwMode="auto">
          <a:xfrm flipH="1">
            <a:off x="1258888" y="5157788"/>
            <a:ext cx="1225550"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53" name="Line 25"/>
          <p:cNvSpPr>
            <a:spLocks noChangeShapeType="1"/>
          </p:cNvSpPr>
          <p:nvPr/>
        </p:nvSpPr>
        <p:spPr bwMode="auto">
          <a:xfrm>
            <a:off x="1258888" y="5157788"/>
            <a:ext cx="0" cy="215900"/>
          </a:xfrm>
          <a:prstGeom prst="line">
            <a:avLst/>
          </a:prstGeom>
          <a:noFill/>
          <a:ln w="12700">
            <a:solidFill>
              <a:schemeClr val="tx1"/>
            </a:solidFill>
            <a:prstDash val="sysDot"/>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54" name="Line 26"/>
          <p:cNvSpPr>
            <a:spLocks noChangeShapeType="1"/>
          </p:cNvSpPr>
          <p:nvPr/>
        </p:nvSpPr>
        <p:spPr bwMode="auto">
          <a:xfrm>
            <a:off x="3492500" y="6092825"/>
            <a:ext cx="574675" cy="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55" name="Line 27"/>
          <p:cNvSpPr>
            <a:spLocks noChangeShapeType="1"/>
          </p:cNvSpPr>
          <p:nvPr/>
        </p:nvSpPr>
        <p:spPr bwMode="auto">
          <a:xfrm>
            <a:off x="5795963" y="6092825"/>
            <a:ext cx="576262" cy="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2556" name="Line 28"/>
          <p:cNvSpPr>
            <a:spLocks noChangeShapeType="1"/>
          </p:cNvSpPr>
          <p:nvPr/>
        </p:nvSpPr>
        <p:spPr bwMode="auto">
          <a:xfrm>
            <a:off x="7164388" y="6308725"/>
            <a:ext cx="0" cy="549275"/>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73</a:t>
            </a:fld>
            <a:endParaRPr lang="zh-TW" altLang="en-US"/>
          </a:p>
        </p:txBody>
      </p:sp>
    </p:spTree>
    <p:extLst>
      <p:ext uri="{BB962C8B-B14F-4D97-AF65-F5344CB8AC3E}">
        <p14:creationId xmlns:p14="http://schemas.microsoft.com/office/powerpoint/2010/main" xmlns="" val="18788005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0825" y="1773238"/>
            <a:ext cx="504825" cy="4895850"/>
          </a:xfrm>
          <a:prstGeom prst="rect">
            <a:avLst/>
          </a:prstGeom>
          <a:solidFill>
            <a:schemeClr val="bg1"/>
          </a:solidFill>
          <a:ln w="12700" cap="sq">
            <a:solidFill>
              <a:srgbClr val="63A0D7"/>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1800" b="1">
                <a:latin typeface="標楷體" pitchFamily="65" charset="-120"/>
                <a:ea typeface="標楷體" pitchFamily="65" charset="-120"/>
              </a:rPr>
              <a:t>出</a:t>
            </a:r>
          </a:p>
          <a:p>
            <a:pPr algn="ctr" eaLnBrk="1" hangingPunct="1"/>
            <a:r>
              <a:rPr kumimoji="0" lang="zh-TW" altLang="en-US" sz="1800" b="1">
                <a:latin typeface="標楷體" pitchFamily="65" charset="-120"/>
                <a:ea typeface="標楷體" pitchFamily="65" charset="-120"/>
              </a:rPr>
              <a:t>貨</a:t>
            </a:r>
          </a:p>
          <a:p>
            <a:pPr algn="ctr" eaLnBrk="1" hangingPunct="1"/>
            <a:r>
              <a:rPr kumimoji="0" lang="en-US" altLang="zh-TW" sz="1800" b="1">
                <a:ea typeface="標楷體" pitchFamily="65" charset="-120"/>
              </a:rPr>
              <a:t>/</a:t>
            </a:r>
          </a:p>
          <a:p>
            <a:pPr algn="ctr" eaLnBrk="1" hangingPunct="1"/>
            <a:r>
              <a:rPr kumimoji="0" lang="zh-TW" altLang="en-US" sz="1800" b="1">
                <a:latin typeface="標楷體" pitchFamily="65" charset="-120"/>
                <a:ea typeface="標楷體" pitchFamily="65" charset="-120"/>
              </a:rPr>
              <a:t>辦</a:t>
            </a:r>
          </a:p>
          <a:p>
            <a:pPr algn="ctr" eaLnBrk="1" hangingPunct="1"/>
            <a:r>
              <a:rPr kumimoji="0" lang="zh-TW" altLang="en-US" sz="1800" b="1">
                <a:latin typeface="標楷體" pitchFamily="65" charset="-120"/>
                <a:ea typeface="標楷體" pitchFamily="65" charset="-120"/>
              </a:rPr>
              <a:t>理</a:t>
            </a:r>
          </a:p>
          <a:p>
            <a:pPr algn="ctr" eaLnBrk="1" hangingPunct="1"/>
            <a:r>
              <a:rPr kumimoji="0" lang="zh-TW" altLang="en-US" sz="1800" b="1">
                <a:latin typeface="標楷體" pitchFamily="65" charset="-120"/>
                <a:ea typeface="標楷體" pitchFamily="65" charset="-120"/>
              </a:rPr>
              <a:t>出</a:t>
            </a:r>
          </a:p>
          <a:p>
            <a:pPr algn="ctr" eaLnBrk="1" hangingPunct="1"/>
            <a:r>
              <a:rPr kumimoji="0" lang="zh-TW" altLang="en-US" sz="1800" b="1">
                <a:latin typeface="標楷體" pitchFamily="65" charset="-120"/>
                <a:ea typeface="標楷體" pitchFamily="65" charset="-120"/>
              </a:rPr>
              <a:t>口</a:t>
            </a:r>
          </a:p>
          <a:p>
            <a:pPr algn="ctr" eaLnBrk="1" hangingPunct="1"/>
            <a:r>
              <a:rPr kumimoji="0" lang="zh-TW" altLang="en-US" sz="1800" b="1">
                <a:latin typeface="標楷體" pitchFamily="65" charset="-120"/>
                <a:ea typeface="標楷體" pitchFamily="65" charset="-120"/>
              </a:rPr>
              <a:t>押</a:t>
            </a:r>
          </a:p>
          <a:p>
            <a:pPr algn="ctr" eaLnBrk="1" hangingPunct="1"/>
            <a:r>
              <a:rPr kumimoji="0" lang="zh-TW" altLang="en-US" sz="1800" b="1">
                <a:latin typeface="標楷體" pitchFamily="65" charset="-120"/>
                <a:ea typeface="標楷體" pitchFamily="65" charset="-120"/>
              </a:rPr>
              <a:t>匯</a:t>
            </a:r>
          </a:p>
          <a:p>
            <a:pPr algn="ctr" eaLnBrk="1" hangingPunct="1"/>
            <a:r>
              <a:rPr kumimoji="0" lang="zh-TW" altLang="en-US" sz="1800" b="1">
                <a:latin typeface="標楷體" pitchFamily="65" charset="-120"/>
                <a:ea typeface="標楷體" pitchFamily="65" charset="-120"/>
              </a:rPr>
              <a:t>提</a:t>
            </a:r>
          </a:p>
          <a:p>
            <a:pPr algn="ctr" eaLnBrk="1" hangingPunct="1"/>
            <a:r>
              <a:rPr kumimoji="0" lang="zh-TW" altLang="en-US" sz="1800" b="1">
                <a:latin typeface="標楷體" pitchFamily="65" charset="-120"/>
                <a:ea typeface="標楷體" pitchFamily="65" charset="-120"/>
              </a:rPr>
              <a:t>示</a:t>
            </a:r>
          </a:p>
          <a:p>
            <a:pPr algn="ctr" eaLnBrk="1" hangingPunct="1"/>
            <a:r>
              <a:rPr kumimoji="0" lang="zh-TW" altLang="en-US" sz="1800" b="1">
                <a:latin typeface="標楷體" pitchFamily="65" charset="-120"/>
                <a:ea typeface="標楷體" pitchFamily="65" charset="-120"/>
              </a:rPr>
              <a:t>單</a:t>
            </a:r>
          </a:p>
          <a:p>
            <a:pPr algn="ctr" eaLnBrk="1" hangingPunct="1"/>
            <a:r>
              <a:rPr kumimoji="0" lang="zh-TW" altLang="en-US" sz="1800" b="1">
                <a:latin typeface="標楷體" pitchFamily="65" charset="-120"/>
                <a:ea typeface="標楷體" pitchFamily="65" charset="-120"/>
              </a:rPr>
              <a:t>據</a:t>
            </a:r>
          </a:p>
        </p:txBody>
      </p:sp>
      <p:sp>
        <p:nvSpPr>
          <p:cNvPr id="23555" name="Rectangle 3"/>
          <p:cNvSpPr>
            <a:spLocks noChangeArrowheads="1"/>
          </p:cNvSpPr>
          <p:nvPr/>
        </p:nvSpPr>
        <p:spPr bwMode="auto">
          <a:xfrm>
            <a:off x="0" y="0"/>
            <a:ext cx="2808288" cy="620713"/>
          </a:xfrm>
          <a:prstGeom prst="rect">
            <a:avLst/>
          </a:prstGeom>
          <a:solidFill>
            <a:srgbClr val="00FF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2800" b="1">
                <a:latin typeface="Verdana" pitchFamily="34" charset="0"/>
                <a:ea typeface="標楷體" pitchFamily="65" charset="-120"/>
              </a:rPr>
              <a:t>國際貿易流程</a:t>
            </a:r>
          </a:p>
        </p:txBody>
      </p:sp>
      <p:sp>
        <p:nvSpPr>
          <p:cNvPr id="23556" name="Rectangle 4"/>
          <p:cNvSpPr>
            <a:spLocks noChangeArrowheads="1"/>
          </p:cNvSpPr>
          <p:nvPr/>
        </p:nvSpPr>
        <p:spPr bwMode="auto">
          <a:xfrm>
            <a:off x="827088" y="692150"/>
            <a:ext cx="2519362" cy="649288"/>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ea typeface="標楷體" pitchFamily="65" charset="-120"/>
              </a:rPr>
              <a:t>進口商</a:t>
            </a:r>
            <a:r>
              <a:rPr kumimoji="0" lang="en-US" altLang="zh-TW" b="1">
                <a:ea typeface="標楷體" pitchFamily="65" charset="-120"/>
              </a:rPr>
              <a:t>(</a:t>
            </a:r>
            <a:r>
              <a:rPr kumimoji="0" lang="zh-TW" altLang="en-US" b="1">
                <a:ea typeface="標楷體" pitchFamily="65" charset="-120"/>
              </a:rPr>
              <a:t>買方</a:t>
            </a:r>
            <a:r>
              <a:rPr kumimoji="0" lang="en-US" altLang="zh-TW" b="1">
                <a:ea typeface="標楷體" pitchFamily="65" charset="-120"/>
              </a:rPr>
              <a:t>)</a:t>
            </a:r>
          </a:p>
        </p:txBody>
      </p:sp>
      <p:sp>
        <p:nvSpPr>
          <p:cNvPr id="23557" name="Rectangle 5"/>
          <p:cNvSpPr>
            <a:spLocks noChangeArrowheads="1"/>
          </p:cNvSpPr>
          <p:nvPr/>
        </p:nvSpPr>
        <p:spPr bwMode="auto">
          <a:xfrm>
            <a:off x="5364163" y="692150"/>
            <a:ext cx="2808287" cy="649288"/>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ea typeface="標楷體" pitchFamily="65" charset="-120"/>
              </a:rPr>
              <a:t>出口商</a:t>
            </a:r>
            <a:r>
              <a:rPr kumimoji="0" lang="en-US" altLang="zh-TW" b="1">
                <a:ea typeface="標楷體" pitchFamily="65" charset="-120"/>
              </a:rPr>
              <a:t>(</a:t>
            </a:r>
            <a:r>
              <a:rPr kumimoji="0" lang="zh-TW" altLang="en-US" b="1">
                <a:ea typeface="標楷體" pitchFamily="65" charset="-120"/>
              </a:rPr>
              <a:t>賣方</a:t>
            </a:r>
            <a:r>
              <a:rPr kumimoji="0" lang="en-US" altLang="zh-TW" b="1">
                <a:ea typeface="標楷體" pitchFamily="65" charset="-120"/>
              </a:rPr>
              <a:t>)</a:t>
            </a:r>
            <a:endParaRPr kumimoji="0" lang="zh-TW" altLang="en-US" b="1">
              <a:ea typeface="標楷體" pitchFamily="65" charset="-120"/>
            </a:endParaRPr>
          </a:p>
        </p:txBody>
      </p:sp>
      <p:sp>
        <p:nvSpPr>
          <p:cNvPr id="23558" name="Rectangle 6"/>
          <p:cNvSpPr>
            <a:spLocks noChangeArrowheads="1"/>
          </p:cNvSpPr>
          <p:nvPr/>
        </p:nvSpPr>
        <p:spPr bwMode="auto">
          <a:xfrm>
            <a:off x="3924300" y="1916113"/>
            <a:ext cx="1584325" cy="792162"/>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Verdana" pitchFamily="34" charset="0"/>
                <a:ea typeface="標楷體" pitchFamily="65" charset="-120"/>
              </a:rPr>
              <a:t>向船公司</a:t>
            </a:r>
          </a:p>
          <a:p>
            <a:pPr algn="ctr" eaLnBrk="1" hangingPunct="1"/>
            <a:r>
              <a:rPr kumimoji="0" lang="zh-TW" altLang="en-US" b="1">
                <a:latin typeface="Verdana" pitchFamily="34" charset="0"/>
                <a:ea typeface="標楷體" pitchFamily="65" charset="-120"/>
              </a:rPr>
              <a:t>洽訂艙位</a:t>
            </a:r>
          </a:p>
        </p:txBody>
      </p:sp>
      <p:sp>
        <p:nvSpPr>
          <p:cNvPr id="23559" name="Rectangle 7"/>
          <p:cNvSpPr>
            <a:spLocks noChangeArrowheads="1"/>
          </p:cNvSpPr>
          <p:nvPr/>
        </p:nvSpPr>
        <p:spPr bwMode="auto">
          <a:xfrm>
            <a:off x="3924300" y="3068638"/>
            <a:ext cx="1584325" cy="504825"/>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出口報關</a:t>
            </a:r>
          </a:p>
        </p:txBody>
      </p:sp>
      <p:sp>
        <p:nvSpPr>
          <p:cNvPr id="23560" name="Rectangle 8"/>
          <p:cNvSpPr>
            <a:spLocks noChangeArrowheads="1"/>
          </p:cNvSpPr>
          <p:nvPr/>
        </p:nvSpPr>
        <p:spPr bwMode="auto">
          <a:xfrm>
            <a:off x="1835150" y="3789363"/>
            <a:ext cx="1584325" cy="504825"/>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貨物運輸</a:t>
            </a:r>
          </a:p>
        </p:txBody>
      </p:sp>
      <p:sp>
        <p:nvSpPr>
          <p:cNvPr id="23561" name="Rectangle 9"/>
          <p:cNvSpPr>
            <a:spLocks noChangeArrowheads="1"/>
          </p:cNvSpPr>
          <p:nvPr/>
        </p:nvSpPr>
        <p:spPr bwMode="auto">
          <a:xfrm>
            <a:off x="3924300" y="3789363"/>
            <a:ext cx="1584325" cy="504825"/>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裝船出口</a:t>
            </a:r>
          </a:p>
        </p:txBody>
      </p:sp>
      <p:sp>
        <p:nvSpPr>
          <p:cNvPr id="23562" name="Rectangle 10"/>
          <p:cNvSpPr>
            <a:spLocks noChangeArrowheads="1"/>
          </p:cNvSpPr>
          <p:nvPr/>
        </p:nvSpPr>
        <p:spPr bwMode="auto">
          <a:xfrm>
            <a:off x="3924300" y="5661025"/>
            <a:ext cx="1584325" cy="792163"/>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Verdana" pitchFamily="34" charset="0"/>
                <a:ea typeface="標楷體" pitchFamily="65" charset="-120"/>
              </a:rPr>
              <a:t>遞交單據給</a:t>
            </a:r>
          </a:p>
          <a:p>
            <a:pPr algn="ctr" eaLnBrk="1" hangingPunct="1"/>
            <a:r>
              <a:rPr kumimoji="0" lang="zh-TW" altLang="en-US" b="1">
                <a:latin typeface="Verdana" pitchFamily="34" charset="0"/>
                <a:ea typeface="標楷體" pitchFamily="65" charset="-120"/>
              </a:rPr>
              <a:t>開狀銀行</a:t>
            </a:r>
          </a:p>
        </p:txBody>
      </p:sp>
      <p:sp>
        <p:nvSpPr>
          <p:cNvPr id="23563" name="Rectangle 11"/>
          <p:cNvSpPr>
            <a:spLocks noChangeArrowheads="1"/>
          </p:cNvSpPr>
          <p:nvPr/>
        </p:nvSpPr>
        <p:spPr bwMode="auto">
          <a:xfrm>
            <a:off x="3924300" y="4724400"/>
            <a:ext cx="1584325" cy="504825"/>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押匯銀行</a:t>
            </a:r>
          </a:p>
        </p:txBody>
      </p:sp>
      <p:sp>
        <p:nvSpPr>
          <p:cNvPr id="23564" name="Rectangle 12"/>
          <p:cNvSpPr>
            <a:spLocks noChangeArrowheads="1"/>
          </p:cNvSpPr>
          <p:nvPr/>
        </p:nvSpPr>
        <p:spPr bwMode="auto">
          <a:xfrm>
            <a:off x="6588125" y="4652963"/>
            <a:ext cx="2016125" cy="504825"/>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提示單據押匯</a:t>
            </a:r>
          </a:p>
        </p:txBody>
      </p:sp>
      <p:sp>
        <p:nvSpPr>
          <p:cNvPr id="23565" name="Rectangle 13"/>
          <p:cNvSpPr>
            <a:spLocks noChangeArrowheads="1"/>
          </p:cNvSpPr>
          <p:nvPr/>
        </p:nvSpPr>
        <p:spPr bwMode="auto">
          <a:xfrm>
            <a:off x="6156325" y="3789363"/>
            <a:ext cx="1584325" cy="504825"/>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簽發提單</a:t>
            </a:r>
          </a:p>
        </p:txBody>
      </p:sp>
      <p:sp>
        <p:nvSpPr>
          <p:cNvPr id="23566" name="Rectangle 14"/>
          <p:cNvSpPr>
            <a:spLocks noChangeArrowheads="1"/>
          </p:cNvSpPr>
          <p:nvPr/>
        </p:nvSpPr>
        <p:spPr bwMode="auto">
          <a:xfrm>
            <a:off x="6948488" y="2708275"/>
            <a:ext cx="1584325" cy="504825"/>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latin typeface="標楷體" pitchFamily="65" charset="-120"/>
                <a:ea typeface="標楷體" pitchFamily="65" charset="-120"/>
              </a:rPr>
              <a:t>投保保險</a:t>
            </a:r>
          </a:p>
        </p:txBody>
      </p:sp>
      <p:sp>
        <p:nvSpPr>
          <p:cNvPr id="23567" name="Rectangle 15"/>
          <p:cNvSpPr>
            <a:spLocks noChangeArrowheads="1"/>
          </p:cNvSpPr>
          <p:nvPr/>
        </p:nvSpPr>
        <p:spPr bwMode="auto">
          <a:xfrm>
            <a:off x="6877050" y="1557338"/>
            <a:ext cx="1655763" cy="504825"/>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a:ea typeface="標楷體" pitchFamily="65" charset="-120"/>
              </a:rPr>
              <a:t>製造及出貨</a:t>
            </a:r>
          </a:p>
        </p:txBody>
      </p:sp>
      <p:sp>
        <p:nvSpPr>
          <p:cNvPr id="23568" name="Line 16"/>
          <p:cNvSpPr>
            <a:spLocks noChangeShapeType="1"/>
          </p:cNvSpPr>
          <p:nvPr/>
        </p:nvSpPr>
        <p:spPr bwMode="auto">
          <a:xfrm>
            <a:off x="8388350" y="1268413"/>
            <a:ext cx="0" cy="288925"/>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69" name="Line 17"/>
          <p:cNvSpPr>
            <a:spLocks noChangeShapeType="1"/>
          </p:cNvSpPr>
          <p:nvPr/>
        </p:nvSpPr>
        <p:spPr bwMode="auto">
          <a:xfrm flipH="1">
            <a:off x="4716463" y="1700213"/>
            <a:ext cx="2160587"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70" name="Line 18"/>
          <p:cNvSpPr>
            <a:spLocks noChangeShapeType="1"/>
          </p:cNvSpPr>
          <p:nvPr/>
        </p:nvSpPr>
        <p:spPr bwMode="auto">
          <a:xfrm>
            <a:off x="4716463" y="1700213"/>
            <a:ext cx="0" cy="21590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71" name="Line 19"/>
          <p:cNvSpPr>
            <a:spLocks noChangeShapeType="1"/>
          </p:cNvSpPr>
          <p:nvPr/>
        </p:nvSpPr>
        <p:spPr bwMode="auto">
          <a:xfrm>
            <a:off x="4643438" y="2708275"/>
            <a:ext cx="0" cy="288925"/>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72" name="Line 20"/>
          <p:cNvSpPr>
            <a:spLocks noChangeShapeType="1"/>
          </p:cNvSpPr>
          <p:nvPr/>
        </p:nvSpPr>
        <p:spPr bwMode="auto">
          <a:xfrm>
            <a:off x="4643438" y="3573463"/>
            <a:ext cx="0" cy="21590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73" name="Line 21"/>
          <p:cNvSpPr>
            <a:spLocks noChangeShapeType="1"/>
          </p:cNvSpPr>
          <p:nvPr/>
        </p:nvSpPr>
        <p:spPr bwMode="auto">
          <a:xfrm flipH="1">
            <a:off x="3419475" y="4076700"/>
            <a:ext cx="504825" cy="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74" name="Line 22"/>
          <p:cNvSpPr>
            <a:spLocks noChangeShapeType="1"/>
          </p:cNvSpPr>
          <p:nvPr/>
        </p:nvSpPr>
        <p:spPr bwMode="auto">
          <a:xfrm>
            <a:off x="2484438" y="4292600"/>
            <a:ext cx="0" cy="256540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75" name="Line 23"/>
          <p:cNvSpPr>
            <a:spLocks noChangeShapeType="1"/>
          </p:cNvSpPr>
          <p:nvPr/>
        </p:nvSpPr>
        <p:spPr bwMode="auto">
          <a:xfrm>
            <a:off x="5508625" y="4076700"/>
            <a:ext cx="576263"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76" name="Line 24"/>
          <p:cNvSpPr>
            <a:spLocks noChangeShapeType="1"/>
          </p:cNvSpPr>
          <p:nvPr/>
        </p:nvSpPr>
        <p:spPr bwMode="auto">
          <a:xfrm>
            <a:off x="8101013" y="2060575"/>
            <a:ext cx="0" cy="64770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77" name="Line 25"/>
          <p:cNvSpPr>
            <a:spLocks noChangeShapeType="1"/>
          </p:cNvSpPr>
          <p:nvPr/>
        </p:nvSpPr>
        <p:spPr bwMode="auto">
          <a:xfrm>
            <a:off x="8101013" y="3213100"/>
            <a:ext cx="0" cy="1439863"/>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78" name="Line 26"/>
          <p:cNvSpPr>
            <a:spLocks noChangeShapeType="1"/>
          </p:cNvSpPr>
          <p:nvPr/>
        </p:nvSpPr>
        <p:spPr bwMode="auto">
          <a:xfrm>
            <a:off x="7740650" y="4076700"/>
            <a:ext cx="360363" cy="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79" name="Line 27"/>
          <p:cNvSpPr>
            <a:spLocks noChangeShapeType="1"/>
          </p:cNvSpPr>
          <p:nvPr/>
        </p:nvSpPr>
        <p:spPr bwMode="auto">
          <a:xfrm flipH="1">
            <a:off x="5508625" y="4941888"/>
            <a:ext cx="1079500" cy="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80" name="Line 28"/>
          <p:cNvSpPr>
            <a:spLocks noChangeShapeType="1"/>
          </p:cNvSpPr>
          <p:nvPr/>
        </p:nvSpPr>
        <p:spPr bwMode="auto">
          <a:xfrm>
            <a:off x="4643438" y="5229225"/>
            <a:ext cx="0" cy="43180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3581" name="Line 29"/>
          <p:cNvSpPr>
            <a:spLocks noChangeShapeType="1"/>
          </p:cNvSpPr>
          <p:nvPr/>
        </p:nvSpPr>
        <p:spPr bwMode="auto">
          <a:xfrm>
            <a:off x="4643438" y="6453188"/>
            <a:ext cx="0" cy="404812"/>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pic>
        <p:nvPicPr>
          <p:cNvPr id="23582" name="Picture 30" descr="Container%2520ship%2520heavy%2520loa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25" y="5300663"/>
            <a:ext cx="2520950" cy="155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2C8DB5C9-17DB-4465-8E9B-43C49A51B603}" type="slidenum">
              <a:rPr lang="zh-TW" altLang="en-US" smtClean="0"/>
              <a:pPr/>
              <a:t>74</a:t>
            </a:fld>
            <a:endParaRPr lang="zh-TW" altLang="en-US"/>
          </a:p>
        </p:txBody>
      </p:sp>
    </p:spTree>
    <p:extLst>
      <p:ext uri="{BB962C8B-B14F-4D97-AF65-F5344CB8AC3E}">
        <p14:creationId xmlns:p14="http://schemas.microsoft.com/office/powerpoint/2010/main" xmlns="" val="8355781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79388" y="1484313"/>
            <a:ext cx="431800" cy="5184775"/>
          </a:xfrm>
          <a:prstGeom prst="rect">
            <a:avLst/>
          </a:prstGeom>
          <a:solidFill>
            <a:schemeClr val="bg1"/>
          </a:solidFill>
          <a:ln w="12700" cap="sq">
            <a:solidFill>
              <a:srgbClr val="63A0D7"/>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ea typeface="標楷體" pitchFamily="65" charset="-120"/>
              </a:rPr>
              <a:t>到</a:t>
            </a:r>
          </a:p>
          <a:p>
            <a:pPr algn="ctr" eaLnBrk="1" hangingPunct="1"/>
            <a:r>
              <a:rPr kumimoji="0" lang="zh-TW" altLang="en-US" b="1">
                <a:ea typeface="標楷體" pitchFamily="65" charset="-120"/>
              </a:rPr>
              <a:t>單</a:t>
            </a:r>
          </a:p>
          <a:p>
            <a:pPr algn="ctr" eaLnBrk="1" hangingPunct="1"/>
            <a:r>
              <a:rPr kumimoji="0" lang="zh-TW" altLang="en-US" b="1">
                <a:ea typeface="標楷體" pitchFamily="65" charset="-120"/>
              </a:rPr>
              <a:t>贖</a:t>
            </a:r>
          </a:p>
          <a:p>
            <a:pPr algn="ctr" eaLnBrk="1" hangingPunct="1"/>
            <a:r>
              <a:rPr kumimoji="0" lang="zh-TW" altLang="en-US" b="1">
                <a:ea typeface="標楷體" pitchFamily="65" charset="-120"/>
              </a:rPr>
              <a:t>單</a:t>
            </a:r>
          </a:p>
          <a:p>
            <a:pPr algn="ctr" eaLnBrk="1" hangingPunct="1"/>
            <a:r>
              <a:rPr kumimoji="0" lang="zh-TW" altLang="en-US" b="1">
                <a:ea typeface="標楷體" pitchFamily="65" charset="-120"/>
              </a:rPr>
              <a:t>及</a:t>
            </a:r>
          </a:p>
          <a:p>
            <a:pPr algn="ctr" eaLnBrk="1" hangingPunct="1"/>
            <a:r>
              <a:rPr kumimoji="0" lang="zh-TW" altLang="en-US" b="1">
                <a:ea typeface="標楷體" pitchFamily="65" charset="-120"/>
              </a:rPr>
              <a:t>報</a:t>
            </a:r>
          </a:p>
          <a:p>
            <a:pPr algn="ctr" eaLnBrk="1" hangingPunct="1"/>
            <a:r>
              <a:rPr kumimoji="0" lang="zh-TW" altLang="en-US" b="1">
                <a:ea typeface="標楷體" pitchFamily="65" charset="-120"/>
              </a:rPr>
              <a:t>關</a:t>
            </a:r>
          </a:p>
          <a:p>
            <a:pPr algn="ctr" eaLnBrk="1" hangingPunct="1"/>
            <a:r>
              <a:rPr kumimoji="0" lang="zh-TW" altLang="en-US" b="1">
                <a:ea typeface="標楷體" pitchFamily="65" charset="-120"/>
              </a:rPr>
              <a:t>領</a:t>
            </a:r>
          </a:p>
          <a:p>
            <a:pPr algn="ctr" eaLnBrk="1" hangingPunct="1"/>
            <a:r>
              <a:rPr kumimoji="0" lang="zh-TW" altLang="en-US" b="1">
                <a:ea typeface="標楷體" pitchFamily="65" charset="-120"/>
              </a:rPr>
              <a:t>貨</a:t>
            </a:r>
          </a:p>
        </p:txBody>
      </p:sp>
      <p:sp>
        <p:nvSpPr>
          <p:cNvPr id="24579" name="Rectangle 3"/>
          <p:cNvSpPr>
            <a:spLocks noChangeArrowheads="1"/>
          </p:cNvSpPr>
          <p:nvPr/>
        </p:nvSpPr>
        <p:spPr bwMode="auto">
          <a:xfrm>
            <a:off x="0" y="0"/>
            <a:ext cx="2808288" cy="620713"/>
          </a:xfrm>
          <a:prstGeom prst="rect">
            <a:avLst/>
          </a:prstGeom>
          <a:solidFill>
            <a:srgbClr val="00FF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2800" b="1">
                <a:latin typeface="Verdana" pitchFamily="34" charset="0"/>
                <a:ea typeface="標楷體" pitchFamily="65" charset="-120"/>
              </a:rPr>
              <a:t>國際貿易流程</a:t>
            </a:r>
          </a:p>
        </p:txBody>
      </p:sp>
      <p:sp>
        <p:nvSpPr>
          <p:cNvPr id="24580" name="Rectangle 4"/>
          <p:cNvSpPr>
            <a:spLocks noChangeArrowheads="1"/>
          </p:cNvSpPr>
          <p:nvPr/>
        </p:nvSpPr>
        <p:spPr bwMode="auto">
          <a:xfrm>
            <a:off x="1619250" y="692150"/>
            <a:ext cx="2736850" cy="649288"/>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ea typeface="標楷體" pitchFamily="65" charset="-120"/>
              </a:rPr>
              <a:t>進口商</a:t>
            </a:r>
            <a:r>
              <a:rPr kumimoji="0" lang="en-US" altLang="zh-TW" b="1">
                <a:ea typeface="標楷體" pitchFamily="65" charset="-120"/>
              </a:rPr>
              <a:t>(</a:t>
            </a:r>
            <a:r>
              <a:rPr kumimoji="0" lang="zh-TW" altLang="en-US" b="1">
                <a:ea typeface="標楷體" pitchFamily="65" charset="-120"/>
              </a:rPr>
              <a:t>買方</a:t>
            </a:r>
            <a:r>
              <a:rPr kumimoji="0" lang="en-US" altLang="zh-TW" b="1">
                <a:ea typeface="標楷體" pitchFamily="65" charset="-120"/>
              </a:rPr>
              <a:t>)</a:t>
            </a:r>
          </a:p>
        </p:txBody>
      </p:sp>
      <p:sp>
        <p:nvSpPr>
          <p:cNvPr id="24581" name="Rectangle 5"/>
          <p:cNvSpPr>
            <a:spLocks noChangeArrowheads="1"/>
          </p:cNvSpPr>
          <p:nvPr/>
        </p:nvSpPr>
        <p:spPr bwMode="auto">
          <a:xfrm>
            <a:off x="6335713" y="692150"/>
            <a:ext cx="2808287" cy="649288"/>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b="1">
                <a:ea typeface="標楷體" pitchFamily="65" charset="-120"/>
              </a:rPr>
              <a:t>出口商</a:t>
            </a:r>
            <a:r>
              <a:rPr kumimoji="0" lang="en-US" altLang="zh-TW" b="1">
                <a:ea typeface="標楷體" pitchFamily="65" charset="-120"/>
              </a:rPr>
              <a:t>(</a:t>
            </a:r>
            <a:r>
              <a:rPr kumimoji="0" lang="zh-TW" altLang="en-US" b="1">
                <a:ea typeface="標楷體" pitchFamily="65" charset="-120"/>
              </a:rPr>
              <a:t>賣方</a:t>
            </a:r>
            <a:r>
              <a:rPr kumimoji="0" lang="en-US" altLang="zh-TW" b="1">
                <a:ea typeface="標楷體" pitchFamily="65" charset="-120"/>
              </a:rPr>
              <a:t>)</a:t>
            </a:r>
            <a:endParaRPr kumimoji="0" lang="zh-TW" altLang="en-US" b="1">
              <a:ea typeface="標楷體" pitchFamily="65" charset="-120"/>
            </a:endParaRPr>
          </a:p>
        </p:txBody>
      </p:sp>
      <p:sp>
        <p:nvSpPr>
          <p:cNvPr id="24582" name="Line 6"/>
          <p:cNvSpPr>
            <a:spLocks noChangeShapeType="1"/>
          </p:cNvSpPr>
          <p:nvPr/>
        </p:nvSpPr>
        <p:spPr bwMode="auto">
          <a:xfrm>
            <a:off x="2124075" y="1484313"/>
            <a:ext cx="0" cy="360362"/>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4583" name="Line 7"/>
          <p:cNvSpPr>
            <a:spLocks noChangeShapeType="1"/>
          </p:cNvSpPr>
          <p:nvPr/>
        </p:nvSpPr>
        <p:spPr bwMode="auto">
          <a:xfrm>
            <a:off x="4356100" y="1484313"/>
            <a:ext cx="0" cy="360362"/>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4584" name="Rectangle 8"/>
          <p:cNvSpPr>
            <a:spLocks noChangeArrowheads="1"/>
          </p:cNvSpPr>
          <p:nvPr/>
        </p:nvSpPr>
        <p:spPr bwMode="auto">
          <a:xfrm>
            <a:off x="1116013" y="1844675"/>
            <a:ext cx="1727200" cy="863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2800" b="1">
                <a:latin typeface="標楷體" pitchFamily="65" charset="-120"/>
                <a:ea typeface="標楷體" pitchFamily="65" charset="-120"/>
              </a:rPr>
              <a:t>船公司</a:t>
            </a:r>
          </a:p>
          <a:p>
            <a:pPr algn="ctr" eaLnBrk="1" hangingPunct="1"/>
            <a:r>
              <a:rPr kumimoji="0" lang="zh-TW" altLang="en-US" sz="2800" b="1">
                <a:latin typeface="標楷體" pitchFamily="65" charset="-120"/>
                <a:ea typeface="標楷體" pitchFamily="65" charset="-120"/>
              </a:rPr>
              <a:t>到貨通知</a:t>
            </a:r>
          </a:p>
        </p:txBody>
      </p:sp>
      <p:sp>
        <p:nvSpPr>
          <p:cNvPr id="24585" name="Rectangle 9"/>
          <p:cNvSpPr>
            <a:spLocks noChangeArrowheads="1"/>
          </p:cNvSpPr>
          <p:nvPr/>
        </p:nvSpPr>
        <p:spPr bwMode="auto">
          <a:xfrm>
            <a:off x="3492500" y="1844675"/>
            <a:ext cx="1727200" cy="863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2800" b="1">
                <a:latin typeface="標楷體" pitchFamily="65" charset="-120"/>
                <a:ea typeface="標楷體" pitchFamily="65" charset="-120"/>
              </a:rPr>
              <a:t>開狀銀行</a:t>
            </a:r>
          </a:p>
          <a:p>
            <a:pPr algn="ctr" eaLnBrk="1" hangingPunct="1"/>
            <a:r>
              <a:rPr kumimoji="0" lang="zh-TW" altLang="en-US" sz="2800" b="1">
                <a:latin typeface="標楷體" pitchFamily="65" charset="-120"/>
                <a:ea typeface="標楷體" pitchFamily="65" charset="-120"/>
              </a:rPr>
              <a:t>到單通知</a:t>
            </a:r>
          </a:p>
        </p:txBody>
      </p:sp>
      <p:sp>
        <p:nvSpPr>
          <p:cNvPr id="24586" name="Rectangle 10"/>
          <p:cNvSpPr>
            <a:spLocks noChangeArrowheads="1"/>
          </p:cNvSpPr>
          <p:nvPr/>
        </p:nvSpPr>
        <p:spPr bwMode="auto">
          <a:xfrm>
            <a:off x="1116013" y="3284538"/>
            <a:ext cx="1727200" cy="863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2800" b="1">
                <a:latin typeface="Verdana" pitchFamily="34" charset="0"/>
                <a:ea typeface="標楷體" pitchFamily="65" charset="-120"/>
              </a:rPr>
              <a:t>進口報關</a:t>
            </a:r>
          </a:p>
        </p:txBody>
      </p:sp>
      <p:sp>
        <p:nvSpPr>
          <p:cNvPr id="24587" name="Rectangle 11"/>
          <p:cNvSpPr>
            <a:spLocks noChangeArrowheads="1"/>
          </p:cNvSpPr>
          <p:nvPr/>
        </p:nvSpPr>
        <p:spPr bwMode="auto">
          <a:xfrm>
            <a:off x="3492500" y="3284538"/>
            <a:ext cx="1727200" cy="863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2800" b="1">
                <a:latin typeface="Verdana" pitchFamily="34" charset="0"/>
                <a:ea typeface="標楷體" pitchFamily="65" charset="-120"/>
              </a:rPr>
              <a:t>贖單領貨</a:t>
            </a:r>
          </a:p>
        </p:txBody>
      </p:sp>
      <p:sp>
        <p:nvSpPr>
          <p:cNvPr id="24588" name="Rectangle 12"/>
          <p:cNvSpPr>
            <a:spLocks noChangeArrowheads="1"/>
          </p:cNvSpPr>
          <p:nvPr/>
        </p:nvSpPr>
        <p:spPr bwMode="auto">
          <a:xfrm>
            <a:off x="1116013" y="4868863"/>
            <a:ext cx="1727200" cy="863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zh-TW" altLang="en-US" sz="2800">
                <a:latin typeface="標楷體" pitchFamily="65" charset="-120"/>
                <a:ea typeface="標楷體" pitchFamily="65" charset="-120"/>
              </a:rPr>
              <a:t>提貨</a:t>
            </a:r>
          </a:p>
        </p:txBody>
      </p:sp>
      <p:sp>
        <p:nvSpPr>
          <p:cNvPr id="24589" name="Line 13"/>
          <p:cNvSpPr>
            <a:spLocks noChangeShapeType="1"/>
          </p:cNvSpPr>
          <p:nvPr/>
        </p:nvSpPr>
        <p:spPr bwMode="auto">
          <a:xfrm>
            <a:off x="4356100" y="2708275"/>
            <a:ext cx="0" cy="504825"/>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4590" name="Line 14"/>
          <p:cNvSpPr>
            <a:spLocks noChangeShapeType="1"/>
          </p:cNvSpPr>
          <p:nvPr/>
        </p:nvSpPr>
        <p:spPr bwMode="auto">
          <a:xfrm flipH="1">
            <a:off x="2843213" y="3716338"/>
            <a:ext cx="649287" cy="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24591" name="Line 15"/>
          <p:cNvSpPr>
            <a:spLocks noChangeShapeType="1"/>
          </p:cNvSpPr>
          <p:nvPr/>
        </p:nvSpPr>
        <p:spPr bwMode="auto">
          <a:xfrm>
            <a:off x="1835150" y="4149725"/>
            <a:ext cx="0" cy="719138"/>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zh-TW" altLang="en-US"/>
          </a:p>
        </p:txBody>
      </p:sp>
      <p:pic>
        <p:nvPicPr>
          <p:cNvPr id="24592" name="Picture 16" descr="warehouse%26container">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5700" y="4164487"/>
            <a:ext cx="2700337" cy="1871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2C8DB5C9-17DB-4465-8E9B-43C49A51B603}" type="slidenum">
              <a:rPr lang="zh-TW" altLang="en-US" smtClean="0"/>
              <a:pPr/>
              <a:t>75</a:t>
            </a:fld>
            <a:endParaRPr lang="zh-TW" altLang="en-US"/>
          </a:p>
        </p:txBody>
      </p:sp>
      <p:sp>
        <p:nvSpPr>
          <p:cNvPr id="18" name="向左箭號 17"/>
          <p:cNvSpPr/>
          <p:nvPr/>
        </p:nvSpPr>
        <p:spPr>
          <a:xfrm>
            <a:off x="6261861" y="6241143"/>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2 END</a:t>
            </a:r>
          </a:p>
        </p:txBody>
      </p:sp>
    </p:spTree>
    <p:extLst>
      <p:ext uri="{BB962C8B-B14F-4D97-AF65-F5344CB8AC3E}">
        <p14:creationId xmlns:p14="http://schemas.microsoft.com/office/powerpoint/2010/main" xmlns="" val="1636959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15653" y="213836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a:solidFill>
                  <a:schemeClr val="bg1"/>
                </a:solidFill>
                <a:ea typeface="標楷體" pitchFamily="65" charset="-120"/>
              </a:rPr>
              <a:t>CH2-</a:t>
            </a:r>
            <a:r>
              <a:rPr kumimoji="0" lang="zh-TW" altLang="en-US" sz="3600" b="1" dirty="0">
                <a:solidFill>
                  <a:schemeClr val="bg1"/>
                </a:solidFill>
                <a:ea typeface="標楷體" pitchFamily="65" charset="-120"/>
              </a:rPr>
              <a:t>國際貿易進出口流程</a:t>
            </a:r>
          </a:p>
          <a:p>
            <a:pPr algn="ctr" eaLnBrk="1" hangingPunct="1"/>
            <a:r>
              <a:rPr kumimoji="0" lang="en-US" altLang="zh-TW" sz="3600" b="1" dirty="0" smtClean="0">
                <a:solidFill>
                  <a:schemeClr val="bg1"/>
                </a:solidFill>
                <a:ea typeface="+mj-ea"/>
                <a:cs typeface="Times New Roman" panose="02020603050405020304" pitchFamily="18" charset="0"/>
              </a:rPr>
              <a:t>3.</a:t>
            </a:r>
            <a:r>
              <a:rPr lang="zh-TW" altLang="zh-TW" sz="3600" b="1" dirty="0">
                <a:solidFill>
                  <a:schemeClr val="bg1"/>
                </a:solidFill>
                <a:ea typeface="+mj-ea"/>
                <a:cs typeface="Times New Roman" panose="02020603050405020304" pitchFamily="18" charset="0"/>
              </a:rPr>
              <a:t>貨品輸入管理</a:t>
            </a:r>
            <a:endParaRPr kumimoji="0" lang="zh-TW" altLang="en-US" sz="3600" b="1" dirty="0">
              <a:solidFill>
                <a:schemeClr val="bg1"/>
              </a:solidFill>
              <a:ea typeface="+mj-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76</a:t>
            </a:fld>
            <a:endParaRPr lang="zh-TW" altLang="en-US"/>
          </a:p>
        </p:txBody>
      </p:sp>
    </p:spTree>
    <p:extLst>
      <p:ext uri="{BB962C8B-B14F-4D97-AF65-F5344CB8AC3E}">
        <p14:creationId xmlns:p14="http://schemas.microsoft.com/office/powerpoint/2010/main" xmlns="" val="2626879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77</a:t>
            </a:fld>
            <a:endParaRPr lang="zh-TW" altLang="en-US"/>
          </a:p>
        </p:txBody>
      </p:sp>
      <p:sp>
        <p:nvSpPr>
          <p:cNvPr id="4" name="內容版面配置區 3"/>
          <p:cNvSpPr>
            <a:spLocks noGrp="1"/>
          </p:cNvSpPr>
          <p:nvPr>
            <p:ph sz="quarter" idx="1"/>
          </p:nvPr>
        </p:nvSpPr>
        <p:spPr/>
        <p:txBody>
          <a:bodyPr>
            <a:normAutofit/>
          </a:bodyPr>
          <a:lstStyle/>
          <a:p>
            <a:r>
              <a:rPr lang="en-US" altLang="zh-TW" sz="3200" b="1" dirty="0" smtClean="0"/>
              <a:t>“</a:t>
            </a:r>
            <a:r>
              <a:rPr lang="zh-TW" altLang="zh-TW" sz="3200" b="1" dirty="0" smtClean="0"/>
              <a:t>限制</a:t>
            </a:r>
            <a:r>
              <a:rPr lang="zh-TW" altLang="zh-TW" sz="3200" b="1" dirty="0"/>
              <a:t>輸入貨品</a:t>
            </a:r>
            <a:r>
              <a:rPr lang="zh-TW" altLang="zh-TW" sz="3200" b="1" dirty="0" smtClean="0"/>
              <a:t>表</a:t>
            </a:r>
            <a:r>
              <a:rPr lang="en-US" altLang="zh-TW" sz="3200" b="1" dirty="0" smtClean="0"/>
              <a:t>”</a:t>
            </a:r>
            <a:r>
              <a:rPr lang="zh-TW" altLang="zh-TW" sz="3200" b="1" dirty="0" smtClean="0"/>
              <a:t>與</a:t>
            </a:r>
            <a:r>
              <a:rPr lang="en-US" altLang="zh-TW" sz="3200" b="1" dirty="0" smtClean="0"/>
              <a:t>”</a:t>
            </a:r>
            <a:r>
              <a:rPr lang="zh-TW" altLang="zh-TW" sz="3200" b="1" dirty="0" smtClean="0"/>
              <a:t>海關</a:t>
            </a:r>
            <a:r>
              <a:rPr lang="zh-TW" altLang="zh-TW" sz="3200" b="1" dirty="0"/>
              <a:t>協助查核輸入貨品</a:t>
            </a:r>
            <a:r>
              <a:rPr lang="zh-TW" altLang="zh-TW" sz="3200" b="1" dirty="0" smtClean="0"/>
              <a:t>表</a:t>
            </a:r>
            <a:r>
              <a:rPr lang="en-US" altLang="zh-TW" sz="3200" b="1" dirty="0" smtClean="0"/>
              <a:t>”</a:t>
            </a:r>
            <a:r>
              <a:rPr lang="zh-TW" altLang="zh-TW" sz="3200" b="1" dirty="0" smtClean="0"/>
              <a:t>之規定</a:t>
            </a:r>
            <a:endParaRPr lang="en-US" altLang="zh-TW" sz="3200" b="1" dirty="0" smtClean="0"/>
          </a:p>
          <a:p>
            <a:r>
              <a:rPr lang="zh-TW" altLang="zh-TW" sz="3200" b="1" dirty="0"/>
              <a:t>輸入許可證之相關</a:t>
            </a:r>
            <a:r>
              <a:rPr lang="zh-TW" altLang="zh-TW" sz="3200" b="1" dirty="0" smtClean="0"/>
              <a:t>規定</a:t>
            </a:r>
            <a:endParaRPr lang="en-US" altLang="zh-TW" sz="3200" b="1" dirty="0" smtClean="0"/>
          </a:p>
          <a:p>
            <a:r>
              <a:rPr lang="zh-TW" altLang="zh-TW" sz="3200" b="1" dirty="0"/>
              <a:t>戰略性高科技貨品輸入管理</a:t>
            </a:r>
            <a:endParaRPr lang="zh-TW" altLang="en-US" sz="3200" dirty="0"/>
          </a:p>
        </p:txBody>
      </p:sp>
    </p:spTree>
    <p:extLst>
      <p:ext uri="{BB962C8B-B14F-4D97-AF65-F5344CB8AC3E}">
        <p14:creationId xmlns:p14="http://schemas.microsoft.com/office/powerpoint/2010/main" xmlns="" val="4152543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貨品輸入</a:t>
            </a:r>
            <a:r>
              <a:rPr lang="zh-TW" altLang="zh-TW" sz="4000" b="1" dirty="0" smtClean="0"/>
              <a:t>管理</a:t>
            </a:r>
            <a:r>
              <a:rPr lang="zh-TW" altLang="en-US" sz="4000" b="1" dirty="0">
                <a:latin typeface="Times New Roman" panose="02020603050405020304" pitchFamily="18" charset="0"/>
                <a:cs typeface="Times New Roman" panose="02020603050405020304" pitchFamily="18" charset="0"/>
              </a:rPr>
              <a:t>之</a:t>
            </a:r>
            <a:r>
              <a:rPr lang="zh-TW" altLang="en-US" sz="4000" b="1" dirty="0" smtClean="0">
                <a:latin typeface="Times New Roman" panose="02020603050405020304" pitchFamily="18" charset="0"/>
                <a:cs typeface="Times New Roman" panose="02020603050405020304" pitchFamily="18" charset="0"/>
              </a:rPr>
              <a:t>相關重點</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78</a:t>
            </a:fld>
            <a:endParaRPr lang="zh-TW" altLang="en-US"/>
          </a:p>
        </p:txBody>
      </p:sp>
      <p:sp>
        <p:nvSpPr>
          <p:cNvPr id="4" name="內容版面配置區 3"/>
          <p:cNvSpPr>
            <a:spLocks noGrp="1"/>
          </p:cNvSpPr>
          <p:nvPr>
            <p:ph sz="quarter" idx="1"/>
          </p:nvPr>
        </p:nvSpPr>
        <p:spPr>
          <a:xfrm>
            <a:off x="9203" y="1196752"/>
            <a:ext cx="8892480" cy="4937760"/>
          </a:xfrm>
        </p:spPr>
        <p:txBody>
          <a:bodyPr>
            <a:noAutofit/>
          </a:bodyPr>
          <a:lstStyle/>
          <a:p>
            <a:r>
              <a:rPr lang="zh-TW" altLang="zh-TW" sz="3200" b="1" dirty="0">
                <a:latin typeface="Times New Roman" panose="02020603050405020304" pitchFamily="18" charset="0"/>
                <a:cs typeface="Times New Roman" panose="02020603050405020304" pitchFamily="18" charset="0"/>
              </a:rPr>
              <a:t>進口人與貨品</a:t>
            </a:r>
            <a:r>
              <a:rPr lang="zh-TW" altLang="zh-TW" sz="3200" b="1" dirty="0" smtClean="0">
                <a:latin typeface="Times New Roman" panose="02020603050405020304" pitchFamily="18" charset="0"/>
                <a:cs typeface="Times New Roman" panose="02020603050405020304" pitchFamily="18" charset="0"/>
              </a:rPr>
              <a:t>輸入</a:t>
            </a:r>
            <a:endParaRPr lang="en-US" altLang="zh-TW" sz="3200" b="1"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zh-TW" altLang="zh-TW" sz="2900" b="1" dirty="0">
                <a:latin typeface="Times New Roman" panose="02020603050405020304" pitchFamily="18" charset="0"/>
                <a:cs typeface="Times New Roman" panose="02020603050405020304" pitchFamily="18" charset="0"/>
              </a:rPr>
              <a:t>輸入貨品之進口</a:t>
            </a:r>
            <a:r>
              <a:rPr lang="zh-TW" altLang="zh-TW" sz="2900" b="1" dirty="0" smtClean="0">
                <a:latin typeface="Times New Roman" panose="02020603050405020304" pitchFamily="18" charset="0"/>
                <a:cs typeface="Times New Roman" panose="02020603050405020304" pitchFamily="18" charset="0"/>
              </a:rPr>
              <a:t>人</a:t>
            </a:r>
            <a:endParaRPr lang="en-US" altLang="zh-TW" sz="2900" b="1"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zh-TW" altLang="zh-TW" sz="2900" b="1" dirty="0">
                <a:latin typeface="Times New Roman" panose="02020603050405020304" pitchFamily="18" charset="0"/>
                <a:cs typeface="Times New Roman" panose="02020603050405020304" pitchFamily="18" charset="0"/>
              </a:rPr>
              <a:t>出進口廠商</a:t>
            </a:r>
            <a:r>
              <a:rPr lang="zh-TW" altLang="zh-TW" sz="2900" b="1" dirty="0" smtClean="0">
                <a:latin typeface="Times New Roman" panose="02020603050405020304" pitchFamily="18" charset="0"/>
                <a:cs typeface="Times New Roman" panose="02020603050405020304" pitchFamily="18" charset="0"/>
              </a:rPr>
              <a:t>登記</a:t>
            </a:r>
            <a:endParaRPr lang="en-US" altLang="zh-TW" sz="2900" b="1"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zh-TW" altLang="zh-TW" sz="2900" b="1" dirty="0">
                <a:latin typeface="Times New Roman" panose="02020603050405020304" pitchFamily="18" charset="0"/>
                <a:cs typeface="Times New Roman" panose="02020603050405020304" pitchFamily="18" charset="0"/>
              </a:rPr>
              <a:t>出進口廠商與貨品輸入</a:t>
            </a:r>
            <a:endParaRPr lang="en-US" altLang="zh-TW" sz="29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進口限制輸入貨品表內之貨品－</a:t>
            </a:r>
            <a:r>
              <a:rPr lang="zh-TW" altLang="zh-TW" sz="3200" b="1" dirty="0" smtClean="0">
                <a:latin typeface="Times New Roman" panose="02020603050405020304" pitchFamily="18" charset="0"/>
                <a:cs typeface="Times New Roman" panose="02020603050405020304" pitchFamily="18" charset="0"/>
              </a:rPr>
              <a:t>簽證</a:t>
            </a:r>
            <a:endParaRPr lang="en-US" altLang="zh-TW" sz="3200" b="1"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zh-TW" altLang="zh-TW" sz="2900" b="1" dirty="0">
                <a:latin typeface="Times New Roman" panose="02020603050405020304" pitchFamily="18" charset="0"/>
                <a:cs typeface="Times New Roman" panose="02020603050405020304" pitchFamily="18" charset="0"/>
              </a:rPr>
              <a:t>進口限制輸入貨品表內之</a:t>
            </a:r>
            <a:r>
              <a:rPr lang="zh-TW" altLang="zh-TW" sz="2900" b="1" dirty="0" smtClean="0">
                <a:latin typeface="Times New Roman" panose="02020603050405020304" pitchFamily="18" charset="0"/>
                <a:cs typeface="Times New Roman" panose="02020603050405020304" pitchFamily="18" charset="0"/>
              </a:rPr>
              <a:t>貨品</a:t>
            </a:r>
            <a:endParaRPr lang="en-US" altLang="zh-TW" sz="2900" b="1"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zh-TW" altLang="zh-TW" sz="2900" b="1" dirty="0">
                <a:latin typeface="Times New Roman" panose="02020603050405020304" pitchFamily="18" charset="0"/>
                <a:cs typeface="Times New Roman" panose="02020603050405020304" pitchFamily="18" charset="0"/>
              </a:rPr>
              <a:t>簽證</a:t>
            </a:r>
            <a:endParaRPr lang="en-US" altLang="zh-TW" sz="29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進口限制輸入貨品表外之貨品</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免除輸入許可證</a:t>
            </a:r>
            <a:r>
              <a:rPr lang="en-US" altLang="zh-TW" sz="3200" b="1" dirty="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
        <p:nvSpPr>
          <p:cNvPr id="5" name="向右箭號 4"/>
          <p:cNvSpPr/>
          <p:nvPr/>
        </p:nvSpPr>
        <p:spPr>
          <a:xfrm>
            <a:off x="6156176" y="5517232"/>
            <a:ext cx="720080" cy="36004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9274825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貨品輸入管理</a:t>
            </a:r>
            <a:r>
              <a:rPr lang="zh-TW" altLang="en-US" sz="4000" b="1" dirty="0">
                <a:latin typeface="Times New Roman" panose="02020603050405020304" pitchFamily="18" charset="0"/>
                <a:cs typeface="Times New Roman" panose="02020603050405020304" pitchFamily="18" charset="0"/>
              </a:rPr>
              <a:t>之相關重點</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79</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海關協助查核輸入貨品</a:t>
            </a:r>
            <a:r>
              <a:rPr lang="zh-TW" altLang="zh-TW" sz="3200" b="1" dirty="0" smtClean="0"/>
              <a:t>表</a:t>
            </a:r>
            <a:endParaRPr lang="en-US" altLang="zh-TW" sz="3200" b="1" dirty="0" smtClean="0"/>
          </a:p>
          <a:p>
            <a:r>
              <a:rPr lang="zh-TW" altLang="zh-TW" sz="3200" b="1" dirty="0"/>
              <a:t>輸入貨品電子簽證</a:t>
            </a:r>
            <a:r>
              <a:rPr lang="zh-TW" altLang="zh-TW" sz="3200" b="1" dirty="0" smtClean="0"/>
              <a:t>作業</a:t>
            </a:r>
            <a:endParaRPr lang="en-US" altLang="zh-TW" sz="3200" b="1" dirty="0" smtClean="0"/>
          </a:p>
          <a:p>
            <a:r>
              <a:rPr lang="zh-TW" altLang="zh-TW" sz="3200" b="1" dirty="0"/>
              <a:t>戰略性高科技貨品輸入管理</a:t>
            </a:r>
            <a:endParaRPr lang="zh-TW" altLang="en-US" sz="3200" b="1" dirty="0"/>
          </a:p>
        </p:txBody>
      </p:sp>
    </p:spTree>
    <p:extLst>
      <p:ext uri="{BB962C8B-B14F-4D97-AF65-F5344CB8AC3E}">
        <p14:creationId xmlns:p14="http://schemas.microsoft.com/office/powerpoint/2010/main" xmlns="" val="425614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pPr algn="ctr"/>
            <a:r>
              <a:rPr lang="zh-TW" altLang="zh-TW" sz="4000" b="1" dirty="0"/>
              <a:t>國際貿易之風險</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8</a:t>
            </a:fld>
            <a:endParaRPr lang="zh-TW" altLang="en-US"/>
          </a:p>
        </p:txBody>
      </p:sp>
      <p:sp>
        <p:nvSpPr>
          <p:cNvPr id="6" name="內容版面配置區 5"/>
          <p:cNvSpPr>
            <a:spLocks noGrp="1"/>
          </p:cNvSpPr>
          <p:nvPr>
            <p:ph sz="quarter" idx="1"/>
          </p:nvPr>
        </p:nvSpPr>
        <p:spPr/>
        <p:txBody>
          <a:bodyPr>
            <a:normAutofit/>
          </a:bodyPr>
          <a:lstStyle/>
          <a:p>
            <a:r>
              <a:rPr lang="zh-TW" altLang="zh-TW" sz="3200" b="1" dirty="0"/>
              <a:t>信用</a:t>
            </a:r>
            <a:r>
              <a:rPr lang="zh-TW" altLang="zh-TW" sz="3200" b="1" dirty="0" smtClean="0"/>
              <a:t>風險</a:t>
            </a:r>
            <a:endParaRPr lang="en-US" altLang="zh-TW" sz="3200" b="1" dirty="0" smtClean="0"/>
          </a:p>
          <a:p>
            <a:r>
              <a:rPr lang="zh-TW" altLang="zh-TW" sz="3200" b="1" dirty="0"/>
              <a:t>貨物運送之相關</a:t>
            </a:r>
            <a:r>
              <a:rPr lang="zh-TW" altLang="zh-TW" sz="3200" b="1" dirty="0" smtClean="0"/>
              <a:t>風險</a:t>
            </a:r>
            <a:endParaRPr lang="en-US" altLang="zh-TW" sz="3200" b="1" dirty="0" smtClean="0"/>
          </a:p>
          <a:p>
            <a:r>
              <a:rPr lang="zh-TW" altLang="zh-TW" sz="3200" b="1" dirty="0"/>
              <a:t>交付之貨物品質或數量不符之</a:t>
            </a:r>
            <a:r>
              <a:rPr lang="zh-TW" altLang="zh-TW" sz="3200" b="1" dirty="0" smtClean="0"/>
              <a:t>風險</a:t>
            </a:r>
            <a:endParaRPr lang="en-US" altLang="zh-TW" sz="3200" b="1" dirty="0" smtClean="0"/>
          </a:p>
          <a:p>
            <a:r>
              <a:rPr lang="zh-TW" altLang="zh-TW" sz="3200" b="1" dirty="0"/>
              <a:t>市場價格變動之風險</a:t>
            </a:r>
            <a:endParaRPr lang="zh-TW" altLang="en-US" sz="3200" b="1" dirty="0"/>
          </a:p>
        </p:txBody>
      </p:sp>
      <p:sp>
        <p:nvSpPr>
          <p:cNvPr id="7" name="內容版面配置區 6"/>
          <p:cNvSpPr>
            <a:spLocks noGrp="1"/>
          </p:cNvSpPr>
          <p:nvPr>
            <p:ph sz="quarter" idx="2"/>
          </p:nvPr>
        </p:nvSpPr>
        <p:spPr/>
        <p:txBody>
          <a:bodyPr>
            <a:normAutofit/>
          </a:bodyPr>
          <a:lstStyle/>
          <a:p>
            <a:r>
              <a:rPr lang="zh-TW" altLang="zh-TW" sz="3200" b="1" dirty="0"/>
              <a:t>匯兌</a:t>
            </a:r>
            <a:r>
              <a:rPr lang="zh-TW" altLang="zh-TW" sz="3200" b="1" dirty="0" smtClean="0"/>
              <a:t>風險</a:t>
            </a:r>
            <a:endParaRPr lang="en-US" altLang="zh-TW" sz="3200" b="1" dirty="0" smtClean="0"/>
          </a:p>
          <a:p>
            <a:r>
              <a:rPr lang="zh-TW" altLang="zh-TW" sz="3200" b="1" dirty="0"/>
              <a:t>國家</a:t>
            </a:r>
            <a:r>
              <a:rPr lang="zh-TW" altLang="zh-TW" sz="3200" b="1" dirty="0" smtClean="0"/>
              <a:t>風險</a:t>
            </a:r>
            <a:endParaRPr lang="en-US" altLang="zh-TW" sz="3200" b="1" dirty="0" smtClean="0"/>
          </a:p>
          <a:p>
            <a:r>
              <a:rPr lang="zh-TW" altLang="zh-TW" sz="3200" b="1" dirty="0"/>
              <a:t>不可抗力</a:t>
            </a:r>
            <a:r>
              <a:rPr lang="zh-TW" altLang="zh-TW" sz="3200" b="1" dirty="0" smtClean="0"/>
              <a:t>因素</a:t>
            </a:r>
            <a:endParaRPr lang="en-US" altLang="zh-TW" sz="3200" b="1" dirty="0" smtClean="0"/>
          </a:p>
          <a:p>
            <a:r>
              <a:rPr lang="zh-TW" altLang="zh-TW" sz="3200" b="1" dirty="0"/>
              <a:t>法律上之風險</a:t>
            </a:r>
            <a:endParaRPr lang="zh-TW" altLang="en-US" sz="3200" b="1" dirty="0"/>
          </a:p>
        </p:txBody>
      </p:sp>
    </p:spTree>
    <p:extLst>
      <p:ext uri="{BB962C8B-B14F-4D97-AF65-F5344CB8AC3E}">
        <p14:creationId xmlns:p14="http://schemas.microsoft.com/office/powerpoint/2010/main" xmlns="" val="28457805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進口人與貨品輸入</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80</a:t>
            </a:fld>
            <a:endParaRPr lang="zh-TW" altLang="en-US"/>
          </a:p>
        </p:txBody>
      </p:sp>
      <p:sp>
        <p:nvSpPr>
          <p:cNvPr id="4" name="內容版面配置區 3"/>
          <p:cNvSpPr>
            <a:spLocks noGrp="1"/>
          </p:cNvSpPr>
          <p:nvPr>
            <p:ph sz="quarter" idx="1"/>
          </p:nvPr>
        </p:nvSpPr>
        <p:spPr/>
        <p:txBody>
          <a:bodyPr>
            <a:normAutofit/>
          </a:bodyPr>
          <a:lstStyle/>
          <a:p>
            <a:pPr marL="0" indent="0">
              <a:buNone/>
            </a:pPr>
            <a:r>
              <a:rPr lang="zh-TW" altLang="zh-TW" sz="3200" b="1" dirty="0"/>
              <a:t>輸入貨品之進口</a:t>
            </a:r>
            <a:r>
              <a:rPr lang="zh-TW" altLang="zh-TW" sz="3200" b="1" dirty="0" smtClean="0"/>
              <a:t>人</a:t>
            </a:r>
            <a:r>
              <a:rPr lang="en-US" altLang="zh-TW" sz="3200" b="1" dirty="0" smtClean="0"/>
              <a:t>,</a:t>
            </a:r>
            <a:r>
              <a:rPr lang="zh-TW" altLang="zh-TW" sz="3200" b="1" dirty="0" smtClean="0"/>
              <a:t>依</a:t>
            </a:r>
            <a:r>
              <a:rPr lang="zh-TW" altLang="zh-TW" sz="3200" b="1" dirty="0"/>
              <a:t>貿易法第九、十條之</a:t>
            </a:r>
            <a:r>
              <a:rPr lang="zh-TW" altLang="zh-TW" sz="3200" b="1" dirty="0" smtClean="0"/>
              <a:t>規定</a:t>
            </a:r>
            <a:r>
              <a:rPr lang="en-US" altLang="zh-TW" sz="3200" b="1" dirty="0" smtClean="0"/>
              <a:t>,</a:t>
            </a:r>
            <a:r>
              <a:rPr lang="zh-TW" altLang="zh-TW" sz="3200" b="1" dirty="0" smtClean="0"/>
              <a:t>分為</a:t>
            </a:r>
            <a:r>
              <a:rPr lang="zh-TW" altLang="zh-TW" sz="3200" b="1" dirty="0"/>
              <a:t>下列兩大</a:t>
            </a:r>
            <a:r>
              <a:rPr lang="zh-TW" altLang="zh-TW" sz="3200" b="1" dirty="0" smtClean="0"/>
              <a:t>類</a:t>
            </a:r>
            <a:r>
              <a:rPr lang="en-US" altLang="zh-TW" sz="3200" b="1" dirty="0" smtClean="0"/>
              <a:t>:</a:t>
            </a:r>
          </a:p>
          <a:p>
            <a:r>
              <a:rPr lang="zh-TW" altLang="zh-TW" sz="3200" b="1" dirty="0"/>
              <a:t>向貿易局登記之出進口</a:t>
            </a:r>
            <a:r>
              <a:rPr lang="zh-TW" altLang="zh-TW" sz="3200" b="1" dirty="0" smtClean="0"/>
              <a:t>廠商</a:t>
            </a:r>
            <a:r>
              <a:rPr lang="en-US" altLang="zh-TW" sz="3200" b="1" dirty="0" smtClean="0"/>
              <a:t>,</a:t>
            </a:r>
            <a:r>
              <a:rPr lang="zh-TW" altLang="zh-TW" sz="3200" b="1" dirty="0" smtClean="0"/>
              <a:t>得</a:t>
            </a:r>
            <a:r>
              <a:rPr lang="zh-TW" altLang="zh-TW" sz="3200" b="1" dirty="0"/>
              <a:t>經營輸出入</a:t>
            </a:r>
            <a:r>
              <a:rPr lang="zh-TW" altLang="zh-TW" sz="3200" b="1" dirty="0" smtClean="0"/>
              <a:t>業務</a:t>
            </a:r>
            <a:r>
              <a:rPr lang="en-US" altLang="zh-TW" sz="3200" b="1" dirty="0" smtClean="0"/>
              <a:t>;</a:t>
            </a:r>
          </a:p>
          <a:p>
            <a:r>
              <a:rPr lang="zh-TW" altLang="zh-TW" sz="3200" b="1" dirty="0"/>
              <a:t>非以輸出入為常業之法人、團體或個人、得依貿易局規定辦理特定項目貨品之輸出</a:t>
            </a:r>
            <a:r>
              <a:rPr lang="zh-TW" altLang="zh-TW" sz="3200" b="1" dirty="0" smtClean="0"/>
              <a:t>入</a:t>
            </a:r>
            <a:r>
              <a:rPr lang="en-US" altLang="zh-TW" sz="3200" b="1" dirty="0" smtClean="0"/>
              <a:t>.</a:t>
            </a:r>
            <a:endParaRPr lang="zh-TW" altLang="en-US" sz="3200" b="1" dirty="0"/>
          </a:p>
        </p:txBody>
      </p:sp>
    </p:spTree>
    <p:extLst>
      <p:ext uri="{BB962C8B-B14F-4D97-AF65-F5344CB8AC3E}">
        <p14:creationId xmlns:p14="http://schemas.microsoft.com/office/powerpoint/2010/main" xmlns="" val="1667062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出進口廠商與貨品輸入</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81</a:t>
            </a:fld>
            <a:endParaRPr lang="zh-TW" altLang="en-US"/>
          </a:p>
        </p:txBody>
      </p:sp>
      <p:sp>
        <p:nvSpPr>
          <p:cNvPr id="4" name="內容版面配置區 3"/>
          <p:cNvSpPr>
            <a:spLocks noGrp="1"/>
          </p:cNvSpPr>
          <p:nvPr>
            <p:ph sz="quarter" idx="1"/>
          </p:nvPr>
        </p:nvSpPr>
        <p:spPr>
          <a:xfrm>
            <a:off x="0" y="1219200"/>
            <a:ext cx="8964488" cy="5090120"/>
          </a:xfrm>
        </p:spPr>
        <p:txBody>
          <a:bodyPr>
            <a:noAutofit/>
          </a:bodyPr>
          <a:lstStyle/>
          <a:p>
            <a:r>
              <a:rPr lang="zh-TW" altLang="zh-TW" sz="3200" b="1" dirty="0">
                <a:latin typeface="Times New Roman" panose="02020603050405020304" pitchFamily="18" charset="0"/>
                <a:cs typeface="Times New Roman" panose="02020603050405020304" pitchFamily="18" charset="0"/>
              </a:rPr>
              <a:t>所謂出進口廠商係指公司</a:t>
            </a:r>
            <a:r>
              <a:rPr lang="zh-TW" altLang="zh-TW" sz="3200" b="1" dirty="0" smtClean="0">
                <a:latin typeface="Times New Roman" panose="02020603050405020304" pitchFamily="18" charset="0"/>
                <a:cs typeface="Times New Roman" panose="02020603050405020304" pitchFamily="18" charset="0"/>
              </a:rPr>
              <a:t>行號</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其</a:t>
            </a:r>
            <a:r>
              <a:rPr lang="zh-TW" altLang="zh-TW" sz="3200" b="1" dirty="0">
                <a:latin typeface="Times New Roman" panose="02020603050405020304" pitchFamily="18" charset="0"/>
                <a:cs typeface="Times New Roman" panose="02020603050405020304" pitchFamily="18" charset="0"/>
              </a:rPr>
              <a:t>營利事業登記證之營業項目凡屬買賣業或進出口</a:t>
            </a:r>
            <a:r>
              <a:rPr lang="zh-TW" altLang="zh-TW" sz="3200" b="1" dirty="0" smtClean="0">
                <a:latin typeface="Times New Roman" panose="02020603050405020304" pitchFamily="18" charset="0"/>
                <a:cs typeface="Times New Roman" panose="02020603050405020304" pitchFamily="18" charset="0"/>
              </a:rPr>
              <a:t>業者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不</a:t>
            </a:r>
            <a:r>
              <a:rPr lang="zh-TW" altLang="zh-TW" sz="3200" b="1" dirty="0">
                <a:latin typeface="Times New Roman" panose="02020603050405020304" pitchFamily="18" charset="0"/>
                <a:cs typeface="Times New Roman" panose="02020603050405020304" pitchFamily="18" charset="0"/>
              </a:rPr>
              <a:t>限制資本額之</a:t>
            </a:r>
            <a:r>
              <a:rPr lang="zh-TW" altLang="zh-TW" sz="3200" b="1" dirty="0" smtClean="0">
                <a:latin typeface="Times New Roman" panose="02020603050405020304" pitchFamily="18" charset="0"/>
                <a:cs typeface="Times New Roman" panose="02020603050405020304" pitchFamily="18" charset="0"/>
              </a:rPr>
              <a:t>多寡</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均可</a:t>
            </a:r>
            <a:r>
              <a:rPr lang="zh-TW" altLang="zh-TW" sz="3200" b="1" dirty="0">
                <a:latin typeface="Times New Roman" panose="02020603050405020304" pitchFamily="18" charset="0"/>
                <a:cs typeface="Times New Roman" panose="02020603050405020304" pitchFamily="18" charset="0"/>
              </a:rPr>
              <a:t>向貿易局辦理登記</a:t>
            </a:r>
            <a:r>
              <a:rPr lang="zh-TW" altLang="zh-TW" sz="3200" b="1" dirty="0" smtClean="0">
                <a:latin typeface="Times New Roman" panose="02020603050405020304" pitchFamily="18" charset="0"/>
                <a:cs typeface="Times New Roman" panose="02020603050405020304" pitchFamily="18" charset="0"/>
              </a:rPr>
              <a:t>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出</a:t>
            </a:r>
            <a:r>
              <a:rPr lang="zh-TW" altLang="zh-TW" sz="3200" b="1" dirty="0">
                <a:latin typeface="Times New Roman" panose="02020603050405020304" pitchFamily="18" charset="0"/>
                <a:cs typeface="Times New Roman" panose="02020603050405020304" pitchFamily="18" charset="0"/>
              </a:rPr>
              <a:t>進口</a:t>
            </a:r>
            <a:r>
              <a:rPr lang="zh-TW" altLang="zh-TW" sz="3200" b="1" dirty="0" smtClean="0">
                <a:latin typeface="Times New Roman" panose="02020603050405020304" pitchFamily="18" charset="0"/>
                <a:cs typeface="Times New Roman" panose="02020603050405020304" pitchFamily="18" charset="0"/>
              </a:rPr>
              <a:t>廠商</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出進口廠商</a:t>
            </a:r>
            <a:r>
              <a:rPr lang="zh-TW" altLang="zh-TW" sz="3200" b="1" dirty="0" smtClean="0">
                <a:latin typeface="Times New Roman" panose="02020603050405020304" pitchFamily="18" charset="0"/>
                <a:cs typeface="Times New Roman" panose="02020603050405020304" pitchFamily="18" charset="0"/>
              </a:rPr>
              <a:t>輸入</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限制</a:t>
            </a:r>
            <a:r>
              <a:rPr lang="zh-TW" altLang="zh-TW" sz="3200" b="1" dirty="0">
                <a:latin typeface="Times New Roman" panose="02020603050405020304" pitchFamily="18" charset="0"/>
                <a:cs typeface="Times New Roman" panose="02020603050405020304" pitchFamily="18" charset="0"/>
              </a:rPr>
              <a:t>輸入貨品</a:t>
            </a:r>
            <a:r>
              <a:rPr lang="zh-TW" altLang="zh-TW" sz="3200" b="1" dirty="0" smtClean="0">
                <a:latin typeface="Times New Roman" panose="02020603050405020304" pitchFamily="18" charset="0"/>
                <a:cs typeface="Times New Roman" panose="02020603050405020304" pitchFamily="18" charset="0"/>
              </a:rPr>
              <a:t>表</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內</a:t>
            </a:r>
            <a:r>
              <a:rPr lang="zh-TW" altLang="zh-TW" sz="3200" b="1" dirty="0">
                <a:latin typeface="Times New Roman" panose="02020603050405020304" pitchFamily="18" charset="0"/>
                <a:cs typeface="Times New Roman" panose="02020603050405020304" pitchFamily="18" charset="0"/>
              </a:rPr>
              <a:t>之</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除</a:t>
            </a:r>
            <a:r>
              <a:rPr lang="zh-TW" altLang="zh-TW" sz="3200" b="1" dirty="0">
                <a:latin typeface="Times New Roman" panose="02020603050405020304" pitchFamily="18" charset="0"/>
                <a:cs typeface="Times New Roman" panose="02020603050405020304" pitchFamily="18" charset="0"/>
              </a:rPr>
              <a:t>其他法令另有規定或經貿易局公告免證者</a:t>
            </a:r>
            <a:r>
              <a:rPr lang="zh-TW" altLang="zh-TW" sz="3200" b="1" dirty="0" smtClean="0">
                <a:latin typeface="Times New Roman" panose="02020603050405020304" pitchFamily="18" charset="0"/>
                <a:cs typeface="Times New Roman" panose="02020603050405020304" pitchFamily="18" charset="0"/>
              </a:rPr>
              <a:t>外</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依該表所列規定辦理</a:t>
            </a:r>
            <a:r>
              <a:rPr lang="zh-TW" altLang="zh-TW" sz="3200" b="1" dirty="0" smtClean="0">
                <a:latin typeface="Times New Roman" panose="02020603050405020304" pitchFamily="18" charset="0"/>
                <a:cs typeface="Times New Roman" panose="02020603050405020304" pitchFamily="18" charset="0"/>
              </a:rPr>
              <a:t>簽證</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其輸入</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限制</a:t>
            </a:r>
            <a:r>
              <a:rPr lang="zh-TW" altLang="zh-TW" sz="3200" b="1" dirty="0">
                <a:latin typeface="Times New Roman" panose="02020603050405020304" pitchFamily="18" charset="0"/>
                <a:cs typeface="Times New Roman" panose="02020603050405020304" pitchFamily="18" charset="0"/>
              </a:rPr>
              <a:t>輸入貨品</a:t>
            </a:r>
            <a:r>
              <a:rPr lang="zh-TW" altLang="zh-TW" sz="3200" b="1" dirty="0" smtClean="0">
                <a:latin typeface="Times New Roman" panose="02020603050405020304" pitchFamily="18" charset="0"/>
                <a:cs typeface="Times New Roman" panose="02020603050405020304" pitchFamily="18" charset="0"/>
              </a:rPr>
              <a:t>表</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外</a:t>
            </a:r>
            <a:r>
              <a:rPr lang="zh-TW" altLang="zh-TW" sz="3200" b="1" dirty="0">
                <a:latin typeface="Times New Roman" panose="02020603050405020304" pitchFamily="18" charset="0"/>
                <a:cs typeface="Times New Roman" panose="02020603050405020304" pitchFamily="18" charset="0"/>
              </a:rPr>
              <a:t>之</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則</a:t>
            </a:r>
            <a:r>
              <a:rPr lang="zh-TW" altLang="zh-TW" sz="3200" b="1" dirty="0">
                <a:latin typeface="Times New Roman" panose="02020603050405020304" pitchFamily="18" charset="0"/>
                <a:cs typeface="Times New Roman" panose="02020603050405020304" pitchFamily="18" charset="0"/>
              </a:rPr>
              <a:t>免證</a:t>
            </a:r>
            <a:r>
              <a:rPr lang="zh-TW" altLang="zh-TW" sz="3200" b="1" dirty="0" smtClean="0">
                <a:latin typeface="Times New Roman" panose="02020603050405020304" pitchFamily="18" charset="0"/>
                <a:cs typeface="Times New Roman" panose="02020603050405020304" pitchFamily="18" charset="0"/>
              </a:rPr>
              <a:t>輸入</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政府</a:t>
            </a:r>
            <a:r>
              <a:rPr lang="zh-TW" altLang="zh-TW" sz="3200" b="1" dirty="0">
                <a:latin typeface="Times New Roman" panose="02020603050405020304" pitchFamily="18" charset="0"/>
                <a:cs typeface="Times New Roman" panose="02020603050405020304" pitchFamily="18" charset="0"/>
              </a:rPr>
              <a:t>機關與公營事業輸入</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一般</a:t>
            </a:r>
            <a:r>
              <a:rPr lang="zh-TW" altLang="zh-TW" sz="3200" b="1" dirty="0">
                <a:latin typeface="Times New Roman" panose="02020603050405020304" pitchFamily="18" charset="0"/>
                <a:cs typeface="Times New Roman" panose="02020603050405020304" pitchFamily="18" charset="0"/>
              </a:rPr>
              <a:t>係比照出進口廠商之資格</a:t>
            </a:r>
            <a:r>
              <a:rPr lang="zh-TW" altLang="zh-TW" sz="3200" b="1" dirty="0" smtClean="0">
                <a:latin typeface="Times New Roman" panose="02020603050405020304" pitchFamily="18" charset="0"/>
                <a:cs typeface="Times New Roman" panose="02020603050405020304" pitchFamily="18" charset="0"/>
              </a:rPr>
              <a:t>辦理</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00817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3600" b="1" dirty="0"/>
              <a:t>進口限制輸入貨品表內之</a:t>
            </a:r>
            <a:r>
              <a:rPr lang="zh-TW" altLang="zh-TW" sz="3600" b="1" dirty="0" smtClean="0"/>
              <a:t>貨品</a:t>
            </a:r>
            <a:r>
              <a:rPr lang="en-US" altLang="zh-TW" sz="3600" b="1" dirty="0" smtClean="0"/>
              <a:t>-</a:t>
            </a:r>
            <a:r>
              <a:rPr lang="zh-TW" altLang="zh-TW" sz="3600" b="1" dirty="0" smtClean="0"/>
              <a:t>簽證</a:t>
            </a:r>
            <a:endParaRPr lang="zh-TW" altLang="en-US" sz="36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82</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進口限制輸入貨品表內之</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依據</a:t>
            </a:r>
            <a:r>
              <a:rPr lang="zh-TW" altLang="zh-TW" sz="3200" b="1" dirty="0">
                <a:latin typeface="Times New Roman" panose="02020603050405020304" pitchFamily="18" charset="0"/>
                <a:cs typeface="Times New Roman" panose="02020603050405020304" pitchFamily="18" charset="0"/>
              </a:rPr>
              <a:t>國貿局</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貨品輸入管理辦法</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第</a:t>
            </a:r>
            <a:r>
              <a:rPr lang="en-US" altLang="zh-TW" sz="3200" b="1" dirty="0">
                <a:latin typeface="Times New Roman" panose="02020603050405020304" pitchFamily="18" charset="0"/>
                <a:cs typeface="Times New Roman" panose="02020603050405020304" pitchFamily="18" charset="0"/>
              </a:rPr>
              <a:t>6</a:t>
            </a:r>
            <a:r>
              <a:rPr lang="zh-TW" altLang="zh-TW" sz="3200" b="1" dirty="0">
                <a:latin typeface="Times New Roman" panose="02020603050405020304" pitchFamily="18" charset="0"/>
                <a:cs typeface="Times New Roman" panose="02020603050405020304" pitchFamily="18" charset="0"/>
              </a:rPr>
              <a:t>條之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輸入</a:t>
            </a:r>
            <a:r>
              <a:rPr lang="zh-TW" altLang="zh-TW" sz="3200" b="1" dirty="0">
                <a:latin typeface="Times New Roman" panose="02020603050405020304" pitchFamily="18" charset="0"/>
                <a:cs typeface="Times New Roman" panose="02020603050405020304" pitchFamily="18" charset="0"/>
              </a:rPr>
              <a:t>限制輸入貨品表內之</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除</a:t>
            </a:r>
            <a:r>
              <a:rPr lang="zh-TW" altLang="zh-TW" sz="3200" b="1" dirty="0">
                <a:latin typeface="Times New Roman" panose="02020603050405020304" pitchFamily="18" charset="0"/>
                <a:cs typeface="Times New Roman" panose="02020603050405020304" pitchFamily="18" charset="0"/>
              </a:rPr>
              <a:t>其他法令另有規定或經貿易局公告免證者</a:t>
            </a:r>
            <a:r>
              <a:rPr lang="zh-TW" altLang="zh-TW" sz="3200" b="1" dirty="0" smtClean="0">
                <a:latin typeface="Times New Roman" panose="02020603050405020304" pitchFamily="18" charset="0"/>
                <a:cs typeface="Times New Roman" panose="02020603050405020304" pitchFamily="18" charset="0"/>
              </a:rPr>
              <a:t>外</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依該表所列規定申請辦理</a:t>
            </a:r>
            <a:r>
              <a:rPr lang="zh-TW" altLang="zh-TW" sz="3200" b="1" dirty="0" smtClean="0">
                <a:latin typeface="Times New Roman" panose="02020603050405020304" pitchFamily="18" charset="0"/>
                <a:cs typeface="Times New Roman" panose="02020603050405020304" pitchFamily="18" charset="0"/>
              </a:rPr>
              <a:t>簽證</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未</a:t>
            </a:r>
            <a:r>
              <a:rPr lang="zh-TW" altLang="zh-TW" sz="3200" b="1" dirty="0">
                <a:latin typeface="Times New Roman" panose="02020603050405020304" pitchFamily="18" charset="0"/>
                <a:cs typeface="Times New Roman" panose="02020603050405020304" pitchFamily="18" charset="0"/>
              </a:rPr>
              <a:t>符合表列輸入規定</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非</a:t>
            </a:r>
            <a:r>
              <a:rPr lang="zh-TW" altLang="zh-TW" sz="3200" b="1" dirty="0">
                <a:latin typeface="Times New Roman" panose="02020603050405020304" pitchFamily="18" charset="0"/>
                <a:cs typeface="Times New Roman" panose="02020603050405020304" pitchFamily="18" charset="0"/>
              </a:rPr>
              <a:t>經貿易局專案</a:t>
            </a:r>
            <a:r>
              <a:rPr lang="zh-TW" altLang="zh-TW" sz="3200" b="1" dirty="0" smtClean="0">
                <a:latin typeface="Times New Roman" panose="02020603050405020304" pitchFamily="18" charset="0"/>
                <a:cs typeface="Times New Roman" panose="02020603050405020304" pitchFamily="18" charset="0"/>
              </a:rPr>
              <a:t>核准</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不得輸入</a:t>
            </a:r>
            <a:r>
              <a:rPr lang="en-US" altLang="zh-TW" sz="3200" b="1" dirty="0">
                <a:latin typeface="Times New Roman" panose="02020603050405020304" pitchFamily="18" charset="0"/>
                <a:cs typeface="Times New Roman" panose="02020603050405020304" pitchFamily="18" charset="0"/>
              </a:rPr>
              <a:t>;</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smtClean="0">
                <a:latin typeface="Times New Roman" panose="02020603050405020304" pitchFamily="18" charset="0"/>
                <a:cs typeface="Times New Roman" panose="02020603050405020304" pitchFamily="18" charset="0"/>
              </a:rPr>
              <a:t>簽證</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
        <p:nvSpPr>
          <p:cNvPr id="5" name="向右箭號 4"/>
          <p:cNvSpPr/>
          <p:nvPr/>
        </p:nvSpPr>
        <p:spPr>
          <a:xfrm>
            <a:off x="1979712" y="4365104"/>
            <a:ext cx="720080"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440823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891530"/>
          </a:xfrm>
        </p:spPr>
        <p:txBody>
          <a:bodyPr>
            <a:normAutofit/>
          </a:bodyPr>
          <a:lstStyle/>
          <a:p>
            <a:pPr algn="ctr"/>
            <a:r>
              <a:rPr lang="zh-TW" altLang="zh-TW" sz="4000" b="1" dirty="0"/>
              <a:t>簽證</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83</a:t>
            </a:fld>
            <a:endParaRPr lang="zh-TW" altLang="en-US"/>
          </a:p>
        </p:txBody>
      </p:sp>
      <p:sp>
        <p:nvSpPr>
          <p:cNvPr id="4" name="內容版面配置區 3"/>
          <p:cNvSpPr>
            <a:spLocks noGrp="1"/>
          </p:cNvSpPr>
          <p:nvPr>
            <p:ph sz="quarter" idx="1"/>
          </p:nvPr>
        </p:nvSpPr>
        <p:spPr>
          <a:xfrm>
            <a:off x="0" y="1124744"/>
            <a:ext cx="9144000" cy="5733256"/>
          </a:xfrm>
        </p:spPr>
        <p:txBody>
          <a:bodyPr>
            <a:normAutofit/>
          </a:bodyPr>
          <a:lstStyle/>
          <a:p>
            <a:r>
              <a:rPr lang="zh-TW" altLang="zh-TW" sz="2800" b="1" dirty="0">
                <a:latin typeface="Times New Roman" panose="02020603050405020304" pitchFamily="18" charset="0"/>
                <a:cs typeface="Times New Roman" panose="02020603050405020304" pitchFamily="18" charset="0"/>
              </a:rPr>
              <a:t>簽證輸入貨品</a:t>
            </a:r>
            <a:r>
              <a:rPr lang="zh-TW" altLang="zh-TW" sz="2800" b="1" dirty="0" smtClean="0">
                <a:latin typeface="Times New Roman" panose="02020603050405020304" pitchFamily="18" charset="0"/>
                <a:cs typeface="Times New Roman" panose="02020603050405020304" pitchFamily="18" charset="0"/>
              </a:rPr>
              <a:t>時</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限</a:t>
            </a:r>
            <a:r>
              <a:rPr lang="zh-TW" altLang="zh-TW" sz="2800" b="1" dirty="0">
                <a:latin typeface="Times New Roman" panose="02020603050405020304" pitchFamily="18" charset="0"/>
                <a:cs typeface="Times New Roman" panose="02020603050405020304" pitchFamily="18" charset="0"/>
              </a:rPr>
              <a:t>以書面或電子簽證方式向貿易局</a:t>
            </a:r>
            <a:r>
              <a:rPr lang="zh-TW" altLang="zh-TW" sz="2800" b="1" dirty="0" smtClean="0">
                <a:latin typeface="Times New Roman" panose="02020603050405020304" pitchFamily="18" charset="0"/>
                <a:cs typeface="Times New Roman" panose="02020603050405020304" pitchFamily="18" charset="0"/>
              </a:rPr>
              <a:t>申請</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輸入許可證</a:t>
            </a:r>
            <a:r>
              <a:rPr lang="zh-TW" altLang="zh-TW" sz="2800" b="1" dirty="0" smtClean="0">
                <a:latin typeface="Times New Roman" panose="02020603050405020304" pitchFamily="18" charset="0"/>
                <a:cs typeface="Times New Roman" panose="02020603050405020304" pitchFamily="18" charset="0"/>
              </a:rPr>
              <a:t>有效期限</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有效期限</a:t>
            </a:r>
            <a:r>
              <a:rPr lang="zh-TW" altLang="zh-TW" sz="2800" b="1" dirty="0">
                <a:latin typeface="Times New Roman" panose="02020603050405020304" pitchFamily="18" charset="0"/>
                <a:cs typeface="Times New Roman" panose="02020603050405020304" pitchFamily="18" charset="0"/>
              </a:rPr>
              <a:t>為自簽證之日起六個</a:t>
            </a:r>
            <a:r>
              <a:rPr lang="zh-TW" altLang="zh-TW" sz="2800" b="1" dirty="0" smtClean="0">
                <a:latin typeface="Times New Roman" panose="02020603050405020304" pitchFamily="18" charset="0"/>
                <a:cs typeface="Times New Roman" panose="02020603050405020304" pitchFamily="18" charset="0"/>
              </a:rPr>
              <a:t>月</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但</a:t>
            </a:r>
            <a:r>
              <a:rPr lang="zh-TW" altLang="zh-TW" sz="2800" b="1" dirty="0">
                <a:latin typeface="Times New Roman" panose="02020603050405020304" pitchFamily="18" charset="0"/>
                <a:cs typeface="Times New Roman" panose="02020603050405020304" pitchFamily="18" charset="0"/>
              </a:rPr>
              <a:t>對特定貨品之輸入或自特定地區輸入</a:t>
            </a:r>
            <a:r>
              <a:rPr lang="zh-TW" altLang="zh-TW" sz="2800" b="1" dirty="0" smtClean="0">
                <a:latin typeface="Times New Roman" panose="02020603050405020304" pitchFamily="18" charset="0"/>
                <a:cs typeface="Times New Roman" panose="02020603050405020304" pitchFamily="18" charset="0"/>
              </a:rPr>
              <a:t>貨品</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得</a:t>
            </a:r>
            <a:r>
              <a:rPr lang="zh-TW" altLang="zh-TW" sz="2800" b="1" dirty="0">
                <a:latin typeface="Times New Roman" panose="02020603050405020304" pitchFamily="18" charset="0"/>
                <a:cs typeface="Times New Roman" panose="02020603050405020304" pitchFamily="18" charset="0"/>
              </a:rPr>
              <a:t>核發有效期限較短之輸入</a:t>
            </a:r>
            <a:r>
              <a:rPr lang="zh-TW" altLang="zh-TW" sz="2800" b="1" dirty="0" smtClean="0">
                <a:latin typeface="Times New Roman" panose="02020603050405020304" pitchFamily="18" charset="0"/>
                <a:cs typeface="Times New Roman" panose="02020603050405020304" pitchFamily="18" charset="0"/>
              </a:rPr>
              <a:t>許可證</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申請人</a:t>
            </a:r>
            <a:r>
              <a:rPr lang="zh-TW" altLang="zh-TW" sz="2800" b="1" dirty="0">
                <a:latin typeface="Times New Roman" panose="02020603050405020304" pitchFamily="18" charset="0"/>
                <a:cs typeface="Times New Roman" panose="02020603050405020304" pitchFamily="18" charset="0"/>
              </a:rPr>
              <a:t>預期進口貨品不能於有效期限內裝運</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得</a:t>
            </a:r>
            <a:r>
              <a:rPr lang="zh-TW" altLang="zh-TW" sz="2800" b="1" dirty="0">
                <a:latin typeface="Times New Roman" panose="02020603050405020304" pitchFamily="18" charset="0"/>
                <a:cs typeface="Times New Roman" panose="02020603050405020304" pitchFamily="18" charset="0"/>
              </a:rPr>
              <a:t>於申請時敘明理由並檢附</a:t>
            </a:r>
            <a:r>
              <a:rPr lang="zh-TW" altLang="zh-TW" sz="2800" b="1" dirty="0" smtClean="0">
                <a:latin typeface="Times New Roman" panose="02020603050405020304" pitchFamily="18" charset="0"/>
                <a:cs typeface="Times New Roman" panose="02020603050405020304" pitchFamily="18" charset="0"/>
              </a:rPr>
              <a:t>證件</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申請</a:t>
            </a:r>
            <a:r>
              <a:rPr lang="zh-TW" altLang="zh-TW" sz="2800" b="1" dirty="0">
                <a:latin typeface="Times New Roman" panose="02020603050405020304" pitchFamily="18" charset="0"/>
                <a:cs typeface="Times New Roman" panose="02020603050405020304" pitchFamily="18" charset="0"/>
              </a:rPr>
              <a:t>核發有效期限較長之輸入</a:t>
            </a:r>
            <a:r>
              <a:rPr lang="zh-TW" altLang="zh-TW" sz="2800" b="1" dirty="0" smtClean="0">
                <a:latin typeface="Times New Roman" panose="02020603050405020304" pitchFamily="18" charset="0"/>
                <a:cs typeface="Times New Roman" panose="02020603050405020304" pitchFamily="18" charset="0"/>
              </a:rPr>
              <a:t>許可證</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有效期限之展</a:t>
            </a:r>
            <a:r>
              <a:rPr lang="zh-TW" altLang="zh-TW" sz="2800" b="1" dirty="0" smtClean="0">
                <a:latin typeface="Times New Roman" panose="02020603050405020304" pitchFamily="18" charset="0"/>
                <a:cs typeface="Times New Roman" panose="02020603050405020304" pitchFamily="18" charset="0"/>
              </a:rPr>
              <a:t>延</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輸入</a:t>
            </a:r>
            <a:r>
              <a:rPr lang="zh-TW" altLang="zh-TW" sz="2800" b="1" dirty="0">
                <a:latin typeface="Times New Roman" panose="02020603050405020304" pitchFamily="18" charset="0"/>
                <a:cs typeface="Times New Roman" panose="02020603050405020304" pitchFamily="18" charset="0"/>
              </a:rPr>
              <a:t>貨品不能於輸入許可證有效期限內自原起運口岸裝運</a:t>
            </a:r>
            <a:r>
              <a:rPr lang="zh-TW" altLang="zh-TW" sz="2800" b="1" dirty="0" smtClean="0">
                <a:latin typeface="Times New Roman" panose="02020603050405020304" pitchFamily="18" charset="0"/>
                <a:cs typeface="Times New Roman" panose="02020603050405020304" pitchFamily="18" charset="0"/>
              </a:rPr>
              <a:t>者</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申請人</a:t>
            </a:r>
            <a:r>
              <a:rPr lang="zh-TW" altLang="zh-TW" sz="2800" b="1" dirty="0">
                <a:latin typeface="Times New Roman" panose="02020603050405020304" pitchFamily="18" charset="0"/>
                <a:cs typeface="Times New Roman" panose="02020603050405020304" pitchFamily="18" charset="0"/>
              </a:rPr>
              <a:t>得於期限屆滿前一個月內申請</a:t>
            </a:r>
            <a:r>
              <a:rPr lang="zh-TW" altLang="zh-TW" sz="2800" b="1" dirty="0" smtClean="0">
                <a:latin typeface="Times New Roman" panose="02020603050405020304" pitchFamily="18" charset="0"/>
                <a:cs typeface="Times New Roman" panose="02020603050405020304" pitchFamily="18" charset="0"/>
              </a:rPr>
              <a:t>延期</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其</a:t>
            </a:r>
            <a:r>
              <a:rPr lang="zh-TW" altLang="zh-TW" sz="2800" b="1" dirty="0">
                <a:latin typeface="Times New Roman" panose="02020603050405020304" pitchFamily="18" charset="0"/>
                <a:cs typeface="Times New Roman" panose="02020603050405020304" pitchFamily="18" charset="0"/>
              </a:rPr>
              <a:t>每次延期不得超過六個</a:t>
            </a:r>
            <a:r>
              <a:rPr lang="zh-TW" altLang="zh-TW" sz="2800" b="1" dirty="0" smtClean="0">
                <a:latin typeface="Times New Roman" panose="02020603050405020304" pitchFamily="18" charset="0"/>
                <a:cs typeface="Times New Roman" panose="02020603050405020304" pitchFamily="18" charset="0"/>
              </a:rPr>
              <a:t>月</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延期</a:t>
            </a:r>
            <a:r>
              <a:rPr lang="zh-TW" altLang="zh-TW" sz="2800" b="1" dirty="0">
                <a:latin typeface="Times New Roman" panose="02020603050405020304" pitchFamily="18" charset="0"/>
                <a:cs typeface="Times New Roman" panose="02020603050405020304" pitchFamily="18" charset="0"/>
              </a:rPr>
              <a:t>次數不得超過二</a:t>
            </a:r>
            <a:r>
              <a:rPr lang="zh-TW" altLang="zh-TW" sz="2800" b="1" dirty="0" smtClean="0">
                <a:latin typeface="Times New Roman" panose="02020603050405020304" pitchFamily="18" charset="0"/>
                <a:cs typeface="Times New Roman" panose="02020603050405020304" pitchFamily="18" charset="0"/>
              </a:rPr>
              <a:t>次</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但</a:t>
            </a:r>
            <a:r>
              <a:rPr lang="zh-TW" altLang="zh-TW" sz="2800" b="1" dirty="0">
                <a:latin typeface="Times New Roman" panose="02020603050405020304" pitchFamily="18" charset="0"/>
                <a:cs typeface="Times New Roman" panose="02020603050405020304" pitchFamily="18" charset="0"/>
              </a:rPr>
              <a:t>經貿易局公告指定之貨品應於期限內</a:t>
            </a:r>
            <a:r>
              <a:rPr lang="zh-TW" altLang="zh-TW" sz="2800" b="1" dirty="0" smtClean="0">
                <a:latin typeface="Times New Roman" panose="02020603050405020304" pitchFamily="18" charset="0"/>
                <a:cs typeface="Times New Roman" panose="02020603050405020304" pitchFamily="18" charset="0"/>
              </a:rPr>
              <a:t>輸入</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不得延期</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97227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solidFill>
                  <a:srgbClr val="003300"/>
                </a:solidFill>
              </a:rPr>
              <a:t>進口限制輸入貨品表外之貨品</a:t>
            </a:r>
            <a:endParaRPr lang="zh-TW" altLang="en-US" sz="4000" b="1" dirty="0">
              <a:solidFill>
                <a:srgbClr val="003300"/>
              </a:solidFill>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84</a:t>
            </a:fld>
            <a:endParaRPr lang="zh-TW" altLang="en-US"/>
          </a:p>
        </p:txBody>
      </p:sp>
      <p:sp>
        <p:nvSpPr>
          <p:cNvPr id="4" name="內容版面配置區 3"/>
          <p:cNvSpPr>
            <a:spLocks noGrp="1"/>
          </p:cNvSpPr>
          <p:nvPr>
            <p:ph sz="quarter" idx="1"/>
          </p:nvPr>
        </p:nvSpPr>
        <p:spPr>
          <a:xfrm>
            <a:off x="179512" y="1219200"/>
            <a:ext cx="8712968" cy="5162128"/>
          </a:xfrm>
        </p:spPr>
        <p:txBody>
          <a:bodyPr>
            <a:normAutofit/>
          </a:bodyPr>
          <a:lstStyle/>
          <a:p>
            <a:r>
              <a:rPr lang="zh-TW" altLang="zh-TW" sz="3200" b="1" dirty="0">
                <a:latin typeface="Times New Roman" panose="02020603050405020304" pitchFamily="18" charset="0"/>
                <a:cs typeface="Times New Roman" panose="02020603050405020304" pitchFamily="18" charset="0"/>
              </a:rPr>
              <a:t>非屬限制輸入之</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出</a:t>
            </a:r>
            <a:r>
              <a:rPr lang="zh-TW" altLang="zh-TW" sz="3200" b="1" dirty="0">
                <a:latin typeface="Times New Roman" panose="02020603050405020304" pitchFamily="18" charset="0"/>
                <a:cs typeface="Times New Roman" panose="02020603050405020304" pitchFamily="18" charset="0"/>
              </a:rPr>
              <a:t>進口廠商申請輸入</a:t>
            </a:r>
            <a:r>
              <a:rPr lang="zh-TW" altLang="zh-TW" sz="3200" b="1" dirty="0" smtClean="0">
                <a:latin typeface="Times New Roman" panose="02020603050405020304" pitchFamily="18" charset="0"/>
                <a:cs typeface="Times New Roman" panose="02020603050405020304" pitchFamily="18" charset="0"/>
              </a:rPr>
              <a:t>時</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可</a:t>
            </a:r>
            <a:r>
              <a:rPr lang="zh-TW" altLang="zh-TW" sz="3200" b="1" dirty="0">
                <a:latin typeface="Times New Roman" panose="02020603050405020304" pitchFamily="18" charset="0"/>
                <a:cs typeface="Times New Roman" panose="02020603050405020304" pitchFamily="18" charset="0"/>
              </a:rPr>
              <a:t>免除輸入許可證，逕向海關申請報關</a:t>
            </a:r>
            <a:r>
              <a:rPr lang="zh-TW" altLang="zh-TW" sz="3200" b="1" dirty="0" smtClean="0">
                <a:latin typeface="Times New Roman" panose="02020603050405020304" pitchFamily="18" charset="0"/>
                <a:cs typeface="Times New Roman" panose="02020603050405020304" pitchFamily="18" charset="0"/>
              </a:rPr>
              <a:t>進口</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但</a:t>
            </a:r>
            <a:r>
              <a:rPr lang="zh-TW" altLang="zh-TW" sz="3200" b="1" dirty="0">
                <a:latin typeface="Times New Roman" panose="02020603050405020304" pitchFamily="18" charset="0"/>
                <a:cs typeface="Times New Roman" panose="02020603050405020304" pitchFamily="18" charset="0"/>
              </a:rPr>
              <a:t>其他法令另有管理</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須</a:t>
            </a:r>
            <a:r>
              <a:rPr lang="zh-TW" altLang="zh-TW" sz="3200" b="1" dirty="0">
                <a:latin typeface="Times New Roman" panose="02020603050405020304" pitchFamily="18" charset="0"/>
                <a:cs typeface="Times New Roman" panose="02020603050405020304" pitchFamily="18" charset="0"/>
              </a:rPr>
              <a:t>由有關主管機關核發許可文件或證照始得輸入</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另依貿易局另</a:t>
            </a:r>
            <a:r>
              <a:rPr lang="zh-TW" altLang="zh-TW" sz="3200" b="1" dirty="0" smtClean="0">
                <a:latin typeface="Times New Roman" panose="02020603050405020304" pitchFamily="18" charset="0"/>
                <a:cs typeface="Times New Roman" panose="02020603050405020304" pitchFamily="18" charset="0"/>
              </a:rPr>
              <a:t>編訂</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海關</a:t>
            </a:r>
            <a:r>
              <a:rPr lang="zh-TW" altLang="zh-TW" sz="3200" b="1" dirty="0">
                <a:latin typeface="Times New Roman" panose="02020603050405020304" pitchFamily="18" charset="0"/>
                <a:cs typeface="Times New Roman" panose="02020603050405020304" pitchFamily="18" charset="0"/>
              </a:rPr>
              <a:t>協助查核輸入貨品</a:t>
            </a:r>
            <a:r>
              <a:rPr lang="zh-TW" altLang="zh-TW" sz="3200" b="1" dirty="0" smtClean="0">
                <a:latin typeface="Times New Roman" panose="02020603050405020304" pitchFamily="18" charset="0"/>
                <a:cs typeface="Times New Roman" panose="02020603050405020304" pitchFamily="18" charset="0"/>
              </a:rPr>
              <a:t>表</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內</a:t>
            </a:r>
            <a:r>
              <a:rPr lang="zh-TW" altLang="zh-TW" sz="3200" b="1" dirty="0">
                <a:latin typeface="Times New Roman" panose="02020603050405020304" pitchFamily="18" charset="0"/>
                <a:cs typeface="Times New Roman" panose="02020603050405020304" pitchFamily="18" charset="0"/>
              </a:rPr>
              <a:t>之輸入規定</a:t>
            </a:r>
            <a:r>
              <a:rPr lang="zh-TW" altLang="zh-TW" sz="3200" b="1" dirty="0" smtClean="0">
                <a:latin typeface="Times New Roman" panose="02020603050405020304" pitchFamily="18" charset="0"/>
                <a:cs typeface="Times New Roman" panose="02020603050405020304" pitchFamily="18" charset="0"/>
              </a:rPr>
              <a:t>辦理</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海關</a:t>
            </a:r>
            <a:r>
              <a:rPr lang="zh-TW" altLang="zh-TW" sz="3200" b="1" dirty="0">
                <a:latin typeface="Times New Roman" panose="02020603050405020304" pitchFamily="18" charset="0"/>
                <a:cs typeface="Times New Roman" panose="02020603050405020304" pitchFamily="18" charset="0"/>
              </a:rPr>
              <a:t>始准免證通關</a:t>
            </a:r>
            <a:r>
              <a:rPr lang="zh-TW" altLang="zh-TW" sz="3200" b="1" dirty="0" smtClean="0">
                <a:latin typeface="Times New Roman" panose="02020603050405020304" pitchFamily="18" charset="0"/>
                <a:cs typeface="Times New Roman" panose="02020603050405020304" pitchFamily="18" charset="0"/>
              </a:rPr>
              <a:t>放行</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另依據貨品輸入管理辦法第</a:t>
            </a:r>
            <a:r>
              <a:rPr lang="en-US" altLang="zh-TW" sz="3200" b="1" dirty="0">
                <a:latin typeface="Times New Roman" panose="02020603050405020304" pitchFamily="18" charset="0"/>
                <a:cs typeface="Times New Roman" panose="02020603050405020304" pitchFamily="18" charset="0"/>
              </a:rPr>
              <a:t>20</a:t>
            </a:r>
            <a:r>
              <a:rPr lang="zh-TW" altLang="zh-TW" sz="3200" b="1" dirty="0">
                <a:latin typeface="Times New Roman" panose="02020603050405020304" pitchFamily="18" charset="0"/>
                <a:cs typeface="Times New Roman" panose="02020603050405020304" pitchFamily="18" charset="0"/>
              </a:rPr>
              <a:t>條之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輸入</a:t>
            </a:r>
            <a:r>
              <a:rPr lang="zh-TW" altLang="zh-TW" sz="3200" b="1" dirty="0">
                <a:latin typeface="Times New Roman" panose="02020603050405020304" pitchFamily="18" charset="0"/>
                <a:cs typeface="Times New Roman" panose="02020603050405020304" pitchFamily="18" charset="0"/>
              </a:rPr>
              <a:t>貨品其屬應施檢驗或檢疫之品目</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註</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依法</a:t>
            </a:r>
            <a:r>
              <a:rPr lang="zh-TW" altLang="zh-TW" sz="3200" b="1" dirty="0">
                <a:latin typeface="Times New Roman" panose="02020603050405020304" pitchFamily="18" charset="0"/>
                <a:cs typeface="Times New Roman" panose="02020603050405020304" pitchFamily="18" charset="0"/>
              </a:rPr>
              <a:t>須檢驗之</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並非</a:t>
            </a:r>
            <a:r>
              <a:rPr lang="zh-TW" altLang="zh-TW" sz="3200" b="1" dirty="0">
                <a:latin typeface="Times New Roman" panose="02020603050405020304" pitchFamily="18" charset="0"/>
                <a:cs typeface="Times New Roman" panose="02020603050405020304" pitchFamily="18" charset="0"/>
              </a:rPr>
              <a:t>所有進口貨品皆須檢驗</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依有關檢驗、檢疫之規定</a:t>
            </a:r>
            <a:r>
              <a:rPr lang="zh-TW" altLang="zh-TW" sz="3200" b="1" dirty="0" smtClean="0">
                <a:latin typeface="Times New Roman" panose="02020603050405020304" pitchFamily="18" charset="0"/>
                <a:cs typeface="Times New Roman" panose="02020603050405020304" pitchFamily="18" charset="0"/>
              </a:rPr>
              <a:t>辦理</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377296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latin typeface="Times New Roman" panose="02020603050405020304" pitchFamily="18" charset="0"/>
                <a:cs typeface="Times New Roman" panose="02020603050405020304" pitchFamily="18" charset="0"/>
              </a:rPr>
              <a:t>戰略性高科技貨品輸入管理</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85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適用戰略性高科技貨品之</a:t>
            </a:r>
            <a:r>
              <a:rPr lang="zh-TW" altLang="zh-TW" sz="3200" b="1" dirty="0" smtClean="0"/>
              <a:t>種類</a:t>
            </a:r>
            <a:endParaRPr lang="en-US" altLang="zh-TW" sz="3200" b="1" dirty="0" smtClean="0"/>
          </a:p>
          <a:p>
            <a:r>
              <a:rPr lang="zh-TW" altLang="zh-TW" sz="3200" b="1" dirty="0"/>
              <a:t>戰略性高科技貨品輸入管制之</a:t>
            </a:r>
            <a:r>
              <a:rPr lang="zh-TW" altLang="zh-TW" sz="3200" b="1" dirty="0" smtClean="0"/>
              <a:t>範圍</a:t>
            </a:r>
            <a:endParaRPr lang="en-US" altLang="zh-TW" sz="3200" b="1" dirty="0" smtClean="0"/>
          </a:p>
          <a:p>
            <a:r>
              <a:rPr lang="zh-TW" altLang="zh-TW" sz="3200" b="1" dirty="0"/>
              <a:t>戰略性高科技貨品輸入所須</a:t>
            </a:r>
            <a:r>
              <a:rPr lang="zh-TW" altLang="zh-TW" sz="3200" b="1" dirty="0" smtClean="0"/>
              <a:t>文件</a:t>
            </a:r>
            <a:endParaRPr lang="en-US" altLang="zh-TW" sz="3200" b="1" dirty="0" smtClean="0"/>
          </a:p>
          <a:p>
            <a:r>
              <a:rPr lang="zh-TW" altLang="zh-TW" sz="3200" b="1" dirty="0"/>
              <a:t>申請核發國際進口</a:t>
            </a:r>
            <a:r>
              <a:rPr lang="zh-TW" altLang="zh-TW" sz="3200" b="1" dirty="0" smtClean="0"/>
              <a:t>證明</a:t>
            </a:r>
            <a:endParaRPr lang="en-US" altLang="zh-TW" sz="3200" b="1" dirty="0" smtClean="0"/>
          </a:p>
          <a:p>
            <a:r>
              <a:rPr lang="zh-TW" altLang="zh-TW" sz="3200" b="1" dirty="0"/>
              <a:t>最終用途</a:t>
            </a:r>
            <a:r>
              <a:rPr lang="zh-TW" altLang="zh-TW" sz="3200" b="1" dirty="0" smtClean="0"/>
              <a:t>證明書</a:t>
            </a:r>
            <a:endParaRPr lang="en-US" altLang="zh-TW" sz="3200" b="1" dirty="0" smtClean="0"/>
          </a:p>
          <a:p>
            <a:r>
              <a:rPr lang="zh-TW" altLang="zh-TW" sz="3200" b="1" dirty="0"/>
              <a:t>最終用途證明書之申請</a:t>
            </a:r>
            <a:endParaRPr lang="zh-TW" altLang="en-US" sz="3200" b="1" dirty="0"/>
          </a:p>
        </p:txBody>
      </p:sp>
    </p:spTree>
    <p:extLst>
      <p:ext uri="{BB962C8B-B14F-4D97-AF65-F5344CB8AC3E}">
        <p14:creationId xmlns:p14="http://schemas.microsoft.com/office/powerpoint/2010/main" xmlns="" val="13277342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戰略性高科技貨品輸入管制之範圍</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86</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係以出口國政府</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須</a:t>
            </a:r>
            <a:r>
              <a:rPr lang="zh-TW" altLang="zh-TW" sz="3200" b="1" dirty="0">
                <a:latin typeface="Times New Roman" panose="02020603050405020304" pitchFamily="18" charset="0"/>
                <a:cs typeface="Times New Roman" panose="02020603050405020304" pitchFamily="18" charset="0"/>
              </a:rPr>
              <a:t>取得我國核發國際證明文件或其他相關文件之輸入貨品為</a:t>
            </a:r>
            <a:r>
              <a:rPr lang="zh-TW" altLang="zh-TW" sz="3200" b="1" dirty="0" smtClean="0">
                <a:latin typeface="Times New Roman" panose="02020603050405020304" pitchFamily="18" charset="0"/>
                <a:cs typeface="Times New Roman" panose="02020603050405020304" pitchFamily="18" charset="0"/>
              </a:rPr>
              <a:t>範圍</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戰略性高科技貨品國際進口證明書</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簡稱進口證明書或</a:t>
            </a:r>
            <a:r>
              <a:rPr lang="en-US" altLang="zh-TW" sz="3200" b="1" dirty="0">
                <a:latin typeface="Times New Roman" panose="02020603050405020304" pitchFamily="18" charset="0"/>
                <a:cs typeface="Times New Roman" panose="02020603050405020304" pitchFamily="18" charset="0"/>
              </a:rPr>
              <a:t>IC</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高科技</a:t>
            </a:r>
            <a:r>
              <a:rPr lang="zh-TW" altLang="zh-TW" sz="3200" b="1" dirty="0">
                <a:latin typeface="Times New Roman" panose="02020603050405020304" pitchFamily="18" charset="0"/>
                <a:cs typeface="Times New Roman" panose="02020603050405020304" pitchFamily="18" charset="0"/>
              </a:rPr>
              <a:t>貨品進口保證書</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保證文件</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高科技</a:t>
            </a:r>
            <a:r>
              <a:rPr lang="zh-TW" altLang="zh-TW" sz="3200" b="1" dirty="0">
                <a:latin typeface="Times New Roman" panose="02020603050405020304" pitchFamily="18" charset="0"/>
                <a:cs typeface="Times New Roman" panose="02020603050405020304" pitchFamily="18" charset="0"/>
              </a:rPr>
              <a:t>貨品抵達證明書</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抵達證明書或</a:t>
            </a:r>
            <a:r>
              <a:rPr lang="en-US" altLang="zh-TW" sz="3200" b="1" dirty="0">
                <a:latin typeface="Times New Roman" panose="02020603050405020304" pitchFamily="18" charset="0"/>
                <a:cs typeface="Times New Roman" panose="02020603050405020304" pitchFamily="18" charset="0"/>
              </a:rPr>
              <a:t>DV)</a:t>
            </a:r>
            <a:r>
              <a:rPr lang="zh-TW" altLang="zh-TW" sz="3200" b="1" dirty="0">
                <a:latin typeface="Times New Roman" panose="02020603050405020304" pitchFamily="18" charset="0"/>
                <a:cs typeface="Times New Roman" panose="02020603050405020304" pitchFamily="18" charset="0"/>
              </a:rPr>
              <a:t>等均須進口國依出口國之要求而向貿易局或經濟部委託之機關</a:t>
            </a:r>
            <a:r>
              <a:rPr lang="zh-TW" altLang="zh-TW" sz="3200" b="1" dirty="0" smtClean="0">
                <a:latin typeface="Times New Roman" panose="02020603050405020304" pitchFamily="18" charset="0"/>
                <a:cs typeface="Times New Roman" panose="02020603050405020304" pitchFamily="18" charset="0"/>
              </a:rPr>
              <a:t>申請</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522271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908720"/>
          </a:xfrm>
        </p:spPr>
        <p:txBody>
          <a:bodyPr>
            <a:normAutofit/>
          </a:bodyPr>
          <a:lstStyle/>
          <a:p>
            <a:pPr algn="ctr"/>
            <a:r>
              <a:rPr lang="zh-TW" altLang="zh-TW" sz="4000" b="1" dirty="0"/>
              <a:t>戰略性高科技貨品輸入所須文件</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87</a:t>
            </a:fld>
            <a:endParaRPr lang="zh-TW" altLang="en-US"/>
          </a:p>
        </p:txBody>
      </p:sp>
      <p:sp>
        <p:nvSpPr>
          <p:cNvPr id="4" name="內容版面配置區 3"/>
          <p:cNvSpPr>
            <a:spLocks noGrp="1"/>
          </p:cNvSpPr>
          <p:nvPr>
            <p:ph sz="quarter" idx="1"/>
          </p:nvPr>
        </p:nvSpPr>
        <p:spPr>
          <a:xfrm>
            <a:off x="0" y="1196752"/>
            <a:ext cx="9144000" cy="5661248"/>
          </a:xfrm>
        </p:spPr>
        <p:txBody>
          <a:bodyPr>
            <a:noAutofit/>
          </a:bodyPr>
          <a:lstStyle/>
          <a:p>
            <a:r>
              <a:rPr lang="zh-TW" altLang="zh-TW" sz="2800" b="1" dirty="0">
                <a:solidFill>
                  <a:srgbClr val="FF0000"/>
                </a:solidFill>
                <a:latin typeface="Times New Roman" panose="02020603050405020304" pitchFamily="18" charset="0"/>
                <a:cs typeface="Times New Roman" panose="02020603050405020304" pitchFamily="18" charset="0"/>
              </a:rPr>
              <a:t>國際進口證明書</a:t>
            </a:r>
            <a:r>
              <a:rPr lang="en-US" altLang="zh-TW" sz="2800" b="1" dirty="0">
                <a:solidFill>
                  <a:srgbClr val="FF0000"/>
                </a:solidFill>
                <a:latin typeface="Times New Roman" panose="02020603050405020304" pitchFamily="18" charset="0"/>
                <a:cs typeface="Times New Roman" panose="02020603050405020304" pitchFamily="18" charset="0"/>
              </a:rPr>
              <a:t>(IC)</a:t>
            </a:r>
            <a:r>
              <a:rPr lang="zh-TW" altLang="zh-TW" sz="2800" b="1" dirty="0">
                <a:solidFill>
                  <a:srgbClr val="FF0000"/>
                </a:solidFill>
                <a:latin typeface="Times New Roman" panose="02020603050405020304" pitchFamily="18" charset="0"/>
                <a:cs typeface="Times New Roman" panose="02020603050405020304" pitchFamily="18" charset="0"/>
              </a:rPr>
              <a:t>或保證</a:t>
            </a:r>
            <a:r>
              <a:rPr lang="zh-TW" altLang="zh-TW" sz="2800" b="1" dirty="0" smtClean="0">
                <a:solidFill>
                  <a:srgbClr val="FF0000"/>
                </a:solidFill>
                <a:latin typeface="Times New Roman" panose="02020603050405020304" pitchFamily="18" charset="0"/>
                <a:cs typeface="Times New Roman" panose="02020603050405020304" pitchFamily="18" charset="0"/>
              </a:rPr>
              <a:t>文件</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係</a:t>
            </a:r>
            <a:r>
              <a:rPr lang="zh-TW" altLang="zh-TW" sz="2800" b="1" dirty="0">
                <a:latin typeface="Times New Roman" panose="02020603050405020304" pitchFamily="18" charset="0"/>
                <a:cs typeface="Times New Roman" panose="02020603050405020304" pitchFamily="18" charset="0"/>
              </a:rPr>
              <a:t>指進口國政府簽發之書面</a:t>
            </a:r>
            <a:r>
              <a:rPr lang="zh-TW" altLang="zh-TW" sz="2800" b="1" dirty="0" smtClean="0">
                <a:latin typeface="Times New Roman" panose="02020603050405020304" pitchFamily="18" charset="0"/>
                <a:cs typeface="Times New Roman" panose="02020603050405020304" pitchFamily="18" charset="0"/>
              </a:rPr>
              <a:t>文件</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保證</a:t>
            </a:r>
            <a:r>
              <a:rPr lang="zh-TW" altLang="zh-TW" sz="2800" b="1" dirty="0">
                <a:latin typeface="Times New Roman" panose="02020603050405020304" pitchFamily="18" charset="0"/>
                <a:cs typeface="Times New Roman" panose="02020603050405020304" pitchFamily="18" charset="0"/>
              </a:rPr>
              <a:t>該證明書所列戰略性高科技貨品進口後必須遵照出口國政府之相關</a:t>
            </a:r>
            <a:r>
              <a:rPr lang="zh-TW" altLang="zh-TW" sz="2800" b="1" dirty="0" smtClean="0">
                <a:latin typeface="Times New Roman" panose="02020603050405020304" pitchFamily="18" charset="0"/>
                <a:cs typeface="Times New Roman" panose="02020603050405020304" pitchFamily="18" charset="0"/>
              </a:rPr>
              <a:t>規定</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非</a:t>
            </a:r>
            <a:r>
              <a:rPr lang="zh-TW" altLang="zh-TW" sz="2800" b="1" dirty="0">
                <a:latin typeface="Times New Roman" panose="02020603050405020304" pitchFamily="18" charset="0"/>
                <a:cs typeface="Times New Roman" panose="02020603050405020304" pitchFamily="18" charset="0"/>
              </a:rPr>
              <a:t>經出口國政府</a:t>
            </a:r>
            <a:r>
              <a:rPr lang="zh-TW" altLang="zh-TW" sz="2800" b="1" dirty="0" smtClean="0">
                <a:latin typeface="Times New Roman" panose="02020603050405020304" pitchFamily="18" charset="0"/>
                <a:cs typeface="Times New Roman" panose="02020603050405020304" pitchFamily="18" charset="0"/>
              </a:rPr>
              <a:t>核准</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不得</a:t>
            </a:r>
            <a:r>
              <a:rPr lang="zh-TW" altLang="zh-TW" sz="2800" b="1" dirty="0">
                <a:latin typeface="Times New Roman" panose="02020603050405020304" pitchFamily="18" charset="0"/>
                <a:cs typeface="Times New Roman" panose="02020603050405020304" pitchFamily="18" charset="0"/>
              </a:rPr>
              <a:t>轉運他國、再出口或移作其他</a:t>
            </a:r>
            <a:r>
              <a:rPr lang="zh-TW" altLang="zh-TW" sz="2800" b="1" dirty="0" smtClean="0">
                <a:latin typeface="Times New Roman" panose="02020603050405020304" pitchFamily="18" charset="0"/>
                <a:cs typeface="Times New Roman" panose="02020603050405020304" pitchFamily="18" charset="0"/>
              </a:rPr>
              <a:t>用途</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進口</a:t>
            </a:r>
            <a:r>
              <a:rPr lang="zh-TW" altLang="zh-TW" sz="2800" b="1" dirty="0">
                <a:latin typeface="Times New Roman" panose="02020603050405020304" pitchFamily="18" charset="0"/>
                <a:cs typeface="Times New Roman" panose="02020603050405020304" pitchFamily="18" charset="0"/>
              </a:rPr>
              <a:t>人如有違法</a:t>
            </a:r>
            <a:r>
              <a:rPr lang="zh-TW" altLang="zh-TW" sz="2800" b="1" dirty="0" smtClean="0">
                <a:latin typeface="Times New Roman" panose="02020603050405020304" pitchFamily="18" charset="0"/>
                <a:cs typeface="Times New Roman" panose="02020603050405020304" pitchFamily="18" charset="0"/>
              </a:rPr>
              <a:t>情事</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進口</a:t>
            </a:r>
            <a:r>
              <a:rPr lang="zh-TW" altLang="zh-TW" sz="2800" b="1" dirty="0">
                <a:latin typeface="Times New Roman" panose="02020603050405020304" pitchFamily="18" charset="0"/>
                <a:cs typeface="Times New Roman" panose="02020603050405020304" pitchFamily="18" charset="0"/>
              </a:rPr>
              <a:t>國政府將依法</a:t>
            </a:r>
            <a:r>
              <a:rPr lang="zh-TW" altLang="zh-TW" sz="2800" b="1" dirty="0" smtClean="0">
                <a:latin typeface="Times New Roman" panose="02020603050405020304" pitchFamily="18" charset="0"/>
                <a:cs typeface="Times New Roman" panose="02020603050405020304" pitchFamily="18" charset="0"/>
              </a:rPr>
              <a:t>懲處</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solidFill>
                  <a:srgbClr val="FF0000"/>
                </a:solidFill>
                <a:latin typeface="Times New Roman" panose="02020603050405020304" pitchFamily="18" charset="0"/>
                <a:cs typeface="Times New Roman" panose="02020603050405020304" pitchFamily="18" charset="0"/>
              </a:rPr>
              <a:t>抵達證明書</a:t>
            </a:r>
            <a:r>
              <a:rPr lang="en-US" altLang="zh-TW" sz="2800" b="1" dirty="0">
                <a:solidFill>
                  <a:srgbClr val="FF0000"/>
                </a:solidFill>
                <a:latin typeface="Times New Roman" panose="02020603050405020304" pitchFamily="18" charset="0"/>
                <a:cs typeface="Times New Roman" panose="02020603050405020304" pitchFamily="18" charset="0"/>
              </a:rPr>
              <a:t>(DV</a:t>
            </a:r>
            <a:r>
              <a:rPr lang="en-US" altLang="zh-TW" sz="2800" b="1" dirty="0" smtClean="0">
                <a:solidFill>
                  <a:srgbClr val="FF0000"/>
                </a:solidFill>
                <a:latin typeface="Times New Roman" panose="02020603050405020304" pitchFamily="18" charset="0"/>
                <a:cs typeface="Times New Roman" panose="02020603050405020304" pitchFamily="18" charset="0"/>
              </a:rPr>
              <a:t>)</a:t>
            </a:r>
            <a:r>
              <a:rPr lang="en-US" altLang="zh-TW" sz="2800" b="1" dirty="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戰略性</a:t>
            </a:r>
            <a:r>
              <a:rPr lang="zh-TW" altLang="zh-TW" sz="2800" b="1" dirty="0">
                <a:latin typeface="Times New Roman" panose="02020603050405020304" pitchFamily="18" charset="0"/>
                <a:cs typeface="Times New Roman" panose="02020603050405020304" pitchFamily="18" charset="0"/>
              </a:rPr>
              <a:t>高科技貨品進口</a:t>
            </a:r>
            <a:r>
              <a:rPr lang="zh-TW" altLang="zh-TW" sz="2800" b="1" dirty="0" smtClean="0">
                <a:latin typeface="Times New Roman" panose="02020603050405020304" pitchFamily="18" charset="0"/>
                <a:cs typeface="Times New Roman" panose="02020603050405020304" pitchFamily="18" charset="0"/>
              </a:rPr>
              <a:t>後</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為</a:t>
            </a:r>
            <a:r>
              <a:rPr lang="zh-TW" altLang="zh-TW" sz="2800" b="1" dirty="0">
                <a:latin typeface="Times New Roman" panose="02020603050405020304" pitchFamily="18" charset="0"/>
                <a:cs typeface="Times New Roman" panose="02020603050405020304" pitchFamily="18" charset="0"/>
              </a:rPr>
              <a:t>確認該貨品之流向與</a:t>
            </a:r>
            <a:r>
              <a:rPr lang="zh-TW" altLang="zh-TW" sz="2800" b="1" dirty="0" smtClean="0">
                <a:latin typeface="Times New Roman" panose="02020603050405020304" pitchFamily="18" charset="0"/>
                <a:cs typeface="Times New Roman" panose="02020603050405020304" pitchFamily="18" charset="0"/>
              </a:rPr>
              <a:t>用途</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而</a:t>
            </a:r>
            <a:r>
              <a:rPr lang="zh-TW" altLang="zh-TW" sz="2800" b="1" dirty="0">
                <a:latin typeface="Times New Roman" panose="02020603050405020304" pitchFamily="18" charset="0"/>
                <a:cs typeface="Times New Roman" panose="02020603050405020304" pitchFamily="18" charset="0"/>
              </a:rPr>
              <a:t>由進口人要求政府核發抵達證明</a:t>
            </a:r>
            <a:r>
              <a:rPr lang="zh-TW" altLang="zh-TW" sz="2800" b="1" dirty="0" smtClean="0">
                <a:latin typeface="Times New Roman" panose="02020603050405020304" pitchFamily="18" charset="0"/>
                <a:cs typeface="Times New Roman" panose="02020603050405020304" pitchFamily="18" charset="0"/>
              </a:rPr>
              <a:t>文件</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以</a:t>
            </a:r>
            <a:r>
              <a:rPr lang="zh-TW" altLang="zh-TW" sz="2800" b="1" dirty="0">
                <a:latin typeface="Times New Roman" panose="02020603050405020304" pitchFamily="18" charset="0"/>
                <a:cs typeface="Times New Roman" panose="02020603050405020304" pitchFamily="18" charset="0"/>
              </a:rPr>
              <a:t>證明該貨品已</a:t>
            </a:r>
            <a:r>
              <a:rPr lang="zh-TW" altLang="zh-TW" sz="2800" b="1" dirty="0" smtClean="0">
                <a:latin typeface="Times New Roman" panose="02020603050405020304" pitchFamily="18" charset="0"/>
                <a:cs typeface="Times New Roman" panose="02020603050405020304" pitchFamily="18" charset="0"/>
              </a:rPr>
              <a:t>進口</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solidFill>
                  <a:srgbClr val="FF0000"/>
                </a:solidFill>
                <a:latin typeface="Times New Roman" panose="02020603050405020304" pitchFamily="18" charset="0"/>
                <a:cs typeface="Times New Roman" panose="02020603050405020304" pitchFamily="18" charset="0"/>
              </a:rPr>
              <a:t>最終使用者</a:t>
            </a:r>
            <a:r>
              <a:rPr lang="zh-TW" altLang="zh-TW" sz="2800" b="1" dirty="0" smtClean="0">
                <a:solidFill>
                  <a:srgbClr val="FF0000"/>
                </a:solidFill>
                <a:latin typeface="Times New Roman" panose="02020603050405020304" pitchFamily="18" charset="0"/>
                <a:cs typeface="Times New Roman" panose="02020603050405020304" pitchFamily="18" charset="0"/>
              </a:rPr>
              <a:t>證明書</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對</a:t>
            </a:r>
            <a:r>
              <a:rPr lang="zh-TW" altLang="zh-TW" sz="2800" b="1" dirty="0">
                <a:latin typeface="Times New Roman" panose="02020603050405020304" pitchFamily="18" charset="0"/>
                <a:cs typeface="Times New Roman" panose="02020603050405020304" pitchFamily="18" charset="0"/>
              </a:rPr>
              <a:t>未實施國際進口證明書</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抵達證明書之國家</a:t>
            </a:r>
            <a:r>
              <a:rPr lang="zh-TW" altLang="zh-TW" sz="2800" b="1" dirty="0" smtClean="0">
                <a:latin typeface="Times New Roman" panose="02020603050405020304" pitchFamily="18" charset="0"/>
                <a:cs typeface="Times New Roman" panose="02020603050405020304" pitchFamily="18" charset="0"/>
              </a:rPr>
              <a:t>地區</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為</a:t>
            </a:r>
            <a:r>
              <a:rPr lang="zh-TW" altLang="zh-TW" sz="2800" b="1" dirty="0">
                <a:latin typeface="Times New Roman" panose="02020603050405020304" pitchFamily="18" charset="0"/>
                <a:cs typeface="Times New Roman" panose="02020603050405020304" pitchFamily="18" charset="0"/>
              </a:rPr>
              <a:t>了解戰略性高科技貨品之流向與</a:t>
            </a:r>
            <a:r>
              <a:rPr lang="zh-TW" altLang="zh-TW" sz="2800" b="1" dirty="0" smtClean="0">
                <a:latin typeface="Times New Roman" panose="02020603050405020304" pitchFamily="18" charset="0"/>
                <a:cs typeface="Times New Roman" panose="02020603050405020304" pitchFamily="18" charset="0"/>
              </a:rPr>
              <a:t>用途</a:t>
            </a:r>
            <a:r>
              <a:rPr lang="en-US" altLang="zh-TW" sz="2800" b="1" dirty="0" smtClean="0">
                <a:latin typeface="Times New Roman" panose="02020603050405020304" pitchFamily="18" charset="0"/>
                <a:cs typeface="Times New Roman" panose="02020603050405020304" pitchFamily="18" charset="0"/>
              </a:rPr>
              <a:t>,</a:t>
            </a:r>
            <a:r>
              <a:rPr lang="zh-TW" altLang="zh-TW" sz="2800" b="1" dirty="0" smtClean="0">
                <a:latin typeface="Times New Roman" panose="02020603050405020304" pitchFamily="18" charset="0"/>
                <a:cs typeface="Times New Roman" panose="02020603050405020304" pitchFamily="18" charset="0"/>
              </a:rPr>
              <a:t>由</a:t>
            </a:r>
            <a:r>
              <a:rPr lang="zh-TW" altLang="zh-TW" sz="2800" b="1" dirty="0">
                <a:latin typeface="Times New Roman" panose="02020603050405020304" pitchFamily="18" charset="0"/>
                <a:cs typeface="Times New Roman" panose="02020603050405020304" pitchFamily="18" charset="0"/>
              </a:rPr>
              <a:t>最終使用者或進口人出具最終使用者</a:t>
            </a:r>
            <a:r>
              <a:rPr lang="zh-TW" altLang="zh-TW" sz="2800" b="1" dirty="0" smtClean="0">
                <a:latin typeface="Times New Roman" panose="02020603050405020304" pitchFamily="18" charset="0"/>
                <a:cs typeface="Times New Roman" panose="02020603050405020304" pitchFamily="18" charset="0"/>
              </a:rPr>
              <a:t>證明書</a:t>
            </a:r>
            <a:r>
              <a:rPr lang="en-US" altLang="zh-TW" sz="2800" b="1" dirty="0" smtClean="0">
                <a:latin typeface="Times New Roman" panose="02020603050405020304" pitchFamily="18" charset="0"/>
                <a:cs typeface="Times New Roman" panose="02020603050405020304" pitchFamily="18" charset="0"/>
              </a:rPr>
              <a:t>.</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786391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申請核發國際進口證明</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88</a:t>
            </a:fld>
            <a:endParaRPr lang="zh-TW" altLang="en-US"/>
          </a:p>
        </p:txBody>
      </p:sp>
      <p:sp>
        <p:nvSpPr>
          <p:cNvPr id="4" name="內容版面配置區 3"/>
          <p:cNvSpPr>
            <a:spLocks noGrp="1"/>
          </p:cNvSpPr>
          <p:nvPr>
            <p:ph sz="quarter" idx="1"/>
          </p:nvPr>
        </p:nvSpPr>
        <p:spPr>
          <a:xfrm>
            <a:off x="251520" y="1219200"/>
            <a:ext cx="8640960" cy="5090120"/>
          </a:xfrm>
        </p:spPr>
        <p:txBody>
          <a:bodyPr>
            <a:normAutofit/>
          </a:bodyPr>
          <a:lstStyle/>
          <a:p>
            <a:r>
              <a:rPr lang="zh-TW" altLang="zh-TW" sz="3200" b="1" dirty="0">
                <a:latin typeface="Times New Roman" panose="02020603050405020304" pitchFamily="18" charset="0"/>
                <a:cs typeface="Times New Roman" panose="02020603050405020304" pitchFamily="18" charset="0"/>
              </a:rPr>
              <a:t>進口人申請核發國際進口證明書</a:t>
            </a:r>
            <a:r>
              <a:rPr lang="en-US" altLang="zh-TW" sz="3200" b="1" dirty="0">
                <a:latin typeface="Times New Roman" panose="02020603050405020304" pitchFamily="18" charset="0"/>
                <a:cs typeface="Times New Roman" panose="02020603050405020304" pitchFamily="18" charset="0"/>
              </a:rPr>
              <a:t>(International Import Certificate,</a:t>
            </a:r>
            <a:r>
              <a:rPr lang="zh-TW" altLang="zh-TW" sz="3200" b="1" dirty="0">
                <a:latin typeface="Times New Roman" panose="02020603050405020304" pitchFamily="18" charset="0"/>
                <a:cs typeface="Times New Roman" panose="02020603050405020304" pitchFamily="18" charset="0"/>
              </a:rPr>
              <a:t>簡稱</a:t>
            </a:r>
            <a:r>
              <a:rPr lang="en-US" altLang="zh-TW" sz="3200" b="1" dirty="0">
                <a:latin typeface="Times New Roman" panose="02020603050405020304" pitchFamily="18" charset="0"/>
                <a:cs typeface="Times New Roman" panose="02020603050405020304" pitchFamily="18" charset="0"/>
              </a:rPr>
              <a:t>IC)</a:t>
            </a:r>
            <a:r>
              <a:rPr lang="zh-TW" altLang="zh-TW" sz="3200" b="1" dirty="0">
                <a:latin typeface="Times New Roman" panose="02020603050405020304" pitchFamily="18" charset="0"/>
                <a:cs typeface="Times New Roman" panose="02020603050405020304" pitchFamily="18" charset="0"/>
              </a:rPr>
              <a:t>應檢附下列文件向貿易局</a:t>
            </a:r>
            <a:r>
              <a:rPr lang="zh-TW" altLang="zh-TW" sz="3200" b="1" dirty="0" smtClean="0">
                <a:latin typeface="Times New Roman" panose="02020603050405020304" pitchFamily="18" charset="0"/>
                <a:cs typeface="Times New Roman" panose="02020603050405020304" pitchFamily="18" charset="0"/>
              </a:rPr>
              <a:t>申請</a:t>
            </a:r>
            <a:r>
              <a:rPr lang="en-US" altLang="zh-TW" sz="32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zh-TW" altLang="zh-TW" sz="3200" b="1" dirty="0">
                <a:latin typeface="Times New Roman" panose="02020603050405020304" pitchFamily="18" charset="0"/>
                <a:cs typeface="Times New Roman" panose="02020603050405020304" pitchFamily="18" charset="0"/>
              </a:rPr>
              <a:t>國際進口證明書申請書全</a:t>
            </a:r>
            <a:r>
              <a:rPr lang="zh-TW" altLang="zh-TW" sz="3200" b="1" dirty="0" smtClean="0">
                <a:latin typeface="Times New Roman" panose="02020603050405020304" pitchFamily="18" charset="0"/>
                <a:cs typeface="Times New Roman" panose="02020603050405020304" pitchFamily="18" charset="0"/>
              </a:rPr>
              <a:t>份</a:t>
            </a:r>
            <a:endParaRPr lang="en-US" altLang="zh-TW" sz="32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3200" b="1" dirty="0">
                <a:latin typeface="Times New Roman" panose="02020603050405020304" pitchFamily="18" charset="0"/>
                <a:cs typeface="Times New Roman" panose="02020603050405020304" pitchFamily="18" charset="0"/>
              </a:rPr>
              <a:t>用途</a:t>
            </a:r>
            <a:r>
              <a:rPr lang="zh-TW" altLang="zh-TW" sz="3200" b="1" dirty="0" smtClean="0">
                <a:latin typeface="Times New Roman" panose="02020603050405020304" pitchFamily="18" charset="0"/>
                <a:cs typeface="Times New Roman" panose="02020603050405020304" pitchFamily="18" charset="0"/>
              </a:rPr>
              <a:t>說明書</a:t>
            </a:r>
            <a:endParaRPr lang="en-US" altLang="zh-TW" sz="32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3200" b="1" dirty="0">
                <a:latin typeface="Times New Roman" panose="02020603050405020304" pitchFamily="18" charset="0"/>
                <a:cs typeface="Times New Roman" panose="02020603050405020304" pitchFamily="18" charset="0"/>
              </a:rPr>
              <a:t>其他依規定應檢附之文件</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solidFill>
                  <a:srgbClr val="FF0000"/>
                </a:solidFill>
                <a:latin typeface="Times New Roman" panose="02020603050405020304" pitchFamily="18" charset="0"/>
                <a:cs typeface="Times New Roman" panose="02020603050405020304" pitchFamily="18" charset="0"/>
              </a:rPr>
              <a:t>國際進口證明書有效期限為六個</a:t>
            </a:r>
            <a:r>
              <a:rPr lang="zh-TW" altLang="zh-TW" sz="3200" b="1" dirty="0" smtClean="0">
                <a:solidFill>
                  <a:srgbClr val="FF0000"/>
                </a:solidFill>
                <a:latin typeface="Times New Roman" panose="02020603050405020304" pitchFamily="18" charset="0"/>
                <a:cs typeface="Times New Roman" panose="02020603050405020304" pitchFamily="18" charset="0"/>
              </a:rPr>
              <a:t>月</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進口</a:t>
            </a:r>
            <a:r>
              <a:rPr lang="zh-TW" altLang="zh-TW" sz="3200" b="1" dirty="0">
                <a:latin typeface="Times New Roman" panose="02020603050405020304" pitchFamily="18" charset="0"/>
                <a:cs typeface="Times New Roman" panose="02020603050405020304" pitchFamily="18" charset="0"/>
              </a:rPr>
              <a:t>人應通知外國出口</a:t>
            </a:r>
            <a:r>
              <a:rPr lang="zh-TW" altLang="zh-TW" sz="3200" b="1" dirty="0" smtClean="0">
                <a:latin typeface="Times New Roman" panose="02020603050405020304" pitchFamily="18" charset="0"/>
                <a:cs typeface="Times New Roman" panose="02020603050405020304" pitchFamily="18" charset="0"/>
              </a:rPr>
              <a:t>人</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於</a:t>
            </a:r>
            <a:r>
              <a:rPr lang="zh-TW" altLang="zh-TW" sz="3200" b="1" dirty="0">
                <a:latin typeface="Times New Roman" panose="02020603050405020304" pitchFamily="18" charset="0"/>
                <a:cs typeface="Times New Roman" panose="02020603050405020304" pitchFamily="18" charset="0"/>
              </a:rPr>
              <a:t>有效期限內向出口國政府申請輸出</a:t>
            </a:r>
            <a:r>
              <a:rPr lang="zh-TW" altLang="zh-TW" sz="3200" b="1" dirty="0" smtClean="0">
                <a:latin typeface="Times New Roman" panose="02020603050405020304" pitchFamily="18" charset="0"/>
                <a:cs typeface="Times New Roman" panose="02020603050405020304" pitchFamily="18" charset="0"/>
              </a:rPr>
              <a:t>許可</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逾期</a:t>
            </a:r>
            <a:r>
              <a:rPr lang="zh-TW" altLang="zh-TW" sz="3200" b="1" dirty="0">
                <a:latin typeface="Times New Roman" panose="02020603050405020304" pitchFamily="18" charset="0"/>
                <a:cs typeface="Times New Roman" panose="02020603050405020304" pitchFamily="18" charset="0"/>
              </a:rPr>
              <a:t>則</a:t>
            </a:r>
            <a:r>
              <a:rPr lang="zh-TW" altLang="zh-TW" sz="3200" b="1" dirty="0" smtClean="0">
                <a:latin typeface="Times New Roman" panose="02020603050405020304" pitchFamily="18" charset="0"/>
                <a:cs typeface="Times New Roman" panose="02020603050405020304" pitchFamily="18" charset="0"/>
              </a:rPr>
              <a:t>失效</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781130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最終用途證明書</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89</a:t>
            </a:fld>
            <a:endParaRPr lang="zh-TW" altLang="en-US"/>
          </a:p>
        </p:txBody>
      </p:sp>
      <p:sp>
        <p:nvSpPr>
          <p:cNvPr id="4" name="內容版面配置區 3"/>
          <p:cNvSpPr>
            <a:spLocks noGrp="1"/>
          </p:cNvSpPr>
          <p:nvPr>
            <p:ph sz="quarter" idx="1"/>
          </p:nvPr>
        </p:nvSpPr>
        <p:spPr>
          <a:xfrm>
            <a:off x="251520" y="1219200"/>
            <a:ext cx="8712968" cy="5162128"/>
          </a:xfrm>
        </p:spPr>
        <p:txBody>
          <a:bodyPr>
            <a:noAutofit/>
          </a:bodyPr>
          <a:lstStyle/>
          <a:p>
            <a:r>
              <a:rPr lang="zh-TW" altLang="zh-TW" sz="3200" b="1" dirty="0">
                <a:latin typeface="Times New Roman" panose="02020603050405020304" pitchFamily="18" charset="0"/>
                <a:cs typeface="Times New Roman" panose="02020603050405020304" pitchFamily="18" charset="0"/>
              </a:rPr>
              <a:t>聯合國為維護世界</a:t>
            </a:r>
            <a:r>
              <a:rPr lang="zh-TW" altLang="zh-TW" sz="3200" b="1" dirty="0" smtClean="0">
                <a:latin typeface="Times New Roman" panose="02020603050405020304" pitchFamily="18" charset="0"/>
                <a:cs typeface="Times New Roman" panose="02020603050405020304" pitchFamily="18" charset="0"/>
              </a:rPr>
              <a:t>和平</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澈底</a:t>
            </a:r>
            <a:r>
              <a:rPr lang="zh-TW" altLang="zh-TW" sz="3200" b="1" dirty="0">
                <a:latin typeface="Times New Roman" panose="02020603050405020304" pitchFamily="18" charset="0"/>
                <a:cs typeface="Times New Roman" panose="02020603050405020304" pitchFamily="18" charset="0"/>
              </a:rPr>
              <a:t>根除化學武器之製造與</a:t>
            </a:r>
            <a:r>
              <a:rPr lang="zh-TW" altLang="zh-TW" sz="3200" b="1" dirty="0" smtClean="0">
                <a:latin typeface="Times New Roman" panose="02020603050405020304" pitchFamily="18" charset="0"/>
                <a:cs typeface="Times New Roman" panose="02020603050405020304" pitchFamily="18" charset="0"/>
              </a:rPr>
              <a:t>使用</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制定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聯合國</a:t>
            </a:r>
            <a:r>
              <a:rPr lang="zh-TW" altLang="zh-TW" sz="3200" b="1" dirty="0">
                <a:latin typeface="Times New Roman" panose="02020603050405020304" pitchFamily="18" charset="0"/>
                <a:cs typeface="Times New Roman" panose="02020603050405020304" pitchFamily="18" charset="0"/>
              </a:rPr>
              <a:t>禁止化學武器</a:t>
            </a:r>
            <a:r>
              <a:rPr lang="zh-TW" altLang="zh-TW" sz="3200" b="1" dirty="0" smtClean="0">
                <a:latin typeface="Times New Roman" panose="02020603050405020304" pitchFamily="18" charset="0"/>
                <a:cs typeface="Times New Roman" panose="02020603050405020304" pitchFamily="18" charset="0"/>
              </a:rPr>
              <a:t>公約</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簡稱</a:t>
            </a:r>
            <a:r>
              <a:rPr lang="en-US" altLang="zh-TW" sz="3200" b="1" dirty="0">
                <a:latin typeface="Times New Roman" panose="02020603050405020304" pitchFamily="18" charset="0"/>
                <a:cs typeface="Times New Roman" panose="02020603050405020304" pitchFamily="18" charset="0"/>
              </a:rPr>
              <a:t>CWC</a:t>
            </a:r>
            <a:r>
              <a:rPr lang="zh-TW" altLang="zh-TW" sz="3200" b="1" dirty="0">
                <a:latin typeface="Times New Roman" panose="02020603050405020304" pitchFamily="18" charset="0"/>
                <a:cs typeface="Times New Roman" panose="02020603050405020304" pitchFamily="18" charset="0"/>
              </a:rPr>
              <a:t>公約</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已</a:t>
            </a:r>
            <a:r>
              <a:rPr lang="zh-TW" altLang="zh-TW" sz="3200" b="1" dirty="0">
                <a:latin typeface="Times New Roman" panose="02020603050405020304" pitchFamily="18" charset="0"/>
                <a:cs typeface="Times New Roman" panose="02020603050405020304" pitchFamily="18" charset="0"/>
              </a:rPr>
              <a:t>於</a:t>
            </a:r>
            <a:r>
              <a:rPr lang="en-US" altLang="zh-TW" sz="3200" b="1" dirty="0">
                <a:latin typeface="Times New Roman" panose="02020603050405020304" pitchFamily="18" charset="0"/>
                <a:cs typeface="Times New Roman" panose="02020603050405020304" pitchFamily="18" charset="0"/>
              </a:rPr>
              <a:t>1997</a:t>
            </a:r>
            <a:r>
              <a:rPr lang="zh-TW" altLang="zh-TW" sz="3200" b="1" dirty="0">
                <a:latin typeface="Times New Roman" panose="02020603050405020304" pitchFamily="18" charset="0"/>
                <a:cs typeface="Times New Roman" panose="02020603050405020304" pitchFamily="18" charset="0"/>
              </a:rPr>
              <a:t>年</a:t>
            </a:r>
            <a:r>
              <a:rPr lang="en-US" altLang="zh-TW" sz="3200" b="1" dirty="0">
                <a:latin typeface="Times New Roman" panose="02020603050405020304" pitchFamily="18" charset="0"/>
                <a:cs typeface="Times New Roman" panose="02020603050405020304" pitchFamily="18" charset="0"/>
              </a:rPr>
              <a:t>4</a:t>
            </a:r>
            <a:r>
              <a:rPr lang="zh-TW" altLang="zh-TW" sz="3200" b="1" dirty="0">
                <a:latin typeface="Times New Roman" panose="02020603050405020304" pitchFamily="18" charset="0"/>
                <a:cs typeface="Times New Roman" panose="02020603050405020304" pitchFamily="18" charset="0"/>
              </a:rPr>
              <a:t>月</a:t>
            </a:r>
            <a:r>
              <a:rPr lang="en-US" altLang="zh-TW" sz="3200" b="1" dirty="0">
                <a:latin typeface="Times New Roman" panose="02020603050405020304" pitchFamily="18" charset="0"/>
                <a:cs typeface="Times New Roman" panose="02020603050405020304" pitchFamily="18" charset="0"/>
              </a:rPr>
              <a:t>29</a:t>
            </a:r>
            <a:r>
              <a:rPr lang="zh-TW" altLang="zh-TW" sz="3200" b="1" dirty="0">
                <a:latin typeface="Times New Roman" panose="02020603050405020304" pitchFamily="18" charset="0"/>
                <a:cs typeface="Times New Roman" panose="02020603050405020304" pitchFamily="18" charset="0"/>
              </a:rPr>
              <a:t>日</a:t>
            </a:r>
            <a:r>
              <a:rPr lang="zh-TW" altLang="zh-TW" sz="3200" b="1" dirty="0" smtClean="0">
                <a:latin typeface="Times New Roman" panose="02020603050405020304" pitchFamily="18" charset="0"/>
                <a:cs typeface="Times New Roman" panose="02020603050405020304" pitchFamily="18" charset="0"/>
              </a:rPr>
              <a:t>生效</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並</a:t>
            </a:r>
            <a:r>
              <a:rPr lang="zh-TW" altLang="zh-TW" sz="3200" b="1" dirty="0">
                <a:latin typeface="Times New Roman" panose="02020603050405020304" pitchFamily="18" charset="0"/>
                <a:cs typeface="Times New Roman" panose="02020603050405020304" pitchFamily="18" charset="0"/>
              </a:rPr>
              <a:t>在荷蘭海牙成立推動公約專責機構</a:t>
            </a:r>
            <a:r>
              <a:rPr lang="en-US" altLang="zh-TW" sz="3200" b="1" dirty="0" smtClean="0">
                <a:latin typeface="Times New Roman" panose="02020603050405020304" pitchFamily="18" charset="0"/>
                <a:cs typeface="Times New Roman" panose="02020603050405020304" pitchFamily="18" charset="0"/>
              </a:rPr>
              <a:t>OPCW.</a:t>
            </a:r>
          </a:p>
          <a:p>
            <a:r>
              <a:rPr lang="en-US" altLang="zh-TW" sz="3200" b="1" dirty="0" smtClean="0">
                <a:latin typeface="Times New Roman" panose="02020603050405020304" pitchFamily="18" charset="0"/>
                <a:cs typeface="Times New Roman" panose="02020603050405020304" pitchFamily="18" charset="0"/>
              </a:rPr>
              <a:t>CWC</a:t>
            </a:r>
            <a:r>
              <a:rPr lang="zh-TW" altLang="zh-TW" sz="3200" b="1" dirty="0">
                <a:latin typeface="Times New Roman" panose="02020603050405020304" pitchFamily="18" charset="0"/>
                <a:cs typeface="Times New Roman" panose="02020603050405020304" pitchFamily="18" charset="0"/>
              </a:rPr>
              <a:t>公約生效</a:t>
            </a:r>
            <a:r>
              <a:rPr lang="zh-TW" altLang="zh-TW" sz="3200" b="1" dirty="0" smtClean="0">
                <a:latin typeface="Times New Roman" panose="02020603050405020304" pitchFamily="18" charset="0"/>
                <a:cs typeface="Times New Roman" panose="02020603050405020304" pitchFamily="18" charset="0"/>
              </a:rPr>
              <a:t>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我國</a:t>
            </a:r>
            <a:r>
              <a:rPr lang="zh-TW" altLang="zh-TW" sz="3200" b="1" dirty="0">
                <a:latin typeface="Times New Roman" panose="02020603050405020304" pitchFamily="18" charset="0"/>
                <a:cs typeface="Times New Roman" panose="02020603050405020304" pitchFamily="18" charset="0"/>
              </a:rPr>
              <a:t>因屬非</a:t>
            </a:r>
            <a:r>
              <a:rPr lang="zh-TW" altLang="zh-TW" sz="3200" b="1" dirty="0" smtClean="0">
                <a:latin typeface="Times New Roman" panose="02020603050405020304" pitchFamily="18" charset="0"/>
                <a:cs typeface="Times New Roman" panose="02020603050405020304" pitchFamily="18" charset="0"/>
              </a:rPr>
              <a:t>締約國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欲</a:t>
            </a:r>
            <a:r>
              <a:rPr lang="zh-TW" altLang="zh-TW" sz="3200" b="1" dirty="0">
                <a:solidFill>
                  <a:srgbClr val="FF0000"/>
                </a:solidFill>
                <a:latin typeface="Times New Roman" panose="02020603050405020304" pitchFamily="18" charset="0"/>
                <a:cs typeface="Times New Roman" panose="02020603050405020304" pitchFamily="18" charset="0"/>
              </a:rPr>
              <a:t>向締約國</a:t>
            </a:r>
            <a:r>
              <a:rPr lang="en-US" altLang="zh-TW" sz="3200" b="1" dirty="0">
                <a:solidFill>
                  <a:srgbClr val="FF0000"/>
                </a:solidFill>
                <a:latin typeface="Times New Roman" panose="02020603050405020304" pitchFamily="18" charset="0"/>
                <a:cs typeface="Times New Roman" panose="02020603050405020304" pitchFamily="18" charset="0"/>
              </a:rPr>
              <a:t>(</a:t>
            </a:r>
            <a:r>
              <a:rPr lang="zh-TW" altLang="zh-TW" sz="3200" b="1" dirty="0">
                <a:solidFill>
                  <a:srgbClr val="FF0000"/>
                </a:solidFill>
                <a:latin typeface="Times New Roman" panose="02020603050405020304" pitchFamily="18" charset="0"/>
                <a:cs typeface="Times New Roman" panose="02020603050405020304" pitchFamily="18" charset="0"/>
              </a:rPr>
              <a:t>如德、日本、美</a:t>
            </a:r>
            <a:r>
              <a:rPr lang="en-US" altLang="zh-TW" sz="3200" b="1" dirty="0">
                <a:solidFill>
                  <a:srgbClr val="FF0000"/>
                </a:solidFill>
                <a:latin typeface="Times New Roman" panose="02020603050405020304" pitchFamily="18" charset="0"/>
                <a:cs typeface="Times New Roman" panose="02020603050405020304" pitchFamily="18" charset="0"/>
              </a:rPr>
              <a:t>…</a:t>
            </a:r>
            <a:r>
              <a:rPr lang="zh-TW" altLang="zh-TW" sz="3200" b="1" dirty="0">
                <a:solidFill>
                  <a:srgbClr val="FF0000"/>
                </a:solidFill>
                <a:latin typeface="Times New Roman" panose="02020603050405020304" pitchFamily="18" charset="0"/>
                <a:cs typeface="Times New Roman" panose="02020603050405020304" pitchFamily="18" charset="0"/>
              </a:rPr>
              <a:t>等國</a:t>
            </a:r>
            <a:r>
              <a:rPr lang="en-US" altLang="zh-TW" sz="3200" b="1" dirty="0">
                <a:solidFill>
                  <a:srgbClr val="FF0000"/>
                </a:solidFill>
                <a:latin typeface="Times New Roman" panose="02020603050405020304" pitchFamily="18" charset="0"/>
                <a:cs typeface="Times New Roman" panose="02020603050405020304" pitchFamily="18" charset="0"/>
              </a:rPr>
              <a:t>)</a:t>
            </a:r>
            <a:r>
              <a:rPr lang="zh-TW" altLang="zh-TW" sz="3200" b="1" dirty="0">
                <a:solidFill>
                  <a:srgbClr val="FF0000"/>
                </a:solidFill>
                <a:latin typeface="Times New Roman" panose="02020603050405020304" pitchFamily="18" charset="0"/>
                <a:cs typeface="Times New Roman" panose="02020603050405020304" pitchFamily="18" charset="0"/>
              </a:rPr>
              <a:t>進口列管化學物質</a:t>
            </a:r>
            <a:r>
              <a:rPr lang="zh-TW" altLang="zh-TW" sz="3200" b="1" dirty="0" smtClean="0">
                <a:solidFill>
                  <a:srgbClr val="FF0000"/>
                </a:solidFill>
                <a:latin typeface="Times New Roman" panose="02020603050405020304" pitchFamily="18" charset="0"/>
                <a:cs typeface="Times New Roman" panose="02020603050405020304" pitchFamily="18" charset="0"/>
              </a:rPr>
              <a:t>時</a:t>
            </a:r>
            <a:r>
              <a:rPr lang="en-US" altLang="zh-TW" sz="3200" b="1" dirty="0" smtClean="0">
                <a:solidFill>
                  <a:srgbClr val="FF0000"/>
                </a:solidFill>
                <a:latin typeface="Times New Roman" panose="02020603050405020304" pitchFamily="18" charset="0"/>
                <a:cs typeface="Times New Roman" panose="02020603050405020304" pitchFamily="18" charset="0"/>
              </a:rPr>
              <a:t>,</a:t>
            </a:r>
            <a:r>
              <a:rPr lang="zh-TW" altLang="zh-TW" sz="3200" b="1" dirty="0" smtClean="0">
                <a:solidFill>
                  <a:srgbClr val="FF0000"/>
                </a:solidFill>
                <a:latin typeface="Times New Roman" panose="02020603050405020304" pitchFamily="18" charset="0"/>
                <a:cs typeface="Times New Roman" panose="02020603050405020304" pitchFamily="18" charset="0"/>
              </a:rPr>
              <a:t>各</a:t>
            </a:r>
            <a:r>
              <a:rPr lang="zh-TW" altLang="zh-TW" sz="3200" b="1" dirty="0">
                <a:solidFill>
                  <a:srgbClr val="FF0000"/>
                </a:solidFill>
                <a:latin typeface="Times New Roman" panose="02020603050405020304" pitchFamily="18" charset="0"/>
                <a:cs typeface="Times New Roman" panose="02020603050405020304" pitchFamily="18" charset="0"/>
              </a:rPr>
              <a:t>締約國開始要求我國政府</a:t>
            </a:r>
            <a:r>
              <a:rPr lang="zh-TW" altLang="zh-TW" sz="3200" b="1" dirty="0" smtClean="0">
                <a:solidFill>
                  <a:srgbClr val="FF0000"/>
                </a:solidFill>
                <a:latin typeface="Times New Roman" panose="02020603050405020304" pitchFamily="18" charset="0"/>
                <a:cs typeface="Times New Roman" panose="02020603050405020304" pitchFamily="18" charset="0"/>
              </a:rPr>
              <a:t>核發</a:t>
            </a:r>
            <a:r>
              <a:rPr lang="en-US" altLang="zh-TW" sz="3200" b="1" dirty="0" smtClean="0">
                <a:solidFill>
                  <a:srgbClr val="FF0000"/>
                </a:solidFill>
                <a:latin typeface="Times New Roman" panose="02020603050405020304" pitchFamily="18" charset="0"/>
                <a:cs typeface="Times New Roman" panose="02020603050405020304" pitchFamily="18" charset="0"/>
              </a:rPr>
              <a:t>”</a:t>
            </a:r>
            <a:r>
              <a:rPr lang="zh-TW" altLang="zh-TW" sz="3200" b="1" dirty="0" smtClean="0">
                <a:solidFill>
                  <a:srgbClr val="FF0000"/>
                </a:solidFill>
                <a:latin typeface="Times New Roman" panose="02020603050405020304" pitchFamily="18" charset="0"/>
                <a:cs typeface="Times New Roman" panose="02020603050405020304" pitchFamily="18" charset="0"/>
              </a:rPr>
              <a:t>最終</a:t>
            </a:r>
            <a:r>
              <a:rPr lang="zh-TW" altLang="zh-TW" sz="3200" b="1" dirty="0">
                <a:solidFill>
                  <a:srgbClr val="FF0000"/>
                </a:solidFill>
                <a:latin typeface="Times New Roman" panose="02020603050405020304" pitchFamily="18" charset="0"/>
                <a:cs typeface="Times New Roman" panose="02020603050405020304" pitchFamily="18" charset="0"/>
              </a:rPr>
              <a:t>用途</a:t>
            </a:r>
            <a:r>
              <a:rPr lang="zh-TW" altLang="zh-TW" sz="3200" b="1" dirty="0" smtClean="0">
                <a:solidFill>
                  <a:srgbClr val="FF0000"/>
                </a:solidFill>
                <a:latin typeface="Times New Roman" panose="02020603050405020304" pitchFamily="18" charset="0"/>
                <a:cs typeface="Times New Roman" panose="02020603050405020304" pitchFamily="18" charset="0"/>
              </a:rPr>
              <a:t>證明書</a:t>
            </a:r>
            <a:r>
              <a:rPr lang="en-US" altLang="zh-TW" sz="3200" b="1" dirty="0" smtClean="0">
                <a:solidFill>
                  <a:srgbClr val="FF0000"/>
                </a:solidFill>
                <a:latin typeface="Times New Roman" panose="02020603050405020304" pitchFamily="18" charset="0"/>
                <a:cs typeface="Times New Roman" panose="02020603050405020304" pitchFamily="18" charset="0"/>
              </a:rPr>
              <a:t>”</a:t>
            </a:r>
            <a:r>
              <a:rPr lang="en-US" altLang="zh-TW" sz="3200" b="1" dirty="0">
                <a:solidFill>
                  <a:srgbClr val="FF0000"/>
                </a:solidFill>
                <a:latin typeface="Times New Roman" panose="02020603050405020304" pitchFamily="18" charset="0"/>
                <a:cs typeface="Times New Roman" panose="02020603050405020304" pitchFamily="18" charset="0"/>
              </a:rPr>
              <a:t>.</a:t>
            </a:r>
            <a:r>
              <a:rPr lang="zh-TW" altLang="zh-TW" sz="3200" b="1" dirty="0" smtClean="0">
                <a:solidFill>
                  <a:srgbClr val="FF0000"/>
                </a:solidFill>
                <a:latin typeface="Times New Roman" panose="02020603050405020304" pitchFamily="18" charset="0"/>
                <a:cs typeface="Times New Roman" panose="02020603050405020304" pitchFamily="18" charset="0"/>
              </a:rPr>
              <a:t>案</a:t>
            </a:r>
            <a:r>
              <a:rPr lang="zh-TW" altLang="zh-TW" sz="3200" b="1" dirty="0">
                <a:solidFill>
                  <a:srgbClr val="FF0000"/>
                </a:solidFill>
                <a:latin typeface="Times New Roman" panose="02020603050405020304" pitchFamily="18" charset="0"/>
                <a:cs typeface="Times New Roman" panose="02020603050405020304" pitchFamily="18" charset="0"/>
              </a:rPr>
              <a:t>經工業局簽奉本部核定由該局</a:t>
            </a:r>
            <a:r>
              <a:rPr lang="zh-TW" altLang="zh-TW" sz="3200" b="1" dirty="0" smtClean="0">
                <a:solidFill>
                  <a:srgbClr val="FF0000"/>
                </a:solidFill>
                <a:latin typeface="Times New Roman" panose="02020603050405020304" pitchFamily="18" charset="0"/>
                <a:cs typeface="Times New Roman" panose="02020603050405020304" pitchFamily="18" charset="0"/>
              </a:rPr>
              <a:t>核發</a:t>
            </a:r>
            <a:r>
              <a:rPr lang="en-US" altLang="zh-TW" sz="3200" b="1" dirty="0" smtClean="0">
                <a:solidFill>
                  <a:srgbClr val="FF0000"/>
                </a:solidFill>
                <a:latin typeface="Times New Roman" panose="02020603050405020304" pitchFamily="18" charset="0"/>
                <a:cs typeface="Times New Roman" panose="02020603050405020304" pitchFamily="18" charset="0"/>
              </a:rPr>
              <a:t>,</a:t>
            </a:r>
            <a:r>
              <a:rPr lang="zh-TW" altLang="zh-TW" sz="3200" b="1" dirty="0" smtClean="0">
                <a:solidFill>
                  <a:srgbClr val="FF0000"/>
                </a:solidFill>
                <a:latin typeface="Times New Roman" panose="02020603050405020304" pitchFamily="18" charset="0"/>
                <a:cs typeface="Times New Roman" panose="02020603050405020304" pitchFamily="18" charset="0"/>
              </a:rPr>
              <a:t>自</a:t>
            </a:r>
            <a:r>
              <a:rPr lang="en-US" altLang="zh-TW" sz="3200" b="1" dirty="0">
                <a:solidFill>
                  <a:srgbClr val="FF0000"/>
                </a:solidFill>
                <a:latin typeface="Times New Roman" panose="02020603050405020304" pitchFamily="18" charset="0"/>
                <a:cs typeface="Times New Roman" panose="02020603050405020304" pitchFamily="18" charset="0"/>
              </a:rPr>
              <a:t>87</a:t>
            </a:r>
            <a:r>
              <a:rPr lang="zh-TW" altLang="zh-TW" sz="3200" b="1" dirty="0">
                <a:solidFill>
                  <a:srgbClr val="FF0000"/>
                </a:solidFill>
                <a:latin typeface="Times New Roman" panose="02020603050405020304" pitchFamily="18" charset="0"/>
                <a:cs typeface="Times New Roman" panose="02020603050405020304" pitchFamily="18" charset="0"/>
              </a:rPr>
              <a:t>年</a:t>
            </a:r>
            <a:r>
              <a:rPr lang="en-US" altLang="zh-TW" sz="3200" b="1" dirty="0">
                <a:solidFill>
                  <a:srgbClr val="FF0000"/>
                </a:solidFill>
                <a:latin typeface="Times New Roman" panose="02020603050405020304" pitchFamily="18" charset="0"/>
                <a:cs typeface="Times New Roman" panose="02020603050405020304" pitchFamily="18" charset="0"/>
              </a:rPr>
              <a:t>7</a:t>
            </a:r>
            <a:r>
              <a:rPr lang="zh-TW" altLang="zh-TW" sz="3200" b="1" dirty="0">
                <a:solidFill>
                  <a:srgbClr val="FF0000"/>
                </a:solidFill>
                <a:latin typeface="Times New Roman" panose="02020603050405020304" pitchFamily="18" charset="0"/>
                <a:cs typeface="Times New Roman" panose="02020603050405020304" pitchFamily="18" charset="0"/>
              </a:rPr>
              <a:t>月起受理廠商申請並</a:t>
            </a:r>
            <a:r>
              <a:rPr lang="zh-TW" altLang="zh-TW" sz="3200" b="1" dirty="0" smtClean="0">
                <a:solidFill>
                  <a:srgbClr val="FF0000"/>
                </a:solidFill>
                <a:latin typeface="Times New Roman" panose="02020603050405020304" pitchFamily="18" charset="0"/>
                <a:cs typeface="Times New Roman" panose="02020603050405020304" pitchFamily="18" charset="0"/>
              </a:rPr>
              <a:t>核發</a:t>
            </a:r>
            <a:r>
              <a:rPr lang="en-US" altLang="zh-TW" sz="3200" b="1" dirty="0" smtClean="0">
                <a:solidFill>
                  <a:srgbClr val="FF0000"/>
                </a:solidFill>
                <a:latin typeface="Times New Roman" panose="02020603050405020304" pitchFamily="18" charset="0"/>
                <a:cs typeface="Times New Roman" panose="02020603050405020304" pitchFamily="18" charset="0"/>
              </a:rPr>
              <a:t>”</a:t>
            </a:r>
            <a:r>
              <a:rPr lang="zh-TW" altLang="zh-TW" sz="3200" b="1" dirty="0" smtClean="0">
                <a:solidFill>
                  <a:srgbClr val="FF0000"/>
                </a:solidFill>
                <a:latin typeface="Times New Roman" panose="02020603050405020304" pitchFamily="18" charset="0"/>
                <a:cs typeface="Times New Roman" panose="02020603050405020304" pitchFamily="18" charset="0"/>
              </a:rPr>
              <a:t>最終</a:t>
            </a:r>
            <a:r>
              <a:rPr lang="zh-TW" altLang="zh-TW" sz="3200" b="1" dirty="0">
                <a:solidFill>
                  <a:srgbClr val="FF0000"/>
                </a:solidFill>
                <a:latin typeface="Times New Roman" panose="02020603050405020304" pitchFamily="18" charset="0"/>
                <a:cs typeface="Times New Roman" panose="02020603050405020304" pitchFamily="18" charset="0"/>
              </a:rPr>
              <a:t>用途</a:t>
            </a:r>
            <a:r>
              <a:rPr lang="zh-TW" altLang="zh-TW" sz="3200" b="1" dirty="0" smtClean="0">
                <a:solidFill>
                  <a:srgbClr val="FF0000"/>
                </a:solidFill>
                <a:latin typeface="Times New Roman" panose="02020603050405020304" pitchFamily="18" charset="0"/>
                <a:cs typeface="Times New Roman" panose="02020603050405020304" pitchFamily="18" charset="0"/>
              </a:rPr>
              <a:t>證明書</a:t>
            </a:r>
            <a:r>
              <a:rPr lang="en-US" altLang="zh-TW" sz="3200" b="1" dirty="0" smtClean="0">
                <a:solidFill>
                  <a:srgbClr val="FF0000"/>
                </a:solidFill>
                <a:latin typeface="Times New Roman" panose="02020603050405020304" pitchFamily="18" charset="0"/>
                <a:cs typeface="Times New Roman" panose="02020603050405020304" pitchFamily="18" charset="0"/>
              </a:rPr>
              <a:t>”.</a:t>
            </a:r>
            <a:endParaRPr lang="zh-TW"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4866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ctr" eaLnBrk="1" hangingPunct="1"/>
            <a:r>
              <a:rPr lang="zh-TW" altLang="en-US" sz="4000" b="1" dirty="0" smtClean="0">
                <a:solidFill>
                  <a:srgbClr val="003300"/>
                </a:solidFill>
                <a:latin typeface="Times New Roman" panose="02020603050405020304" pitchFamily="18" charset="0"/>
                <a:cs typeface="Times New Roman" panose="02020603050405020304" pitchFamily="18" charset="0"/>
              </a:rPr>
              <a:t>規避交易風險之方法</a:t>
            </a:r>
          </a:p>
        </p:txBody>
      </p:sp>
      <p:sp>
        <p:nvSpPr>
          <p:cNvPr id="9219" name="Rectangle 3"/>
          <p:cNvSpPr>
            <a:spLocks noGrp="1" noChangeArrowheads="1"/>
          </p:cNvSpPr>
          <p:nvPr>
            <p:ph type="body" idx="1"/>
          </p:nvPr>
        </p:nvSpPr>
        <p:spPr>
          <a:xfrm>
            <a:off x="381000" y="1196753"/>
            <a:ext cx="8386763" cy="5204048"/>
          </a:xfrm>
        </p:spPr>
        <p:txBody>
          <a:bodyPr>
            <a:normAutofit/>
          </a:bodyPr>
          <a:lstStyle/>
          <a:p>
            <a:pPr eaLnBrk="1" hangingPunct="1">
              <a:lnSpc>
                <a:spcPct val="90000"/>
              </a:lnSpc>
            </a:pPr>
            <a:r>
              <a:rPr lang="zh-TW" altLang="en-US" sz="3200" b="1" dirty="0" smtClean="0">
                <a:latin typeface="Times New Roman" panose="02020603050405020304" pitchFamily="18" charset="0"/>
                <a:ea typeface="+mj-ea"/>
                <a:cs typeface="Times New Roman" panose="02020603050405020304" pitchFamily="18" charset="0"/>
              </a:rPr>
              <a:t>對交易對手做好</a:t>
            </a:r>
            <a:r>
              <a:rPr lang="zh-TW" altLang="en-US" sz="3200" b="1" dirty="0" smtClean="0">
                <a:solidFill>
                  <a:srgbClr val="FF0000"/>
                </a:solidFill>
                <a:latin typeface="Times New Roman" panose="02020603050405020304" pitchFamily="18" charset="0"/>
                <a:ea typeface="+mj-ea"/>
                <a:cs typeface="Times New Roman" panose="02020603050405020304" pitchFamily="18" charset="0"/>
              </a:rPr>
              <a:t>徵信調查</a:t>
            </a:r>
            <a:r>
              <a:rPr lang="zh-TW" altLang="en-US" sz="3200" b="1" dirty="0" smtClean="0">
                <a:latin typeface="Times New Roman" panose="02020603050405020304" pitchFamily="18" charset="0"/>
                <a:ea typeface="+mj-ea"/>
                <a:cs typeface="Times New Roman" panose="02020603050405020304" pitchFamily="18" charset="0"/>
              </a:rPr>
              <a:t>工作.</a:t>
            </a:r>
          </a:p>
          <a:p>
            <a:pPr eaLnBrk="1" hangingPunct="1">
              <a:lnSpc>
                <a:spcPct val="90000"/>
              </a:lnSpc>
            </a:pPr>
            <a:r>
              <a:rPr lang="zh-TW" altLang="en-US" sz="3200" b="1" dirty="0" smtClean="0">
                <a:latin typeface="Times New Roman" panose="02020603050405020304" pitchFamily="18" charset="0"/>
                <a:ea typeface="+mj-ea"/>
                <a:cs typeface="Times New Roman" panose="02020603050405020304" pitchFamily="18" charset="0"/>
              </a:rPr>
              <a:t>建立出口裝船前檢驗之制度.</a:t>
            </a:r>
          </a:p>
          <a:p>
            <a:pPr eaLnBrk="1" hangingPunct="1">
              <a:lnSpc>
                <a:spcPct val="90000"/>
              </a:lnSpc>
            </a:pPr>
            <a:r>
              <a:rPr lang="zh-TW" altLang="en-US" sz="3200" b="1" dirty="0" smtClean="0">
                <a:latin typeface="Times New Roman" panose="02020603050405020304" pitchFamily="18" charset="0"/>
                <a:ea typeface="+mj-ea"/>
                <a:cs typeface="Times New Roman" panose="02020603050405020304" pitchFamily="18" charset="0"/>
              </a:rPr>
              <a:t>規定精切之裝運時間表,並訂定遲延交貨之賠償條款.</a:t>
            </a:r>
          </a:p>
          <a:p>
            <a:pPr eaLnBrk="1" hangingPunct="1">
              <a:lnSpc>
                <a:spcPct val="90000"/>
              </a:lnSpc>
            </a:pPr>
            <a:r>
              <a:rPr lang="zh-TW" altLang="en-US" sz="3200" b="1" dirty="0" smtClean="0">
                <a:latin typeface="Times New Roman" panose="02020603050405020304" pitchFamily="18" charset="0"/>
                <a:ea typeface="+mj-ea"/>
                <a:cs typeface="Times New Roman" panose="02020603050405020304" pitchFamily="18" charset="0"/>
              </a:rPr>
              <a:t>對買方(進口商)建立信用評等表,據此決定付款之方式(</a:t>
            </a:r>
            <a:r>
              <a:rPr lang="en-US" altLang="zh-TW" sz="3200" b="1" dirty="0" smtClean="0">
                <a:latin typeface="Times New Roman" panose="02020603050405020304" pitchFamily="18" charset="0"/>
                <a:ea typeface="+mj-ea"/>
                <a:cs typeface="Times New Roman" panose="02020603050405020304" pitchFamily="18" charset="0"/>
              </a:rPr>
              <a:t>T/T Advance, L/C O/A---).</a:t>
            </a:r>
          </a:p>
          <a:p>
            <a:pPr eaLnBrk="1" hangingPunct="1">
              <a:lnSpc>
                <a:spcPct val="90000"/>
              </a:lnSpc>
            </a:pPr>
            <a:r>
              <a:rPr lang="zh-TW" altLang="en-US" sz="3200" b="1" dirty="0" smtClean="0">
                <a:latin typeface="Times New Roman" panose="02020603050405020304" pitchFamily="18" charset="0"/>
                <a:ea typeface="+mj-ea"/>
                <a:cs typeface="Times New Roman" panose="02020603050405020304" pitchFamily="18" charset="0"/>
              </a:rPr>
              <a:t>建立應收帳款控管制度.</a:t>
            </a:r>
          </a:p>
          <a:p>
            <a:pPr eaLnBrk="1" hangingPunct="1">
              <a:lnSpc>
                <a:spcPct val="90000"/>
              </a:lnSpc>
            </a:pPr>
            <a:r>
              <a:rPr lang="zh-TW" altLang="en-US" sz="3200" b="1" dirty="0" smtClean="0">
                <a:latin typeface="Times New Roman" panose="02020603050405020304" pitchFamily="18" charset="0"/>
                <a:ea typeface="+mj-ea"/>
                <a:cs typeface="Times New Roman" panose="02020603050405020304" pitchFamily="18" charset="0"/>
              </a:rPr>
              <a:t>善用出口保險或</a:t>
            </a:r>
            <a:r>
              <a:rPr lang="en-US" altLang="zh-TW" sz="3200" b="1" dirty="0" smtClean="0">
                <a:latin typeface="Times New Roman" panose="02020603050405020304" pitchFamily="18" charset="0"/>
                <a:ea typeface="+mj-ea"/>
                <a:cs typeface="Times New Roman" panose="02020603050405020304" pitchFamily="18" charset="0"/>
              </a:rPr>
              <a:t>Factoring &amp; Forfaiting.</a:t>
            </a:r>
            <a:endParaRPr lang="zh-TW" altLang="en-US" sz="3200" b="1" dirty="0" smtClean="0">
              <a:latin typeface="Times New Roman" panose="02020603050405020304" pitchFamily="18" charset="0"/>
              <a:ea typeface="+mj-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9</a:t>
            </a:fld>
            <a:endParaRPr lang="zh-TW" altLang="en-US"/>
          </a:p>
        </p:txBody>
      </p:sp>
    </p:spTree>
    <p:extLst>
      <p:ext uri="{BB962C8B-B14F-4D97-AF65-F5344CB8AC3E}">
        <p14:creationId xmlns:p14="http://schemas.microsoft.com/office/powerpoint/2010/main" xmlns="" val="120445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最終用途證明書之申請</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90</a:t>
            </a:fld>
            <a:endParaRPr lang="zh-TW" altLang="en-US"/>
          </a:p>
        </p:txBody>
      </p:sp>
      <p:sp>
        <p:nvSpPr>
          <p:cNvPr id="4" name="內容版面配置區 3"/>
          <p:cNvSpPr>
            <a:spLocks noGrp="1"/>
          </p:cNvSpPr>
          <p:nvPr>
            <p:ph sz="quarter" idx="1"/>
          </p:nvPr>
        </p:nvSpPr>
        <p:spPr>
          <a:xfrm>
            <a:off x="179512" y="1219200"/>
            <a:ext cx="8712968" cy="5090120"/>
          </a:xfrm>
        </p:spPr>
        <p:txBody>
          <a:bodyPr>
            <a:normAutofit/>
          </a:bodyPr>
          <a:lstStyle/>
          <a:p>
            <a:r>
              <a:rPr lang="zh-TW" altLang="zh-TW" sz="3200" b="1" dirty="0">
                <a:latin typeface="Times New Roman" panose="02020603050405020304" pitchFamily="18" charset="0"/>
                <a:cs typeface="Times New Roman" panose="02020603050405020304" pitchFamily="18" charset="0"/>
              </a:rPr>
              <a:t>進口人如係出進口廠商</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加工出口區及新竹科學工業園區廠商除外</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、法人、學校、團體或個人應向貿易局</a:t>
            </a:r>
            <a:r>
              <a:rPr lang="zh-TW" altLang="zh-TW" sz="3200" b="1" dirty="0" smtClean="0">
                <a:latin typeface="Times New Roman" panose="02020603050405020304" pitchFamily="18" charset="0"/>
                <a:cs typeface="Times New Roman" panose="02020603050405020304" pitchFamily="18" charset="0"/>
              </a:rPr>
              <a:t>申請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加工出口區廠商</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向本部加工出口區管理處</a:t>
            </a:r>
            <a:r>
              <a:rPr lang="zh-TW" altLang="zh-TW" sz="3200" b="1" dirty="0" smtClean="0">
                <a:latin typeface="Times New Roman" panose="02020603050405020304" pitchFamily="18" charset="0"/>
                <a:cs typeface="Times New Roman" panose="02020603050405020304" pitchFamily="18" charset="0"/>
              </a:rPr>
              <a:t>申請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新竹</a:t>
            </a:r>
            <a:r>
              <a:rPr lang="zh-TW" altLang="zh-TW" sz="3200" b="1" dirty="0">
                <a:latin typeface="Times New Roman" panose="02020603050405020304" pitchFamily="18" charset="0"/>
                <a:cs typeface="Times New Roman" panose="02020603050405020304" pitchFamily="18" charset="0"/>
              </a:rPr>
              <a:t>科學工業園區</a:t>
            </a:r>
            <a:r>
              <a:rPr lang="zh-TW" altLang="zh-TW" sz="3200" b="1" dirty="0" smtClean="0">
                <a:latin typeface="Times New Roman" panose="02020603050405020304" pitchFamily="18" charset="0"/>
                <a:cs typeface="Times New Roman" panose="02020603050405020304" pitchFamily="18" charset="0"/>
              </a:rPr>
              <a:t>廠商</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向新竹科學工業園區管理局</a:t>
            </a:r>
            <a:r>
              <a:rPr lang="zh-TW" altLang="zh-TW" sz="3200" b="1" dirty="0" smtClean="0">
                <a:latin typeface="Times New Roman" panose="02020603050405020304" pitchFamily="18" charset="0"/>
                <a:cs typeface="Times New Roman" panose="02020603050405020304" pitchFamily="18" charset="0"/>
              </a:rPr>
              <a:t>申請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政府</a:t>
            </a:r>
            <a:r>
              <a:rPr lang="zh-TW" altLang="zh-TW" sz="3200" b="1" dirty="0">
                <a:latin typeface="Times New Roman" panose="02020603050405020304" pitchFamily="18" charset="0"/>
                <a:cs typeface="Times New Roman" panose="02020603050405020304" pitchFamily="18" charset="0"/>
              </a:rPr>
              <a:t>機關</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構</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向其主管機關</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構</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申請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軍事</a:t>
            </a:r>
            <a:r>
              <a:rPr lang="zh-TW" altLang="zh-TW" sz="3200" b="1" dirty="0">
                <a:latin typeface="Times New Roman" panose="02020603050405020304" pitchFamily="18" charset="0"/>
                <a:cs typeface="Times New Roman" panose="02020603050405020304" pitchFamily="18" charset="0"/>
              </a:rPr>
              <a:t>機關</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構</a:t>
            </a:r>
            <a:r>
              <a:rPr lang="en-US" altLang="zh-TW" sz="3200" b="1" dirty="0" smtClean="0">
                <a:latin typeface="Times New Roman" panose="02020603050405020304" pitchFamily="18" charset="0"/>
                <a:cs typeface="Times New Roman" panose="02020603050405020304" pitchFamily="18" charset="0"/>
              </a:rPr>
              <a:t>)</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向其主管之軍事機關</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構</a:t>
            </a:r>
            <a:r>
              <a:rPr lang="en-US" altLang="zh-TW" sz="3200" b="1" dirty="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申請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仍</a:t>
            </a:r>
            <a:r>
              <a:rPr lang="zh-TW" altLang="zh-TW" sz="3200" b="1" dirty="0">
                <a:latin typeface="Times New Roman" panose="02020603050405020304" pitchFamily="18" charset="0"/>
                <a:cs typeface="Times New Roman" panose="02020603050405020304" pitchFamily="18" charset="0"/>
              </a:rPr>
              <a:t>依現行武器裝備等軍品採購程序自行</a:t>
            </a:r>
            <a:r>
              <a:rPr lang="zh-TW" altLang="zh-TW" sz="3200" b="1" dirty="0" smtClean="0">
                <a:latin typeface="Times New Roman" panose="02020603050405020304" pitchFamily="18" charset="0"/>
                <a:cs typeface="Times New Roman" panose="02020603050405020304" pitchFamily="18" charset="0"/>
              </a:rPr>
              <a:t>辦理</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
        <p:nvSpPr>
          <p:cNvPr id="5" name="向左箭號 4"/>
          <p:cNvSpPr/>
          <p:nvPr/>
        </p:nvSpPr>
        <p:spPr>
          <a:xfrm>
            <a:off x="6274464" y="5960368"/>
            <a:ext cx="2691072" cy="576064"/>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0000"/>
                </a:solidFill>
                <a:latin typeface="Times New Roman" panose="02020603050405020304" pitchFamily="18" charset="0"/>
                <a:ea typeface="+mj-ea"/>
                <a:cs typeface="Times New Roman" panose="02020603050405020304" pitchFamily="18" charset="0"/>
              </a:rPr>
              <a:t>Paragraph 3 END</a:t>
            </a:r>
          </a:p>
        </p:txBody>
      </p:sp>
    </p:spTree>
    <p:extLst>
      <p:ext uri="{BB962C8B-B14F-4D97-AF65-F5344CB8AC3E}">
        <p14:creationId xmlns:p14="http://schemas.microsoft.com/office/powerpoint/2010/main" xmlns="" val="40869457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06525" y="2276872"/>
            <a:ext cx="5908675" cy="1655763"/>
          </a:xfrm>
          <a:prstGeom prst="rect">
            <a:avLst/>
          </a:prstGeom>
          <a:solidFill>
            <a:srgbClr val="003300"/>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kumimoji="0" lang="en-US" altLang="zh-TW" sz="3600" b="1" dirty="0">
                <a:solidFill>
                  <a:schemeClr val="bg1"/>
                </a:solidFill>
                <a:ea typeface="標楷體" pitchFamily="65" charset="-120"/>
              </a:rPr>
              <a:t>CH2-</a:t>
            </a:r>
            <a:r>
              <a:rPr kumimoji="0" lang="zh-TW" altLang="en-US" sz="3600" b="1" dirty="0">
                <a:solidFill>
                  <a:schemeClr val="bg1"/>
                </a:solidFill>
                <a:ea typeface="標楷體" pitchFamily="65" charset="-120"/>
              </a:rPr>
              <a:t>國際貿易進出口流程</a:t>
            </a:r>
          </a:p>
          <a:p>
            <a:pPr algn="ctr" eaLnBrk="1" hangingPunct="1"/>
            <a:r>
              <a:rPr kumimoji="0" lang="en-US" altLang="zh-TW" sz="3600" b="1" dirty="0" smtClean="0">
                <a:solidFill>
                  <a:schemeClr val="bg1"/>
                </a:solidFill>
                <a:ea typeface="標楷體" pitchFamily="65" charset="-120"/>
              </a:rPr>
              <a:t>4.</a:t>
            </a:r>
            <a:r>
              <a:rPr lang="zh-TW" altLang="zh-TW" sz="3600" b="1" dirty="0">
                <a:solidFill>
                  <a:schemeClr val="bg1"/>
                </a:solidFill>
                <a:ea typeface="+mn-ea"/>
                <a:cs typeface="Times New Roman" panose="02020603050405020304" pitchFamily="18" charset="0"/>
              </a:rPr>
              <a:t>貨品輸出管理</a:t>
            </a:r>
            <a:endParaRPr kumimoji="0" lang="zh-TW" altLang="en-US" sz="3600" b="1" dirty="0">
              <a:solidFill>
                <a:schemeClr val="bg1"/>
              </a:solidFill>
              <a:ea typeface="+mn-ea"/>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91</a:t>
            </a:fld>
            <a:endParaRPr lang="zh-TW" altLang="en-US"/>
          </a:p>
        </p:txBody>
      </p:sp>
    </p:spTree>
    <p:extLst>
      <p:ext uri="{BB962C8B-B14F-4D97-AF65-F5344CB8AC3E}">
        <p14:creationId xmlns:p14="http://schemas.microsoft.com/office/powerpoint/2010/main" xmlns="" val="26268791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zh-TW" sz="4000" b="1" dirty="0">
                <a:solidFill>
                  <a:srgbClr val="FF0000"/>
                </a:solidFill>
              </a:rPr>
              <a:t>本節重點</a:t>
            </a:r>
            <a:endParaRPr lang="zh-TW" altLang="en-US" sz="4000" dirty="0">
              <a:solidFill>
                <a:srgbClr val="FF0000"/>
              </a:solidFill>
            </a:endParaRPr>
          </a:p>
        </p:txBody>
      </p:sp>
      <p:sp>
        <p:nvSpPr>
          <p:cNvPr id="2" name="投影片編號版面配置區 1"/>
          <p:cNvSpPr>
            <a:spLocks noGrp="1"/>
          </p:cNvSpPr>
          <p:nvPr>
            <p:ph type="sldNum" sz="quarter" idx="12"/>
          </p:nvPr>
        </p:nvSpPr>
        <p:spPr/>
        <p:txBody>
          <a:bodyPr/>
          <a:lstStyle/>
          <a:p>
            <a:fld id="{2C8DB5C9-17DB-4465-8E9B-43C49A51B603}" type="slidenum">
              <a:rPr lang="zh-TW" altLang="en-US" smtClean="0"/>
              <a:pPr/>
              <a:t>92</a:t>
            </a:fld>
            <a:endParaRPr lang="zh-TW" altLang="en-US"/>
          </a:p>
        </p:txBody>
      </p:sp>
      <p:sp>
        <p:nvSpPr>
          <p:cNvPr id="4" name="內容版面配置區 3"/>
          <p:cNvSpPr>
            <a:spLocks noGrp="1"/>
          </p:cNvSpPr>
          <p:nvPr>
            <p:ph sz="quarter" idx="1"/>
          </p:nvPr>
        </p:nvSpPr>
        <p:spPr/>
        <p:txBody>
          <a:bodyPr>
            <a:normAutofit/>
          </a:bodyPr>
          <a:lstStyle/>
          <a:p>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限制</a:t>
            </a:r>
            <a:r>
              <a:rPr lang="zh-TW" altLang="zh-TW" sz="3200" b="1" dirty="0">
                <a:latin typeface="Times New Roman" panose="02020603050405020304" pitchFamily="18" charset="0"/>
                <a:cs typeface="Times New Roman" panose="02020603050405020304" pitchFamily="18" charset="0"/>
              </a:rPr>
              <a:t>輸出貨品</a:t>
            </a:r>
            <a:r>
              <a:rPr lang="zh-TW" altLang="zh-TW" sz="3200" b="1" dirty="0" smtClean="0">
                <a:latin typeface="Times New Roman" panose="02020603050405020304" pitchFamily="18" charset="0"/>
                <a:cs typeface="Times New Roman" panose="02020603050405020304" pitchFamily="18" charset="0"/>
              </a:rPr>
              <a:t>表</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與</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海關</a:t>
            </a:r>
            <a:r>
              <a:rPr lang="zh-TW" altLang="zh-TW" sz="3200" b="1" dirty="0">
                <a:latin typeface="Times New Roman" panose="02020603050405020304" pitchFamily="18" charset="0"/>
                <a:cs typeface="Times New Roman" panose="02020603050405020304" pitchFamily="18" charset="0"/>
              </a:rPr>
              <a:t>協助查核輸出貨品</a:t>
            </a:r>
            <a:r>
              <a:rPr lang="zh-TW" altLang="zh-TW" sz="3200" b="1" dirty="0" smtClean="0">
                <a:latin typeface="Times New Roman" panose="02020603050405020304" pitchFamily="18" charset="0"/>
                <a:cs typeface="Times New Roman" panose="02020603050405020304" pitchFamily="18" charset="0"/>
              </a:rPr>
              <a:t>表</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之規定</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輸出許可證之相關</a:t>
            </a:r>
            <a:r>
              <a:rPr lang="zh-TW" altLang="zh-TW" sz="3200" b="1" dirty="0" smtClean="0">
                <a:latin typeface="Times New Roman" panose="02020603050405020304" pitchFamily="18" charset="0"/>
                <a:cs typeface="Times New Roman" panose="02020603050405020304" pitchFamily="18" charset="0"/>
              </a:rPr>
              <a:t>規定</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戰略性高科技貨品輸出</a:t>
            </a:r>
            <a:r>
              <a:rPr lang="zh-TW" altLang="zh-TW" sz="3200" b="1" dirty="0" smtClean="0">
                <a:latin typeface="Times New Roman" panose="02020603050405020304" pitchFamily="18" charset="0"/>
                <a:cs typeface="Times New Roman" panose="02020603050405020304" pitchFamily="18" charset="0"/>
              </a:rPr>
              <a:t>管理</a:t>
            </a:r>
            <a:endParaRPr lang="en-US" altLang="zh-TW" sz="3200" b="1" dirty="0" smtClean="0">
              <a:latin typeface="Times New Roman" panose="02020603050405020304" pitchFamily="18" charset="0"/>
              <a:cs typeface="Times New Roman" panose="02020603050405020304" pitchFamily="18" charset="0"/>
            </a:endParaRPr>
          </a:p>
          <a:p>
            <a:r>
              <a:rPr lang="zh-TW" altLang="zh-TW" sz="3200" b="1" dirty="0">
                <a:latin typeface="Times New Roman" panose="02020603050405020304" pitchFamily="18" charset="0"/>
                <a:cs typeface="Times New Roman" panose="02020603050405020304" pitchFamily="18" charset="0"/>
              </a:rPr>
              <a:t>企業內部出口管控制度</a:t>
            </a:r>
            <a:r>
              <a:rPr lang="en-US" altLang="zh-TW" sz="3200" b="1" dirty="0">
                <a:latin typeface="Times New Roman" panose="02020603050405020304" pitchFamily="18" charset="0"/>
                <a:cs typeface="Times New Roman" panose="02020603050405020304" pitchFamily="18" charset="0"/>
              </a:rPr>
              <a:t>(Internal Control Program, ICP)</a:t>
            </a:r>
            <a:endParaRPr lang="zh-TW"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749833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902"/>
            <a:ext cx="8229600" cy="833810"/>
          </a:xfrm>
        </p:spPr>
        <p:txBody>
          <a:bodyPr>
            <a:normAutofit/>
          </a:bodyPr>
          <a:lstStyle/>
          <a:p>
            <a:pPr algn="ctr"/>
            <a:r>
              <a:rPr lang="zh-TW" altLang="zh-TW" sz="4000" b="1" dirty="0"/>
              <a:t>貨品輸出</a:t>
            </a:r>
            <a:r>
              <a:rPr lang="zh-TW" altLang="zh-TW" sz="4000" b="1" dirty="0" smtClean="0"/>
              <a:t>規定</a:t>
            </a:r>
            <a:r>
              <a:rPr lang="zh-TW" altLang="en-US" sz="4000" b="1" dirty="0" smtClean="0"/>
              <a:t>之要點</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93</a:t>
            </a:fld>
            <a:endParaRPr lang="zh-TW" altLang="en-US"/>
          </a:p>
        </p:txBody>
      </p:sp>
      <p:sp>
        <p:nvSpPr>
          <p:cNvPr id="4" name="內容版面配置區 3"/>
          <p:cNvSpPr>
            <a:spLocks noGrp="1"/>
          </p:cNvSpPr>
          <p:nvPr>
            <p:ph sz="quarter" idx="1"/>
          </p:nvPr>
        </p:nvSpPr>
        <p:spPr>
          <a:xfrm>
            <a:off x="457200" y="908720"/>
            <a:ext cx="8229600" cy="5544616"/>
          </a:xfrm>
        </p:spPr>
        <p:txBody>
          <a:bodyPr>
            <a:noAutofit/>
          </a:bodyPr>
          <a:lstStyle/>
          <a:p>
            <a:r>
              <a:rPr lang="zh-TW" altLang="zh-TW" sz="2800" b="1" dirty="0"/>
              <a:t>貨品輸出</a:t>
            </a:r>
            <a:r>
              <a:rPr lang="zh-TW" altLang="zh-TW" sz="2800" b="1" dirty="0" smtClean="0"/>
              <a:t>規定</a:t>
            </a:r>
            <a:endParaRPr lang="en-US" altLang="zh-TW" sz="2800" b="1" dirty="0" smtClean="0"/>
          </a:p>
          <a:p>
            <a:pPr lvl="1">
              <a:buFont typeface="Arial" panose="020B0604020202020204" pitchFamily="34" charset="0"/>
              <a:buChar char="•"/>
            </a:pPr>
            <a:r>
              <a:rPr lang="zh-TW" altLang="zh-TW" sz="2800" b="1" dirty="0"/>
              <a:t>限制輸出貨品</a:t>
            </a:r>
            <a:r>
              <a:rPr lang="zh-TW" altLang="zh-TW" sz="2800" b="1" dirty="0" smtClean="0"/>
              <a:t>表</a:t>
            </a:r>
            <a:endParaRPr lang="en-US" altLang="zh-TW" sz="2800" b="1" dirty="0" smtClean="0"/>
          </a:p>
          <a:p>
            <a:pPr lvl="1">
              <a:buFont typeface="Arial" panose="020B0604020202020204" pitchFamily="34" charset="0"/>
              <a:buChar char="•"/>
            </a:pPr>
            <a:r>
              <a:rPr lang="zh-TW" altLang="zh-TW" sz="2800" b="1" dirty="0" smtClean="0"/>
              <a:t>免</a:t>
            </a:r>
            <a:r>
              <a:rPr lang="zh-TW" altLang="zh-TW" sz="2800" b="1" dirty="0"/>
              <a:t>證</a:t>
            </a:r>
            <a:r>
              <a:rPr lang="zh-TW" altLang="zh-TW" sz="2800" b="1" dirty="0" smtClean="0"/>
              <a:t>出口</a:t>
            </a:r>
            <a:endParaRPr lang="en-US" altLang="zh-TW" sz="2800" b="1" dirty="0" smtClean="0"/>
          </a:p>
          <a:p>
            <a:pPr lvl="1">
              <a:buFont typeface="Arial" panose="020B0604020202020204" pitchFamily="34" charset="0"/>
              <a:buChar char="•"/>
            </a:pPr>
            <a:r>
              <a:rPr lang="zh-TW" altLang="zh-TW" sz="2800" b="1" dirty="0"/>
              <a:t>海關協助查核輸出貨品表</a:t>
            </a:r>
            <a:endParaRPr lang="en-US" altLang="zh-TW" sz="2800" b="1" dirty="0" smtClean="0"/>
          </a:p>
          <a:p>
            <a:r>
              <a:rPr lang="zh-TW" altLang="zh-TW" sz="2800" b="1" dirty="0"/>
              <a:t>簽證</a:t>
            </a:r>
            <a:r>
              <a:rPr lang="zh-TW" altLang="zh-TW" sz="2800" b="1" dirty="0" smtClean="0"/>
              <a:t>規定</a:t>
            </a:r>
            <a:endParaRPr lang="en-US" altLang="zh-TW" sz="2800" b="1" dirty="0" smtClean="0"/>
          </a:p>
          <a:p>
            <a:pPr lvl="1">
              <a:buFont typeface="Arial" panose="020B0604020202020204" pitchFamily="34" charset="0"/>
              <a:buChar char="•"/>
            </a:pPr>
            <a:r>
              <a:rPr lang="zh-TW" altLang="zh-TW" sz="2800" b="1" dirty="0"/>
              <a:t>申請輸出</a:t>
            </a:r>
            <a:r>
              <a:rPr lang="zh-TW" altLang="zh-TW" sz="2800" b="1" dirty="0" smtClean="0"/>
              <a:t>許可證</a:t>
            </a:r>
            <a:endParaRPr lang="en-US" altLang="zh-TW" sz="2800" b="1" dirty="0" smtClean="0"/>
          </a:p>
          <a:p>
            <a:pPr lvl="1">
              <a:buFont typeface="Arial" panose="020B0604020202020204" pitchFamily="34" charset="0"/>
              <a:buChar char="•"/>
            </a:pPr>
            <a:r>
              <a:rPr lang="zh-TW" altLang="zh-TW" sz="2800" b="1" dirty="0"/>
              <a:t>輸出許可證有效期限</a:t>
            </a:r>
            <a:endParaRPr lang="en-US" altLang="zh-TW" sz="2800" b="1" dirty="0" smtClean="0"/>
          </a:p>
          <a:p>
            <a:r>
              <a:rPr lang="zh-TW" altLang="zh-TW" sz="2800" b="1" dirty="0" smtClean="0"/>
              <a:t>其他</a:t>
            </a:r>
            <a:endParaRPr lang="en-US" altLang="zh-TW" sz="2800" b="1" dirty="0" smtClean="0"/>
          </a:p>
          <a:p>
            <a:pPr lvl="1">
              <a:buFont typeface="Arial" panose="020B0604020202020204" pitchFamily="34" charset="0"/>
              <a:buChar char="•"/>
            </a:pPr>
            <a:r>
              <a:rPr lang="zh-TW" altLang="zh-TW" sz="2800" b="1" dirty="0"/>
              <a:t>出口貨品之</a:t>
            </a:r>
            <a:r>
              <a:rPr lang="zh-TW" altLang="zh-TW" sz="2800" b="1" dirty="0" smtClean="0"/>
              <a:t>檢驗</a:t>
            </a:r>
            <a:endParaRPr lang="en-US" altLang="zh-TW" sz="2800" b="1" dirty="0" smtClean="0"/>
          </a:p>
          <a:p>
            <a:pPr lvl="1">
              <a:buFont typeface="Arial" panose="020B0604020202020204" pitchFamily="34" charset="0"/>
              <a:buChar char="•"/>
            </a:pPr>
            <a:r>
              <a:rPr lang="zh-TW" altLang="zh-TW" sz="2800" b="1" dirty="0"/>
              <a:t>軍事機關輸出</a:t>
            </a:r>
            <a:r>
              <a:rPr lang="zh-TW" altLang="zh-TW" sz="2800" b="1" dirty="0" smtClean="0"/>
              <a:t>貨品</a:t>
            </a:r>
            <a:endParaRPr lang="en-US" altLang="zh-TW" sz="2800" b="1" dirty="0" smtClean="0"/>
          </a:p>
          <a:p>
            <a:pPr lvl="1">
              <a:buFont typeface="Arial" panose="020B0604020202020204" pitchFamily="34" charset="0"/>
              <a:buChar char="•"/>
            </a:pPr>
            <a:r>
              <a:rPr lang="zh-TW" altLang="zh-TW" sz="2800" b="1" dirty="0"/>
              <a:t>輸出地區</a:t>
            </a:r>
            <a:r>
              <a:rPr lang="zh-TW" altLang="zh-TW" sz="2800" b="1" dirty="0" smtClean="0"/>
              <a:t>規定</a:t>
            </a:r>
            <a:r>
              <a:rPr lang="en-US" altLang="zh-TW" sz="2800" b="1" dirty="0" smtClean="0"/>
              <a:t>…</a:t>
            </a:r>
            <a:endParaRPr lang="zh-TW" altLang="en-US" sz="2800" b="1" dirty="0"/>
          </a:p>
        </p:txBody>
      </p:sp>
      <p:sp>
        <p:nvSpPr>
          <p:cNvPr id="5" name="向右箭號 4"/>
          <p:cNvSpPr/>
          <p:nvPr/>
        </p:nvSpPr>
        <p:spPr>
          <a:xfrm>
            <a:off x="5796136" y="6021288"/>
            <a:ext cx="576064" cy="2880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3414571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貨品輸出規定</a:t>
            </a:r>
            <a:r>
              <a:rPr lang="zh-TW" altLang="en-US" sz="4000" b="1" dirty="0"/>
              <a:t>之要點</a:t>
            </a:r>
            <a:endParaRPr lang="zh-TW" altLang="en-US" sz="4000"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94</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latin typeface="Times New Roman" panose="02020603050405020304" pitchFamily="18" charset="0"/>
                <a:cs typeface="Times New Roman" panose="02020603050405020304" pitchFamily="18" charset="0"/>
              </a:rPr>
              <a:t>戰略性高科技貨品輸出</a:t>
            </a:r>
            <a:r>
              <a:rPr lang="zh-TW" altLang="zh-TW" sz="2800" b="1" dirty="0" smtClean="0">
                <a:latin typeface="Times New Roman" panose="02020603050405020304" pitchFamily="18" charset="0"/>
                <a:cs typeface="Times New Roman" panose="02020603050405020304" pitchFamily="18" charset="0"/>
              </a:rPr>
              <a:t>管理</a:t>
            </a:r>
            <a:endParaRPr lang="en-US" altLang="zh-TW" sz="2800" b="1"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戰略性高科技貨品輸出許可證之</a:t>
            </a:r>
            <a:r>
              <a:rPr lang="zh-TW" altLang="zh-TW" sz="2800" b="1" dirty="0" smtClean="0">
                <a:latin typeface="Times New Roman" panose="02020603050405020304" pitchFamily="18" charset="0"/>
                <a:cs typeface="Times New Roman" panose="02020603050405020304" pitchFamily="18" charset="0"/>
              </a:rPr>
              <a:t>核發</a:t>
            </a:r>
            <a:endParaRPr lang="en-US" altLang="zh-TW" sz="2800" b="1"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辦理戰略性高科技貨品輸出簽證之</a:t>
            </a:r>
            <a:r>
              <a:rPr lang="zh-TW" altLang="zh-TW" sz="2800" b="1" dirty="0" smtClean="0">
                <a:latin typeface="Times New Roman" panose="02020603050405020304" pitchFamily="18" charset="0"/>
                <a:cs typeface="Times New Roman" panose="02020603050405020304" pitchFamily="18" charset="0"/>
              </a:rPr>
              <a:t>機構</a:t>
            </a:r>
            <a:endParaRPr lang="en-US" altLang="zh-TW" sz="2800" b="1"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戰略性高科技貨品輸出許可證之申請</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企業內部出口管控制度</a:t>
            </a:r>
            <a:r>
              <a:rPr lang="en-US" altLang="zh-TW" sz="2800" b="1" dirty="0">
                <a:latin typeface="Times New Roman" panose="02020603050405020304" pitchFamily="18" charset="0"/>
                <a:cs typeface="Times New Roman" panose="02020603050405020304" pitchFamily="18" charset="0"/>
              </a:rPr>
              <a:t>(Internal Control Program, ICP)</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266090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限制輸出貨品表</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95</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依貿易法第</a:t>
            </a:r>
            <a:r>
              <a:rPr lang="en-US" altLang="zh-TW" sz="3200" b="1" dirty="0">
                <a:latin typeface="Times New Roman" panose="02020603050405020304" pitchFamily="18" charset="0"/>
                <a:cs typeface="Times New Roman" panose="02020603050405020304" pitchFamily="18" charset="0"/>
              </a:rPr>
              <a:t>11</a:t>
            </a:r>
            <a:r>
              <a:rPr lang="zh-TW" altLang="zh-TW" sz="3200" b="1" dirty="0">
                <a:latin typeface="Times New Roman" panose="02020603050405020304" pitchFamily="18" charset="0"/>
                <a:cs typeface="Times New Roman" panose="02020603050405020304" pitchFamily="18" charset="0"/>
              </a:rPr>
              <a:t>條規定凡屬限制輸出之</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國貿</a:t>
            </a:r>
            <a:r>
              <a:rPr lang="zh-TW" altLang="zh-TW" sz="3200" b="1" dirty="0">
                <a:latin typeface="Times New Roman" panose="02020603050405020304" pitchFamily="18" charset="0"/>
                <a:cs typeface="Times New Roman" panose="02020603050405020304" pitchFamily="18" charset="0"/>
              </a:rPr>
              <a:t>局就其貨品名稱及輸出有關</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彙編</a:t>
            </a:r>
            <a:r>
              <a:rPr lang="zh-TW" altLang="zh-TW" sz="3200" b="1" dirty="0">
                <a:latin typeface="Times New Roman" panose="02020603050405020304" pitchFamily="18" charset="0"/>
                <a:cs typeface="Times New Roman" panose="02020603050405020304" pitchFamily="18" charset="0"/>
              </a:rPr>
              <a:t>限制輸出貨品表公告辦理</a:t>
            </a:r>
            <a:r>
              <a:rPr lang="zh-TW" altLang="zh-TW" sz="3200" b="1" dirty="0" smtClean="0">
                <a:latin typeface="Times New Roman" panose="02020603050405020304" pitchFamily="18" charset="0"/>
                <a:cs typeface="Times New Roman" panose="02020603050405020304" pitchFamily="18" charset="0"/>
              </a:rPr>
              <a:t>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此</a:t>
            </a:r>
            <a:r>
              <a:rPr lang="zh-TW" altLang="zh-TW" sz="3200" b="1" dirty="0">
                <a:latin typeface="Times New Roman" panose="02020603050405020304" pitchFamily="18" charset="0"/>
                <a:cs typeface="Times New Roman" panose="02020603050405020304" pitchFamily="18" charset="0"/>
              </a:rPr>
              <a:t>即所謂</a:t>
            </a:r>
            <a:r>
              <a:rPr lang="zh-TW" altLang="zh-TW" sz="3200" b="1" dirty="0" smtClean="0">
                <a:latin typeface="Times New Roman" panose="02020603050405020304" pitchFamily="18" charset="0"/>
                <a:cs typeface="Times New Roman" panose="02020603050405020304" pitchFamily="18" charset="0"/>
              </a:rPr>
              <a:t>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負面</a:t>
            </a:r>
            <a:r>
              <a:rPr lang="zh-TW" altLang="zh-TW" sz="3200" b="1" dirty="0">
                <a:latin typeface="Times New Roman" panose="02020603050405020304" pitchFamily="18" charset="0"/>
                <a:cs typeface="Times New Roman" panose="02020603050405020304" pitchFamily="18" charset="0"/>
              </a:rPr>
              <a:t>表</a:t>
            </a:r>
            <a:r>
              <a:rPr lang="zh-TW" altLang="zh-TW" sz="3200" b="1" dirty="0" smtClean="0">
                <a:latin typeface="Times New Roman" panose="02020603050405020304" pitchFamily="18" charset="0"/>
                <a:cs typeface="Times New Roman" panose="02020603050405020304" pitchFamily="18" charset="0"/>
              </a:rPr>
              <a:t>列</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另依據貨品輸出管理辦法第</a:t>
            </a:r>
            <a:r>
              <a:rPr lang="en-US" altLang="zh-TW" sz="3200" b="1" dirty="0">
                <a:latin typeface="Times New Roman" panose="02020603050405020304" pitchFamily="18" charset="0"/>
                <a:cs typeface="Times New Roman" panose="02020603050405020304" pitchFamily="18" charset="0"/>
              </a:rPr>
              <a:t>5</a:t>
            </a:r>
            <a:r>
              <a:rPr lang="zh-TW" altLang="zh-TW" sz="3200" b="1" dirty="0">
                <a:latin typeface="Times New Roman" panose="02020603050405020304" pitchFamily="18" charset="0"/>
                <a:cs typeface="Times New Roman" panose="02020603050405020304" pitchFamily="18" charset="0"/>
              </a:rPr>
              <a:t>條之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輸出</a:t>
            </a:r>
            <a:r>
              <a:rPr lang="zh-TW" altLang="zh-TW" sz="3200" b="1" dirty="0">
                <a:latin typeface="Times New Roman" panose="02020603050405020304" pitchFamily="18" charset="0"/>
                <a:cs typeface="Times New Roman" panose="02020603050405020304" pitchFamily="18" charset="0"/>
              </a:rPr>
              <a:t>限制輸出貨品表所列</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應</a:t>
            </a:r>
            <a:r>
              <a:rPr lang="zh-TW" altLang="zh-TW" sz="3200" b="1" dirty="0">
                <a:latin typeface="Times New Roman" panose="02020603050405020304" pitchFamily="18" charset="0"/>
                <a:cs typeface="Times New Roman" panose="02020603050405020304" pitchFamily="18" charset="0"/>
              </a:rPr>
              <a:t>依表列輸出規定申請辦理</a:t>
            </a:r>
            <a:r>
              <a:rPr lang="zh-TW" altLang="zh-TW" sz="3200" b="1" dirty="0" smtClean="0">
                <a:latin typeface="Times New Roman" panose="02020603050405020304" pitchFamily="18" charset="0"/>
                <a:cs typeface="Times New Roman" panose="02020603050405020304" pitchFamily="18" charset="0"/>
              </a:rPr>
              <a:t>簽證</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未</a:t>
            </a:r>
            <a:r>
              <a:rPr lang="zh-TW" altLang="zh-TW" sz="3200" b="1" dirty="0">
                <a:latin typeface="Times New Roman" panose="02020603050405020304" pitchFamily="18" charset="0"/>
                <a:cs typeface="Times New Roman" panose="02020603050405020304" pitchFamily="18" charset="0"/>
              </a:rPr>
              <a:t>符合表列輸出規定</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非</a:t>
            </a:r>
            <a:r>
              <a:rPr lang="zh-TW" altLang="zh-TW" sz="3200" b="1" dirty="0">
                <a:latin typeface="Times New Roman" panose="02020603050405020304" pitchFamily="18" charset="0"/>
                <a:cs typeface="Times New Roman" panose="02020603050405020304" pitchFamily="18" charset="0"/>
              </a:rPr>
              <a:t>經貿易局專案</a:t>
            </a:r>
            <a:r>
              <a:rPr lang="zh-TW" altLang="zh-TW" sz="3200" b="1" dirty="0" smtClean="0">
                <a:latin typeface="Times New Roman" panose="02020603050405020304" pitchFamily="18" charset="0"/>
                <a:cs typeface="Times New Roman" panose="02020603050405020304" pitchFamily="18" charset="0"/>
              </a:rPr>
              <a:t>核准</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不得輸出</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886943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latin typeface="Times New Roman" panose="02020603050405020304" pitchFamily="18" charset="0"/>
                <a:cs typeface="Times New Roman" panose="02020603050405020304" pitchFamily="18" charset="0"/>
              </a:rPr>
              <a:t>免證</a:t>
            </a:r>
            <a:r>
              <a:rPr lang="zh-TW" altLang="zh-TW" sz="4000" b="1" dirty="0" smtClean="0">
                <a:latin typeface="Times New Roman" panose="02020603050405020304" pitchFamily="18" charset="0"/>
                <a:cs typeface="Times New Roman" panose="02020603050405020304" pitchFamily="18" charset="0"/>
              </a:rPr>
              <a:t>出口</a:t>
            </a:r>
            <a:r>
              <a:rPr lang="zh-TW" altLang="en-US" sz="4000" b="1" dirty="0" smtClean="0">
                <a:latin typeface="Times New Roman" panose="02020603050405020304" pitchFamily="18" charset="0"/>
                <a:cs typeface="Times New Roman" panose="02020603050405020304" pitchFamily="18" charset="0"/>
              </a:rPr>
              <a:t>之相關規定</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96</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廠商、政府機關、公營事業及公私立學校輸出限制輸出貨品表外之</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免</a:t>
            </a:r>
            <a:r>
              <a:rPr lang="zh-TW" altLang="zh-TW" sz="3200" b="1" dirty="0">
                <a:latin typeface="Times New Roman" panose="02020603050405020304" pitchFamily="18" charset="0"/>
                <a:cs typeface="Times New Roman" panose="02020603050405020304" pitchFamily="18" charset="0"/>
              </a:rPr>
              <a:t>證</a:t>
            </a:r>
            <a:r>
              <a:rPr lang="zh-TW" altLang="zh-TW" sz="3200" b="1" dirty="0" smtClean="0">
                <a:latin typeface="Times New Roman" panose="02020603050405020304" pitchFamily="18" charset="0"/>
                <a:cs typeface="Times New Roman" panose="02020603050405020304" pitchFamily="18" charset="0"/>
              </a:rPr>
              <a:t>輸出</a:t>
            </a:r>
            <a:r>
              <a:rPr lang="en-US" altLang="zh-TW" sz="3200" b="1" dirty="0" smtClean="0">
                <a:latin typeface="Times New Roman" panose="02020603050405020304" pitchFamily="18" charset="0"/>
                <a:cs typeface="Times New Roman" panose="02020603050405020304" pitchFamily="18" charset="0"/>
              </a:rPr>
              <a:t>;</a:t>
            </a:r>
          </a:p>
          <a:p>
            <a:r>
              <a:rPr lang="zh-TW" altLang="zh-TW" sz="3200" b="1" dirty="0">
                <a:latin typeface="Times New Roman" panose="02020603050405020304" pitchFamily="18" charset="0"/>
                <a:cs typeface="Times New Roman" panose="02020603050405020304" pitchFamily="18" charset="0"/>
              </a:rPr>
              <a:t>免證輸出之</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其他</a:t>
            </a:r>
            <a:r>
              <a:rPr lang="zh-TW" altLang="zh-TW" sz="3200" b="1" dirty="0">
                <a:latin typeface="Times New Roman" panose="02020603050405020304" pitchFamily="18" charset="0"/>
                <a:cs typeface="Times New Roman" panose="02020603050405020304" pitchFamily="18" charset="0"/>
              </a:rPr>
              <a:t>法令另有管理規定</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貿易</a:t>
            </a:r>
            <a:r>
              <a:rPr lang="zh-TW" altLang="zh-TW" sz="3200" b="1" dirty="0">
                <a:latin typeface="Times New Roman" panose="02020603050405020304" pitchFamily="18" charset="0"/>
                <a:cs typeface="Times New Roman" panose="02020603050405020304" pitchFamily="18" charset="0"/>
              </a:rPr>
              <a:t>局得就海關能予配合辦理部分之相關貨品名稱及輸出</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彙編</a:t>
            </a:r>
            <a:r>
              <a:rPr lang="zh-TW" altLang="zh-TW" sz="3200" b="1" dirty="0">
                <a:latin typeface="Times New Roman" panose="02020603050405020304" pitchFamily="18" charset="0"/>
                <a:cs typeface="Times New Roman" panose="02020603050405020304" pitchFamily="18" charset="0"/>
              </a:rPr>
              <a:t>海關協助查核輸出貨品</a:t>
            </a:r>
            <a:r>
              <a:rPr lang="zh-TW" altLang="zh-TW" sz="3200" b="1" dirty="0" smtClean="0">
                <a:latin typeface="Times New Roman" panose="02020603050405020304" pitchFamily="18" charset="0"/>
                <a:cs typeface="Times New Roman" panose="02020603050405020304" pitchFamily="18" charset="0"/>
              </a:rPr>
              <a:t>表</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公告</a:t>
            </a:r>
            <a:r>
              <a:rPr lang="zh-TW" altLang="zh-TW" sz="3200" b="1" dirty="0">
                <a:latin typeface="Times New Roman" panose="02020603050405020304" pitchFamily="18" charset="0"/>
                <a:cs typeface="Times New Roman" panose="02020603050405020304" pitchFamily="18" charset="0"/>
              </a:rPr>
              <a:t>辦理</a:t>
            </a:r>
            <a:r>
              <a:rPr lang="zh-TW" altLang="zh-TW" sz="3200" b="1" dirty="0" smtClean="0">
                <a:latin typeface="Times New Roman" panose="02020603050405020304" pitchFamily="18" charset="0"/>
                <a:cs typeface="Times New Roman" panose="02020603050405020304" pitchFamily="18" charset="0"/>
              </a:rPr>
              <a:t>之</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輸出</a:t>
            </a:r>
            <a:r>
              <a:rPr lang="zh-TW" altLang="zh-TW" sz="3200" b="1" dirty="0">
                <a:latin typeface="Times New Roman" panose="02020603050405020304" pitchFamily="18" charset="0"/>
                <a:cs typeface="Times New Roman" panose="02020603050405020304" pitchFamily="18" charset="0"/>
              </a:rPr>
              <a:t>前項海關協助查核輸出貨品表內之</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報關</a:t>
            </a:r>
            <a:r>
              <a:rPr lang="zh-TW" altLang="zh-TW" sz="3200" b="1" dirty="0">
                <a:latin typeface="Times New Roman" panose="02020603050405020304" pitchFamily="18" charset="0"/>
                <a:cs typeface="Times New Roman" panose="02020603050405020304" pitchFamily="18" charset="0"/>
              </a:rPr>
              <a:t>時應依該表所列規定</a:t>
            </a:r>
            <a:r>
              <a:rPr lang="zh-TW" altLang="zh-TW" sz="3200" b="1" dirty="0" smtClean="0">
                <a:latin typeface="Times New Roman" panose="02020603050405020304" pitchFamily="18" charset="0"/>
                <a:cs typeface="Times New Roman" panose="02020603050405020304" pitchFamily="18" charset="0"/>
              </a:rPr>
              <a:t>辦理</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626372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t>簽證規定</a:t>
            </a:r>
            <a:endParaRPr lang="zh-TW" altLang="en-US" sz="40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97</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t>申請輸出</a:t>
            </a:r>
            <a:r>
              <a:rPr lang="zh-TW" altLang="zh-TW" sz="3200" b="1" dirty="0" smtClean="0"/>
              <a:t>許可證</a:t>
            </a:r>
            <a:r>
              <a:rPr lang="en-US" altLang="zh-TW" sz="3200" b="1" dirty="0" smtClean="0"/>
              <a:t>:</a:t>
            </a:r>
            <a:r>
              <a:rPr lang="zh-TW" altLang="zh-TW" sz="3200" b="1" dirty="0" smtClean="0"/>
              <a:t>申請</a:t>
            </a:r>
            <a:r>
              <a:rPr lang="zh-TW" altLang="zh-TW" sz="3200" b="1" dirty="0"/>
              <a:t>貨品輸出</a:t>
            </a:r>
            <a:r>
              <a:rPr lang="zh-TW" altLang="zh-TW" sz="3200" b="1" dirty="0" smtClean="0"/>
              <a:t>許可證</a:t>
            </a:r>
            <a:r>
              <a:rPr lang="en-US" altLang="zh-TW" sz="3200" b="1" dirty="0" smtClean="0"/>
              <a:t>,</a:t>
            </a:r>
            <a:r>
              <a:rPr lang="zh-TW" altLang="zh-TW" sz="3200" b="1" dirty="0" smtClean="0"/>
              <a:t>限</a:t>
            </a:r>
            <a:r>
              <a:rPr lang="zh-TW" altLang="zh-TW" sz="3200" b="1" dirty="0"/>
              <a:t>以書面或電子簽證方式向貿易局為</a:t>
            </a:r>
            <a:r>
              <a:rPr lang="zh-TW" altLang="zh-TW" sz="3200" b="1" dirty="0" smtClean="0"/>
              <a:t>之</a:t>
            </a:r>
            <a:r>
              <a:rPr lang="en-US" altLang="zh-TW" sz="3200" b="1" dirty="0" smtClean="0"/>
              <a:t>.</a:t>
            </a:r>
          </a:p>
          <a:p>
            <a:r>
              <a:rPr lang="zh-TW" altLang="zh-TW" sz="3200" b="1" dirty="0"/>
              <a:t>輸出許可證</a:t>
            </a:r>
            <a:r>
              <a:rPr lang="zh-TW" altLang="zh-TW" sz="3200" b="1" dirty="0" smtClean="0"/>
              <a:t>有效期限</a:t>
            </a:r>
            <a:r>
              <a:rPr lang="en-US" altLang="zh-TW" sz="3200" b="1" dirty="0" smtClean="0"/>
              <a:t>:</a:t>
            </a:r>
            <a:r>
              <a:rPr lang="zh-TW" altLang="zh-TW" sz="3200" b="1" dirty="0" smtClean="0"/>
              <a:t>輸出</a:t>
            </a:r>
            <a:r>
              <a:rPr lang="zh-TW" altLang="zh-TW" sz="3200" b="1" dirty="0"/>
              <a:t>許可證有效期限為自簽證之日起三</a:t>
            </a:r>
            <a:r>
              <a:rPr lang="zh-TW" altLang="zh-TW" sz="3200" b="1" dirty="0" smtClean="0"/>
              <a:t>十日</a:t>
            </a:r>
            <a:r>
              <a:rPr lang="en-US" altLang="zh-TW" sz="3200" b="1" dirty="0" smtClean="0"/>
              <a:t>;</a:t>
            </a:r>
            <a:r>
              <a:rPr lang="zh-TW" altLang="zh-TW" sz="3200" b="1" dirty="0" smtClean="0"/>
              <a:t>但</a:t>
            </a:r>
            <a:r>
              <a:rPr lang="zh-TW" altLang="zh-TW" sz="3200" b="1" dirty="0"/>
              <a:t>貿易局另有規定者從其</a:t>
            </a:r>
            <a:r>
              <a:rPr lang="zh-TW" altLang="zh-TW" sz="3200" b="1" dirty="0" smtClean="0"/>
              <a:t>規定</a:t>
            </a:r>
            <a:r>
              <a:rPr lang="en-US" altLang="zh-TW" sz="3200" b="1" dirty="0" smtClean="0"/>
              <a:t>.</a:t>
            </a:r>
          </a:p>
          <a:p>
            <a:r>
              <a:rPr lang="zh-TW" altLang="zh-TW" sz="3200" b="1" dirty="0" smtClean="0"/>
              <a:t>輸出</a:t>
            </a:r>
            <a:r>
              <a:rPr lang="zh-TW" altLang="zh-TW" sz="3200" b="1" dirty="0"/>
              <a:t>許可證不得申請</a:t>
            </a:r>
            <a:r>
              <a:rPr lang="zh-TW" altLang="zh-TW" sz="3200" b="1" dirty="0" smtClean="0"/>
              <a:t>延期</a:t>
            </a:r>
            <a:r>
              <a:rPr lang="en-US" altLang="zh-TW" sz="3200" b="1" dirty="0" smtClean="0"/>
              <a:t>;</a:t>
            </a:r>
            <a:r>
              <a:rPr lang="zh-TW" altLang="zh-TW" sz="3200" b="1" dirty="0" smtClean="0"/>
              <a:t>未能</a:t>
            </a:r>
            <a:r>
              <a:rPr lang="zh-TW" altLang="zh-TW" sz="3200" b="1" dirty="0"/>
              <a:t>於有效期間內出口</a:t>
            </a:r>
            <a:r>
              <a:rPr lang="zh-TW" altLang="zh-TW" sz="3200" b="1" dirty="0" smtClean="0"/>
              <a:t>者</a:t>
            </a:r>
            <a:r>
              <a:rPr lang="en-US" altLang="zh-TW" sz="3200" b="1" dirty="0" smtClean="0"/>
              <a:t>,</a:t>
            </a:r>
            <a:r>
              <a:rPr lang="zh-TW" altLang="zh-TW" sz="3200" b="1" dirty="0" smtClean="0"/>
              <a:t>申請</a:t>
            </a:r>
            <a:r>
              <a:rPr lang="zh-TW" altLang="zh-TW" sz="3200" b="1" dirty="0"/>
              <a:t>重簽</a:t>
            </a:r>
            <a:r>
              <a:rPr lang="zh-TW" altLang="zh-TW" sz="3200" b="1" dirty="0" smtClean="0"/>
              <a:t>時</a:t>
            </a:r>
            <a:r>
              <a:rPr lang="en-US" altLang="zh-TW" sz="3200" b="1" dirty="0" smtClean="0"/>
              <a:t>,</a:t>
            </a:r>
            <a:r>
              <a:rPr lang="zh-TW" altLang="zh-TW" sz="3200" b="1" dirty="0" smtClean="0"/>
              <a:t>應</a:t>
            </a:r>
            <a:r>
              <a:rPr lang="zh-TW" altLang="zh-TW" sz="3200" b="1" dirty="0"/>
              <a:t>將原輸出許可證申請</a:t>
            </a:r>
            <a:r>
              <a:rPr lang="zh-TW" altLang="zh-TW" sz="3200" b="1" dirty="0" smtClean="0"/>
              <a:t>註銷</a:t>
            </a:r>
            <a:r>
              <a:rPr lang="en-US" altLang="zh-TW" sz="3200" b="1" dirty="0" smtClean="0"/>
              <a:t>.</a:t>
            </a:r>
            <a:endParaRPr lang="zh-TW" altLang="en-US" sz="3200" b="1" dirty="0"/>
          </a:p>
        </p:txBody>
      </p:sp>
    </p:spTree>
    <p:extLst>
      <p:ext uri="{BB962C8B-B14F-4D97-AF65-F5344CB8AC3E}">
        <p14:creationId xmlns:p14="http://schemas.microsoft.com/office/powerpoint/2010/main" xmlns="" val="12782095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b="1" dirty="0">
                <a:latin typeface="Times New Roman" panose="02020603050405020304" pitchFamily="18" charset="0"/>
                <a:cs typeface="Times New Roman" panose="02020603050405020304" pitchFamily="18" charset="0"/>
              </a:rPr>
              <a:t>出口貨品之檢驗</a:t>
            </a:r>
            <a:endParaRPr lang="zh-TW" altLang="en-US" sz="40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98</a:t>
            </a:fld>
            <a:endParaRPr lang="zh-TW" altLang="en-US"/>
          </a:p>
        </p:txBody>
      </p:sp>
      <p:sp>
        <p:nvSpPr>
          <p:cNvPr id="4" name="內容版面配置區 3"/>
          <p:cNvSpPr>
            <a:spLocks noGrp="1"/>
          </p:cNvSpPr>
          <p:nvPr>
            <p:ph sz="quarter" idx="1"/>
          </p:nvPr>
        </p:nvSpPr>
        <p:spPr/>
        <p:txBody>
          <a:bodyPr>
            <a:normAutofit/>
          </a:bodyPr>
          <a:lstStyle/>
          <a:p>
            <a:r>
              <a:rPr lang="zh-TW" altLang="zh-TW" sz="3200" b="1" dirty="0">
                <a:latin typeface="Times New Roman" panose="02020603050405020304" pitchFamily="18" charset="0"/>
                <a:cs typeface="Times New Roman" panose="02020603050405020304" pitchFamily="18" charset="0"/>
              </a:rPr>
              <a:t>我國商品檢驗標準原則上係依中華民國國家標準</a:t>
            </a:r>
            <a:r>
              <a:rPr lang="zh-TW" altLang="zh-TW" sz="3200" b="1" dirty="0" smtClean="0">
                <a:latin typeface="Times New Roman" panose="02020603050405020304" pitchFamily="18" charset="0"/>
                <a:cs typeface="Times New Roman" panose="02020603050405020304" pitchFamily="18" charset="0"/>
              </a:rPr>
              <a:t>執行</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但</a:t>
            </a:r>
            <a:r>
              <a:rPr lang="zh-TW" altLang="zh-TW" sz="3200" b="1" dirty="0">
                <a:latin typeface="Times New Roman" panose="02020603050405020304" pitchFamily="18" charset="0"/>
                <a:cs typeface="Times New Roman" panose="02020603050405020304" pitchFamily="18" charset="0"/>
              </a:rPr>
              <a:t>依據</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貨品輸出管理辦法</a:t>
            </a:r>
            <a:r>
              <a:rPr lang="en-US" altLang="zh-TW" sz="3200" b="1" dirty="0">
                <a:latin typeface="Times New Roman" panose="02020603050405020304" pitchFamily="18" charset="0"/>
                <a:cs typeface="Times New Roman" panose="02020603050405020304" pitchFamily="18" charset="0"/>
              </a:rPr>
              <a:t>”</a:t>
            </a:r>
            <a:r>
              <a:rPr lang="zh-TW" altLang="zh-TW" sz="3200" b="1" dirty="0">
                <a:latin typeface="Times New Roman" panose="02020603050405020304" pitchFamily="18" charset="0"/>
                <a:cs typeface="Times New Roman" panose="02020603050405020304" pitchFamily="18" charset="0"/>
              </a:rPr>
              <a:t>第</a:t>
            </a:r>
            <a:r>
              <a:rPr lang="en-US" altLang="zh-TW" sz="3200" b="1" dirty="0">
                <a:latin typeface="Times New Roman" panose="02020603050405020304" pitchFamily="18" charset="0"/>
                <a:cs typeface="Times New Roman" panose="02020603050405020304" pitchFamily="18" charset="0"/>
              </a:rPr>
              <a:t>29</a:t>
            </a:r>
            <a:r>
              <a:rPr lang="zh-TW" altLang="zh-TW" sz="3200" b="1" dirty="0">
                <a:latin typeface="Times New Roman" panose="02020603050405020304" pitchFamily="18" charset="0"/>
                <a:cs typeface="Times New Roman" panose="02020603050405020304" pitchFamily="18" charset="0"/>
              </a:rPr>
              <a:t>條之</a:t>
            </a:r>
            <a:r>
              <a:rPr lang="zh-TW" altLang="zh-TW" sz="3200" b="1" dirty="0" smtClean="0">
                <a:latin typeface="Times New Roman" panose="02020603050405020304" pitchFamily="18" charset="0"/>
                <a:cs typeface="Times New Roman" panose="02020603050405020304" pitchFamily="18" charset="0"/>
              </a:rPr>
              <a:t>規定</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廠商</a:t>
            </a:r>
            <a:r>
              <a:rPr lang="zh-TW" altLang="zh-TW" sz="3200" b="1" dirty="0">
                <a:latin typeface="Times New Roman" panose="02020603050405020304" pitchFamily="18" charset="0"/>
                <a:cs typeface="Times New Roman" panose="02020603050405020304" pitchFamily="18" charset="0"/>
              </a:rPr>
              <a:t>輸出之</a:t>
            </a:r>
            <a:r>
              <a:rPr lang="zh-TW" altLang="zh-TW" sz="3200" b="1" dirty="0" smtClean="0">
                <a:latin typeface="Times New Roman" panose="02020603050405020304" pitchFamily="18" charset="0"/>
                <a:cs typeface="Times New Roman" panose="02020603050405020304" pitchFamily="18" charset="0"/>
              </a:rPr>
              <a:t>貨品</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屬</a:t>
            </a:r>
            <a:r>
              <a:rPr lang="zh-TW" altLang="zh-TW" sz="3200" b="1" dirty="0">
                <a:latin typeface="Times New Roman" panose="02020603050405020304" pitchFamily="18" charset="0"/>
                <a:cs typeface="Times New Roman" panose="02020603050405020304" pitchFamily="18" charset="0"/>
              </a:rPr>
              <a:t>應施出口檢驗</a:t>
            </a:r>
            <a:r>
              <a:rPr lang="zh-TW" altLang="zh-TW" sz="3200" b="1" dirty="0" smtClean="0">
                <a:latin typeface="Times New Roman" panose="02020603050405020304" pitchFamily="18" charset="0"/>
                <a:cs typeface="Times New Roman" panose="02020603050405020304" pitchFamily="18" charset="0"/>
              </a:rPr>
              <a:t>品目</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且</a:t>
            </a:r>
            <a:r>
              <a:rPr lang="zh-TW" altLang="zh-TW" sz="3200" b="1" dirty="0">
                <a:latin typeface="Times New Roman" panose="02020603050405020304" pitchFamily="18" charset="0"/>
                <a:cs typeface="Times New Roman" panose="02020603050405020304" pitchFamily="18" charset="0"/>
              </a:rPr>
              <a:t>其國外客戶指定採購規範低於國家標準</a:t>
            </a:r>
            <a:r>
              <a:rPr lang="zh-TW" altLang="zh-TW" sz="3200" b="1" dirty="0" smtClean="0">
                <a:latin typeface="Times New Roman" panose="02020603050405020304" pitchFamily="18" charset="0"/>
                <a:cs typeface="Times New Roman" panose="02020603050405020304" pitchFamily="18" charset="0"/>
              </a:rPr>
              <a:t>者</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得</a:t>
            </a:r>
            <a:r>
              <a:rPr lang="zh-TW" altLang="zh-TW" sz="3200" b="1" dirty="0">
                <a:latin typeface="Times New Roman" panose="02020603050405020304" pitchFamily="18" charset="0"/>
                <a:cs typeface="Times New Roman" panose="02020603050405020304" pitchFamily="18" charset="0"/>
              </a:rPr>
              <a:t>向貿易局申請核轉標準檢驗局准予專案報驗</a:t>
            </a:r>
            <a:r>
              <a:rPr lang="zh-TW" altLang="zh-TW" sz="3200" b="1" dirty="0" smtClean="0">
                <a:latin typeface="Times New Roman" panose="02020603050405020304" pitchFamily="18" charset="0"/>
                <a:cs typeface="Times New Roman" panose="02020603050405020304" pitchFamily="18" charset="0"/>
              </a:rPr>
              <a:t>出口</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但</a:t>
            </a:r>
            <a:r>
              <a:rPr lang="zh-TW" altLang="zh-TW" sz="3200" b="1" dirty="0">
                <a:latin typeface="Times New Roman" panose="02020603050405020304" pitchFamily="18" charset="0"/>
                <a:cs typeface="Times New Roman" panose="02020603050405020304" pitchFamily="18" charset="0"/>
              </a:rPr>
              <a:t>以使用上無安全</a:t>
            </a:r>
            <a:r>
              <a:rPr lang="zh-TW" altLang="zh-TW" sz="3200" b="1" dirty="0" smtClean="0">
                <a:latin typeface="Times New Roman" panose="02020603050405020304" pitchFamily="18" charset="0"/>
                <a:cs typeface="Times New Roman" panose="02020603050405020304" pitchFamily="18" charset="0"/>
              </a:rPr>
              <a:t>顧慮</a:t>
            </a:r>
            <a:r>
              <a:rPr lang="en-US" altLang="zh-TW" sz="3200" b="1" dirty="0" smtClean="0">
                <a:latin typeface="Times New Roman" panose="02020603050405020304" pitchFamily="18" charset="0"/>
                <a:cs typeface="Times New Roman" panose="02020603050405020304" pitchFamily="18" charset="0"/>
              </a:rPr>
              <a:t>,</a:t>
            </a:r>
            <a:r>
              <a:rPr lang="zh-TW" altLang="zh-TW" sz="3200" b="1" dirty="0" smtClean="0">
                <a:latin typeface="Times New Roman" panose="02020603050405020304" pitchFamily="18" charset="0"/>
                <a:cs typeface="Times New Roman" panose="02020603050405020304" pitchFamily="18" charset="0"/>
              </a:rPr>
              <a:t>或</a:t>
            </a:r>
            <a:r>
              <a:rPr lang="zh-TW" altLang="zh-TW" sz="3200" b="1" dirty="0">
                <a:latin typeface="Times New Roman" panose="02020603050405020304" pitchFamily="18" charset="0"/>
                <a:cs typeface="Times New Roman" panose="02020603050405020304" pitchFamily="18" charset="0"/>
              </a:rPr>
              <a:t>不致使消費者發生誤認或有任何欺騙行為者</a:t>
            </a:r>
            <a:r>
              <a:rPr lang="zh-TW" altLang="zh-TW" sz="3200" b="1" dirty="0" smtClean="0">
                <a:latin typeface="Times New Roman" panose="02020603050405020304" pitchFamily="18" charset="0"/>
                <a:cs typeface="Times New Roman" panose="02020603050405020304" pitchFamily="18" charset="0"/>
              </a:rPr>
              <a:t>為限</a:t>
            </a:r>
            <a:r>
              <a:rPr lang="en-US" altLang="zh-TW" sz="3200" b="1" dirty="0" smtClean="0">
                <a:latin typeface="Times New Roman" panose="02020603050405020304" pitchFamily="18" charset="0"/>
                <a:cs typeface="Times New Roman" panose="02020603050405020304" pitchFamily="18" charset="0"/>
              </a:rPr>
              <a:t>.</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87871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3600" b="1" dirty="0"/>
              <a:t>戰略性高科技貨品輸出許可證之核發</a:t>
            </a:r>
            <a:endParaRPr lang="zh-TW" altLang="en-US" sz="3600" b="1" dirty="0"/>
          </a:p>
        </p:txBody>
      </p:sp>
      <p:sp>
        <p:nvSpPr>
          <p:cNvPr id="3" name="投影片編號版面配置區 2"/>
          <p:cNvSpPr>
            <a:spLocks noGrp="1"/>
          </p:cNvSpPr>
          <p:nvPr>
            <p:ph type="sldNum" sz="quarter" idx="12"/>
          </p:nvPr>
        </p:nvSpPr>
        <p:spPr/>
        <p:txBody>
          <a:bodyPr/>
          <a:lstStyle/>
          <a:p>
            <a:fld id="{2C8DB5C9-17DB-4465-8E9B-43C49A51B603}" type="slidenum">
              <a:rPr lang="zh-TW" altLang="en-US" smtClean="0"/>
              <a:pPr/>
              <a:t>99</a:t>
            </a:fld>
            <a:endParaRPr lang="zh-TW" altLang="en-US"/>
          </a:p>
        </p:txBody>
      </p:sp>
      <p:sp>
        <p:nvSpPr>
          <p:cNvPr id="4" name="內容版面配置區 3"/>
          <p:cNvSpPr>
            <a:spLocks noGrp="1"/>
          </p:cNvSpPr>
          <p:nvPr>
            <p:ph sz="quarter" idx="1"/>
          </p:nvPr>
        </p:nvSpPr>
        <p:spPr/>
        <p:txBody>
          <a:bodyPr>
            <a:normAutofit/>
          </a:bodyPr>
          <a:lstStyle/>
          <a:p>
            <a:r>
              <a:rPr lang="zh-TW" altLang="zh-TW" sz="2800" b="1" dirty="0">
                <a:latin typeface="Times New Roman" panose="02020603050405020304" pitchFamily="18" charset="0"/>
                <a:cs typeface="Times New Roman" panose="02020603050405020304" pitchFamily="18" charset="0"/>
              </a:rPr>
              <a:t>出口人輸出戰略性高科技貨品，應向國貿局或經濟部委託之機關</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構</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申請輸出許可證</a:t>
            </a:r>
            <a:r>
              <a:rPr lang="en-US" altLang="zh-TW" sz="2800" b="1" dirty="0">
                <a:latin typeface="Times New Roman" panose="02020603050405020304" pitchFamily="18" charset="0"/>
                <a:cs typeface="Times New Roman" panose="02020603050405020304" pitchFamily="18" charset="0"/>
              </a:rPr>
              <a:t>(E/P</a:t>
            </a:r>
            <a:r>
              <a:rPr lang="en-US" altLang="zh-TW" sz="2800" b="1" dirty="0" smtClean="0">
                <a:latin typeface="Times New Roman" panose="02020603050405020304" pitchFamily="18" charset="0"/>
                <a:cs typeface="Times New Roman" panose="02020603050405020304" pitchFamily="18" charset="0"/>
              </a:rPr>
              <a:t>)</a:t>
            </a:r>
          </a:p>
          <a:p>
            <a:r>
              <a:rPr lang="zh-TW" altLang="zh-TW" sz="2800" b="1" dirty="0">
                <a:latin typeface="Times New Roman" panose="02020603050405020304" pitchFamily="18" charset="0"/>
                <a:cs typeface="Times New Roman" panose="02020603050405020304" pitchFamily="18" charset="0"/>
              </a:rPr>
              <a:t>戰略性高科技貨品輸出許可證之種類，格式及有效期間等由國貿局訂定</a:t>
            </a:r>
            <a:r>
              <a:rPr lang="zh-TW" altLang="zh-TW" sz="2800" b="1" dirty="0" smtClean="0">
                <a:latin typeface="Times New Roman" panose="02020603050405020304" pitchFamily="18" charset="0"/>
                <a:cs typeface="Times New Roman" panose="02020603050405020304" pitchFamily="18" charset="0"/>
              </a:rPr>
              <a:t>之</a:t>
            </a:r>
            <a:endParaRPr lang="en-US" altLang="zh-TW" sz="2800" b="1" dirty="0" smtClean="0">
              <a:latin typeface="Times New Roman" panose="02020603050405020304" pitchFamily="18" charset="0"/>
              <a:cs typeface="Times New Roman" panose="02020603050405020304" pitchFamily="18" charset="0"/>
            </a:endParaRPr>
          </a:p>
          <a:p>
            <a:r>
              <a:rPr lang="zh-TW" altLang="zh-TW" sz="2800" b="1" dirty="0">
                <a:latin typeface="Times New Roman" panose="02020603050405020304" pitchFamily="18" charset="0"/>
                <a:cs typeface="Times New Roman" panose="02020603050405020304" pitchFamily="18" charset="0"/>
              </a:rPr>
              <a:t>戰略性高科技貨品輸出許可證申請書全份共計三聯，各聯用途</a:t>
            </a:r>
            <a:r>
              <a:rPr lang="zh-TW" altLang="zh-TW" sz="2800" b="1" dirty="0" smtClean="0">
                <a:latin typeface="Times New Roman" panose="02020603050405020304" pitchFamily="18" charset="0"/>
                <a:cs typeface="Times New Roman" panose="02020603050405020304" pitchFamily="18" charset="0"/>
              </a:rPr>
              <a:t>如下</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第一聯</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簽證機構存查</a:t>
            </a:r>
            <a:r>
              <a:rPr lang="zh-TW" altLang="zh-TW" sz="2800" b="1" dirty="0" smtClean="0">
                <a:latin typeface="Times New Roman" panose="02020603050405020304" pitchFamily="18" charset="0"/>
                <a:cs typeface="Times New Roman" panose="02020603050405020304" pitchFamily="18" charset="0"/>
              </a:rPr>
              <a:t>聯</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第二聯</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出口人報關</a:t>
            </a:r>
            <a:r>
              <a:rPr lang="zh-TW" altLang="zh-TW" sz="2800" b="1" dirty="0" smtClean="0">
                <a:latin typeface="Times New Roman" panose="02020603050405020304" pitchFamily="18" charset="0"/>
                <a:cs typeface="Times New Roman" panose="02020603050405020304" pitchFamily="18" charset="0"/>
              </a:rPr>
              <a:t>用</a:t>
            </a:r>
            <a:endParaRPr lang="en-US" altLang="zh-TW"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TW" altLang="zh-TW" sz="2800" b="1" dirty="0">
                <a:latin typeface="Times New Roman" panose="02020603050405020304" pitchFamily="18" charset="0"/>
                <a:cs typeface="Times New Roman" panose="02020603050405020304" pitchFamily="18" charset="0"/>
              </a:rPr>
              <a:t>第三聯</a:t>
            </a:r>
            <a:r>
              <a:rPr lang="en-US" altLang="zh-TW" sz="2800" b="1" dirty="0">
                <a:latin typeface="Times New Roman" panose="02020603050405020304" pitchFamily="18" charset="0"/>
                <a:cs typeface="Times New Roman" panose="02020603050405020304" pitchFamily="18" charset="0"/>
              </a:rPr>
              <a:t>:</a:t>
            </a:r>
            <a:r>
              <a:rPr lang="zh-TW" altLang="zh-TW" sz="2800" b="1" dirty="0">
                <a:latin typeface="Times New Roman" panose="02020603050405020304" pitchFamily="18" charset="0"/>
                <a:cs typeface="Times New Roman" panose="02020603050405020304" pitchFamily="18" charset="0"/>
              </a:rPr>
              <a:t>出口人向簽證機關核銷用</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84218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鳳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3763</TotalTime>
  <Words>56217</Words>
  <Application>Microsoft Office PowerPoint</Application>
  <PresentationFormat>如螢幕大小 (4:3)</PresentationFormat>
  <Paragraphs>4601</Paragraphs>
  <Slides>604</Slides>
  <Notes>4</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604</vt:i4>
      </vt:variant>
    </vt:vector>
  </HeadingPairs>
  <TitlesOfParts>
    <vt:vector size="607" baseType="lpstr">
      <vt:lpstr>原創</vt:lpstr>
      <vt:lpstr>文件</vt:lpstr>
      <vt:lpstr>Document</vt:lpstr>
      <vt:lpstr>國際貿易實務</vt:lpstr>
      <vt:lpstr>投影片 2</vt:lpstr>
      <vt:lpstr>本節重點</vt:lpstr>
      <vt:lpstr>國際貿易之型態</vt:lpstr>
      <vt:lpstr>國際貿易之型態</vt:lpstr>
      <vt:lpstr>國際貿易之相關當事人</vt:lpstr>
      <vt:lpstr>國際貿易之相關當事人</vt:lpstr>
      <vt:lpstr>國際貿易之風險</vt:lpstr>
      <vt:lpstr>規避交易風險之方法</vt:lpstr>
      <vt:lpstr>徵信調查之目的</vt:lpstr>
      <vt:lpstr>徵信之方法</vt:lpstr>
      <vt:lpstr>對買/賣方徵信調查之項目</vt:lpstr>
      <vt:lpstr>投影片 13</vt:lpstr>
      <vt:lpstr>本節重點</vt:lpstr>
      <vt:lpstr>貿易主管機關經濟部國際貿易局重點工作 </vt:lpstr>
      <vt:lpstr>貿易相關主管或支援機構 </vt:lpstr>
      <vt:lpstr>貿易相關主管或支援機構 </vt:lpstr>
      <vt:lpstr>貿易支援機構</vt:lpstr>
      <vt:lpstr>貨品暫准通關證</vt:lpstr>
      <vt:lpstr>貨品暫准通關證(ATA Carnet)之申請及使用</vt:lpstr>
      <vt:lpstr>貨品暫准通關證(ATA Carnet)之申請及使用</vt:lpstr>
      <vt:lpstr>貨品暫准通關證(ATA Carnet)之申請及使用</vt:lpstr>
      <vt:lpstr>投影片 23</vt:lpstr>
      <vt:lpstr>本節重點</vt:lpstr>
      <vt:lpstr>國際商品統一分類制度(H.S.) </vt:lpstr>
      <vt:lpstr>中華民國輸出入貨品分類號列 </vt:lpstr>
      <vt:lpstr>投影片 27</vt:lpstr>
      <vt:lpstr>本節重點</vt:lpstr>
      <vt:lpstr>WTO之要點</vt:lpstr>
      <vt:lpstr>WTO規範之基本理念與規範準則</vt:lpstr>
      <vt:lpstr>無歧視之貿易</vt:lpstr>
      <vt:lpstr>最惠國待遇</vt:lpstr>
      <vt:lpstr>建立進口救濟制度 </vt:lpstr>
      <vt:lpstr>建立雙軌反傾銷暨平衡稅調查制度 </vt:lpstr>
      <vt:lpstr>國民待遇</vt:lpstr>
      <vt:lpstr>區域經濟組織之要點</vt:lpstr>
      <vt:lpstr>跨太平洋戰略經濟夥伴關係協定(Trans-Pacific Partnership，TPP)</vt:lpstr>
      <vt:lpstr>自由貿易協定FTA之要點</vt:lpstr>
      <vt:lpstr>FTA之定義</vt:lpstr>
      <vt:lpstr>FTA之規範</vt:lpstr>
      <vt:lpstr>FTA之內容</vt:lpstr>
      <vt:lpstr>目前已與我國簽訂FTA者</vt:lpstr>
      <vt:lpstr>臺紐ANZTEC</vt:lpstr>
      <vt:lpstr>ECFA簡介</vt:lpstr>
      <vt:lpstr>服貿協議</vt:lpstr>
      <vt:lpstr>效益及影響因應</vt:lpstr>
      <vt:lpstr>效益及影響因應</vt:lpstr>
      <vt:lpstr>效益及影響因應</vt:lpstr>
      <vt:lpstr>效益及影響因應</vt:lpstr>
      <vt:lpstr>效益及影響因應</vt:lpstr>
      <vt:lpstr>台美”貿易暨投資架構協定”(TIFA)</vt:lpstr>
      <vt:lpstr>臺美 TIFA 機制之特色</vt:lpstr>
      <vt:lpstr>臺美 TIFA 的效益</vt:lpstr>
      <vt:lpstr>投影片 54</vt:lpstr>
      <vt:lpstr>本節重點</vt:lpstr>
      <vt:lpstr>非關稅壁壘</vt:lpstr>
      <vt:lpstr>執行非關稅壁壘之方式</vt:lpstr>
      <vt:lpstr>非關稅貿易壁壘(障礙)之特徵</vt:lpstr>
      <vt:lpstr>非關稅貿易壁壘(障礙)之種類</vt:lpstr>
      <vt:lpstr>非關稅貿易壁壘(障礙)之種類</vt:lpstr>
      <vt:lpstr>非關稅貿易壁壘(障礙)之主要形式</vt:lpstr>
      <vt:lpstr>新型非關稅壁壘</vt:lpstr>
      <vt:lpstr>技術性貿易壁壘</vt:lpstr>
      <vt:lpstr>綠色貿易壁壘</vt:lpstr>
      <vt:lpstr>社會責任標準貿易壁壘(又稱藍色貿易壁壘)</vt:lpstr>
      <vt:lpstr>動物福利壁壘</vt:lpstr>
      <vt:lpstr>投影片 67</vt:lpstr>
      <vt:lpstr>本節重點</vt:lpstr>
      <vt:lpstr>出口流程 </vt:lpstr>
      <vt:lpstr>投影片 70</vt:lpstr>
      <vt:lpstr>本節重點</vt:lpstr>
      <vt:lpstr>進口作業流程 </vt:lpstr>
      <vt:lpstr>投影片 73</vt:lpstr>
      <vt:lpstr>投影片 74</vt:lpstr>
      <vt:lpstr>投影片 75</vt:lpstr>
      <vt:lpstr>投影片 76</vt:lpstr>
      <vt:lpstr>本節重點</vt:lpstr>
      <vt:lpstr>貨品輸入管理之相關重點</vt:lpstr>
      <vt:lpstr>貨品輸入管理之相關重點</vt:lpstr>
      <vt:lpstr>進口人與貨品輸入</vt:lpstr>
      <vt:lpstr>出進口廠商與貨品輸入</vt:lpstr>
      <vt:lpstr>進口限制輸入貨品表內之貨品-簽證</vt:lpstr>
      <vt:lpstr>簽證</vt:lpstr>
      <vt:lpstr>進口限制輸入貨品表外之貨品</vt:lpstr>
      <vt:lpstr>戰略性高科技貨品輸入管理</vt:lpstr>
      <vt:lpstr>戰略性高科技貨品輸入管制之範圍</vt:lpstr>
      <vt:lpstr>戰略性高科技貨品輸入所須文件</vt:lpstr>
      <vt:lpstr>申請核發國際進口證明</vt:lpstr>
      <vt:lpstr>最終用途證明書</vt:lpstr>
      <vt:lpstr>最終用途證明書之申請</vt:lpstr>
      <vt:lpstr>投影片 91</vt:lpstr>
      <vt:lpstr>本節重點</vt:lpstr>
      <vt:lpstr>貨品輸出規定之要點</vt:lpstr>
      <vt:lpstr>貨品輸出規定之要點</vt:lpstr>
      <vt:lpstr>限制輸出貨品表</vt:lpstr>
      <vt:lpstr>免證出口之相關規定</vt:lpstr>
      <vt:lpstr>簽證規定</vt:lpstr>
      <vt:lpstr>出口貨品之檢驗</vt:lpstr>
      <vt:lpstr>戰略性高科技貨品輸出許可證之核發</vt:lpstr>
      <vt:lpstr>戰略性高科技貨品輸出許可證之申請</vt:lpstr>
      <vt:lpstr>投影片 101</vt:lpstr>
      <vt:lpstr>企業內部出口管控制度之意義</vt:lpstr>
      <vt:lpstr>企業內部出口管控制度之相關事項</vt:lpstr>
      <vt:lpstr>ICP之作業規則</vt:lpstr>
      <vt:lpstr>ICP之作業規則</vt:lpstr>
      <vt:lpstr>企業內部出口管控系統(ICP)</vt:lpstr>
      <vt:lpstr>企業內部出口管控系統(ICP)-準則</vt:lpstr>
      <vt:lpstr>投影片 108</vt:lpstr>
      <vt:lpstr>本節重點</vt:lpstr>
      <vt:lpstr>國際貿易買賣方訂定買賣契約之重點</vt:lpstr>
      <vt:lpstr>國貿條規(Incoterms)之意義與適用</vt:lpstr>
      <vt:lpstr>國貿條規(Incoterms)之沿革</vt:lpstr>
      <vt:lpstr>2010年版國貿條規與Incoterms 2000</vt:lpstr>
      <vt:lpstr>2010年版國貿條規</vt:lpstr>
      <vt:lpstr>交貨地/裝運港與目的地/目的港</vt:lpstr>
      <vt:lpstr>投影片 116</vt:lpstr>
      <vt:lpstr>投影片 117</vt:lpstr>
      <vt:lpstr>投影片 118</vt:lpstr>
      <vt:lpstr>2010年版國貿條規之DAT與DAP簡介</vt:lpstr>
      <vt:lpstr>2010年國貿條規與Incoterms 2000相對應之條款</vt:lpstr>
      <vt:lpstr>2010年版國貿條規修訂之重點</vt:lpstr>
      <vt:lpstr>投影片 122</vt:lpstr>
      <vt:lpstr>投影片 123</vt:lpstr>
      <vt:lpstr>投影片 124</vt:lpstr>
      <vt:lpstr>投影片 125</vt:lpstr>
      <vt:lpstr>投影片 126</vt:lpstr>
      <vt:lpstr>投影片 127</vt:lpstr>
      <vt:lpstr>投影片 128</vt:lpstr>
      <vt:lpstr>投影片 129</vt:lpstr>
      <vt:lpstr>投影片 130</vt:lpstr>
      <vt:lpstr>投影片 131</vt:lpstr>
      <vt:lpstr>投影片 132</vt:lpstr>
      <vt:lpstr>國貿條規與運輸保險</vt:lpstr>
      <vt:lpstr>CIP條件之保險</vt:lpstr>
      <vt:lpstr>CIP條件之保險</vt:lpstr>
      <vt:lpstr>CIP條件之保險</vt:lpstr>
      <vt:lpstr>CIP條件之保險</vt:lpstr>
      <vt:lpstr>國貿條規與信用狀交易-單據</vt:lpstr>
      <vt:lpstr>投影片 139</vt:lpstr>
      <vt:lpstr>本節重點</vt:lpstr>
      <vt:lpstr>確定品質之依據</vt:lpstr>
      <vt:lpstr>確定品質之時間與地點</vt:lpstr>
      <vt:lpstr>商品品質之寬容範圍</vt:lpstr>
      <vt:lpstr>數量單位之選定</vt:lpstr>
      <vt:lpstr>重量之種類</vt:lpstr>
      <vt:lpstr>確定交貨數量與方法</vt:lpstr>
      <vt:lpstr>交貨數量不符</vt:lpstr>
      <vt:lpstr>價格條件</vt:lpstr>
      <vt:lpstr>價格之種類</vt:lpstr>
      <vt:lpstr>付款之時點及利息之負擔</vt:lpstr>
      <vt:lpstr>付款方式</vt:lpstr>
      <vt:lpstr>付款之幣別</vt:lpstr>
      <vt:lpstr>交貨條件之要項</vt:lpstr>
      <vt:lpstr>交貨時間</vt:lpstr>
      <vt:lpstr>部分裝運(partial shipment)</vt:lpstr>
      <vt:lpstr>UCP有關部分裝運之規定</vt:lpstr>
      <vt:lpstr>分期裝運(instalment shipment)</vt:lpstr>
      <vt:lpstr>分期裝運/動支</vt:lpstr>
      <vt:lpstr>轉運(transhipment)</vt:lpstr>
      <vt:lpstr>保險之投保人</vt:lpstr>
      <vt:lpstr>保險條款</vt:lpstr>
      <vt:lpstr>保險金額</vt:lpstr>
      <vt:lpstr>包裝之分類 </vt:lpstr>
      <vt:lpstr>包裝之種類 </vt:lpstr>
      <vt:lpstr>內外包狀 </vt:lpstr>
      <vt:lpstr>包裝應注意事項</vt:lpstr>
      <vt:lpstr>薰蒸證書</vt:lpstr>
      <vt:lpstr>投影片 168</vt:lpstr>
      <vt:lpstr>本節重點</vt:lpstr>
      <vt:lpstr>投影片 170</vt:lpstr>
      <vt:lpstr>詢價之意義 </vt:lpstr>
      <vt:lpstr>詢價之效力 </vt:lpstr>
      <vt:lpstr>報價與要約 </vt:lpstr>
      <vt:lpstr>報價之方法 </vt:lpstr>
      <vt:lpstr>報價/要約之種類 </vt:lpstr>
      <vt:lpstr>有效報價之條件 </vt:lpstr>
      <vt:lpstr>效力之發生 </vt:lpstr>
      <vt:lpstr>報價之撤回 </vt:lpstr>
      <vt:lpstr>報價/要約時效之終止 </vt:lpstr>
      <vt:lpstr>還價之定義 </vt:lpstr>
      <vt:lpstr>還價之法律效力 </vt:lpstr>
      <vt:lpstr>還價之處理 </vt:lpstr>
      <vt:lpstr>接受(acceptance) </vt:lpstr>
      <vt:lpstr>有效承諾必須具備下述條件 </vt:lpstr>
      <vt:lpstr>接受之方式 </vt:lpstr>
      <vt:lpstr>接受之生效 </vt:lpstr>
      <vt:lpstr>接受之撤回 </vt:lpstr>
      <vt:lpstr>買賣契約 </vt:lpstr>
      <vt:lpstr>買賣契約之內容 </vt:lpstr>
      <vt:lpstr>買賣契約之形式 </vt:lpstr>
      <vt:lpstr>買賣契約之基本條款與一般條款 </vt:lpstr>
      <vt:lpstr>買賣契約生效之要件</vt:lpstr>
      <vt:lpstr>投影片 193</vt:lpstr>
      <vt:lpstr>本節重點</vt:lpstr>
      <vt:lpstr>託收之定義</vt:lpstr>
      <vt:lpstr>光票託收與跟單託收</vt:lpstr>
      <vt:lpstr>託收之依據</vt:lpstr>
      <vt:lpstr>光票之定義</vt:lpstr>
      <vt:lpstr>光票託收</vt:lpstr>
      <vt:lpstr>投影片 200</vt:lpstr>
      <vt:lpstr>光票之種類</vt:lpstr>
      <vt:lpstr>光票託收之匯票與跟單託收之匯票</vt:lpstr>
      <vt:lpstr>託收之種類-依據交付單據方式區分</vt:lpstr>
      <vt:lpstr>託收之當事人</vt:lpstr>
      <vt:lpstr>出口託收對於出口商可能之風險</vt:lpstr>
      <vt:lpstr>跟單託收與匯兌風險</vt:lpstr>
      <vt:lpstr>託收項下貨物之價格大跌, 進口商拒絕贖單之風險</vt:lpstr>
      <vt:lpstr>在以空運方式出口,進口商在贖單前已取得貨物</vt:lpstr>
      <vt:lpstr>投影片 209</vt:lpstr>
      <vt:lpstr>投影片 210</vt:lpstr>
      <vt:lpstr>D/A案件之風險</vt:lpstr>
      <vt:lpstr>投保出口保險</vt:lpstr>
      <vt:lpstr>D/A,D/P擔保提貨與副提單背書</vt:lpstr>
      <vt:lpstr>投影片 214</vt:lpstr>
      <vt:lpstr>投影片 215</vt:lpstr>
      <vt:lpstr>進口商設局詐騙</vt:lpstr>
      <vt:lpstr>投影片 217</vt:lpstr>
      <vt:lpstr>投影片 218</vt:lpstr>
      <vt:lpstr>投影片 219</vt:lpstr>
      <vt:lpstr>本節重點</vt:lpstr>
      <vt:lpstr>信用狀之意義</vt:lpstr>
      <vt:lpstr>投影片 222</vt:lpstr>
      <vt:lpstr>投影片 223</vt:lpstr>
      <vt:lpstr>擔保信用狀與跟單信用狀之差異</vt:lpstr>
      <vt:lpstr>信用狀之交易程序</vt:lpstr>
      <vt:lpstr>信用狀之交易程序</vt:lpstr>
      <vt:lpstr>投影片 227</vt:lpstr>
      <vt:lpstr>信用狀之交易程序</vt:lpstr>
      <vt:lpstr>投影片 229</vt:lpstr>
      <vt:lpstr>信用狀當事人</vt:lpstr>
      <vt:lpstr>信用狀交易當事人</vt:lpstr>
      <vt:lpstr>投影片 232</vt:lpstr>
      <vt:lpstr>通知銀行</vt:lpstr>
      <vt:lpstr>指定銀行(Nominated bank)</vt:lpstr>
      <vt:lpstr>投影片 235</vt:lpstr>
      <vt:lpstr>讓購銀行或押匯銀行</vt:lpstr>
      <vt:lpstr>補償銀行</vt:lpstr>
      <vt:lpstr>轉讓銀行</vt:lpstr>
      <vt:lpstr>信用狀交易適用之規則</vt:lpstr>
      <vt:lpstr>投影片 240</vt:lpstr>
      <vt:lpstr>ISBP之沿革與使用</vt:lpstr>
      <vt:lpstr>ISBP之使用與定位</vt:lpstr>
      <vt:lpstr>電子信用狀統一慣例 </vt:lpstr>
      <vt:lpstr>UCP, eUCP及ISBP之關聯性</vt:lpstr>
      <vt:lpstr>統一慣例之適用-Article 1 </vt:lpstr>
      <vt:lpstr>投影片 246</vt:lpstr>
      <vt:lpstr>信用狀統一慣例之效力</vt:lpstr>
      <vt:lpstr>信用狀交易之特性</vt:lpstr>
      <vt:lpstr>投影片 249</vt:lpstr>
      <vt:lpstr>信用狀與契約 –UCP600 Article 4</vt:lpstr>
      <vt:lpstr>信用狀之種類 </vt:lpstr>
      <vt:lpstr>可撤銷與不可撤銷信用狀之定義</vt:lpstr>
      <vt:lpstr>保兌信用狀與保兌銀行</vt:lpstr>
      <vt:lpstr>保兌信用狀與保兌銀行</vt:lpstr>
      <vt:lpstr>即/遠期信用狀之比較</vt:lpstr>
      <vt:lpstr>即/遠期信用狀之表示</vt:lpstr>
      <vt:lpstr>投影片 257</vt:lpstr>
      <vt:lpstr>投影片 258</vt:lpstr>
      <vt:lpstr>投影片 259</vt:lpstr>
      <vt:lpstr>UPAS L/C </vt:lpstr>
      <vt:lpstr>Seller’s Usance到期日之計算</vt:lpstr>
      <vt:lpstr>投影片 262</vt:lpstr>
      <vt:lpstr>遠期信用狀之使用方式</vt:lpstr>
      <vt:lpstr>讓購信用狀(Negotiation L/C)與直線信用狀(Straight L/C)之表示 </vt:lpstr>
      <vt:lpstr>限制押匯信用狀與未限制押匯信用狀</vt:lpstr>
      <vt:lpstr>投影片 266</vt:lpstr>
      <vt:lpstr>跟單信用狀(Documentary L/C)與非跟單信用狀(Clean L/C)</vt:lpstr>
      <vt:lpstr>郵遞信用狀(Mail Credit)與電傳信用狀(Teletransmitted Credit)</vt:lpstr>
      <vt:lpstr>轉讓信用狀與轉開信用狀之用途</vt:lpstr>
      <vt:lpstr>一般三角貿易之交易型式</vt:lpstr>
      <vt:lpstr>信用狀之轉讓</vt:lpstr>
      <vt:lpstr>投影片 272</vt:lpstr>
      <vt:lpstr>信用狀轉讓之次數</vt:lpstr>
      <vt:lpstr>轉讓信用狀得變更之項目</vt:lpstr>
      <vt:lpstr>投影片 275</vt:lpstr>
      <vt:lpstr>轉開信用狀與信用狀轉讓</vt:lpstr>
      <vt:lpstr>信用狀內容</vt:lpstr>
      <vt:lpstr>投影片 278</vt:lpstr>
      <vt:lpstr>信用狀種類-不可撤銷與可轉讓</vt:lpstr>
      <vt:lpstr>單據提示地Sub-UCP600 Article 6 d i&amp;ii</vt:lpstr>
      <vt:lpstr>單據提示地Sub-UCP600 Article 6 d i&amp;ii</vt:lpstr>
      <vt:lpstr>投影片 282</vt:lpstr>
      <vt:lpstr>出口押匯與信用狀之使用方式-兌付與讓購(UCP600 Article 2)</vt:lpstr>
      <vt:lpstr>出口押匯與信用狀之使用方式-兌付與讓購(UCP600 Article 2)</vt:lpstr>
      <vt:lpstr>即/遠期信用狀</vt:lpstr>
      <vt:lpstr>是否限制押匯</vt:lpstr>
      <vt:lpstr>投影片 287</vt:lpstr>
      <vt:lpstr>信用狀有關裝運之指示</vt:lpstr>
      <vt:lpstr>部分裝運/動支</vt:lpstr>
      <vt:lpstr>部分動支或部分裝運-UCP600 Article 31 </vt:lpstr>
      <vt:lpstr>一套以上提單與部分裝運-UCP600第31條</vt:lpstr>
      <vt:lpstr>分期裝運/動支</vt:lpstr>
      <vt:lpstr>分期動支或分期裝運-Article 32</vt:lpstr>
      <vt:lpstr>信用狀有關運送單據起迄地點之規定</vt:lpstr>
      <vt:lpstr>運送單據與起訖地點舉例</vt:lpstr>
      <vt:lpstr>UCP600第19條之適用</vt:lpstr>
      <vt:lpstr>單據上之貨物說明</vt:lpstr>
      <vt:lpstr>信用狀金額,數量及單價之寬容</vt:lpstr>
      <vt:lpstr>UCP600第30條b,c兩項之適用</vt:lpstr>
      <vt:lpstr>UCP600第30條c項舉例</vt:lpstr>
      <vt:lpstr>發票金額少於信用狀金額5 %</vt:lpstr>
      <vt:lpstr>投影片 302</vt:lpstr>
      <vt:lpstr>裝運日後提示單據之特定時間</vt:lpstr>
      <vt:lpstr>進口信用狀作業流程</vt:lpstr>
      <vt:lpstr>開狀前之處理程序</vt:lpstr>
      <vt:lpstr>辦理進口開狀額度對保簽約應徵提 之債權憑證及文件</vt:lpstr>
      <vt:lpstr>開狀時進口商應備之文件</vt:lpstr>
      <vt:lpstr>進口開狀之程序</vt:lpstr>
      <vt:lpstr>投影片 309</vt:lpstr>
      <vt:lpstr>投影片 310</vt:lpstr>
      <vt:lpstr>UCP600與信用狀簽發之規定</vt:lpstr>
      <vt:lpstr>UCP600與信用狀簽發之規定</vt:lpstr>
      <vt:lpstr>UCP600與信用狀通知之規定</vt:lpstr>
      <vt:lpstr>投影片 314</vt:lpstr>
      <vt:lpstr>信用狀修改之意義與程序</vt:lpstr>
      <vt:lpstr>信用狀修改</vt:lpstr>
      <vt:lpstr>信用狀修改</vt:lpstr>
      <vt:lpstr>信用狀修改</vt:lpstr>
      <vt:lpstr>投影片 319</vt:lpstr>
      <vt:lpstr>投影片 320</vt:lpstr>
      <vt:lpstr>擔保提貨與副提單背書</vt:lpstr>
      <vt:lpstr>投影片 322</vt:lpstr>
      <vt:lpstr>辦理擔保提貨應注意事項</vt:lpstr>
      <vt:lpstr>信用狀與準據法</vt:lpstr>
      <vt:lpstr>進口到單之處理程序</vt:lpstr>
      <vt:lpstr>投影片 326</vt:lpstr>
      <vt:lpstr>銀行拒絕兌付或讓購應遵循之原則</vt:lpstr>
      <vt:lpstr>投影片 328</vt:lpstr>
      <vt:lpstr>拒絕兌付或讓購之程序</vt:lpstr>
      <vt:lpstr>UCP600有關拒付後單據處理 之相關規定</vt:lpstr>
      <vt:lpstr>重行提示之拒付處理</vt:lpstr>
      <vt:lpstr>信用狀通知</vt:lpstr>
      <vt:lpstr>信用狀通知</vt:lpstr>
      <vt:lpstr>專門術語翻譯或解釋之錯誤</vt:lpstr>
      <vt:lpstr>信用狀接受</vt:lpstr>
      <vt:lpstr>可憑使用之信用狀或修改書</vt:lpstr>
      <vt:lpstr>信用狀保兌</vt:lpstr>
      <vt:lpstr>信用狀接受</vt:lpstr>
      <vt:lpstr>信用狀項下運送單據與債權確保</vt:lpstr>
      <vt:lpstr>出口押匯與信用狀之使用方式-兌付與讓購(UCP600 Article 2)</vt:lpstr>
      <vt:lpstr>出口押匯之法律性質</vt:lpstr>
      <vt:lpstr>出口押匯額度之申請</vt:lpstr>
      <vt:lpstr>申請出口押匯應注意事項</vt:lpstr>
      <vt:lpstr>裝運日後提示單據之特定時間</vt:lpstr>
      <vt:lpstr>投影片 345</vt:lpstr>
      <vt:lpstr>提示多套複合運送單據時,提示期間的決定</vt:lpstr>
      <vt:lpstr>運送單據副本之提示期間</vt:lpstr>
      <vt:lpstr>其他單據之提示期間</vt:lpstr>
      <vt:lpstr>其他單據之提示期間</vt:lpstr>
      <vt:lpstr>陳舊單據可以接受</vt:lpstr>
      <vt:lpstr>信用狀期日之展延</vt:lpstr>
      <vt:lpstr>符合之提示(Complying presentation)</vt:lpstr>
      <vt:lpstr>單據相符之標準</vt:lpstr>
      <vt:lpstr>出口押匯應提示文件及單據</vt:lpstr>
      <vt:lpstr>出口押匯應提示文件及單據</vt:lpstr>
      <vt:lpstr>匯票(Bills of exchange) </vt:lpstr>
      <vt:lpstr>信用狀項下單據</vt:lpstr>
      <vt:lpstr>信用狀項下單據</vt:lpstr>
      <vt:lpstr>信用狀項下單據</vt:lpstr>
      <vt:lpstr>信用狀項下運送單據</vt:lpstr>
      <vt:lpstr>出口押匯作業程序</vt:lpstr>
      <vt:lpstr>投影片 362</vt:lpstr>
      <vt:lpstr>出口單據有瑕疵之處理方式</vt:lpstr>
      <vt:lpstr>出口押匯遭拒付之處理</vt:lpstr>
      <vt:lpstr>一般三角貿易之交易型式</vt:lpstr>
      <vt:lpstr>辦理三角/仲介貿易之方式</vt:lpstr>
      <vt:lpstr>信用狀轉讓之方式</vt:lpstr>
      <vt:lpstr>投影片 368</vt:lpstr>
      <vt:lpstr>三角貿易轉開狀應注意事項</vt:lpstr>
      <vt:lpstr>開發Back-to-Back L/C時應注意</vt:lpstr>
      <vt:lpstr>投影片 371</vt:lpstr>
      <vt:lpstr>投影片 372</vt:lpstr>
      <vt:lpstr>本節重點</vt:lpstr>
      <vt:lpstr>匯款</vt:lpstr>
      <vt:lpstr>匯出匯款之方式</vt:lpstr>
      <vt:lpstr>使用銀行匯兌服務之付款方式</vt:lpstr>
      <vt:lpstr>經美國清算匯款(USD)流程</vt:lpstr>
      <vt:lpstr>投影片 378</vt:lpstr>
      <vt:lpstr>投影片 379</vt:lpstr>
      <vt:lpstr>外幣保證之定義及架構</vt:lpstr>
      <vt:lpstr>外幣保證與法律上之“保證”</vt:lpstr>
      <vt:lpstr>外幣保證之簽發方式</vt:lpstr>
      <vt:lpstr>投影片 383</vt:lpstr>
      <vt:lpstr>投影片 384</vt:lpstr>
      <vt:lpstr>外幣保證之種類</vt:lpstr>
      <vt:lpstr>投標保證(The tender (or bid) guarantee)</vt:lpstr>
      <vt:lpstr>履約保證(The performance guarantee)</vt:lpstr>
      <vt:lpstr>投影片 388</vt:lpstr>
      <vt:lpstr>預付款(或償還)保證(The advance (or repayment) guarantee）</vt:lpstr>
      <vt:lpstr>保留款保證(The retention guarantee)</vt:lpstr>
      <vt:lpstr>維護(或保固)保證(The maintenance (or warranty) guarantee)</vt:lpstr>
      <vt:lpstr>記帳(Open Account)保證</vt:lpstr>
      <vt:lpstr>投影片 393</vt:lpstr>
      <vt:lpstr>借款/融資(Loan/Credit Facility)保證</vt:lpstr>
      <vt:lpstr>投影片 395</vt:lpstr>
      <vt:lpstr>分期付款(Installment)保證</vt:lpstr>
      <vt:lpstr>保險(Insurance)保證</vt:lpstr>
      <vt:lpstr>相對保證(Counter guarantee)</vt:lpstr>
      <vt:lpstr>外幣保證適用之法律或規定</vt:lpstr>
      <vt:lpstr>外保內貸(Domestic Loan by Abroad Guarantee)</vt:lpstr>
      <vt:lpstr>內保外貸(Abroad Loan by Domestic Guarantee)</vt:lpstr>
      <vt:lpstr>內保外貸</vt:lpstr>
      <vt:lpstr>人民幣交易之相關規定</vt:lpstr>
      <vt:lpstr>人民幣交易之相關規定</vt:lpstr>
      <vt:lpstr>Forfaiting簡介</vt:lpstr>
      <vt:lpstr>承作Forfaiting基本條件</vt:lpstr>
      <vt:lpstr>Forfaiting買斷作業</vt:lpstr>
      <vt:lpstr>Forfaiting買斷作業</vt:lpstr>
      <vt:lpstr>投影片 409</vt:lpstr>
      <vt:lpstr>應收帳款承購業務(Factoring)</vt:lpstr>
      <vt:lpstr>應收帳款承購業務承作之標的</vt:lpstr>
      <vt:lpstr>Factoring之交易程序</vt:lpstr>
      <vt:lpstr>投影片 413</vt:lpstr>
      <vt:lpstr>投影片 414</vt:lpstr>
      <vt:lpstr>本節重點</vt:lpstr>
      <vt:lpstr>運送人</vt:lpstr>
      <vt:lpstr>承攬運送人</vt:lpstr>
      <vt:lpstr>定期船運輸之特性</vt:lpstr>
      <vt:lpstr>定期船運輸之特性</vt:lpstr>
      <vt:lpstr>傭船</vt:lpstr>
      <vt:lpstr>定期船與傭船之區別</vt:lpstr>
      <vt:lpstr>定期船與傭船之區別</vt:lpstr>
      <vt:lpstr>利用定期船運輸之優缺點</vt:lpstr>
      <vt:lpstr>利用定期船運輸之優缺點</vt:lpstr>
      <vt:lpstr>定期船運輸方式</vt:lpstr>
      <vt:lpstr>貨櫃輪與傳統船之比較 </vt:lpstr>
      <vt:lpstr>傳統定期船之託運手續</vt:lpstr>
      <vt:lpstr>海上運輸作業流程</vt:lpstr>
      <vt:lpstr>投影片 429</vt:lpstr>
      <vt:lpstr>本節重點</vt:lpstr>
      <vt:lpstr>貨櫃</vt:lpstr>
      <vt:lpstr>投影片 432</vt:lpstr>
      <vt:lpstr>投影片 433</vt:lpstr>
      <vt:lpstr>貨櫃運輸之優缺點 </vt:lpstr>
      <vt:lpstr>貨櫃船之託運手續</vt:lpstr>
      <vt:lpstr>貨櫃船之託運手續</vt:lpstr>
      <vt:lpstr>貨櫃運輸作業方式 </vt:lpstr>
      <vt:lpstr>名詞定義</vt:lpstr>
      <vt:lpstr>投影片 439</vt:lpstr>
      <vt:lpstr>整裝/整拆貨櫃運送提單之表示</vt:lpstr>
      <vt:lpstr>貨櫃運輸作業方式 </vt:lpstr>
      <vt:lpstr>投影片 442</vt:lpstr>
      <vt:lpstr>本節重點</vt:lpstr>
      <vt:lpstr>海運提單之意義</vt:lpstr>
      <vt:lpstr>海運提單之功能 </vt:lpstr>
      <vt:lpstr>“提貨單”(D/O, Delivery order)</vt:lpstr>
      <vt:lpstr>提單之種類 </vt:lpstr>
      <vt:lpstr>裝船提單 v.備運提單</vt:lpstr>
      <vt:lpstr>投影片 449</vt:lpstr>
      <vt:lpstr>可轉讓提單v.不可轉讓提單 </vt:lpstr>
      <vt:lpstr>投影片 451</vt:lpstr>
      <vt:lpstr>提單受貨人(consignee)之記載</vt:lpstr>
      <vt:lpstr>清潔提單v.不潔運送單據 </vt:lpstr>
      <vt:lpstr>直達提單 v. 聯運提單</vt:lpstr>
      <vt:lpstr>複合/聯合運送單據之定義</vt:lpstr>
      <vt:lpstr>承攬運送人之提單</vt:lpstr>
      <vt:lpstr>傭船提單(Charter party bill of lading)</vt:lpstr>
      <vt:lpstr>陳舊提單,第三者提單,不可轉讓海運貨單 </vt:lpstr>
      <vt:lpstr>不可轉讓海運貨單與海運提單之比較 </vt:lpstr>
      <vt:lpstr>電放貨物與電放提單</vt:lpstr>
      <vt:lpstr>投影片 461</vt:lpstr>
      <vt:lpstr>本節重點</vt:lpstr>
      <vt:lpstr>空運運輸(air transportation)之使用</vt:lpstr>
      <vt:lpstr>航空運送之託運手續 </vt:lpstr>
      <vt:lpstr>投影片 465</vt:lpstr>
      <vt:lpstr>投影片 466</vt:lpstr>
      <vt:lpstr>航空運送之貨物提領 </vt:lpstr>
      <vt:lpstr>投影片 468</vt:lpstr>
      <vt:lpstr>空運提單(Air waybill) </vt:lpstr>
      <vt:lpstr>投影片 470</vt:lpstr>
      <vt:lpstr>海運提單與空運提單之比較</vt:lpstr>
      <vt:lpstr>投影片 472</vt:lpstr>
      <vt:lpstr>本節重點</vt:lpstr>
      <vt:lpstr>複合運送之定義 </vt:lpstr>
      <vt:lpstr>陸橋種類 </vt:lpstr>
      <vt:lpstr>投影片 476</vt:lpstr>
      <vt:lpstr>投影片 477</vt:lpstr>
      <vt:lpstr>複合運送人(Multimodal transport operator)</vt:lpstr>
      <vt:lpstr>複合運送單據與海運提單之比較</vt:lpstr>
      <vt:lpstr>複合運送單據與海運提單之比較</vt:lpstr>
      <vt:lpstr>投影片 481</vt:lpstr>
      <vt:lpstr>本節重點</vt:lpstr>
      <vt:lpstr>關稅之課徵</vt:lpstr>
      <vt:lpstr>關稅之繳納</vt:lpstr>
      <vt:lpstr>事後稽核</vt:lpstr>
      <vt:lpstr>報關及查驗-申報期限</vt:lpstr>
      <vt:lpstr>報關文件</vt:lpstr>
      <vt:lpstr>報關文件</vt:lpstr>
      <vt:lpstr>先行徵稅驗放</vt:lpstr>
      <vt:lpstr>先行徵稅驗放</vt:lpstr>
      <vt:lpstr>擔保放行</vt:lpstr>
      <vt:lpstr>預先審核進口貨物之稅則號別</vt:lpstr>
      <vt:lpstr>原產地證明</vt:lpstr>
      <vt:lpstr>原產地之規定</vt:lpstr>
      <vt:lpstr>實質轉型</vt:lpstr>
      <vt:lpstr>實質轉型</vt:lpstr>
      <vt:lpstr>原產地證明書(Certificate of Origin, C/O)</vt:lpstr>
      <vt:lpstr>產地證明書的類型</vt:lpstr>
      <vt:lpstr>美國海關新規 - ISF簡介</vt:lpstr>
      <vt:lpstr>投影片 500</vt:lpstr>
      <vt:lpstr>本節重點</vt:lpstr>
      <vt:lpstr>保險利益(Insurable Interests) </vt:lpstr>
      <vt:lpstr>保險航程</vt:lpstr>
      <vt:lpstr>保險航程之加速條款</vt:lpstr>
      <vt:lpstr>國貿條規與信用狀交易-保險</vt:lpstr>
      <vt:lpstr>保險金額 </vt:lpstr>
      <vt:lpstr>Incoterms &amp; UCP保險金額之規定</vt:lpstr>
      <vt:lpstr>運輸風險-直接損失  </vt:lpstr>
      <vt:lpstr>間接損失 </vt:lpstr>
      <vt:lpstr>海上之危險-全損(Total Loss) </vt:lpstr>
      <vt:lpstr>海上之危險-全損(Total Loss) </vt:lpstr>
      <vt:lpstr>海上之危險部分損失(Partial Loss) </vt:lpstr>
      <vt:lpstr>保險條款-基本條款 </vt:lpstr>
      <vt:lpstr>ICC2009( A)協會貨物條款(A) </vt:lpstr>
      <vt:lpstr>ICC 2009(B)協會貨物條款(B)</vt:lpstr>
      <vt:lpstr>ICC 2009(C)協會貨物條款(C) 為水險條款中承保範圍最窄者</vt:lpstr>
      <vt:lpstr>附加條款 </vt:lpstr>
      <vt:lpstr>基本條款與附加條款之加保</vt:lpstr>
      <vt:lpstr>免賠額或僅賠超額</vt:lpstr>
      <vt:lpstr>預保單/TBD保單</vt:lpstr>
      <vt:lpstr>信用狀項下保險單據之接受</vt:lpstr>
      <vt:lpstr>損害之通知</vt:lpstr>
      <vt:lpstr>索賠程序 </vt:lpstr>
      <vt:lpstr>索賠所需文件</vt:lpstr>
      <vt:lpstr>投影片 525</vt:lpstr>
      <vt:lpstr>本節重點</vt:lpstr>
      <vt:lpstr>保險單據之種類 </vt:lpstr>
      <vt:lpstr>保險單據之種類</vt:lpstr>
      <vt:lpstr>保險單據與信用狀作業</vt:lpstr>
      <vt:lpstr>保險單據與信用狀作業</vt:lpstr>
      <vt:lpstr>投影片 531</vt:lpstr>
      <vt:lpstr>本節重點</vt:lpstr>
      <vt:lpstr>輸出保險 </vt:lpstr>
      <vt:lpstr>輸出保險與貨物保險之區別 </vt:lpstr>
      <vt:lpstr>投影片 535</vt:lpstr>
      <vt:lpstr>本節重點</vt:lpstr>
      <vt:lpstr>外匯風險之定義 </vt:lpstr>
      <vt:lpstr>建立外匯匯率避險機制之步驟</vt:lpstr>
      <vt:lpstr>建立外匯匯率避險機制之步驟</vt:lpstr>
      <vt:lpstr>遠期外匯(Outright Forward)</vt:lpstr>
      <vt:lpstr>遠期外匯交易 </vt:lpstr>
      <vt:lpstr>遠期外匯交易實例</vt:lpstr>
      <vt:lpstr>無本金交割遠期外匯 </vt:lpstr>
      <vt:lpstr>無本金交割新台幣遠期外匯業務(NDF)之作業規定</vt:lpstr>
      <vt:lpstr>外匯期貨(Foreign Exchange Future)</vt:lpstr>
      <vt:lpstr>換匯(Foreign Exchage Swaps)</vt:lpstr>
      <vt:lpstr>換匯換利(Cross Currency Swaps)</vt:lpstr>
      <vt:lpstr>投影片 548</vt:lpstr>
      <vt:lpstr>投影片 549</vt:lpstr>
      <vt:lpstr>投影片 550</vt:lpstr>
      <vt:lpstr>換匯換利與換匯交易之差異</vt:lpstr>
      <vt:lpstr>外幣選擇權(Foreign Currency Options)</vt:lpstr>
      <vt:lpstr>外幣選擇權之種類-依據交易型態</vt:lpstr>
      <vt:lpstr>外幣選擇權之種類-依據履約期限</vt:lpstr>
      <vt:lpstr>外幣選擇權之履約</vt:lpstr>
      <vt:lpstr>買入CALL OPTIONS(買權) </vt:lpstr>
      <vt:lpstr>投影片 557</vt:lpstr>
      <vt:lpstr>買入PUT OPTIONS(賣權)</vt:lpstr>
      <vt:lpstr>投影片 559</vt:lpstr>
      <vt:lpstr>外幣選擇權vs.遠匯避險功能比較</vt:lpstr>
      <vt:lpstr>投影片 561</vt:lpstr>
      <vt:lpstr>本節重點</vt:lpstr>
      <vt:lpstr>影響價格之主要因素 </vt:lpstr>
      <vt:lpstr>出口報價範例</vt:lpstr>
      <vt:lpstr>出口報價範例</vt:lpstr>
      <vt:lpstr>海運運費之計算 </vt:lpstr>
      <vt:lpstr>海運運費計算之舉例</vt:lpstr>
      <vt:lpstr>以併櫃出口時之單位運價 </vt:lpstr>
      <vt:lpstr>裝滿20呎之貨櫃之單位運價 </vt:lpstr>
      <vt:lpstr>裝滿40呎之貨櫃之單位運價 </vt:lpstr>
      <vt:lpstr>保險費之計算 </vt:lpstr>
      <vt:lpstr>出口報價舉例 </vt:lpstr>
      <vt:lpstr>出口報價舉例</vt:lpstr>
      <vt:lpstr>出口報價舉例</vt:lpstr>
      <vt:lpstr>出口報價舉例</vt:lpstr>
      <vt:lpstr>出口報價舉例</vt:lpstr>
      <vt:lpstr>航空運費</vt:lpstr>
      <vt:lpstr>航空運費</vt:lpstr>
      <vt:lpstr>報值費(valuation charge)</vt:lpstr>
      <vt:lpstr>投影片 580</vt:lpstr>
      <vt:lpstr>本節重點</vt:lpstr>
      <vt:lpstr>稅費之種類 </vt:lpstr>
      <vt:lpstr>稅費核計方式 </vt:lpstr>
      <vt:lpstr>完稅價格</vt:lpstr>
      <vt:lpstr>完稅價格</vt:lpstr>
      <vt:lpstr>計算價格</vt:lpstr>
      <vt:lpstr>稅費繳納之方式</vt:lpstr>
      <vt:lpstr>先放後稅</vt:lpstr>
      <vt:lpstr>繳押款</vt:lpstr>
      <vt:lpstr>投影片 590</vt:lpstr>
      <vt:lpstr>本節重點</vt:lpstr>
      <vt:lpstr>國貿糾紛發生之原因</vt:lpstr>
      <vt:lpstr>國貿糾紛之預防</vt:lpstr>
      <vt:lpstr>國貿糾紛解決之方式</vt:lpstr>
      <vt:lpstr>協商</vt:lpstr>
      <vt:lpstr>和解</vt:lpstr>
      <vt:lpstr>調解</vt:lpstr>
      <vt:lpstr>仲裁</vt:lpstr>
      <vt:lpstr>仲裁協議</vt:lpstr>
      <vt:lpstr>仲裁判斷之執行</vt:lpstr>
      <vt:lpstr>訴訟</vt:lpstr>
      <vt:lpstr>投影片 602</vt:lpstr>
      <vt:lpstr>本節重點</vt:lpstr>
      <vt:lpstr>索賠之意義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國際貿易實務</dc:title>
  <dc:creator>user</dc:creator>
  <cp:lastModifiedBy>user</cp:lastModifiedBy>
  <cp:revision>337</cp:revision>
  <dcterms:created xsi:type="dcterms:W3CDTF">2014-02-27T01:12:27Z</dcterms:created>
  <dcterms:modified xsi:type="dcterms:W3CDTF">2014-03-23T09:37:44Z</dcterms:modified>
</cp:coreProperties>
</file>